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8" r:id="rId5"/>
    <p:sldId id="265" r:id="rId6"/>
    <p:sldId id="260" r:id="rId7"/>
    <p:sldId id="261" r:id="rId8"/>
    <p:sldId id="267" r:id="rId9"/>
    <p:sldId id="275" r:id="rId10"/>
    <p:sldId id="27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Людмила Халитова" initials="ЛХ" lastIdx="1" clrIdx="0">
    <p:extLst>
      <p:ext uri="{19B8F6BF-5375-455C-9EA6-DF929625EA0E}">
        <p15:presenceInfo xmlns:p15="http://schemas.microsoft.com/office/powerpoint/2012/main" userId="0252f6f56357f8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2F35"/>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4" autoAdjust="0"/>
  </p:normalViewPr>
  <p:slideViewPr>
    <p:cSldViewPr snapToGrid="0">
      <p:cViewPr>
        <p:scale>
          <a:sx n="73" d="100"/>
          <a:sy n="73" d="100"/>
        </p:scale>
        <p:origin x="990" y="109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bubble3D val="0"/>
            <c:spPr>
              <a:solidFill>
                <a:schemeClr val="tx2"/>
              </a:solidFill>
              <a:ln>
                <a:noFill/>
              </a:ln>
              <a:effectLst/>
            </c:spPr>
            <c:extLst>
              <c:ext xmlns:c16="http://schemas.microsoft.com/office/drawing/2014/chart" uri="{C3380CC4-5D6E-409C-BE32-E72D297353CC}">
                <c16:uniqueId val="{00000001-B2C9-4B02-8C25-6B39A2675E77}"/>
              </c:ext>
            </c:extLst>
          </c:dPt>
          <c:dPt>
            <c:idx val="1"/>
            <c:bubble3D val="0"/>
            <c:spPr>
              <a:solidFill>
                <a:schemeClr val="bg2"/>
              </a:solidFill>
              <a:ln>
                <a:noFill/>
              </a:ln>
              <a:effectLst/>
            </c:spPr>
            <c:extLst>
              <c:ext xmlns:c16="http://schemas.microsoft.com/office/drawing/2014/chart" uri="{C3380CC4-5D6E-409C-BE32-E72D297353CC}">
                <c16:uniqueId val="{00000003-B2C9-4B02-8C25-6B39A2675E77}"/>
              </c:ext>
            </c:extLst>
          </c:dPt>
          <c:cat>
            <c:strRef>
              <c:f>Sheet1!$A$2:$A$3</c:f>
              <c:strCache>
                <c:ptCount val="2"/>
                <c:pt idx="0">
                  <c:v>1st Qtr</c:v>
                </c:pt>
                <c:pt idx="1">
                  <c:v>2nd Qtr</c:v>
                </c:pt>
              </c:strCache>
            </c:strRef>
          </c:cat>
          <c:val>
            <c:numRef>
              <c:f>Sheet1!$B$2:$B$3</c:f>
              <c:numCache>
                <c:formatCode>General</c:formatCode>
                <c:ptCount val="2"/>
                <c:pt idx="0">
                  <c:v>62.6</c:v>
                </c:pt>
                <c:pt idx="1">
                  <c:v>37.4</c:v>
                </c:pt>
              </c:numCache>
            </c:numRef>
          </c:val>
          <c:extLst>
            <c:ext xmlns:c16="http://schemas.microsoft.com/office/drawing/2014/chart" uri="{C3380CC4-5D6E-409C-BE32-E72D297353CC}">
              <c16:uniqueId val="{00000004-B2C9-4B02-8C25-6B39A2675E77}"/>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4/9/2021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335671" y="2884936"/>
            <a:ext cx="8526593" cy="3627302"/>
          </a:xfrm>
          <a:gradFill>
            <a:gsLst>
              <a:gs pos="0">
                <a:schemeClr val="tx2"/>
              </a:gs>
              <a:gs pos="100000">
                <a:schemeClr val="accent2"/>
              </a:gs>
            </a:gsLst>
            <a:lin ang="14400000" scaled="0"/>
          </a:gradFill>
        </p:spPr>
        <p:txBody>
          <a:bodyPr/>
          <a:lstStyle/>
          <a:p>
            <a:r>
              <a:rPr lang="en-US" dirty="0"/>
              <a:t>Capstone II Liudmila Khalitova</a:t>
            </a:r>
          </a:p>
          <a:p>
            <a:r>
              <a:rPr lang="en-US" dirty="0"/>
              <a:t>Mentor Varun Bhatia</a:t>
            </a:r>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778391" y="3147883"/>
            <a:ext cx="5466772" cy="1008000"/>
          </a:xfrm>
        </p:spPr>
        <p:txBody>
          <a:bodyPr/>
          <a:lstStyle/>
          <a:p>
            <a:r>
              <a:rPr lang="en-US" sz="2800" dirty="0"/>
              <a:t>Audience Characteristics Driving Advertising Revenue</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1793360" y="43326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69877" y="590408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1</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320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Group of people in a science lab working">
            <a:extLst>
              <a:ext uri="{FF2B5EF4-FFF2-40B4-BE49-F238E27FC236}">
                <a16:creationId xmlns:a16="http://schemas.microsoft.com/office/drawing/2014/main" id="{634673D1-FDF8-445C-9EC3-CEE2865DFD8A}"/>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8" name="Rectangle 7">
            <a:extLst>
              <a:ext uri="{FF2B5EF4-FFF2-40B4-BE49-F238E27FC236}">
                <a16:creationId xmlns:a16="http://schemas.microsoft.com/office/drawing/2014/main" id="{5D25444F-B85F-42E8-9E0A-A625CA1FDA16}"/>
              </a:ext>
              <a:ext uri="{C183D7F6-B498-43B3-948B-1728B52AA6E4}">
                <adec:decorative xmlns:adec="http://schemas.microsoft.com/office/drawing/2017/decorative" val="1"/>
              </a:ext>
            </a:extLst>
          </p:cNvPr>
          <p:cNvSpPr/>
          <p:nvPr/>
        </p:nvSpPr>
        <p:spPr>
          <a:xfrm>
            <a:off x="180000" y="17910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AD0FB06-2085-443B-B5B7-9CF837FCEA61}"/>
              </a:ext>
            </a:extLst>
          </p:cNvPr>
          <p:cNvSpPr>
            <a:spLocks noGrp="1"/>
          </p:cNvSpPr>
          <p:nvPr>
            <p:ph type="title"/>
          </p:nvPr>
        </p:nvSpPr>
        <p:spPr/>
        <p:txBody>
          <a:bodyPr/>
          <a:lstStyle/>
          <a:p>
            <a:r>
              <a:rPr lang="en-US" dirty="0"/>
              <a:t>Problem Statement</a:t>
            </a:r>
          </a:p>
        </p:txBody>
      </p:sp>
      <p:sp>
        <p:nvSpPr>
          <p:cNvPr id="4" name="Slide Number Placeholder 3">
            <a:extLst>
              <a:ext uri="{FF2B5EF4-FFF2-40B4-BE49-F238E27FC236}">
                <a16:creationId xmlns:a16="http://schemas.microsoft.com/office/drawing/2014/main" id="{3B609C69-D3CD-4837-8831-CFA5A72454EF}"/>
              </a:ext>
            </a:extLst>
          </p:cNvPr>
          <p:cNvSpPr>
            <a:spLocks noGrp="1"/>
          </p:cNvSpPr>
          <p:nvPr>
            <p:ph type="sldNum" sz="quarter" idx="11"/>
          </p:nvPr>
        </p:nvSpPr>
        <p:spPr/>
        <p:txBody>
          <a:bodyPr/>
          <a:lstStyle/>
          <a:p>
            <a:fld id="{EECC7194-A4D0-457B-9D3E-53681723AFF7}" type="slidenum">
              <a:rPr lang="en-US" smtClean="0"/>
              <a:pPr/>
              <a:t>2</a:t>
            </a:fld>
            <a:endParaRPr lang="en-US" dirty="0"/>
          </a:p>
        </p:txBody>
      </p:sp>
      <p:sp>
        <p:nvSpPr>
          <p:cNvPr id="5" name="Text Placeholder 4">
            <a:extLst>
              <a:ext uri="{FF2B5EF4-FFF2-40B4-BE49-F238E27FC236}">
                <a16:creationId xmlns:a16="http://schemas.microsoft.com/office/drawing/2014/main" id="{0E2C3F0E-4EA4-4D41-8E53-5D29742851DB}"/>
              </a:ext>
            </a:extLst>
          </p:cNvPr>
          <p:cNvSpPr>
            <a:spLocks noGrp="1"/>
          </p:cNvSpPr>
          <p:nvPr>
            <p:ph type="body" sz="quarter" idx="13"/>
          </p:nvPr>
        </p:nvSpPr>
        <p:spPr/>
        <p:txBody>
          <a:bodyPr/>
          <a:lstStyle/>
          <a:p>
            <a:r>
              <a:rPr lang="en-US" dirty="0"/>
              <a:t>Organizational Background</a:t>
            </a:r>
          </a:p>
        </p:txBody>
      </p:sp>
      <p:sp>
        <p:nvSpPr>
          <p:cNvPr id="9" name="object 7" descr="Beige rectangle">
            <a:extLst>
              <a:ext uri="{FF2B5EF4-FFF2-40B4-BE49-F238E27FC236}">
                <a16:creationId xmlns:a16="http://schemas.microsoft.com/office/drawing/2014/main" id="{C18D4C80-3351-4CE2-81E2-859CB0ED6E33}"/>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cxnSp>
        <p:nvCxnSpPr>
          <p:cNvPr id="139" name="Straight Connector 138" title="callout lines">
            <a:extLst>
              <a:ext uri="{FF2B5EF4-FFF2-40B4-BE49-F238E27FC236}">
                <a16:creationId xmlns:a16="http://schemas.microsoft.com/office/drawing/2014/main" id="{114AC9AF-CFF1-4C63-B916-ABE1741B46CB}"/>
              </a:ext>
            </a:extLst>
          </p:cNvPr>
          <p:cNvCxnSpPr>
            <a:cxnSpLocks/>
          </p:cNvCxnSpPr>
          <p:nvPr/>
        </p:nvCxnSpPr>
        <p:spPr>
          <a:xfrm>
            <a:off x="2083785" y="4282394"/>
            <a:ext cx="0" cy="831171"/>
          </a:xfrm>
          <a:prstGeom prst="line">
            <a:avLst/>
          </a:prstGeom>
          <a:ln cmpd="sng">
            <a:solidFill>
              <a:schemeClr val="bg1">
                <a:lumMod val="75000"/>
                <a:alpha val="20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3" name="Straight Connector 162" title="callout lines">
            <a:extLst>
              <a:ext uri="{FF2B5EF4-FFF2-40B4-BE49-F238E27FC236}">
                <a16:creationId xmlns:a16="http://schemas.microsoft.com/office/drawing/2014/main" id="{77C3D6FC-42F8-4C85-AE3B-9DE302578524}"/>
              </a:ext>
            </a:extLst>
          </p:cNvPr>
          <p:cNvCxnSpPr>
            <a:cxnSpLocks/>
          </p:cNvCxnSpPr>
          <p:nvPr/>
        </p:nvCxnSpPr>
        <p:spPr>
          <a:xfrm>
            <a:off x="4227681" y="3970273"/>
            <a:ext cx="0" cy="1143293"/>
          </a:xfrm>
          <a:prstGeom prst="line">
            <a:avLst/>
          </a:prstGeom>
          <a:ln cmpd="sng">
            <a:solidFill>
              <a:schemeClr val="bg1">
                <a:lumMod val="75000"/>
                <a:alpha val="20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87" name="Straight Connector 186" title="callout lines">
            <a:extLst>
              <a:ext uri="{FF2B5EF4-FFF2-40B4-BE49-F238E27FC236}">
                <a16:creationId xmlns:a16="http://schemas.microsoft.com/office/drawing/2014/main" id="{096D941C-A53D-4F6F-A7C7-C349BDF27650}"/>
              </a:ext>
            </a:extLst>
          </p:cNvPr>
          <p:cNvCxnSpPr>
            <a:cxnSpLocks/>
          </p:cNvCxnSpPr>
          <p:nvPr/>
        </p:nvCxnSpPr>
        <p:spPr>
          <a:xfrm>
            <a:off x="6363336" y="3530517"/>
            <a:ext cx="0" cy="1586793"/>
          </a:xfrm>
          <a:prstGeom prst="line">
            <a:avLst/>
          </a:prstGeom>
          <a:ln cmpd="sng">
            <a:solidFill>
              <a:schemeClr val="bg1">
                <a:lumMod val="75000"/>
                <a:alpha val="20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20" name="Straight Connector 219" title="callout lines">
            <a:extLst>
              <a:ext uri="{FF2B5EF4-FFF2-40B4-BE49-F238E27FC236}">
                <a16:creationId xmlns:a16="http://schemas.microsoft.com/office/drawing/2014/main" id="{6D3CBD92-3FC6-4065-B640-0EC5D3E27154}"/>
              </a:ext>
            </a:extLst>
          </p:cNvPr>
          <p:cNvCxnSpPr>
            <a:cxnSpLocks/>
          </p:cNvCxnSpPr>
          <p:nvPr/>
        </p:nvCxnSpPr>
        <p:spPr>
          <a:xfrm>
            <a:off x="8503111" y="1864146"/>
            <a:ext cx="0" cy="3253164"/>
          </a:xfrm>
          <a:prstGeom prst="line">
            <a:avLst/>
          </a:prstGeom>
          <a:ln cmpd="sng">
            <a:solidFill>
              <a:schemeClr val="bg1">
                <a:lumMod val="75000"/>
                <a:alpha val="20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3ED1462-1B2C-4A1C-B7DA-4867AB6C9973}"/>
              </a:ext>
            </a:extLst>
          </p:cNvPr>
          <p:cNvSpPr txBox="1"/>
          <p:nvPr/>
        </p:nvSpPr>
        <p:spPr>
          <a:xfrm>
            <a:off x="1559381" y="4697979"/>
            <a:ext cx="8538294" cy="1200329"/>
          </a:xfrm>
          <a:prstGeom prst="rect">
            <a:avLst/>
          </a:prstGeom>
          <a:noFill/>
        </p:spPr>
        <p:txBody>
          <a:bodyPr wrap="square" rtlCol="0">
            <a:spAutoFit/>
          </a:bodyPr>
          <a:lstStyle/>
          <a:p>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Bulletin Healthcare is looking to expand its network of healthcare professionals and increase the reach of their briefings but is unsure what kind of physicians they should focus on first. </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pSp>
        <p:nvGrpSpPr>
          <p:cNvPr id="115" name="Group 114" descr="Icon Doctor">
            <a:extLst>
              <a:ext uri="{FF2B5EF4-FFF2-40B4-BE49-F238E27FC236}">
                <a16:creationId xmlns:a16="http://schemas.microsoft.com/office/drawing/2014/main" id="{6C7D9951-183C-44B2-96AB-F6A53FE155EC}"/>
              </a:ext>
            </a:extLst>
          </p:cNvPr>
          <p:cNvGrpSpPr>
            <a:grpSpLocks noChangeAspect="1"/>
          </p:cNvGrpSpPr>
          <p:nvPr/>
        </p:nvGrpSpPr>
        <p:grpSpPr>
          <a:xfrm>
            <a:off x="957529" y="2484199"/>
            <a:ext cx="451261" cy="548454"/>
            <a:chOff x="6939367" y="37502"/>
            <a:chExt cx="742950" cy="902969"/>
          </a:xfrm>
        </p:grpSpPr>
        <p:sp>
          <p:nvSpPr>
            <p:cNvPr id="116" name="Freeform: Shape 115">
              <a:extLst>
                <a:ext uri="{FF2B5EF4-FFF2-40B4-BE49-F238E27FC236}">
                  <a16:creationId xmlns:a16="http://schemas.microsoft.com/office/drawing/2014/main" id="{134D6766-E121-4EF4-8860-402FA78976E4}"/>
                </a:ext>
              </a:extLst>
            </p:cNvPr>
            <p:cNvSpPr/>
            <p:nvPr/>
          </p:nvSpPr>
          <p:spPr>
            <a:xfrm>
              <a:off x="7477530" y="594714"/>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solidFill>
              <a:schemeClr val="bg1"/>
            </a:solid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496D8951-095A-4144-831F-57BF319F13BA}"/>
                </a:ext>
              </a:extLst>
            </p:cNvPr>
            <p:cNvSpPr/>
            <p:nvPr/>
          </p:nvSpPr>
          <p:spPr>
            <a:xfrm>
              <a:off x="6939367" y="454696"/>
              <a:ext cx="742950" cy="485775"/>
            </a:xfrm>
            <a:custGeom>
              <a:avLst/>
              <a:gdLst>
                <a:gd name="connsiteX0" fmla="*/ 556260 w 742950"/>
                <a:gd name="connsiteY0" fmla="*/ 0 h 485775"/>
                <a:gd name="connsiteX1" fmla="*/ 531495 w 742950"/>
                <a:gd name="connsiteY1" fmla="*/ 19050 h 485775"/>
                <a:gd name="connsiteX2" fmla="*/ 581025 w 742950"/>
                <a:gd name="connsiteY2" fmla="*/ 112395 h 485775"/>
                <a:gd name="connsiteX3" fmla="*/ 625793 w 742950"/>
                <a:gd name="connsiteY3" fmla="*/ 168593 h 485775"/>
                <a:gd name="connsiteX4" fmla="*/ 567690 w 742950"/>
                <a:gd name="connsiteY4" fmla="*/ 226695 h 485775"/>
                <a:gd name="connsiteX5" fmla="*/ 509587 w 742950"/>
                <a:gd name="connsiteY5" fmla="*/ 168593 h 485775"/>
                <a:gd name="connsiteX6" fmla="*/ 551498 w 742950"/>
                <a:gd name="connsiteY6" fmla="*/ 113348 h 485775"/>
                <a:gd name="connsiteX7" fmla="*/ 505778 w 742950"/>
                <a:gd name="connsiteY7" fmla="*/ 35243 h 485775"/>
                <a:gd name="connsiteX8" fmla="*/ 376237 w 742950"/>
                <a:gd name="connsiteY8" fmla="*/ 67628 h 485775"/>
                <a:gd name="connsiteX9" fmla="*/ 250508 w 742950"/>
                <a:gd name="connsiteY9" fmla="*/ 37148 h 485775"/>
                <a:gd name="connsiteX10" fmla="*/ 204787 w 742950"/>
                <a:gd name="connsiteY10" fmla="*/ 168593 h 485775"/>
                <a:gd name="connsiteX11" fmla="*/ 290512 w 742950"/>
                <a:gd name="connsiteY11" fmla="*/ 269558 h 485775"/>
                <a:gd name="connsiteX12" fmla="*/ 290512 w 742950"/>
                <a:gd name="connsiteY12" fmla="*/ 337185 h 485775"/>
                <a:gd name="connsiteX13" fmla="*/ 275273 w 742950"/>
                <a:gd name="connsiteY13" fmla="*/ 352425 h 485775"/>
                <a:gd name="connsiteX14" fmla="*/ 228600 w 742950"/>
                <a:gd name="connsiteY14" fmla="*/ 352425 h 485775"/>
                <a:gd name="connsiteX15" fmla="*/ 213360 w 742950"/>
                <a:gd name="connsiteY15" fmla="*/ 337185 h 485775"/>
                <a:gd name="connsiteX16" fmla="*/ 228600 w 742950"/>
                <a:gd name="connsiteY16" fmla="*/ 321945 h 485775"/>
                <a:gd name="connsiteX17" fmla="*/ 260985 w 742950"/>
                <a:gd name="connsiteY17" fmla="*/ 321945 h 485775"/>
                <a:gd name="connsiteX18" fmla="*/ 260985 w 742950"/>
                <a:gd name="connsiteY18" fmla="*/ 268605 h 485775"/>
                <a:gd name="connsiteX19" fmla="*/ 188595 w 742950"/>
                <a:gd name="connsiteY19" fmla="*/ 196215 h 485775"/>
                <a:gd name="connsiteX20" fmla="*/ 116205 w 742950"/>
                <a:gd name="connsiteY20" fmla="*/ 268605 h 485775"/>
                <a:gd name="connsiteX21" fmla="*/ 116205 w 742950"/>
                <a:gd name="connsiteY21" fmla="*/ 321945 h 485775"/>
                <a:gd name="connsiteX22" fmla="*/ 148590 w 742950"/>
                <a:gd name="connsiteY22" fmla="*/ 321945 h 485775"/>
                <a:gd name="connsiteX23" fmla="*/ 163830 w 742950"/>
                <a:gd name="connsiteY23" fmla="*/ 337185 h 485775"/>
                <a:gd name="connsiteX24" fmla="*/ 148590 w 742950"/>
                <a:gd name="connsiteY24" fmla="*/ 352425 h 485775"/>
                <a:gd name="connsiteX25" fmla="*/ 100965 w 742950"/>
                <a:gd name="connsiteY25" fmla="*/ 352425 h 485775"/>
                <a:gd name="connsiteX26" fmla="*/ 85725 w 742950"/>
                <a:gd name="connsiteY26" fmla="*/ 337185 h 485775"/>
                <a:gd name="connsiteX27" fmla="*/ 85725 w 742950"/>
                <a:gd name="connsiteY27" fmla="*/ 269558 h 485775"/>
                <a:gd name="connsiteX28" fmla="*/ 174308 w 742950"/>
                <a:gd name="connsiteY28" fmla="*/ 168593 h 485775"/>
                <a:gd name="connsiteX29" fmla="*/ 223837 w 742950"/>
                <a:gd name="connsiteY29" fmla="*/ 21907 h 485775"/>
                <a:gd name="connsiteX30" fmla="*/ 194310 w 742950"/>
                <a:gd name="connsiteY30" fmla="*/ 0 h 485775"/>
                <a:gd name="connsiteX31" fmla="*/ 0 w 742950"/>
                <a:gd name="connsiteY31" fmla="*/ 259080 h 485775"/>
                <a:gd name="connsiteX32" fmla="*/ 0 w 742950"/>
                <a:gd name="connsiteY32" fmla="*/ 429578 h 485775"/>
                <a:gd name="connsiteX33" fmla="*/ 58103 w 742950"/>
                <a:gd name="connsiteY33" fmla="*/ 487680 h 485775"/>
                <a:gd name="connsiteX34" fmla="*/ 693420 w 742950"/>
                <a:gd name="connsiteY34" fmla="*/ 487680 h 485775"/>
                <a:gd name="connsiteX35" fmla="*/ 751523 w 742950"/>
                <a:gd name="connsiteY35" fmla="*/ 429578 h 485775"/>
                <a:gd name="connsiteX36" fmla="*/ 751523 w 742950"/>
                <a:gd name="connsiteY36" fmla="*/ 259080 h 485775"/>
                <a:gd name="connsiteX37" fmla="*/ 556260 w 742950"/>
                <a:gd name="connsiteY37" fmla="*/ 0 h 485775"/>
                <a:gd name="connsiteX38" fmla="*/ 549593 w 742950"/>
                <a:gd name="connsiteY38" fmla="*/ 366713 h 485775"/>
                <a:gd name="connsiteX39" fmla="*/ 541020 w 742950"/>
                <a:gd name="connsiteY39" fmla="*/ 375285 h 485775"/>
                <a:gd name="connsiteX40" fmla="*/ 502920 w 742950"/>
                <a:gd name="connsiteY40" fmla="*/ 375285 h 485775"/>
                <a:gd name="connsiteX41" fmla="*/ 502920 w 742950"/>
                <a:gd name="connsiteY41" fmla="*/ 414338 h 485775"/>
                <a:gd name="connsiteX42" fmla="*/ 494348 w 742950"/>
                <a:gd name="connsiteY42" fmla="*/ 422910 h 485775"/>
                <a:gd name="connsiteX43" fmla="*/ 461010 w 742950"/>
                <a:gd name="connsiteY43" fmla="*/ 422910 h 485775"/>
                <a:gd name="connsiteX44" fmla="*/ 452437 w 742950"/>
                <a:gd name="connsiteY44" fmla="*/ 414338 h 485775"/>
                <a:gd name="connsiteX45" fmla="*/ 452437 w 742950"/>
                <a:gd name="connsiteY45" fmla="*/ 375285 h 485775"/>
                <a:gd name="connsiteX46" fmla="*/ 414337 w 742950"/>
                <a:gd name="connsiteY46" fmla="*/ 375285 h 485775"/>
                <a:gd name="connsiteX47" fmla="*/ 405765 w 742950"/>
                <a:gd name="connsiteY47" fmla="*/ 366713 h 485775"/>
                <a:gd name="connsiteX48" fmla="*/ 405765 w 742950"/>
                <a:gd name="connsiteY48" fmla="*/ 332422 h 485775"/>
                <a:gd name="connsiteX49" fmla="*/ 414337 w 742950"/>
                <a:gd name="connsiteY49" fmla="*/ 323850 h 485775"/>
                <a:gd name="connsiteX50" fmla="*/ 452437 w 742950"/>
                <a:gd name="connsiteY50" fmla="*/ 323850 h 485775"/>
                <a:gd name="connsiteX51" fmla="*/ 452437 w 742950"/>
                <a:gd name="connsiteY51" fmla="*/ 284797 h 485775"/>
                <a:gd name="connsiteX52" fmla="*/ 461010 w 742950"/>
                <a:gd name="connsiteY52" fmla="*/ 276225 h 485775"/>
                <a:gd name="connsiteX53" fmla="*/ 494348 w 742950"/>
                <a:gd name="connsiteY53" fmla="*/ 276225 h 485775"/>
                <a:gd name="connsiteX54" fmla="*/ 502920 w 742950"/>
                <a:gd name="connsiteY54" fmla="*/ 284797 h 485775"/>
                <a:gd name="connsiteX55" fmla="*/ 502920 w 742950"/>
                <a:gd name="connsiteY55" fmla="*/ 323850 h 485775"/>
                <a:gd name="connsiteX56" fmla="*/ 541020 w 742950"/>
                <a:gd name="connsiteY56" fmla="*/ 323850 h 485775"/>
                <a:gd name="connsiteX57" fmla="*/ 549593 w 742950"/>
                <a:gd name="connsiteY57" fmla="*/ 332422 h 485775"/>
                <a:gd name="connsiteX58" fmla="*/ 549593 w 742950"/>
                <a:gd name="connsiteY58" fmla="*/ 36671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42950" h="485775">
                  <a:moveTo>
                    <a:pt x="556260" y="0"/>
                  </a:moveTo>
                  <a:cubicBezTo>
                    <a:pt x="548640" y="7620"/>
                    <a:pt x="540068" y="13335"/>
                    <a:pt x="531495" y="19050"/>
                  </a:cubicBezTo>
                  <a:cubicBezTo>
                    <a:pt x="550545" y="39053"/>
                    <a:pt x="575310" y="73343"/>
                    <a:pt x="581025" y="112395"/>
                  </a:cubicBezTo>
                  <a:cubicBezTo>
                    <a:pt x="606743" y="118110"/>
                    <a:pt x="625793" y="141923"/>
                    <a:pt x="625793" y="168593"/>
                  </a:cubicBezTo>
                  <a:cubicBezTo>
                    <a:pt x="625793" y="200978"/>
                    <a:pt x="600075" y="226695"/>
                    <a:pt x="567690" y="226695"/>
                  </a:cubicBezTo>
                  <a:cubicBezTo>
                    <a:pt x="535305" y="226695"/>
                    <a:pt x="509587" y="200978"/>
                    <a:pt x="509587" y="168593"/>
                  </a:cubicBezTo>
                  <a:cubicBezTo>
                    <a:pt x="509587" y="142875"/>
                    <a:pt x="527685" y="120015"/>
                    <a:pt x="551498" y="113348"/>
                  </a:cubicBezTo>
                  <a:cubicBezTo>
                    <a:pt x="545783" y="80963"/>
                    <a:pt x="521970" y="51435"/>
                    <a:pt x="505778" y="35243"/>
                  </a:cubicBezTo>
                  <a:cubicBezTo>
                    <a:pt x="466725" y="56198"/>
                    <a:pt x="422910" y="67628"/>
                    <a:pt x="376237" y="67628"/>
                  </a:cubicBezTo>
                  <a:cubicBezTo>
                    <a:pt x="331470" y="67628"/>
                    <a:pt x="288608" y="56198"/>
                    <a:pt x="250508" y="37148"/>
                  </a:cubicBezTo>
                  <a:cubicBezTo>
                    <a:pt x="234315" y="61913"/>
                    <a:pt x="208598" y="110490"/>
                    <a:pt x="204787" y="168593"/>
                  </a:cubicBezTo>
                  <a:cubicBezTo>
                    <a:pt x="253365" y="176213"/>
                    <a:pt x="290512" y="218122"/>
                    <a:pt x="290512" y="269558"/>
                  </a:cubicBezTo>
                  <a:lnTo>
                    <a:pt x="290512" y="337185"/>
                  </a:lnTo>
                  <a:cubicBezTo>
                    <a:pt x="290512" y="345758"/>
                    <a:pt x="283845" y="352425"/>
                    <a:pt x="275273" y="352425"/>
                  </a:cubicBezTo>
                  <a:lnTo>
                    <a:pt x="228600" y="352425"/>
                  </a:lnTo>
                  <a:cubicBezTo>
                    <a:pt x="220028" y="352425"/>
                    <a:pt x="213360" y="345758"/>
                    <a:pt x="213360" y="337185"/>
                  </a:cubicBezTo>
                  <a:cubicBezTo>
                    <a:pt x="213360" y="328613"/>
                    <a:pt x="220028" y="321945"/>
                    <a:pt x="228600" y="321945"/>
                  </a:cubicBezTo>
                  <a:lnTo>
                    <a:pt x="260985" y="321945"/>
                  </a:lnTo>
                  <a:lnTo>
                    <a:pt x="260985" y="268605"/>
                  </a:lnTo>
                  <a:cubicBezTo>
                    <a:pt x="260985" y="228600"/>
                    <a:pt x="228600" y="196215"/>
                    <a:pt x="188595" y="196215"/>
                  </a:cubicBezTo>
                  <a:cubicBezTo>
                    <a:pt x="148590" y="196215"/>
                    <a:pt x="116205" y="228600"/>
                    <a:pt x="116205" y="268605"/>
                  </a:cubicBezTo>
                  <a:lnTo>
                    <a:pt x="116205" y="321945"/>
                  </a:lnTo>
                  <a:lnTo>
                    <a:pt x="148590" y="321945"/>
                  </a:lnTo>
                  <a:cubicBezTo>
                    <a:pt x="157163" y="321945"/>
                    <a:pt x="163830" y="328613"/>
                    <a:pt x="163830" y="337185"/>
                  </a:cubicBezTo>
                  <a:cubicBezTo>
                    <a:pt x="163830" y="345758"/>
                    <a:pt x="157163" y="352425"/>
                    <a:pt x="148590" y="352425"/>
                  </a:cubicBezTo>
                  <a:lnTo>
                    <a:pt x="100965" y="352425"/>
                  </a:lnTo>
                  <a:cubicBezTo>
                    <a:pt x="92392" y="352425"/>
                    <a:pt x="85725" y="345758"/>
                    <a:pt x="85725" y="337185"/>
                  </a:cubicBezTo>
                  <a:lnTo>
                    <a:pt x="85725" y="269558"/>
                  </a:lnTo>
                  <a:cubicBezTo>
                    <a:pt x="85725" y="218122"/>
                    <a:pt x="123825" y="175260"/>
                    <a:pt x="174308" y="168593"/>
                  </a:cubicBezTo>
                  <a:cubicBezTo>
                    <a:pt x="178117" y="102870"/>
                    <a:pt x="205740" y="50482"/>
                    <a:pt x="223837" y="21907"/>
                  </a:cubicBezTo>
                  <a:cubicBezTo>
                    <a:pt x="213360" y="15240"/>
                    <a:pt x="203835" y="8573"/>
                    <a:pt x="194310" y="0"/>
                  </a:cubicBezTo>
                  <a:cubicBezTo>
                    <a:pt x="81915" y="33338"/>
                    <a:pt x="0" y="137160"/>
                    <a:pt x="0" y="259080"/>
                  </a:cubicBezTo>
                  <a:lnTo>
                    <a:pt x="0" y="429578"/>
                  </a:lnTo>
                  <a:cubicBezTo>
                    <a:pt x="0" y="461963"/>
                    <a:pt x="25717" y="487680"/>
                    <a:pt x="58103" y="487680"/>
                  </a:cubicBezTo>
                  <a:lnTo>
                    <a:pt x="693420" y="487680"/>
                  </a:lnTo>
                  <a:cubicBezTo>
                    <a:pt x="725805" y="487680"/>
                    <a:pt x="751523" y="461963"/>
                    <a:pt x="751523" y="429578"/>
                  </a:cubicBezTo>
                  <a:lnTo>
                    <a:pt x="751523" y="259080"/>
                  </a:lnTo>
                  <a:cubicBezTo>
                    <a:pt x="750570" y="136208"/>
                    <a:pt x="668655" y="32385"/>
                    <a:pt x="556260" y="0"/>
                  </a:cubicBezTo>
                  <a:close/>
                  <a:moveTo>
                    <a:pt x="549593" y="366713"/>
                  </a:moveTo>
                  <a:cubicBezTo>
                    <a:pt x="549593" y="371475"/>
                    <a:pt x="545783" y="375285"/>
                    <a:pt x="541020" y="375285"/>
                  </a:cubicBezTo>
                  <a:lnTo>
                    <a:pt x="502920" y="375285"/>
                  </a:lnTo>
                  <a:lnTo>
                    <a:pt x="502920" y="414338"/>
                  </a:lnTo>
                  <a:cubicBezTo>
                    <a:pt x="502920" y="419100"/>
                    <a:pt x="499110" y="422910"/>
                    <a:pt x="494348" y="422910"/>
                  </a:cubicBezTo>
                  <a:lnTo>
                    <a:pt x="461010" y="422910"/>
                  </a:lnTo>
                  <a:cubicBezTo>
                    <a:pt x="456248" y="422910"/>
                    <a:pt x="452437" y="419100"/>
                    <a:pt x="452437" y="414338"/>
                  </a:cubicBezTo>
                  <a:lnTo>
                    <a:pt x="452437" y="375285"/>
                  </a:lnTo>
                  <a:lnTo>
                    <a:pt x="414337" y="375285"/>
                  </a:lnTo>
                  <a:cubicBezTo>
                    <a:pt x="409575" y="375285"/>
                    <a:pt x="405765" y="371475"/>
                    <a:pt x="405765" y="366713"/>
                  </a:cubicBezTo>
                  <a:lnTo>
                    <a:pt x="405765" y="332422"/>
                  </a:lnTo>
                  <a:cubicBezTo>
                    <a:pt x="405765" y="327660"/>
                    <a:pt x="409575" y="323850"/>
                    <a:pt x="414337" y="323850"/>
                  </a:cubicBezTo>
                  <a:lnTo>
                    <a:pt x="452437" y="323850"/>
                  </a:lnTo>
                  <a:lnTo>
                    <a:pt x="452437" y="284797"/>
                  </a:lnTo>
                  <a:cubicBezTo>
                    <a:pt x="452437" y="280035"/>
                    <a:pt x="456248" y="276225"/>
                    <a:pt x="461010" y="276225"/>
                  </a:cubicBezTo>
                  <a:lnTo>
                    <a:pt x="494348" y="276225"/>
                  </a:lnTo>
                  <a:cubicBezTo>
                    <a:pt x="499110" y="276225"/>
                    <a:pt x="502920" y="280035"/>
                    <a:pt x="502920" y="284797"/>
                  </a:cubicBezTo>
                  <a:lnTo>
                    <a:pt x="502920" y="323850"/>
                  </a:lnTo>
                  <a:lnTo>
                    <a:pt x="541020" y="323850"/>
                  </a:lnTo>
                  <a:cubicBezTo>
                    <a:pt x="545783" y="323850"/>
                    <a:pt x="549593" y="327660"/>
                    <a:pt x="549593" y="332422"/>
                  </a:cubicBezTo>
                  <a:lnTo>
                    <a:pt x="549593" y="366713"/>
                  </a:lnTo>
                  <a:close/>
                </a:path>
              </a:pathLst>
            </a:custGeom>
            <a:solidFill>
              <a:schemeClr val="bg1"/>
            </a:solid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87469464-156A-4C73-9262-8EE536A8CD5D}"/>
                </a:ext>
              </a:extLst>
            </p:cNvPr>
            <p:cNvSpPr/>
            <p:nvPr/>
          </p:nvSpPr>
          <p:spPr>
            <a:xfrm>
              <a:off x="7104150" y="37502"/>
              <a:ext cx="419100" cy="419100"/>
            </a:xfrm>
            <a:custGeom>
              <a:avLst/>
              <a:gdLst>
                <a:gd name="connsiteX0" fmla="*/ 421005 w 419100"/>
                <a:gd name="connsiteY0" fmla="*/ 210503 h 419100"/>
                <a:gd name="connsiteX1" fmla="*/ 210503 w 419100"/>
                <a:gd name="connsiteY1" fmla="*/ 421005 h 419100"/>
                <a:gd name="connsiteX2" fmla="*/ 0 w 419100"/>
                <a:gd name="connsiteY2" fmla="*/ 210503 h 419100"/>
                <a:gd name="connsiteX3" fmla="*/ 210503 w 419100"/>
                <a:gd name="connsiteY3" fmla="*/ 0 h 419100"/>
                <a:gd name="connsiteX4" fmla="*/ 421005 w 419100"/>
                <a:gd name="connsiteY4" fmla="*/ 210503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 h="419100">
                  <a:moveTo>
                    <a:pt x="421005" y="210503"/>
                  </a:moveTo>
                  <a:cubicBezTo>
                    <a:pt x="421005" y="326760"/>
                    <a:pt x="326760" y="421005"/>
                    <a:pt x="210503" y="421005"/>
                  </a:cubicBezTo>
                  <a:cubicBezTo>
                    <a:pt x="94245" y="421005"/>
                    <a:pt x="0" y="326760"/>
                    <a:pt x="0" y="210503"/>
                  </a:cubicBezTo>
                  <a:cubicBezTo>
                    <a:pt x="0" y="94245"/>
                    <a:pt x="94245" y="0"/>
                    <a:pt x="210503" y="0"/>
                  </a:cubicBezTo>
                  <a:cubicBezTo>
                    <a:pt x="326760" y="0"/>
                    <a:pt x="421005" y="94245"/>
                    <a:pt x="421005" y="210503"/>
                  </a:cubicBezTo>
                  <a:close/>
                </a:path>
              </a:pathLst>
            </a:custGeom>
            <a:solidFill>
              <a:schemeClr val="bg1"/>
            </a:solidFill>
            <a:ln w="9525" cap="flat">
              <a:noFill/>
              <a:prstDash val="solid"/>
              <a:miter/>
            </a:ln>
          </p:spPr>
          <p:txBody>
            <a:bodyPr rtlCol="0" anchor="ctr"/>
            <a:lstStyle/>
            <a:p>
              <a:endParaRPr lang="en-US" dirty="0"/>
            </a:p>
          </p:txBody>
        </p:sp>
      </p:grpSp>
      <p:sp>
        <p:nvSpPr>
          <p:cNvPr id="6" name="TextBox 5">
            <a:extLst>
              <a:ext uri="{FF2B5EF4-FFF2-40B4-BE49-F238E27FC236}">
                <a16:creationId xmlns:a16="http://schemas.microsoft.com/office/drawing/2014/main" id="{44FCBC14-1C89-4C92-824A-C90E055F3573}"/>
              </a:ext>
            </a:extLst>
          </p:cNvPr>
          <p:cNvSpPr txBox="1"/>
          <p:nvPr/>
        </p:nvSpPr>
        <p:spPr>
          <a:xfrm>
            <a:off x="1675966" y="2423468"/>
            <a:ext cx="8538298" cy="646331"/>
          </a:xfrm>
          <a:prstGeom prst="rect">
            <a:avLst/>
          </a:prstGeom>
          <a:noFill/>
        </p:spPr>
        <p:txBody>
          <a:bodyPr wrap="square" rtlCol="0">
            <a:spAutoFit/>
          </a:bodyPr>
          <a:lstStyle/>
          <a:p>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Bulletin Healthcare produces </a:t>
            </a:r>
            <a:r>
              <a:rPr lang="en-US" sz="18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eNewsLetters</a:t>
            </a:r>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for various medical professionals which are distributed to specialized medical associations.</a:t>
            </a:r>
            <a:endParaRPr lang="en-US" dirty="0"/>
          </a:p>
        </p:txBody>
      </p:sp>
      <p:sp>
        <p:nvSpPr>
          <p:cNvPr id="120" name="Freeform 15">
            <a:extLst>
              <a:ext uri="{FF2B5EF4-FFF2-40B4-BE49-F238E27FC236}">
                <a16:creationId xmlns:a16="http://schemas.microsoft.com/office/drawing/2014/main" id="{6A8C8365-479D-4960-AD30-DA93EC9D1B37}"/>
              </a:ext>
            </a:extLst>
          </p:cNvPr>
          <p:cNvSpPr>
            <a:spLocks noEditPoints="1"/>
          </p:cNvSpPr>
          <p:nvPr/>
        </p:nvSpPr>
        <p:spPr bwMode="auto">
          <a:xfrm>
            <a:off x="880224" y="3647107"/>
            <a:ext cx="495528" cy="554530"/>
          </a:xfrm>
          <a:custGeom>
            <a:avLst/>
            <a:gdLst>
              <a:gd name="T0" fmla="*/ 4171 w 6560"/>
              <a:gd name="T1" fmla="*/ 5242 h 6556"/>
              <a:gd name="T2" fmla="*/ 2226 w 6560"/>
              <a:gd name="T3" fmla="*/ 5209 h 6556"/>
              <a:gd name="T4" fmla="*/ 1107 w 6560"/>
              <a:gd name="T5" fmla="*/ 4674 h 6556"/>
              <a:gd name="T6" fmla="*/ 1342 w 6560"/>
              <a:gd name="T7" fmla="*/ 5420 h 6556"/>
              <a:gd name="T8" fmla="*/ 2894 w 6560"/>
              <a:gd name="T9" fmla="*/ 5926 h 6556"/>
              <a:gd name="T10" fmla="*/ 4781 w 6560"/>
              <a:gd name="T11" fmla="*/ 5667 h 6556"/>
              <a:gd name="T12" fmla="*/ 5535 w 6560"/>
              <a:gd name="T13" fmla="*/ 4918 h 6556"/>
              <a:gd name="T14" fmla="*/ 1031 w 6560"/>
              <a:gd name="T15" fmla="*/ 3761 h 6556"/>
              <a:gd name="T16" fmla="*/ 1913 w 6560"/>
              <a:gd name="T17" fmla="*/ 4491 h 6556"/>
              <a:gd name="T18" fmla="*/ 3808 w 6560"/>
              <a:gd name="T19" fmla="*/ 4682 h 6556"/>
              <a:gd name="T20" fmla="*/ 4099 w 6560"/>
              <a:gd name="T21" fmla="*/ 4507 h 6556"/>
              <a:gd name="T22" fmla="*/ 2362 w 6560"/>
              <a:gd name="T23" fmla="*/ 4148 h 6556"/>
              <a:gd name="T24" fmla="*/ 1085 w 6560"/>
              <a:gd name="T25" fmla="*/ 3478 h 6556"/>
              <a:gd name="T26" fmla="*/ 4807 w 6560"/>
              <a:gd name="T27" fmla="*/ 2825 h 6556"/>
              <a:gd name="T28" fmla="*/ 3598 w 6560"/>
              <a:gd name="T29" fmla="*/ 3542 h 6556"/>
              <a:gd name="T30" fmla="*/ 3718 w 6560"/>
              <a:gd name="T31" fmla="*/ 3877 h 6556"/>
              <a:gd name="T32" fmla="*/ 5601 w 6560"/>
              <a:gd name="T33" fmla="*/ 3620 h 6556"/>
              <a:gd name="T34" fmla="*/ 6355 w 6560"/>
              <a:gd name="T35" fmla="*/ 2868 h 6556"/>
              <a:gd name="T36" fmla="*/ 5555 w 6560"/>
              <a:gd name="T37" fmla="*/ 2105 h 6556"/>
              <a:gd name="T38" fmla="*/ 205 w 6560"/>
              <a:gd name="T39" fmla="*/ 2049 h 6556"/>
              <a:gd name="T40" fmla="*/ 957 w 6560"/>
              <a:gd name="T41" fmla="*/ 2799 h 6556"/>
              <a:gd name="T42" fmla="*/ 2818 w 6560"/>
              <a:gd name="T43" fmla="*/ 3060 h 6556"/>
              <a:gd name="T44" fmla="*/ 3096 w 6560"/>
              <a:gd name="T45" fmla="*/ 2864 h 6556"/>
              <a:gd name="T46" fmla="*/ 1424 w 6560"/>
              <a:gd name="T47" fmla="*/ 2446 h 6556"/>
              <a:gd name="T48" fmla="*/ 820 w 6560"/>
              <a:gd name="T49" fmla="*/ 1363 h 6556"/>
              <a:gd name="T50" fmla="*/ 3917 w 6560"/>
              <a:gd name="T51" fmla="*/ 620 h 6556"/>
              <a:gd name="T52" fmla="*/ 3544 w 6560"/>
              <a:gd name="T53" fmla="*/ 797 h 6556"/>
              <a:gd name="T54" fmla="*/ 2930 w 6560"/>
              <a:gd name="T55" fmla="*/ 905 h 6556"/>
              <a:gd name="T56" fmla="*/ 3570 w 6560"/>
              <a:gd name="T57" fmla="*/ 1096 h 6556"/>
              <a:gd name="T58" fmla="*/ 4392 w 6560"/>
              <a:gd name="T59" fmla="*/ 1407 h 6556"/>
              <a:gd name="T60" fmla="*/ 4013 w 6560"/>
              <a:gd name="T61" fmla="*/ 1824 h 6556"/>
              <a:gd name="T62" fmla="*/ 2709 w 6560"/>
              <a:gd name="T63" fmla="*/ 1860 h 6556"/>
              <a:gd name="T64" fmla="*/ 2794 w 6560"/>
              <a:gd name="T65" fmla="*/ 1555 h 6556"/>
              <a:gd name="T66" fmla="*/ 3568 w 6560"/>
              <a:gd name="T67" fmla="*/ 1650 h 6556"/>
              <a:gd name="T68" fmla="*/ 3572 w 6560"/>
              <a:gd name="T69" fmla="*/ 1417 h 6556"/>
              <a:gd name="T70" fmla="*/ 2569 w 6560"/>
              <a:gd name="T71" fmla="*/ 1230 h 6556"/>
              <a:gd name="T72" fmla="*/ 2300 w 6560"/>
              <a:gd name="T73" fmla="*/ 811 h 6556"/>
              <a:gd name="T74" fmla="*/ 3082 w 6560"/>
              <a:gd name="T75" fmla="*/ 411 h 6556"/>
              <a:gd name="T76" fmla="*/ 1653 w 6560"/>
              <a:gd name="T77" fmla="*/ 536 h 6556"/>
              <a:gd name="T78" fmla="*/ 1031 w 6560"/>
              <a:gd name="T79" fmla="*/ 1302 h 6556"/>
              <a:gd name="T80" fmla="*/ 1913 w 6560"/>
              <a:gd name="T81" fmla="*/ 2033 h 6556"/>
              <a:gd name="T82" fmla="*/ 3849 w 6560"/>
              <a:gd name="T83" fmla="*/ 2219 h 6556"/>
              <a:gd name="T84" fmla="*/ 5299 w 6560"/>
              <a:gd name="T85" fmla="*/ 1664 h 6556"/>
              <a:gd name="T86" fmla="*/ 5369 w 6560"/>
              <a:gd name="T87" fmla="*/ 865 h 6556"/>
              <a:gd name="T88" fmla="*/ 4025 w 6560"/>
              <a:gd name="T89" fmla="*/ 265 h 6556"/>
              <a:gd name="T90" fmla="*/ 4316 w 6560"/>
              <a:gd name="T91" fmla="*/ 116 h 6556"/>
              <a:gd name="T92" fmla="*/ 5579 w 6560"/>
              <a:gd name="T93" fmla="*/ 791 h 6556"/>
              <a:gd name="T94" fmla="*/ 5792 w 6560"/>
              <a:gd name="T95" fmla="*/ 1977 h 6556"/>
              <a:gd name="T96" fmla="*/ 6554 w 6560"/>
              <a:gd name="T97" fmla="*/ 2781 h 6556"/>
              <a:gd name="T98" fmla="*/ 6073 w 6560"/>
              <a:gd name="T99" fmla="*/ 4011 h 6556"/>
              <a:gd name="T100" fmla="*/ 5684 w 6560"/>
              <a:gd name="T101" fmla="*/ 4662 h 6556"/>
              <a:gd name="T102" fmla="*/ 5433 w 6560"/>
              <a:gd name="T103" fmla="*/ 5922 h 6556"/>
              <a:gd name="T104" fmla="*/ 3991 w 6560"/>
              <a:gd name="T105" fmla="*/ 6504 h 6556"/>
              <a:gd name="T106" fmla="*/ 2088 w 6560"/>
              <a:gd name="T107" fmla="*/ 6403 h 6556"/>
              <a:gd name="T108" fmla="*/ 923 w 6560"/>
              <a:gd name="T109" fmla="*/ 5681 h 6556"/>
              <a:gd name="T110" fmla="*/ 914 w 6560"/>
              <a:gd name="T111" fmla="*/ 4429 h 6556"/>
              <a:gd name="T112" fmla="*/ 652 w 6560"/>
              <a:gd name="T113" fmla="*/ 3293 h 6556"/>
              <a:gd name="T114" fmla="*/ 0 w 6560"/>
              <a:gd name="T115" fmla="*/ 2460 h 6556"/>
              <a:gd name="T116" fmla="*/ 592 w 6560"/>
              <a:gd name="T117" fmla="*/ 1252 h 6556"/>
              <a:gd name="T118" fmla="*/ 1424 w 6560"/>
              <a:gd name="T119" fmla="*/ 423 h 6556"/>
              <a:gd name="T120" fmla="*/ 3096 w 6560"/>
              <a:gd name="T121" fmla="*/ 4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60" h="6556">
                <a:moveTo>
                  <a:pt x="5449" y="4670"/>
                </a:moveTo>
                <a:lnTo>
                  <a:pt x="5361" y="4746"/>
                </a:lnTo>
                <a:lnTo>
                  <a:pt x="5264" y="4818"/>
                </a:lnTo>
                <a:lnTo>
                  <a:pt x="5156" y="4888"/>
                </a:lnTo>
                <a:lnTo>
                  <a:pt x="5040" y="4953"/>
                </a:lnTo>
                <a:lnTo>
                  <a:pt x="4915" y="5013"/>
                </a:lnTo>
                <a:lnTo>
                  <a:pt x="4779" y="5069"/>
                </a:lnTo>
                <a:lnTo>
                  <a:pt x="4637" y="5121"/>
                </a:lnTo>
                <a:lnTo>
                  <a:pt x="4488" y="5167"/>
                </a:lnTo>
                <a:lnTo>
                  <a:pt x="4332" y="5209"/>
                </a:lnTo>
                <a:lnTo>
                  <a:pt x="4171" y="5242"/>
                </a:lnTo>
                <a:lnTo>
                  <a:pt x="4001" y="5272"/>
                </a:lnTo>
                <a:lnTo>
                  <a:pt x="3828" y="5296"/>
                </a:lnTo>
                <a:lnTo>
                  <a:pt x="3650" y="5312"/>
                </a:lnTo>
                <a:lnTo>
                  <a:pt x="3466" y="5324"/>
                </a:lnTo>
                <a:lnTo>
                  <a:pt x="3279" y="5326"/>
                </a:lnTo>
                <a:lnTo>
                  <a:pt x="3094" y="5324"/>
                </a:lnTo>
                <a:lnTo>
                  <a:pt x="2910" y="5312"/>
                </a:lnTo>
                <a:lnTo>
                  <a:pt x="2731" y="5296"/>
                </a:lnTo>
                <a:lnTo>
                  <a:pt x="2557" y="5272"/>
                </a:lnTo>
                <a:lnTo>
                  <a:pt x="2389" y="5244"/>
                </a:lnTo>
                <a:lnTo>
                  <a:pt x="2226" y="5209"/>
                </a:lnTo>
                <a:lnTo>
                  <a:pt x="2070" y="5169"/>
                </a:lnTo>
                <a:lnTo>
                  <a:pt x="1921" y="5123"/>
                </a:lnTo>
                <a:lnTo>
                  <a:pt x="1779" y="5071"/>
                </a:lnTo>
                <a:lnTo>
                  <a:pt x="1643" y="5015"/>
                </a:lnTo>
                <a:lnTo>
                  <a:pt x="1518" y="4955"/>
                </a:lnTo>
                <a:lnTo>
                  <a:pt x="1400" y="4890"/>
                </a:lnTo>
                <a:lnTo>
                  <a:pt x="1292" y="4822"/>
                </a:lnTo>
                <a:lnTo>
                  <a:pt x="1195" y="4748"/>
                </a:lnTo>
                <a:lnTo>
                  <a:pt x="1107" y="4672"/>
                </a:lnTo>
                <a:lnTo>
                  <a:pt x="1107" y="4674"/>
                </a:lnTo>
                <a:lnTo>
                  <a:pt x="1107" y="4674"/>
                </a:lnTo>
                <a:lnTo>
                  <a:pt x="1075" y="4734"/>
                </a:lnTo>
                <a:lnTo>
                  <a:pt x="1049" y="4796"/>
                </a:lnTo>
                <a:lnTo>
                  <a:pt x="1031" y="4856"/>
                </a:lnTo>
                <a:lnTo>
                  <a:pt x="1025" y="4918"/>
                </a:lnTo>
                <a:lnTo>
                  <a:pt x="1031" y="4989"/>
                </a:lnTo>
                <a:lnTo>
                  <a:pt x="1053" y="5063"/>
                </a:lnTo>
                <a:lnTo>
                  <a:pt x="1085" y="5137"/>
                </a:lnTo>
                <a:lnTo>
                  <a:pt x="1131" y="5209"/>
                </a:lnTo>
                <a:lnTo>
                  <a:pt x="1191" y="5282"/>
                </a:lnTo>
                <a:lnTo>
                  <a:pt x="1261" y="5352"/>
                </a:lnTo>
                <a:lnTo>
                  <a:pt x="1342" y="5420"/>
                </a:lnTo>
                <a:lnTo>
                  <a:pt x="1436" y="5488"/>
                </a:lnTo>
                <a:lnTo>
                  <a:pt x="1540" y="5549"/>
                </a:lnTo>
                <a:lnTo>
                  <a:pt x="1653" y="5611"/>
                </a:lnTo>
                <a:lnTo>
                  <a:pt x="1779" y="5667"/>
                </a:lnTo>
                <a:lnTo>
                  <a:pt x="1913" y="5721"/>
                </a:lnTo>
                <a:lnTo>
                  <a:pt x="2054" y="5769"/>
                </a:lnTo>
                <a:lnTo>
                  <a:pt x="2206" y="5813"/>
                </a:lnTo>
                <a:lnTo>
                  <a:pt x="2368" y="5850"/>
                </a:lnTo>
                <a:lnTo>
                  <a:pt x="2535" y="5882"/>
                </a:lnTo>
                <a:lnTo>
                  <a:pt x="2711" y="5906"/>
                </a:lnTo>
                <a:lnTo>
                  <a:pt x="2894" y="5926"/>
                </a:lnTo>
                <a:lnTo>
                  <a:pt x="3084" y="5938"/>
                </a:lnTo>
                <a:lnTo>
                  <a:pt x="3279" y="5942"/>
                </a:lnTo>
                <a:lnTo>
                  <a:pt x="3476" y="5938"/>
                </a:lnTo>
                <a:lnTo>
                  <a:pt x="3666" y="5926"/>
                </a:lnTo>
                <a:lnTo>
                  <a:pt x="3849" y="5906"/>
                </a:lnTo>
                <a:lnTo>
                  <a:pt x="4025" y="5882"/>
                </a:lnTo>
                <a:lnTo>
                  <a:pt x="4193" y="5850"/>
                </a:lnTo>
                <a:lnTo>
                  <a:pt x="4352" y="5813"/>
                </a:lnTo>
                <a:lnTo>
                  <a:pt x="4504" y="5769"/>
                </a:lnTo>
                <a:lnTo>
                  <a:pt x="4647" y="5721"/>
                </a:lnTo>
                <a:lnTo>
                  <a:pt x="4781" y="5667"/>
                </a:lnTo>
                <a:lnTo>
                  <a:pt x="4905" y="5611"/>
                </a:lnTo>
                <a:lnTo>
                  <a:pt x="5020" y="5549"/>
                </a:lnTo>
                <a:lnTo>
                  <a:pt x="5124" y="5488"/>
                </a:lnTo>
                <a:lnTo>
                  <a:pt x="5218" y="5420"/>
                </a:lnTo>
                <a:lnTo>
                  <a:pt x="5299" y="5352"/>
                </a:lnTo>
                <a:lnTo>
                  <a:pt x="5369" y="5282"/>
                </a:lnTo>
                <a:lnTo>
                  <a:pt x="5427" y="5209"/>
                </a:lnTo>
                <a:lnTo>
                  <a:pt x="5473" y="5137"/>
                </a:lnTo>
                <a:lnTo>
                  <a:pt x="5507" y="5063"/>
                </a:lnTo>
                <a:lnTo>
                  <a:pt x="5527" y="4989"/>
                </a:lnTo>
                <a:lnTo>
                  <a:pt x="5535" y="4918"/>
                </a:lnTo>
                <a:lnTo>
                  <a:pt x="5529" y="4856"/>
                </a:lnTo>
                <a:lnTo>
                  <a:pt x="5511" y="4794"/>
                </a:lnTo>
                <a:lnTo>
                  <a:pt x="5483" y="4732"/>
                </a:lnTo>
                <a:lnTo>
                  <a:pt x="5449" y="4670"/>
                </a:lnTo>
                <a:lnTo>
                  <a:pt x="5449" y="4670"/>
                </a:lnTo>
                <a:close/>
                <a:moveTo>
                  <a:pt x="1085" y="3478"/>
                </a:moveTo>
                <a:lnTo>
                  <a:pt x="1061" y="3530"/>
                </a:lnTo>
                <a:lnTo>
                  <a:pt x="1041" y="3584"/>
                </a:lnTo>
                <a:lnTo>
                  <a:pt x="1029" y="3636"/>
                </a:lnTo>
                <a:lnTo>
                  <a:pt x="1025" y="3688"/>
                </a:lnTo>
                <a:lnTo>
                  <a:pt x="1031" y="3761"/>
                </a:lnTo>
                <a:lnTo>
                  <a:pt x="1053" y="3835"/>
                </a:lnTo>
                <a:lnTo>
                  <a:pt x="1085" y="3907"/>
                </a:lnTo>
                <a:lnTo>
                  <a:pt x="1131" y="3981"/>
                </a:lnTo>
                <a:lnTo>
                  <a:pt x="1191" y="4052"/>
                </a:lnTo>
                <a:lnTo>
                  <a:pt x="1261" y="4122"/>
                </a:lnTo>
                <a:lnTo>
                  <a:pt x="1342" y="4192"/>
                </a:lnTo>
                <a:lnTo>
                  <a:pt x="1436" y="4258"/>
                </a:lnTo>
                <a:lnTo>
                  <a:pt x="1540" y="4322"/>
                </a:lnTo>
                <a:lnTo>
                  <a:pt x="1653" y="4381"/>
                </a:lnTo>
                <a:lnTo>
                  <a:pt x="1779" y="4439"/>
                </a:lnTo>
                <a:lnTo>
                  <a:pt x="1913" y="4491"/>
                </a:lnTo>
                <a:lnTo>
                  <a:pt x="2054" y="4539"/>
                </a:lnTo>
                <a:lnTo>
                  <a:pt x="2206" y="4583"/>
                </a:lnTo>
                <a:lnTo>
                  <a:pt x="2368" y="4621"/>
                </a:lnTo>
                <a:lnTo>
                  <a:pt x="2535" y="4652"/>
                </a:lnTo>
                <a:lnTo>
                  <a:pt x="2711" y="4678"/>
                </a:lnTo>
                <a:lnTo>
                  <a:pt x="2894" y="4696"/>
                </a:lnTo>
                <a:lnTo>
                  <a:pt x="3084" y="4708"/>
                </a:lnTo>
                <a:lnTo>
                  <a:pt x="3279" y="4712"/>
                </a:lnTo>
                <a:lnTo>
                  <a:pt x="3463" y="4708"/>
                </a:lnTo>
                <a:lnTo>
                  <a:pt x="3638" y="4698"/>
                </a:lnTo>
                <a:lnTo>
                  <a:pt x="3808" y="4682"/>
                </a:lnTo>
                <a:lnTo>
                  <a:pt x="3971" y="4658"/>
                </a:lnTo>
                <a:lnTo>
                  <a:pt x="4129" y="4630"/>
                </a:lnTo>
                <a:lnTo>
                  <a:pt x="4278" y="4597"/>
                </a:lnTo>
                <a:lnTo>
                  <a:pt x="4422" y="4559"/>
                </a:lnTo>
                <a:lnTo>
                  <a:pt x="4560" y="4517"/>
                </a:lnTo>
                <a:lnTo>
                  <a:pt x="4689" y="4471"/>
                </a:lnTo>
                <a:lnTo>
                  <a:pt x="4689" y="4471"/>
                </a:lnTo>
                <a:lnTo>
                  <a:pt x="4689" y="4471"/>
                </a:lnTo>
                <a:lnTo>
                  <a:pt x="4498" y="4491"/>
                </a:lnTo>
                <a:lnTo>
                  <a:pt x="4302" y="4503"/>
                </a:lnTo>
                <a:lnTo>
                  <a:pt x="4099" y="4507"/>
                </a:lnTo>
                <a:lnTo>
                  <a:pt x="3917" y="4505"/>
                </a:lnTo>
                <a:lnTo>
                  <a:pt x="3736" y="4495"/>
                </a:lnTo>
                <a:lnTo>
                  <a:pt x="3560" y="4477"/>
                </a:lnTo>
                <a:lnTo>
                  <a:pt x="3391" y="4455"/>
                </a:lnTo>
                <a:lnTo>
                  <a:pt x="3225" y="4427"/>
                </a:lnTo>
                <a:lnTo>
                  <a:pt x="3064" y="4393"/>
                </a:lnTo>
                <a:lnTo>
                  <a:pt x="2910" y="4353"/>
                </a:lnTo>
                <a:lnTo>
                  <a:pt x="2762" y="4310"/>
                </a:lnTo>
                <a:lnTo>
                  <a:pt x="2621" y="4260"/>
                </a:lnTo>
                <a:lnTo>
                  <a:pt x="2487" y="4206"/>
                </a:lnTo>
                <a:lnTo>
                  <a:pt x="2362" y="4148"/>
                </a:lnTo>
                <a:lnTo>
                  <a:pt x="2246" y="4086"/>
                </a:lnTo>
                <a:lnTo>
                  <a:pt x="2138" y="4019"/>
                </a:lnTo>
                <a:lnTo>
                  <a:pt x="2038" y="3949"/>
                </a:lnTo>
                <a:lnTo>
                  <a:pt x="1949" y="3875"/>
                </a:lnTo>
                <a:lnTo>
                  <a:pt x="1871" y="3797"/>
                </a:lnTo>
                <a:lnTo>
                  <a:pt x="1803" y="3718"/>
                </a:lnTo>
                <a:lnTo>
                  <a:pt x="1745" y="3634"/>
                </a:lnTo>
                <a:lnTo>
                  <a:pt x="1572" y="3604"/>
                </a:lnTo>
                <a:lnTo>
                  <a:pt x="1402" y="3568"/>
                </a:lnTo>
                <a:lnTo>
                  <a:pt x="1241" y="3526"/>
                </a:lnTo>
                <a:lnTo>
                  <a:pt x="1085" y="3478"/>
                </a:lnTo>
                <a:close/>
                <a:moveTo>
                  <a:pt x="5555" y="2105"/>
                </a:moveTo>
                <a:lnTo>
                  <a:pt x="5489" y="2179"/>
                </a:lnTo>
                <a:lnTo>
                  <a:pt x="5413" y="2250"/>
                </a:lnTo>
                <a:lnTo>
                  <a:pt x="5329" y="2318"/>
                </a:lnTo>
                <a:lnTo>
                  <a:pt x="5236" y="2382"/>
                </a:lnTo>
                <a:lnTo>
                  <a:pt x="5134" y="2444"/>
                </a:lnTo>
                <a:lnTo>
                  <a:pt x="5026" y="2504"/>
                </a:lnTo>
                <a:lnTo>
                  <a:pt x="4911" y="2557"/>
                </a:lnTo>
                <a:lnTo>
                  <a:pt x="4889" y="2649"/>
                </a:lnTo>
                <a:lnTo>
                  <a:pt x="4853" y="2739"/>
                </a:lnTo>
                <a:lnTo>
                  <a:pt x="4807" y="2825"/>
                </a:lnTo>
                <a:lnTo>
                  <a:pt x="4747" y="2908"/>
                </a:lnTo>
                <a:lnTo>
                  <a:pt x="4675" y="2990"/>
                </a:lnTo>
                <a:lnTo>
                  <a:pt x="4593" y="3066"/>
                </a:lnTo>
                <a:lnTo>
                  <a:pt x="4502" y="3141"/>
                </a:lnTo>
                <a:lnTo>
                  <a:pt x="4398" y="3211"/>
                </a:lnTo>
                <a:lnTo>
                  <a:pt x="4286" y="3277"/>
                </a:lnTo>
                <a:lnTo>
                  <a:pt x="4165" y="3341"/>
                </a:lnTo>
                <a:lnTo>
                  <a:pt x="4035" y="3399"/>
                </a:lnTo>
                <a:lnTo>
                  <a:pt x="3897" y="3450"/>
                </a:lnTo>
                <a:lnTo>
                  <a:pt x="3752" y="3500"/>
                </a:lnTo>
                <a:lnTo>
                  <a:pt x="3598" y="3542"/>
                </a:lnTo>
                <a:lnTo>
                  <a:pt x="3441" y="3580"/>
                </a:lnTo>
                <a:lnTo>
                  <a:pt x="3275" y="3614"/>
                </a:lnTo>
                <a:lnTo>
                  <a:pt x="3103" y="3640"/>
                </a:lnTo>
                <a:lnTo>
                  <a:pt x="2928" y="3660"/>
                </a:lnTo>
                <a:lnTo>
                  <a:pt x="2746" y="3674"/>
                </a:lnTo>
                <a:lnTo>
                  <a:pt x="2890" y="3722"/>
                </a:lnTo>
                <a:lnTo>
                  <a:pt x="3040" y="3763"/>
                </a:lnTo>
                <a:lnTo>
                  <a:pt x="3197" y="3801"/>
                </a:lnTo>
                <a:lnTo>
                  <a:pt x="3365" y="3833"/>
                </a:lnTo>
                <a:lnTo>
                  <a:pt x="3538" y="3859"/>
                </a:lnTo>
                <a:lnTo>
                  <a:pt x="3718" y="3877"/>
                </a:lnTo>
                <a:lnTo>
                  <a:pt x="3905" y="3889"/>
                </a:lnTo>
                <a:lnTo>
                  <a:pt x="4099" y="3893"/>
                </a:lnTo>
                <a:lnTo>
                  <a:pt x="4296" y="3889"/>
                </a:lnTo>
                <a:lnTo>
                  <a:pt x="4486" y="3877"/>
                </a:lnTo>
                <a:lnTo>
                  <a:pt x="4669" y="3859"/>
                </a:lnTo>
                <a:lnTo>
                  <a:pt x="4845" y="3833"/>
                </a:lnTo>
                <a:lnTo>
                  <a:pt x="5012" y="3801"/>
                </a:lnTo>
                <a:lnTo>
                  <a:pt x="5172" y="3763"/>
                </a:lnTo>
                <a:lnTo>
                  <a:pt x="5325" y="3720"/>
                </a:lnTo>
                <a:lnTo>
                  <a:pt x="5467" y="3672"/>
                </a:lnTo>
                <a:lnTo>
                  <a:pt x="5601" y="3620"/>
                </a:lnTo>
                <a:lnTo>
                  <a:pt x="5726" y="3562"/>
                </a:lnTo>
                <a:lnTo>
                  <a:pt x="5840" y="3502"/>
                </a:lnTo>
                <a:lnTo>
                  <a:pt x="5944" y="3438"/>
                </a:lnTo>
                <a:lnTo>
                  <a:pt x="6037" y="3373"/>
                </a:lnTo>
                <a:lnTo>
                  <a:pt x="6119" y="3303"/>
                </a:lnTo>
                <a:lnTo>
                  <a:pt x="6189" y="3233"/>
                </a:lnTo>
                <a:lnTo>
                  <a:pt x="6247" y="3161"/>
                </a:lnTo>
                <a:lnTo>
                  <a:pt x="6295" y="3088"/>
                </a:lnTo>
                <a:lnTo>
                  <a:pt x="6327" y="3014"/>
                </a:lnTo>
                <a:lnTo>
                  <a:pt x="6349" y="2942"/>
                </a:lnTo>
                <a:lnTo>
                  <a:pt x="6355" y="2868"/>
                </a:lnTo>
                <a:lnTo>
                  <a:pt x="6347" y="2793"/>
                </a:lnTo>
                <a:lnTo>
                  <a:pt x="6325" y="2719"/>
                </a:lnTo>
                <a:lnTo>
                  <a:pt x="6289" y="2643"/>
                </a:lnTo>
                <a:lnTo>
                  <a:pt x="6239" y="2569"/>
                </a:lnTo>
                <a:lnTo>
                  <a:pt x="6177" y="2496"/>
                </a:lnTo>
                <a:lnTo>
                  <a:pt x="6101" y="2424"/>
                </a:lnTo>
                <a:lnTo>
                  <a:pt x="6016" y="2354"/>
                </a:lnTo>
                <a:lnTo>
                  <a:pt x="5916" y="2286"/>
                </a:lnTo>
                <a:lnTo>
                  <a:pt x="5806" y="2223"/>
                </a:lnTo>
                <a:lnTo>
                  <a:pt x="5686" y="2163"/>
                </a:lnTo>
                <a:lnTo>
                  <a:pt x="5555" y="2105"/>
                </a:lnTo>
                <a:close/>
                <a:moveTo>
                  <a:pt x="820" y="1363"/>
                </a:moveTo>
                <a:lnTo>
                  <a:pt x="708" y="1423"/>
                </a:lnTo>
                <a:lnTo>
                  <a:pt x="606" y="1487"/>
                </a:lnTo>
                <a:lnTo>
                  <a:pt x="517" y="1553"/>
                </a:lnTo>
                <a:lnTo>
                  <a:pt x="437" y="1621"/>
                </a:lnTo>
                <a:lnTo>
                  <a:pt x="367" y="1690"/>
                </a:lnTo>
                <a:lnTo>
                  <a:pt x="309" y="1760"/>
                </a:lnTo>
                <a:lnTo>
                  <a:pt x="265" y="1832"/>
                </a:lnTo>
                <a:lnTo>
                  <a:pt x="231" y="1904"/>
                </a:lnTo>
                <a:lnTo>
                  <a:pt x="211" y="1977"/>
                </a:lnTo>
                <a:lnTo>
                  <a:pt x="205" y="2049"/>
                </a:lnTo>
                <a:lnTo>
                  <a:pt x="211" y="2123"/>
                </a:lnTo>
                <a:lnTo>
                  <a:pt x="231" y="2195"/>
                </a:lnTo>
                <a:lnTo>
                  <a:pt x="265" y="2268"/>
                </a:lnTo>
                <a:lnTo>
                  <a:pt x="311" y="2342"/>
                </a:lnTo>
                <a:lnTo>
                  <a:pt x="371" y="2414"/>
                </a:lnTo>
                <a:lnTo>
                  <a:pt x="441" y="2484"/>
                </a:lnTo>
                <a:lnTo>
                  <a:pt x="523" y="2551"/>
                </a:lnTo>
                <a:lnTo>
                  <a:pt x="616" y="2619"/>
                </a:lnTo>
                <a:lnTo>
                  <a:pt x="720" y="2683"/>
                </a:lnTo>
                <a:lnTo>
                  <a:pt x="834" y="2743"/>
                </a:lnTo>
                <a:lnTo>
                  <a:pt x="957" y="2799"/>
                </a:lnTo>
                <a:lnTo>
                  <a:pt x="1093" y="2852"/>
                </a:lnTo>
                <a:lnTo>
                  <a:pt x="1235" y="2900"/>
                </a:lnTo>
                <a:lnTo>
                  <a:pt x="1386" y="2944"/>
                </a:lnTo>
                <a:lnTo>
                  <a:pt x="1548" y="2982"/>
                </a:lnTo>
                <a:lnTo>
                  <a:pt x="1715" y="3014"/>
                </a:lnTo>
                <a:lnTo>
                  <a:pt x="1891" y="3040"/>
                </a:lnTo>
                <a:lnTo>
                  <a:pt x="2074" y="3058"/>
                </a:lnTo>
                <a:lnTo>
                  <a:pt x="2264" y="3070"/>
                </a:lnTo>
                <a:lnTo>
                  <a:pt x="2459" y="3074"/>
                </a:lnTo>
                <a:lnTo>
                  <a:pt x="2641" y="3070"/>
                </a:lnTo>
                <a:lnTo>
                  <a:pt x="2818" y="3060"/>
                </a:lnTo>
                <a:lnTo>
                  <a:pt x="2988" y="3042"/>
                </a:lnTo>
                <a:lnTo>
                  <a:pt x="3151" y="3020"/>
                </a:lnTo>
                <a:lnTo>
                  <a:pt x="3309" y="2992"/>
                </a:lnTo>
                <a:lnTo>
                  <a:pt x="3459" y="2958"/>
                </a:lnTo>
                <a:lnTo>
                  <a:pt x="3602" y="2920"/>
                </a:lnTo>
                <a:lnTo>
                  <a:pt x="3738" y="2878"/>
                </a:lnTo>
                <a:lnTo>
                  <a:pt x="3867" y="2833"/>
                </a:lnTo>
                <a:lnTo>
                  <a:pt x="3676" y="2852"/>
                </a:lnTo>
                <a:lnTo>
                  <a:pt x="3480" y="2864"/>
                </a:lnTo>
                <a:lnTo>
                  <a:pt x="3279" y="2868"/>
                </a:lnTo>
                <a:lnTo>
                  <a:pt x="3096" y="2864"/>
                </a:lnTo>
                <a:lnTo>
                  <a:pt x="2916" y="2854"/>
                </a:lnTo>
                <a:lnTo>
                  <a:pt x="2740" y="2838"/>
                </a:lnTo>
                <a:lnTo>
                  <a:pt x="2569" y="2817"/>
                </a:lnTo>
                <a:lnTo>
                  <a:pt x="2403" y="2789"/>
                </a:lnTo>
                <a:lnTo>
                  <a:pt x="2244" y="2755"/>
                </a:lnTo>
                <a:lnTo>
                  <a:pt x="2088" y="2715"/>
                </a:lnTo>
                <a:lnTo>
                  <a:pt x="1941" y="2671"/>
                </a:lnTo>
                <a:lnTo>
                  <a:pt x="1799" y="2621"/>
                </a:lnTo>
                <a:lnTo>
                  <a:pt x="1665" y="2567"/>
                </a:lnTo>
                <a:lnTo>
                  <a:pt x="1540" y="2508"/>
                </a:lnTo>
                <a:lnTo>
                  <a:pt x="1424" y="2446"/>
                </a:lnTo>
                <a:lnTo>
                  <a:pt x="1314" y="2378"/>
                </a:lnTo>
                <a:lnTo>
                  <a:pt x="1217" y="2308"/>
                </a:lnTo>
                <a:lnTo>
                  <a:pt x="1127" y="2235"/>
                </a:lnTo>
                <a:lnTo>
                  <a:pt x="1049" y="2157"/>
                </a:lnTo>
                <a:lnTo>
                  <a:pt x="981" y="2077"/>
                </a:lnTo>
                <a:lnTo>
                  <a:pt x="923" y="1993"/>
                </a:lnTo>
                <a:lnTo>
                  <a:pt x="880" y="1910"/>
                </a:lnTo>
                <a:lnTo>
                  <a:pt x="846" y="1820"/>
                </a:lnTo>
                <a:lnTo>
                  <a:pt x="826" y="1730"/>
                </a:lnTo>
                <a:lnTo>
                  <a:pt x="820" y="1638"/>
                </a:lnTo>
                <a:lnTo>
                  <a:pt x="820" y="1363"/>
                </a:lnTo>
                <a:close/>
                <a:moveTo>
                  <a:pt x="824" y="1170"/>
                </a:moveTo>
                <a:lnTo>
                  <a:pt x="824" y="1180"/>
                </a:lnTo>
                <a:lnTo>
                  <a:pt x="820" y="1230"/>
                </a:lnTo>
                <a:lnTo>
                  <a:pt x="824" y="1170"/>
                </a:lnTo>
                <a:close/>
                <a:moveTo>
                  <a:pt x="3082" y="411"/>
                </a:moveTo>
                <a:lnTo>
                  <a:pt x="3470" y="411"/>
                </a:lnTo>
                <a:lnTo>
                  <a:pt x="3470" y="556"/>
                </a:lnTo>
                <a:lnTo>
                  <a:pt x="3596" y="566"/>
                </a:lnTo>
                <a:lnTo>
                  <a:pt x="3712" y="578"/>
                </a:lnTo>
                <a:lnTo>
                  <a:pt x="3820" y="598"/>
                </a:lnTo>
                <a:lnTo>
                  <a:pt x="3917" y="620"/>
                </a:lnTo>
                <a:lnTo>
                  <a:pt x="4007" y="648"/>
                </a:lnTo>
                <a:lnTo>
                  <a:pt x="4087" y="680"/>
                </a:lnTo>
                <a:lnTo>
                  <a:pt x="4157" y="718"/>
                </a:lnTo>
                <a:lnTo>
                  <a:pt x="4218" y="759"/>
                </a:lnTo>
                <a:lnTo>
                  <a:pt x="4270" y="807"/>
                </a:lnTo>
                <a:lnTo>
                  <a:pt x="4312" y="859"/>
                </a:lnTo>
                <a:lnTo>
                  <a:pt x="3778" y="949"/>
                </a:lnTo>
                <a:lnTo>
                  <a:pt x="3730" y="899"/>
                </a:lnTo>
                <a:lnTo>
                  <a:pt x="3674" y="857"/>
                </a:lnTo>
                <a:lnTo>
                  <a:pt x="3612" y="823"/>
                </a:lnTo>
                <a:lnTo>
                  <a:pt x="3544" y="797"/>
                </a:lnTo>
                <a:lnTo>
                  <a:pt x="3468" y="777"/>
                </a:lnTo>
                <a:lnTo>
                  <a:pt x="3385" y="767"/>
                </a:lnTo>
                <a:lnTo>
                  <a:pt x="3295" y="763"/>
                </a:lnTo>
                <a:lnTo>
                  <a:pt x="3215" y="765"/>
                </a:lnTo>
                <a:lnTo>
                  <a:pt x="3145" y="773"/>
                </a:lnTo>
                <a:lnTo>
                  <a:pt x="3084" y="785"/>
                </a:lnTo>
                <a:lnTo>
                  <a:pt x="3030" y="805"/>
                </a:lnTo>
                <a:lnTo>
                  <a:pt x="2986" y="827"/>
                </a:lnTo>
                <a:lnTo>
                  <a:pt x="2956" y="851"/>
                </a:lnTo>
                <a:lnTo>
                  <a:pt x="2936" y="877"/>
                </a:lnTo>
                <a:lnTo>
                  <a:pt x="2930" y="905"/>
                </a:lnTo>
                <a:lnTo>
                  <a:pt x="2936" y="933"/>
                </a:lnTo>
                <a:lnTo>
                  <a:pt x="2954" y="957"/>
                </a:lnTo>
                <a:lnTo>
                  <a:pt x="2984" y="979"/>
                </a:lnTo>
                <a:lnTo>
                  <a:pt x="3028" y="997"/>
                </a:lnTo>
                <a:lnTo>
                  <a:pt x="3066" y="1009"/>
                </a:lnTo>
                <a:lnTo>
                  <a:pt x="3115" y="1019"/>
                </a:lnTo>
                <a:lnTo>
                  <a:pt x="3177" y="1033"/>
                </a:lnTo>
                <a:lnTo>
                  <a:pt x="3251" y="1046"/>
                </a:lnTo>
                <a:lnTo>
                  <a:pt x="3339" y="1060"/>
                </a:lnTo>
                <a:lnTo>
                  <a:pt x="3437" y="1076"/>
                </a:lnTo>
                <a:lnTo>
                  <a:pt x="3570" y="1096"/>
                </a:lnTo>
                <a:lnTo>
                  <a:pt x="3690" y="1116"/>
                </a:lnTo>
                <a:lnTo>
                  <a:pt x="3800" y="1136"/>
                </a:lnTo>
                <a:lnTo>
                  <a:pt x="3895" y="1154"/>
                </a:lnTo>
                <a:lnTo>
                  <a:pt x="3979" y="1174"/>
                </a:lnTo>
                <a:lnTo>
                  <a:pt x="4073" y="1198"/>
                </a:lnTo>
                <a:lnTo>
                  <a:pt x="4157" y="1228"/>
                </a:lnTo>
                <a:lnTo>
                  <a:pt x="4230" y="1262"/>
                </a:lnTo>
                <a:lnTo>
                  <a:pt x="4294" y="1300"/>
                </a:lnTo>
                <a:lnTo>
                  <a:pt x="4336" y="1334"/>
                </a:lnTo>
                <a:lnTo>
                  <a:pt x="4370" y="1369"/>
                </a:lnTo>
                <a:lnTo>
                  <a:pt x="4392" y="1407"/>
                </a:lnTo>
                <a:lnTo>
                  <a:pt x="4408" y="1447"/>
                </a:lnTo>
                <a:lnTo>
                  <a:pt x="4412" y="1489"/>
                </a:lnTo>
                <a:lnTo>
                  <a:pt x="4406" y="1537"/>
                </a:lnTo>
                <a:lnTo>
                  <a:pt x="4392" y="1581"/>
                </a:lnTo>
                <a:lnTo>
                  <a:pt x="4368" y="1623"/>
                </a:lnTo>
                <a:lnTo>
                  <a:pt x="4332" y="1662"/>
                </a:lnTo>
                <a:lnTo>
                  <a:pt x="4288" y="1698"/>
                </a:lnTo>
                <a:lnTo>
                  <a:pt x="4234" y="1734"/>
                </a:lnTo>
                <a:lnTo>
                  <a:pt x="4169" y="1766"/>
                </a:lnTo>
                <a:lnTo>
                  <a:pt x="4097" y="1796"/>
                </a:lnTo>
                <a:lnTo>
                  <a:pt x="4013" y="1824"/>
                </a:lnTo>
                <a:lnTo>
                  <a:pt x="3923" y="1846"/>
                </a:lnTo>
                <a:lnTo>
                  <a:pt x="3824" y="1864"/>
                </a:lnTo>
                <a:lnTo>
                  <a:pt x="3714" y="1880"/>
                </a:lnTo>
                <a:lnTo>
                  <a:pt x="3596" y="1890"/>
                </a:lnTo>
                <a:lnTo>
                  <a:pt x="3470" y="1898"/>
                </a:lnTo>
                <a:lnTo>
                  <a:pt x="3470" y="2087"/>
                </a:lnTo>
                <a:lnTo>
                  <a:pt x="3082" y="2087"/>
                </a:lnTo>
                <a:lnTo>
                  <a:pt x="3082" y="1898"/>
                </a:lnTo>
                <a:lnTo>
                  <a:pt x="2948" y="1890"/>
                </a:lnTo>
                <a:lnTo>
                  <a:pt x="2824" y="1878"/>
                </a:lnTo>
                <a:lnTo>
                  <a:pt x="2709" y="1860"/>
                </a:lnTo>
                <a:lnTo>
                  <a:pt x="2605" y="1836"/>
                </a:lnTo>
                <a:lnTo>
                  <a:pt x="2509" y="1808"/>
                </a:lnTo>
                <a:lnTo>
                  <a:pt x="2423" y="1774"/>
                </a:lnTo>
                <a:lnTo>
                  <a:pt x="2348" y="1736"/>
                </a:lnTo>
                <a:lnTo>
                  <a:pt x="2280" y="1694"/>
                </a:lnTo>
                <a:lnTo>
                  <a:pt x="2224" y="1646"/>
                </a:lnTo>
                <a:lnTo>
                  <a:pt x="2176" y="1593"/>
                </a:lnTo>
                <a:lnTo>
                  <a:pt x="2138" y="1537"/>
                </a:lnTo>
                <a:lnTo>
                  <a:pt x="2738" y="1471"/>
                </a:lnTo>
                <a:lnTo>
                  <a:pt x="2762" y="1515"/>
                </a:lnTo>
                <a:lnTo>
                  <a:pt x="2794" y="1555"/>
                </a:lnTo>
                <a:lnTo>
                  <a:pt x="2838" y="1587"/>
                </a:lnTo>
                <a:lnTo>
                  <a:pt x="2890" y="1617"/>
                </a:lnTo>
                <a:lnTo>
                  <a:pt x="2950" y="1638"/>
                </a:lnTo>
                <a:lnTo>
                  <a:pt x="3022" y="1656"/>
                </a:lnTo>
                <a:lnTo>
                  <a:pt x="3102" y="1670"/>
                </a:lnTo>
                <a:lnTo>
                  <a:pt x="3191" y="1676"/>
                </a:lnTo>
                <a:lnTo>
                  <a:pt x="3291" y="1680"/>
                </a:lnTo>
                <a:lnTo>
                  <a:pt x="3375" y="1678"/>
                </a:lnTo>
                <a:lnTo>
                  <a:pt x="3449" y="1672"/>
                </a:lnTo>
                <a:lnTo>
                  <a:pt x="3512" y="1664"/>
                </a:lnTo>
                <a:lnTo>
                  <a:pt x="3568" y="1650"/>
                </a:lnTo>
                <a:lnTo>
                  <a:pt x="3614" y="1635"/>
                </a:lnTo>
                <a:lnTo>
                  <a:pt x="3660" y="1613"/>
                </a:lnTo>
                <a:lnTo>
                  <a:pt x="3692" y="1587"/>
                </a:lnTo>
                <a:lnTo>
                  <a:pt x="3712" y="1559"/>
                </a:lnTo>
                <a:lnTo>
                  <a:pt x="3718" y="1529"/>
                </a:lnTo>
                <a:lnTo>
                  <a:pt x="3714" y="1503"/>
                </a:lnTo>
                <a:lnTo>
                  <a:pt x="3702" y="1481"/>
                </a:lnTo>
                <a:lnTo>
                  <a:pt x="3680" y="1461"/>
                </a:lnTo>
                <a:lnTo>
                  <a:pt x="3652" y="1445"/>
                </a:lnTo>
                <a:lnTo>
                  <a:pt x="3614" y="1429"/>
                </a:lnTo>
                <a:lnTo>
                  <a:pt x="3572" y="1417"/>
                </a:lnTo>
                <a:lnTo>
                  <a:pt x="3518" y="1405"/>
                </a:lnTo>
                <a:lnTo>
                  <a:pt x="3449" y="1391"/>
                </a:lnTo>
                <a:lnTo>
                  <a:pt x="3365" y="1377"/>
                </a:lnTo>
                <a:lnTo>
                  <a:pt x="3267" y="1361"/>
                </a:lnTo>
                <a:lnTo>
                  <a:pt x="3155" y="1343"/>
                </a:lnTo>
                <a:lnTo>
                  <a:pt x="3032" y="1326"/>
                </a:lnTo>
                <a:lnTo>
                  <a:pt x="2922" y="1308"/>
                </a:lnTo>
                <a:lnTo>
                  <a:pt x="2820" y="1290"/>
                </a:lnTo>
                <a:lnTo>
                  <a:pt x="2733" y="1272"/>
                </a:lnTo>
                <a:lnTo>
                  <a:pt x="2655" y="1254"/>
                </a:lnTo>
                <a:lnTo>
                  <a:pt x="2569" y="1230"/>
                </a:lnTo>
                <a:lnTo>
                  <a:pt x="2491" y="1202"/>
                </a:lnTo>
                <a:lnTo>
                  <a:pt x="2421" y="1168"/>
                </a:lnTo>
                <a:lnTo>
                  <a:pt x="2362" y="1130"/>
                </a:lnTo>
                <a:lnTo>
                  <a:pt x="2322" y="1096"/>
                </a:lnTo>
                <a:lnTo>
                  <a:pt x="2290" y="1062"/>
                </a:lnTo>
                <a:lnTo>
                  <a:pt x="2268" y="1025"/>
                </a:lnTo>
                <a:lnTo>
                  <a:pt x="2254" y="985"/>
                </a:lnTo>
                <a:lnTo>
                  <a:pt x="2250" y="945"/>
                </a:lnTo>
                <a:lnTo>
                  <a:pt x="2256" y="899"/>
                </a:lnTo>
                <a:lnTo>
                  <a:pt x="2272" y="853"/>
                </a:lnTo>
                <a:lnTo>
                  <a:pt x="2300" y="811"/>
                </a:lnTo>
                <a:lnTo>
                  <a:pt x="2340" y="769"/>
                </a:lnTo>
                <a:lnTo>
                  <a:pt x="2389" y="732"/>
                </a:lnTo>
                <a:lnTo>
                  <a:pt x="2449" y="692"/>
                </a:lnTo>
                <a:lnTo>
                  <a:pt x="2513" y="662"/>
                </a:lnTo>
                <a:lnTo>
                  <a:pt x="2583" y="636"/>
                </a:lnTo>
                <a:lnTo>
                  <a:pt x="2665" y="614"/>
                </a:lnTo>
                <a:lnTo>
                  <a:pt x="2754" y="594"/>
                </a:lnTo>
                <a:lnTo>
                  <a:pt x="2854" y="578"/>
                </a:lnTo>
                <a:lnTo>
                  <a:pt x="2964" y="566"/>
                </a:lnTo>
                <a:lnTo>
                  <a:pt x="3082" y="556"/>
                </a:lnTo>
                <a:lnTo>
                  <a:pt x="3082" y="411"/>
                </a:lnTo>
                <a:close/>
                <a:moveTo>
                  <a:pt x="3279" y="205"/>
                </a:moveTo>
                <a:lnTo>
                  <a:pt x="3084" y="209"/>
                </a:lnTo>
                <a:lnTo>
                  <a:pt x="2894" y="221"/>
                </a:lnTo>
                <a:lnTo>
                  <a:pt x="2711" y="239"/>
                </a:lnTo>
                <a:lnTo>
                  <a:pt x="2535" y="265"/>
                </a:lnTo>
                <a:lnTo>
                  <a:pt x="2368" y="297"/>
                </a:lnTo>
                <a:lnTo>
                  <a:pt x="2206" y="335"/>
                </a:lnTo>
                <a:lnTo>
                  <a:pt x="2054" y="379"/>
                </a:lnTo>
                <a:lnTo>
                  <a:pt x="1913" y="427"/>
                </a:lnTo>
                <a:lnTo>
                  <a:pt x="1779" y="478"/>
                </a:lnTo>
                <a:lnTo>
                  <a:pt x="1653" y="536"/>
                </a:lnTo>
                <a:lnTo>
                  <a:pt x="1540" y="596"/>
                </a:lnTo>
                <a:lnTo>
                  <a:pt x="1436" y="660"/>
                </a:lnTo>
                <a:lnTo>
                  <a:pt x="1342" y="726"/>
                </a:lnTo>
                <a:lnTo>
                  <a:pt x="1261" y="795"/>
                </a:lnTo>
                <a:lnTo>
                  <a:pt x="1191" y="865"/>
                </a:lnTo>
                <a:lnTo>
                  <a:pt x="1131" y="937"/>
                </a:lnTo>
                <a:lnTo>
                  <a:pt x="1085" y="1011"/>
                </a:lnTo>
                <a:lnTo>
                  <a:pt x="1053" y="1082"/>
                </a:lnTo>
                <a:lnTo>
                  <a:pt x="1031" y="1156"/>
                </a:lnTo>
                <a:lnTo>
                  <a:pt x="1025" y="1230"/>
                </a:lnTo>
                <a:lnTo>
                  <a:pt x="1031" y="1302"/>
                </a:lnTo>
                <a:lnTo>
                  <a:pt x="1053" y="1375"/>
                </a:lnTo>
                <a:lnTo>
                  <a:pt x="1085" y="1449"/>
                </a:lnTo>
                <a:lnTo>
                  <a:pt x="1131" y="1523"/>
                </a:lnTo>
                <a:lnTo>
                  <a:pt x="1191" y="1595"/>
                </a:lnTo>
                <a:lnTo>
                  <a:pt x="1261" y="1664"/>
                </a:lnTo>
                <a:lnTo>
                  <a:pt x="1342" y="1732"/>
                </a:lnTo>
                <a:lnTo>
                  <a:pt x="1436" y="1800"/>
                </a:lnTo>
                <a:lnTo>
                  <a:pt x="1540" y="1864"/>
                </a:lnTo>
                <a:lnTo>
                  <a:pt x="1653" y="1924"/>
                </a:lnTo>
                <a:lnTo>
                  <a:pt x="1779" y="1979"/>
                </a:lnTo>
                <a:lnTo>
                  <a:pt x="1913" y="2033"/>
                </a:lnTo>
                <a:lnTo>
                  <a:pt x="2054" y="2081"/>
                </a:lnTo>
                <a:lnTo>
                  <a:pt x="2206" y="2125"/>
                </a:lnTo>
                <a:lnTo>
                  <a:pt x="2368" y="2163"/>
                </a:lnTo>
                <a:lnTo>
                  <a:pt x="2535" y="2195"/>
                </a:lnTo>
                <a:lnTo>
                  <a:pt x="2711" y="2219"/>
                </a:lnTo>
                <a:lnTo>
                  <a:pt x="2894" y="2238"/>
                </a:lnTo>
                <a:lnTo>
                  <a:pt x="3084" y="2250"/>
                </a:lnTo>
                <a:lnTo>
                  <a:pt x="3279" y="2254"/>
                </a:lnTo>
                <a:lnTo>
                  <a:pt x="3476" y="2250"/>
                </a:lnTo>
                <a:lnTo>
                  <a:pt x="3666" y="2238"/>
                </a:lnTo>
                <a:lnTo>
                  <a:pt x="3849" y="2219"/>
                </a:lnTo>
                <a:lnTo>
                  <a:pt x="4025" y="2195"/>
                </a:lnTo>
                <a:lnTo>
                  <a:pt x="4193" y="2163"/>
                </a:lnTo>
                <a:lnTo>
                  <a:pt x="4352" y="2125"/>
                </a:lnTo>
                <a:lnTo>
                  <a:pt x="4504" y="2081"/>
                </a:lnTo>
                <a:lnTo>
                  <a:pt x="4647" y="2033"/>
                </a:lnTo>
                <a:lnTo>
                  <a:pt x="4781" y="1979"/>
                </a:lnTo>
                <a:lnTo>
                  <a:pt x="4905" y="1924"/>
                </a:lnTo>
                <a:lnTo>
                  <a:pt x="5020" y="1864"/>
                </a:lnTo>
                <a:lnTo>
                  <a:pt x="5124" y="1800"/>
                </a:lnTo>
                <a:lnTo>
                  <a:pt x="5218" y="1732"/>
                </a:lnTo>
                <a:lnTo>
                  <a:pt x="5299" y="1664"/>
                </a:lnTo>
                <a:lnTo>
                  <a:pt x="5369" y="1595"/>
                </a:lnTo>
                <a:lnTo>
                  <a:pt x="5427" y="1523"/>
                </a:lnTo>
                <a:lnTo>
                  <a:pt x="5473" y="1449"/>
                </a:lnTo>
                <a:lnTo>
                  <a:pt x="5507" y="1375"/>
                </a:lnTo>
                <a:lnTo>
                  <a:pt x="5527" y="1302"/>
                </a:lnTo>
                <a:lnTo>
                  <a:pt x="5535" y="1230"/>
                </a:lnTo>
                <a:lnTo>
                  <a:pt x="5527" y="1156"/>
                </a:lnTo>
                <a:lnTo>
                  <a:pt x="5507" y="1082"/>
                </a:lnTo>
                <a:lnTo>
                  <a:pt x="5473" y="1011"/>
                </a:lnTo>
                <a:lnTo>
                  <a:pt x="5427" y="937"/>
                </a:lnTo>
                <a:lnTo>
                  <a:pt x="5369" y="865"/>
                </a:lnTo>
                <a:lnTo>
                  <a:pt x="5299" y="795"/>
                </a:lnTo>
                <a:lnTo>
                  <a:pt x="5218" y="726"/>
                </a:lnTo>
                <a:lnTo>
                  <a:pt x="5124" y="660"/>
                </a:lnTo>
                <a:lnTo>
                  <a:pt x="5020" y="596"/>
                </a:lnTo>
                <a:lnTo>
                  <a:pt x="4905" y="536"/>
                </a:lnTo>
                <a:lnTo>
                  <a:pt x="4781" y="478"/>
                </a:lnTo>
                <a:lnTo>
                  <a:pt x="4647" y="427"/>
                </a:lnTo>
                <a:lnTo>
                  <a:pt x="4504" y="379"/>
                </a:lnTo>
                <a:lnTo>
                  <a:pt x="4352" y="335"/>
                </a:lnTo>
                <a:lnTo>
                  <a:pt x="4193" y="297"/>
                </a:lnTo>
                <a:lnTo>
                  <a:pt x="4025" y="265"/>
                </a:lnTo>
                <a:lnTo>
                  <a:pt x="3849" y="239"/>
                </a:lnTo>
                <a:lnTo>
                  <a:pt x="3666" y="221"/>
                </a:lnTo>
                <a:lnTo>
                  <a:pt x="3476" y="209"/>
                </a:lnTo>
                <a:lnTo>
                  <a:pt x="3279" y="205"/>
                </a:lnTo>
                <a:close/>
                <a:moveTo>
                  <a:pt x="3279" y="0"/>
                </a:moveTo>
                <a:lnTo>
                  <a:pt x="3463" y="4"/>
                </a:lnTo>
                <a:lnTo>
                  <a:pt x="3644" y="14"/>
                </a:lnTo>
                <a:lnTo>
                  <a:pt x="3820" y="30"/>
                </a:lnTo>
                <a:lnTo>
                  <a:pt x="3991" y="52"/>
                </a:lnTo>
                <a:lnTo>
                  <a:pt x="4157" y="82"/>
                </a:lnTo>
                <a:lnTo>
                  <a:pt x="4316" y="116"/>
                </a:lnTo>
                <a:lnTo>
                  <a:pt x="4472" y="153"/>
                </a:lnTo>
                <a:lnTo>
                  <a:pt x="4619" y="199"/>
                </a:lnTo>
                <a:lnTo>
                  <a:pt x="4761" y="247"/>
                </a:lnTo>
                <a:lnTo>
                  <a:pt x="4893" y="303"/>
                </a:lnTo>
                <a:lnTo>
                  <a:pt x="5018" y="361"/>
                </a:lnTo>
                <a:lnTo>
                  <a:pt x="5136" y="423"/>
                </a:lnTo>
                <a:lnTo>
                  <a:pt x="5244" y="490"/>
                </a:lnTo>
                <a:lnTo>
                  <a:pt x="5343" y="560"/>
                </a:lnTo>
                <a:lnTo>
                  <a:pt x="5433" y="634"/>
                </a:lnTo>
                <a:lnTo>
                  <a:pt x="5511" y="712"/>
                </a:lnTo>
                <a:lnTo>
                  <a:pt x="5579" y="791"/>
                </a:lnTo>
                <a:lnTo>
                  <a:pt x="5635" y="875"/>
                </a:lnTo>
                <a:lnTo>
                  <a:pt x="5680" y="961"/>
                </a:lnTo>
                <a:lnTo>
                  <a:pt x="5712" y="1048"/>
                </a:lnTo>
                <a:lnTo>
                  <a:pt x="5732" y="1138"/>
                </a:lnTo>
                <a:lnTo>
                  <a:pt x="5740" y="1230"/>
                </a:lnTo>
                <a:lnTo>
                  <a:pt x="5740" y="1638"/>
                </a:lnTo>
                <a:lnTo>
                  <a:pt x="5734" y="1712"/>
                </a:lnTo>
                <a:lnTo>
                  <a:pt x="5722" y="1784"/>
                </a:lnTo>
                <a:lnTo>
                  <a:pt x="5700" y="1854"/>
                </a:lnTo>
                <a:lnTo>
                  <a:pt x="5670" y="1924"/>
                </a:lnTo>
                <a:lnTo>
                  <a:pt x="5792" y="1977"/>
                </a:lnTo>
                <a:lnTo>
                  <a:pt x="5908" y="2035"/>
                </a:lnTo>
                <a:lnTo>
                  <a:pt x="6014" y="2097"/>
                </a:lnTo>
                <a:lnTo>
                  <a:pt x="6111" y="2161"/>
                </a:lnTo>
                <a:lnTo>
                  <a:pt x="6201" y="2231"/>
                </a:lnTo>
                <a:lnTo>
                  <a:pt x="6283" y="2300"/>
                </a:lnTo>
                <a:lnTo>
                  <a:pt x="6353" y="2376"/>
                </a:lnTo>
                <a:lnTo>
                  <a:pt x="6414" y="2452"/>
                </a:lnTo>
                <a:lnTo>
                  <a:pt x="6466" y="2532"/>
                </a:lnTo>
                <a:lnTo>
                  <a:pt x="6506" y="2613"/>
                </a:lnTo>
                <a:lnTo>
                  <a:pt x="6536" y="2697"/>
                </a:lnTo>
                <a:lnTo>
                  <a:pt x="6554" y="2781"/>
                </a:lnTo>
                <a:lnTo>
                  <a:pt x="6560" y="2868"/>
                </a:lnTo>
                <a:lnTo>
                  <a:pt x="6560" y="3279"/>
                </a:lnTo>
                <a:lnTo>
                  <a:pt x="6552" y="3369"/>
                </a:lnTo>
                <a:lnTo>
                  <a:pt x="6534" y="3458"/>
                </a:lnTo>
                <a:lnTo>
                  <a:pt x="6502" y="3544"/>
                </a:lnTo>
                <a:lnTo>
                  <a:pt x="6458" y="3630"/>
                </a:lnTo>
                <a:lnTo>
                  <a:pt x="6402" y="3712"/>
                </a:lnTo>
                <a:lnTo>
                  <a:pt x="6335" y="3789"/>
                </a:lnTo>
                <a:lnTo>
                  <a:pt x="6259" y="3867"/>
                </a:lnTo>
                <a:lnTo>
                  <a:pt x="6171" y="3941"/>
                </a:lnTo>
                <a:lnTo>
                  <a:pt x="6073" y="4011"/>
                </a:lnTo>
                <a:lnTo>
                  <a:pt x="5968" y="4076"/>
                </a:lnTo>
                <a:lnTo>
                  <a:pt x="5852" y="4138"/>
                </a:lnTo>
                <a:lnTo>
                  <a:pt x="5730" y="4196"/>
                </a:lnTo>
                <a:lnTo>
                  <a:pt x="5714" y="4262"/>
                </a:lnTo>
                <a:lnTo>
                  <a:pt x="5692" y="4324"/>
                </a:lnTo>
                <a:lnTo>
                  <a:pt x="5664" y="4385"/>
                </a:lnTo>
                <a:lnTo>
                  <a:pt x="5629" y="4445"/>
                </a:lnTo>
                <a:lnTo>
                  <a:pt x="5589" y="4503"/>
                </a:lnTo>
                <a:lnTo>
                  <a:pt x="5593" y="4501"/>
                </a:lnTo>
                <a:lnTo>
                  <a:pt x="5643" y="4581"/>
                </a:lnTo>
                <a:lnTo>
                  <a:pt x="5684" y="4662"/>
                </a:lnTo>
                <a:lnTo>
                  <a:pt x="5714" y="4744"/>
                </a:lnTo>
                <a:lnTo>
                  <a:pt x="5732" y="4830"/>
                </a:lnTo>
                <a:lnTo>
                  <a:pt x="5740" y="4918"/>
                </a:lnTo>
                <a:lnTo>
                  <a:pt x="5740" y="5326"/>
                </a:lnTo>
                <a:lnTo>
                  <a:pt x="5732" y="5418"/>
                </a:lnTo>
                <a:lnTo>
                  <a:pt x="5712" y="5508"/>
                </a:lnTo>
                <a:lnTo>
                  <a:pt x="5680" y="5595"/>
                </a:lnTo>
                <a:lnTo>
                  <a:pt x="5635" y="5681"/>
                </a:lnTo>
                <a:lnTo>
                  <a:pt x="5579" y="5765"/>
                </a:lnTo>
                <a:lnTo>
                  <a:pt x="5511" y="5844"/>
                </a:lnTo>
                <a:lnTo>
                  <a:pt x="5433" y="5922"/>
                </a:lnTo>
                <a:lnTo>
                  <a:pt x="5343" y="5996"/>
                </a:lnTo>
                <a:lnTo>
                  <a:pt x="5244" y="6066"/>
                </a:lnTo>
                <a:lnTo>
                  <a:pt x="5136" y="6133"/>
                </a:lnTo>
                <a:lnTo>
                  <a:pt x="5018" y="6195"/>
                </a:lnTo>
                <a:lnTo>
                  <a:pt x="4893" y="6255"/>
                </a:lnTo>
                <a:lnTo>
                  <a:pt x="4761" y="6309"/>
                </a:lnTo>
                <a:lnTo>
                  <a:pt x="4619" y="6359"/>
                </a:lnTo>
                <a:lnTo>
                  <a:pt x="4472" y="6403"/>
                </a:lnTo>
                <a:lnTo>
                  <a:pt x="4316" y="6442"/>
                </a:lnTo>
                <a:lnTo>
                  <a:pt x="4157" y="6476"/>
                </a:lnTo>
                <a:lnTo>
                  <a:pt x="3991" y="6504"/>
                </a:lnTo>
                <a:lnTo>
                  <a:pt x="3820" y="6526"/>
                </a:lnTo>
                <a:lnTo>
                  <a:pt x="3644" y="6542"/>
                </a:lnTo>
                <a:lnTo>
                  <a:pt x="3463" y="6552"/>
                </a:lnTo>
                <a:lnTo>
                  <a:pt x="3279" y="6556"/>
                </a:lnTo>
                <a:lnTo>
                  <a:pt x="3096" y="6552"/>
                </a:lnTo>
                <a:lnTo>
                  <a:pt x="2916" y="6542"/>
                </a:lnTo>
                <a:lnTo>
                  <a:pt x="2740" y="6526"/>
                </a:lnTo>
                <a:lnTo>
                  <a:pt x="2569" y="6504"/>
                </a:lnTo>
                <a:lnTo>
                  <a:pt x="2403" y="6476"/>
                </a:lnTo>
                <a:lnTo>
                  <a:pt x="2244" y="6442"/>
                </a:lnTo>
                <a:lnTo>
                  <a:pt x="2088" y="6403"/>
                </a:lnTo>
                <a:lnTo>
                  <a:pt x="1941" y="6359"/>
                </a:lnTo>
                <a:lnTo>
                  <a:pt x="1799" y="6309"/>
                </a:lnTo>
                <a:lnTo>
                  <a:pt x="1665" y="6255"/>
                </a:lnTo>
                <a:lnTo>
                  <a:pt x="1540" y="6195"/>
                </a:lnTo>
                <a:lnTo>
                  <a:pt x="1424" y="6133"/>
                </a:lnTo>
                <a:lnTo>
                  <a:pt x="1314" y="6066"/>
                </a:lnTo>
                <a:lnTo>
                  <a:pt x="1217" y="5996"/>
                </a:lnTo>
                <a:lnTo>
                  <a:pt x="1127" y="5922"/>
                </a:lnTo>
                <a:lnTo>
                  <a:pt x="1049" y="5844"/>
                </a:lnTo>
                <a:lnTo>
                  <a:pt x="981" y="5765"/>
                </a:lnTo>
                <a:lnTo>
                  <a:pt x="923" y="5681"/>
                </a:lnTo>
                <a:lnTo>
                  <a:pt x="880" y="5595"/>
                </a:lnTo>
                <a:lnTo>
                  <a:pt x="846" y="5508"/>
                </a:lnTo>
                <a:lnTo>
                  <a:pt x="826" y="5418"/>
                </a:lnTo>
                <a:lnTo>
                  <a:pt x="820" y="5326"/>
                </a:lnTo>
                <a:lnTo>
                  <a:pt x="820" y="4918"/>
                </a:lnTo>
                <a:lnTo>
                  <a:pt x="826" y="4832"/>
                </a:lnTo>
                <a:lnTo>
                  <a:pt x="844" y="4748"/>
                </a:lnTo>
                <a:lnTo>
                  <a:pt x="874" y="4666"/>
                </a:lnTo>
                <a:lnTo>
                  <a:pt x="914" y="4585"/>
                </a:lnTo>
                <a:lnTo>
                  <a:pt x="963" y="4507"/>
                </a:lnTo>
                <a:lnTo>
                  <a:pt x="914" y="4429"/>
                </a:lnTo>
                <a:lnTo>
                  <a:pt x="874" y="4349"/>
                </a:lnTo>
                <a:lnTo>
                  <a:pt x="844" y="4268"/>
                </a:lnTo>
                <a:lnTo>
                  <a:pt x="826" y="4184"/>
                </a:lnTo>
                <a:lnTo>
                  <a:pt x="820" y="4098"/>
                </a:lnTo>
                <a:lnTo>
                  <a:pt x="820" y="3688"/>
                </a:lnTo>
                <a:lnTo>
                  <a:pt x="824" y="3616"/>
                </a:lnTo>
                <a:lnTo>
                  <a:pt x="838" y="3544"/>
                </a:lnTo>
                <a:lnTo>
                  <a:pt x="860" y="3472"/>
                </a:lnTo>
                <a:lnTo>
                  <a:pt x="888" y="3405"/>
                </a:lnTo>
                <a:lnTo>
                  <a:pt x="766" y="3351"/>
                </a:lnTo>
                <a:lnTo>
                  <a:pt x="652" y="3293"/>
                </a:lnTo>
                <a:lnTo>
                  <a:pt x="547" y="3231"/>
                </a:lnTo>
                <a:lnTo>
                  <a:pt x="449" y="3165"/>
                </a:lnTo>
                <a:lnTo>
                  <a:pt x="359" y="3098"/>
                </a:lnTo>
                <a:lnTo>
                  <a:pt x="277" y="3026"/>
                </a:lnTo>
                <a:lnTo>
                  <a:pt x="205" y="2952"/>
                </a:lnTo>
                <a:lnTo>
                  <a:pt x="146" y="2874"/>
                </a:lnTo>
                <a:lnTo>
                  <a:pt x="94" y="2797"/>
                </a:lnTo>
                <a:lnTo>
                  <a:pt x="54" y="2715"/>
                </a:lnTo>
                <a:lnTo>
                  <a:pt x="24" y="2631"/>
                </a:lnTo>
                <a:lnTo>
                  <a:pt x="6" y="2545"/>
                </a:lnTo>
                <a:lnTo>
                  <a:pt x="0" y="2460"/>
                </a:lnTo>
                <a:lnTo>
                  <a:pt x="0" y="2049"/>
                </a:lnTo>
                <a:lnTo>
                  <a:pt x="6" y="1957"/>
                </a:lnTo>
                <a:lnTo>
                  <a:pt x="26" y="1870"/>
                </a:lnTo>
                <a:lnTo>
                  <a:pt x="58" y="1782"/>
                </a:lnTo>
                <a:lnTo>
                  <a:pt x="102" y="1698"/>
                </a:lnTo>
                <a:lnTo>
                  <a:pt x="158" y="1617"/>
                </a:lnTo>
                <a:lnTo>
                  <a:pt x="225" y="1537"/>
                </a:lnTo>
                <a:lnTo>
                  <a:pt x="301" y="1461"/>
                </a:lnTo>
                <a:lnTo>
                  <a:pt x="389" y="1387"/>
                </a:lnTo>
                <a:lnTo>
                  <a:pt x="487" y="1318"/>
                </a:lnTo>
                <a:lnTo>
                  <a:pt x="592" y="1252"/>
                </a:lnTo>
                <a:lnTo>
                  <a:pt x="706" y="1188"/>
                </a:lnTo>
                <a:lnTo>
                  <a:pt x="828" y="1132"/>
                </a:lnTo>
                <a:lnTo>
                  <a:pt x="846" y="1048"/>
                </a:lnTo>
                <a:lnTo>
                  <a:pt x="880" y="961"/>
                </a:lnTo>
                <a:lnTo>
                  <a:pt x="923" y="875"/>
                </a:lnTo>
                <a:lnTo>
                  <a:pt x="981" y="791"/>
                </a:lnTo>
                <a:lnTo>
                  <a:pt x="1049" y="712"/>
                </a:lnTo>
                <a:lnTo>
                  <a:pt x="1127" y="634"/>
                </a:lnTo>
                <a:lnTo>
                  <a:pt x="1217" y="560"/>
                </a:lnTo>
                <a:lnTo>
                  <a:pt x="1314" y="490"/>
                </a:lnTo>
                <a:lnTo>
                  <a:pt x="1424" y="423"/>
                </a:lnTo>
                <a:lnTo>
                  <a:pt x="1540" y="361"/>
                </a:lnTo>
                <a:lnTo>
                  <a:pt x="1665" y="303"/>
                </a:lnTo>
                <a:lnTo>
                  <a:pt x="1799" y="247"/>
                </a:lnTo>
                <a:lnTo>
                  <a:pt x="1941" y="199"/>
                </a:lnTo>
                <a:lnTo>
                  <a:pt x="2088" y="153"/>
                </a:lnTo>
                <a:lnTo>
                  <a:pt x="2244" y="116"/>
                </a:lnTo>
                <a:lnTo>
                  <a:pt x="2403" y="82"/>
                </a:lnTo>
                <a:lnTo>
                  <a:pt x="2569" y="52"/>
                </a:lnTo>
                <a:lnTo>
                  <a:pt x="2740" y="30"/>
                </a:lnTo>
                <a:lnTo>
                  <a:pt x="2916" y="14"/>
                </a:lnTo>
                <a:lnTo>
                  <a:pt x="3096" y="4"/>
                </a:lnTo>
                <a:lnTo>
                  <a:pt x="327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TextBox 9">
            <a:extLst>
              <a:ext uri="{FF2B5EF4-FFF2-40B4-BE49-F238E27FC236}">
                <a16:creationId xmlns:a16="http://schemas.microsoft.com/office/drawing/2014/main" id="{9E6AA88C-8321-4F32-A7E4-9A6D776B99AE}"/>
              </a:ext>
            </a:extLst>
          </p:cNvPr>
          <p:cNvSpPr txBox="1"/>
          <p:nvPr/>
        </p:nvSpPr>
        <p:spPr>
          <a:xfrm>
            <a:off x="1675966" y="3647107"/>
            <a:ext cx="8538298" cy="646331"/>
          </a:xfrm>
          <a:prstGeom prst="rect">
            <a:avLst/>
          </a:prstGeom>
          <a:noFill/>
        </p:spPr>
        <p:txBody>
          <a:bodyPr wrap="square" rtlCol="0">
            <a:spAutoFit/>
          </a:bodyPr>
          <a:lstStyle/>
          <a:p>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a:t>
            </a:r>
            <a:r>
              <a:rPr lang="en-US" sz="18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NewsLetters</a:t>
            </a:r>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are free for recipients, and their production costs are covered by money from advertisers who would like to target and reach physicians. </a:t>
            </a:r>
          </a:p>
        </p:txBody>
      </p:sp>
      <p:grpSp>
        <p:nvGrpSpPr>
          <p:cNvPr id="122" name="Group 18">
            <a:extLst>
              <a:ext uri="{FF2B5EF4-FFF2-40B4-BE49-F238E27FC236}">
                <a16:creationId xmlns:a16="http://schemas.microsoft.com/office/drawing/2014/main" id="{DCEBFD73-4755-4BCC-AB08-69F5F5FD1CE5}"/>
              </a:ext>
            </a:extLst>
          </p:cNvPr>
          <p:cNvGrpSpPr>
            <a:grpSpLocks noChangeAspect="1"/>
          </p:cNvGrpSpPr>
          <p:nvPr/>
        </p:nvGrpSpPr>
        <p:grpSpPr bwMode="auto">
          <a:xfrm>
            <a:off x="838280" y="4988043"/>
            <a:ext cx="563322" cy="464314"/>
            <a:chOff x="2533" y="3157"/>
            <a:chExt cx="1155" cy="952"/>
          </a:xfrm>
          <a:solidFill>
            <a:schemeClr val="bg1"/>
          </a:solidFill>
        </p:grpSpPr>
        <p:sp>
          <p:nvSpPr>
            <p:cNvPr id="123" name="Freeform 20">
              <a:extLst>
                <a:ext uri="{FF2B5EF4-FFF2-40B4-BE49-F238E27FC236}">
                  <a16:creationId xmlns:a16="http://schemas.microsoft.com/office/drawing/2014/main" id="{A8727D0C-143E-4307-A272-179DCF252A10}"/>
                </a:ext>
              </a:extLst>
            </p:cNvPr>
            <p:cNvSpPr>
              <a:spLocks/>
            </p:cNvSpPr>
            <p:nvPr/>
          </p:nvSpPr>
          <p:spPr bwMode="auto">
            <a:xfrm>
              <a:off x="2533" y="3157"/>
              <a:ext cx="1016" cy="952"/>
            </a:xfrm>
            <a:custGeom>
              <a:avLst/>
              <a:gdLst>
                <a:gd name="T0" fmla="*/ 82 w 3047"/>
                <a:gd name="T1" fmla="*/ 19 h 2856"/>
                <a:gd name="T2" fmla="*/ 212 w 3047"/>
                <a:gd name="T3" fmla="*/ 290 h 2856"/>
                <a:gd name="T4" fmla="*/ 227 w 3047"/>
                <a:gd name="T5" fmla="*/ 301 h 2856"/>
                <a:gd name="T6" fmla="*/ 221 w 3047"/>
                <a:gd name="T7" fmla="*/ 317 h 2856"/>
                <a:gd name="T8" fmla="*/ 91 w 3047"/>
                <a:gd name="T9" fmla="*/ 591 h 2856"/>
                <a:gd name="T10" fmla="*/ 224 w 3047"/>
                <a:gd name="T11" fmla="*/ 597 h 2856"/>
                <a:gd name="T12" fmla="*/ 224 w 3047"/>
                <a:gd name="T13" fmla="*/ 615 h 2856"/>
                <a:gd name="T14" fmla="*/ 91 w 3047"/>
                <a:gd name="T15" fmla="*/ 621 h 2856"/>
                <a:gd name="T16" fmla="*/ 221 w 3047"/>
                <a:gd name="T17" fmla="*/ 895 h 2856"/>
                <a:gd name="T18" fmla="*/ 227 w 3047"/>
                <a:gd name="T19" fmla="*/ 911 h 2856"/>
                <a:gd name="T20" fmla="*/ 212 w 3047"/>
                <a:gd name="T21" fmla="*/ 922 h 2856"/>
                <a:gd name="T22" fmla="*/ 217 w 3047"/>
                <a:gd name="T23" fmla="*/ 1193 h 2856"/>
                <a:gd name="T24" fmla="*/ 228 w 3047"/>
                <a:gd name="T25" fmla="*/ 1208 h 2856"/>
                <a:gd name="T26" fmla="*/ 217 w 3047"/>
                <a:gd name="T27" fmla="*/ 1222 h 2856"/>
                <a:gd name="T28" fmla="*/ 212 w 3047"/>
                <a:gd name="T29" fmla="*/ 1493 h 2856"/>
                <a:gd name="T30" fmla="*/ 227 w 3047"/>
                <a:gd name="T31" fmla="*/ 1503 h 2856"/>
                <a:gd name="T32" fmla="*/ 221 w 3047"/>
                <a:gd name="T33" fmla="*/ 1520 h 2856"/>
                <a:gd name="T34" fmla="*/ 91 w 3047"/>
                <a:gd name="T35" fmla="*/ 1794 h 2856"/>
                <a:gd name="T36" fmla="*/ 224 w 3047"/>
                <a:gd name="T37" fmla="*/ 1800 h 2856"/>
                <a:gd name="T38" fmla="*/ 224 w 3047"/>
                <a:gd name="T39" fmla="*/ 1818 h 2856"/>
                <a:gd name="T40" fmla="*/ 91 w 3047"/>
                <a:gd name="T41" fmla="*/ 1824 h 2856"/>
                <a:gd name="T42" fmla="*/ 221 w 3047"/>
                <a:gd name="T43" fmla="*/ 2097 h 2856"/>
                <a:gd name="T44" fmla="*/ 227 w 3047"/>
                <a:gd name="T45" fmla="*/ 2114 h 2856"/>
                <a:gd name="T46" fmla="*/ 212 w 3047"/>
                <a:gd name="T47" fmla="*/ 2125 h 2856"/>
                <a:gd name="T48" fmla="*/ 217 w 3047"/>
                <a:gd name="T49" fmla="*/ 2396 h 2856"/>
                <a:gd name="T50" fmla="*/ 228 w 3047"/>
                <a:gd name="T51" fmla="*/ 2410 h 2856"/>
                <a:gd name="T52" fmla="*/ 217 w 3047"/>
                <a:gd name="T53" fmla="*/ 2424 h 2856"/>
                <a:gd name="T54" fmla="*/ 640 w 3047"/>
                <a:gd name="T55" fmla="*/ 2766 h 2856"/>
                <a:gd name="T56" fmla="*/ 646 w 3047"/>
                <a:gd name="T57" fmla="*/ 2609 h 2856"/>
                <a:gd name="T58" fmla="*/ 664 w 3047"/>
                <a:gd name="T59" fmla="*/ 2609 h 2856"/>
                <a:gd name="T60" fmla="*/ 670 w 3047"/>
                <a:gd name="T61" fmla="*/ 2766 h 2856"/>
                <a:gd name="T62" fmla="*/ 945 w 3047"/>
                <a:gd name="T63" fmla="*/ 2612 h 2856"/>
                <a:gd name="T64" fmla="*/ 962 w 3047"/>
                <a:gd name="T65" fmla="*/ 2607 h 2856"/>
                <a:gd name="T66" fmla="*/ 973 w 3047"/>
                <a:gd name="T67" fmla="*/ 2620 h 2856"/>
                <a:gd name="T68" fmla="*/ 1245 w 3047"/>
                <a:gd name="T69" fmla="*/ 2616 h 2856"/>
                <a:gd name="T70" fmla="*/ 1260 w 3047"/>
                <a:gd name="T71" fmla="*/ 2606 h 2856"/>
                <a:gd name="T72" fmla="*/ 1274 w 3047"/>
                <a:gd name="T73" fmla="*/ 2616 h 2856"/>
                <a:gd name="T74" fmla="*/ 1547 w 3047"/>
                <a:gd name="T75" fmla="*/ 2620 h 2856"/>
                <a:gd name="T76" fmla="*/ 1557 w 3047"/>
                <a:gd name="T77" fmla="*/ 2607 h 2856"/>
                <a:gd name="T78" fmla="*/ 1574 w 3047"/>
                <a:gd name="T79" fmla="*/ 2612 h 2856"/>
                <a:gd name="T80" fmla="*/ 1849 w 3047"/>
                <a:gd name="T81" fmla="*/ 2766 h 2856"/>
                <a:gd name="T82" fmla="*/ 1855 w 3047"/>
                <a:gd name="T83" fmla="*/ 2609 h 2856"/>
                <a:gd name="T84" fmla="*/ 1873 w 3047"/>
                <a:gd name="T85" fmla="*/ 2609 h 2856"/>
                <a:gd name="T86" fmla="*/ 1880 w 3047"/>
                <a:gd name="T87" fmla="*/ 2766 h 2856"/>
                <a:gd name="T88" fmla="*/ 2155 w 3047"/>
                <a:gd name="T89" fmla="*/ 2612 h 2856"/>
                <a:gd name="T90" fmla="*/ 2172 w 3047"/>
                <a:gd name="T91" fmla="*/ 2607 h 2856"/>
                <a:gd name="T92" fmla="*/ 2182 w 3047"/>
                <a:gd name="T93" fmla="*/ 2620 h 2856"/>
                <a:gd name="T94" fmla="*/ 2455 w 3047"/>
                <a:gd name="T95" fmla="*/ 2616 h 2856"/>
                <a:gd name="T96" fmla="*/ 2469 w 3047"/>
                <a:gd name="T97" fmla="*/ 2606 h 2856"/>
                <a:gd name="T98" fmla="*/ 2483 w 3047"/>
                <a:gd name="T99" fmla="*/ 2616 h 2856"/>
                <a:gd name="T100" fmla="*/ 2756 w 3047"/>
                <a:gd name="T101" fmla="*/ 2620 h 2856"/>
                <a:gd name="T102" fmla="*/ 2767 w 3047"/>
                <a:gd name="T103" fmla="*/ 2607 h 2856"/>
                <a:gd name="T104" fmla="*/ 2784 w 3047"/>
                <a:gd name="T105" fmla="*/ 2612 h 2856"/>
                <a:gd name="T106" fmla="*/ 3002 w 3047"/>
                <a:gd name="T107" fmla="*/ 2766 h 2856"/>
                <a:gd name="T108" fmla="*/ 3045 w 3047"/>
                <a:gd name="T109" fmla="*/ 2796 h 2856"/>
                <a:gd name="T110" fmla="*/ 3029 w 3047"/>
                <a:gd name="T111" fmla="*/ 2848 h 2856"/>
                <a:gd name="T112" fmla="*/ 31 w 3047"/>
                <a:gd name="T113" fmla="*/ 2854 h 2856"/>
                <a:gd name="T114" fmla="*/ 0 w 3047"/>
                <a:gd name="T115" fmla="*/ 2811 h 2856"/>
                <a:gd name="T116" fmla="*/ 19 w 3047"/>
                <a:gd name="T117" fmla="*/ 8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47" h="2856">
                  <a:moveTo>
                    <a:pt x="45" y="0"/>
                  </a:moveTo>
                  <a:lnTo>
                    <a:pt x="60" y="2"/>
                  </a:lnTo>
                  <a:lnTo>
                    <a:pt x="72" y="8"/>
                  </a:lnTo>
                  <a:lnTo>
                    <a:pt x="82" y="19"/>
                  </a:lnTo>
                  <a:lnTo>
                    <a:pt x="89" y="30"/>
                  </a:lnTo>
                  <a:lnTo>
                    <a:pt x="91" y="45"/>
                  </a:lnTo>
                  <a:lnTo>
                    <a:pt x="91" y="290"/>
                  </a:lnTo>
                  <a:lnTo>
                    <a:pt x="212" y="290"/>
                  </a:lnTo>
                  <a:lnTo>
                    <a:pt x="217" y="291"/>
                  </a:lnTo>
                  <a:lnTo>
                    <a:pt x="221" y="293"/>
                  </a:lnTo>
                  <a:lnTo>
                    <a:pt x="224" y="296"/>
                  </a:lnTo>
                  <a:lnTo>
                    <a:pt x="227" y="301"/>
                  </a:lnTo>
                  <a:lnTo>
                    <a:pt x="228" y="306"/>
                  </a:lnTo>
                  <a:lnTo>
                    <a:pt x="227" y="310"/>
                  </a:lnTo>
                  <a:lnTo>
                    <a:pt x="224" y="314"/>
                  </a:lnTo>
                  <a:lnTo>
                    <a:pt x="221" y="317"/>
                  </a:lnTo>
                  <a:lnTo>
                    <a:pt x="217" y="320"/>
                  </a:lnTo>
                  <a:lnTo>
                    <a:pt x="212" y="321"/>
                  </a:lnTo>
                  <a:lnTo>
                    <a:pt x="91" y="321"/>
                  </a:lnTo>
                  <a:lnTo>
                    <a:pt x="91" y="591"/>
                  </a:lnTo>
                  <a:lnTo>
                    <a:pt x="212" y="591"/>
                  </a:lnTo>
                  <a:lnTo>
                    <a:pt x="217" y="592"/>
                  </a:lnTo>
                  <a:lnTo>
                    <a:pt x="221" y="594"/>
                  </a:lnTo>
                  <a:lnTo>
                    <a:pt x="224" y="597"/>
                  </a:lnTo>
                  <a:lnTo>
                    <a:pt x="227" y="601"/>
                  </a:lnTo>
                  <a:lnTo>
                    <a:pt x="228" y="607"/>
                  </a:lnTo>
                  <a:lnTo>
                    <a:pt x="227" y="611"/>
                  </a:lnTo>
                  <a:lnTo>
                    <a:pt x="224" y="615"/>
                  </a:lnTo>
                  <a:lnTo>
                    <a:pt x="221" y="618"/>
                  </a:lnTo>
                  <a:lnTo>
                    <a:pt x="217" y="620"/>
                  </a:lnTo>
                  <a:lnTo>
                    <a:pt x="212" y="621"/>
                  </a:lnTo>
                  <a:lnTo>
                    <a:pt x="91" y="621"/>
                  </a:lnTo>
                  <a:lnTo>
                    <a:pt x="91" y="892"/>
                  </a:lnTo>
                  <a:lnTo>
                    <a:pt x="212" y="892"/>
                  </a:lnTo>
                  <a:lnTo>
                    <a:pt x="217" y="893"/>
                  </a:lnTo>
                  <a:lnTo>
                    <a:pt x="221" y="895"/>
                  </a:lnTo>
                  <a:lnTo>
                    <a:pt x="224" y="898"/>
                  </a:lnTo>
                  <a:lnTo>
                    <a:pt x="227" y="902"/>
                  </a:lnTo>
                  <a:lnTo>
                    <a:pt x="228" y="907"/>
                  </a:lnTo>
                  <a:lnTo>
                    <a:pt x="227" y="911"/>
                  </a:lnTo>
                  <a:lnTo>
                    <a:pt x="224" y="916"/>
                  </a:lnTo>
                  <a:lnTo>
                    <a:pt x="221" y="919"/>
                  </a:lnTo>
                  <a:lnTo>
                    <a:pt x="217" y="921"/>
                  </a:lnTo>
                  <a:lnTo>
                    <a:pt x="212" y="922"/>
                  </a:lnTo>
                  <a:lnTo>
                    <a:pt x="91" y="922"/>
                  </a:lnTo>
                  <a:lnTo>
                    <a:pt x="91" y="1192"/>
                  </a:lnTo>
                  <a:lnTo>
                    <a:pt x="212" y="1192"/>
                  </a:lnTo>
                  <a:lnTo>
                    <a:pt x="217" y="1193"/>
                  </a:lnTo>
                  <a:lnTo>
                    <a:pt x="221" y="1195"/>
                  </a:lnTo>
                  <a:lnTo>
                    <a:pt x="224" y="1199"/>
                  </a:lnTo>
                  <a:lnTo>
                    <a:pt x="227" y="1203"/>
                  </a:lnTo>
                  <a:lnTo>
                    <a:pt x="228" y="1208"/>
                  </a:lnTo>
                  <a:lnTo>
                    <a:pt x="227" y="1212"/>
                  </a:lnTo>
                  <a:lnTo>
                    <a:pt x="224" y="1216"/>
                  </a:lnTo>
                  <a:lnTo>
                    <a:pt x="221" y="1220"/>
                  </a:lnTo>
                  <a:lnTo>
                    <a:pt x="217" y="1222"/>
                  </a:lnTo>
                  <a:lnTo>
                    <a:pt x="212" y="1223"/>
                  </a:lnTo>
                  <a:lnTo>
                    <a:pt x="91" y="1223"/>
                  </a:lnTo>
                  <a:lnTo>
                    <a:pt x="91" y="1493"/>
                  </a:lnTo>
                  <a:lnTo>
                    <a:pt x="212" y="1493"/>
                  </a:lnTo>
                  <a:lnTo>
                    <a:pt x="217" y="1494"/>
                  </a:lnTo>
                  <a:lnTo>
                    <a:pt x="221" y="1496"/>
                  </a:lnTo>
                  <a:lnTo>
                    <a:pt x="224" y="1499"/>
                  </a:lnTo>
                  <a:lnTo>
                    <a:pt x="227" y="1503"/>
                  </a:lnTo>
                  <a:lnTo>
                    <a:pt x="228" y="1509"/>
                  </a:lnTo>
                  <a:lnTo>
                    <a:pt x="227" y="1513"/>
                  </a:lnTo>
                  <a:lnTo>
                    <a:pt x="224" y="1517"/>
                  </a:lnTo>
                  <a:lnTo>
                    <a:pt x="221" y="1520"/>
                  </a:lnTo>
                  <a:lnTo>
                    <a:pt x="217" y="1522"/>
                  </a:lnTo>
                  <a:lnTo>
                    <a:pt x="212" y="1523"/>
                  </a:lnTo>
                  <a:lnTo>
                    <a:pt x="91" y="1523"/>
                  </a:lnTo>
                  <a:lnTo>
                    <a:pt x="91" y="1794"/>
                  </a:lnTo>
                  <a:lnTo>
                    <a:pt x="212" y="1794"/>
                  </a:lnTo>
                  <a:lnTo>
                    <a:pt x="217" y="1795"/>
                  </a:lnTo>
                  <a:lnTo>
                    <a:pt x="221" y="1797"/>
                  </a:lnTo>
                  <a:lnTo>
                    <a:pt x="224" y="1800"/>
                  </a:lnTo>
                  <a:lnTo>
                    <a:pt x="227" y="1804"/>
                  </a:lnTo>
                  <a:lnTo>
                    <a:pt x="228" y="1808"/>
                  </a:lnTo>
                  <a:lnTo>
                    <a:pt x="227" y="1814"/>
                  </a:lnTo>
                  <a:lnTo>
                    <a:pt x="224" y="1818"/>
                  </a:lnTo>
                  <a:lnTo>
                    <a:pt x="221" y="1821"/>
                  </a:lnTo>
                  <a:lnTo>
                    <a:pt x="217" y="1823"/>
                  </a:lnTo>
                  <a:lnTo>
                    <a:pt x="212" y="1824"/>
                  </a:lnTo>
                  <a:lnTo>
                    <a:pt x="91" y="1824"/>
                  </a:lnTo>
                  <a:lnTo>
                    <a:pt x="91" y="2094"/>
                  </a:lnTo>
                  <a:lnTo>
                    <a:pt x="212" y="2094"/>
                  </a:lnTo>
                  <a:lnTo>
                    <a:pt x="217" y="2095"/>
                  </a:lnTo>
                  <a:lnTo>
                    <a:pt x="221" y="2097"/>
                  </a:lnTo>
                  <a:lnTo>
                    <a:pt x="224" y="2101"/>
                  </a:lnTo>
                  <a:lnTo>
                    <a:pt x="227" y="2105"/>
                  </a:lnTo>
                  <a:lnTo>
                    <a:pt x="228" y="2109"/>
                  </a:lnTo>
                  <a:lnTo>
                    <a:pt x="227" y="2114"/>
                  </a:lnTo>
                  <a:lnTo>
                    <a:pt x="224" y="2118"/>
                  </a:lnTo>
                  <a:lnTo>
                    <a:pt x="221" y="2122"/>
                  </a:lnTo>
                  <a:lnTo>
                    <a:pt x="217" y="2124"/>
                  </a:lnTo>
                  <a:lnTo>
                    <a:pt x="212" y="2125"/>
                  </a:lnTo>
                  <a:lnTo>
                    <a:pt x="91" y="2125"/>
                  </a:lnTo>
                  <a:lnTo>
                    <a:pt x="91" y="2395"/>
                  </a:lnTo>
                  <a:lnTo>
                    <a:pt x="212" y="2395"/>
                  </a:lnTo>
                  <a:lnTo>
                    <a:pt x="217" y="2396"/>
                  </a:lnTo>
                  <a:lnTo>
                    <a:pt x="221" y="2398"/>
                  </a:lnTo>
                  <a:lnTo>
                    <a:pt x="224" y="2401"/>
                  </a:lnTo>
                  <a:lnTo>
                    <a:pt x="227" y="2405"/>
                  </a:lnTo>
                  <a:lnTo>
                    <a:pt x="228" y="2410"/>
                  </a:lnTo>
                  <a:lnTo>
                    <a:pt x="227" y="2415"/>
                  </a:lnTo>
                  <a:lnTo>
                    <a:pt x="224" y="2419"/>
                  </a:lnTo>
                  <a:lnTo>
                    <a:pt x="221" y="2422"/>
                  </a:lnTo>
                  <a:lnTo>
                    <a:pt x="217" y="2424"/>
                  </a:lnTo>
                  <a:lnTo>
                    <a:pt x="212" y="2425"/>
                  </a:lnTo>
                  <a:lnTo>
                    <a:pt x="91" y="2425"/>
                  </a:lnTo>
                  <a:lnTo>
                    <a:pt x="91" y="2766"/>
                  </a:lnTo>
                  <a:lnTo>
                    <a:pt x="640" y="2766"/>
                  </a:lnTo>
                  <a:lnTo>
                    <a:pt x="640" y="2620"/>
                  </a:lnTo>
                  <a:lnTo>
                    <a:pt x="641" y="2616"/>
                  </a:lnTo>
                  <a:lnTo>
                    <a:pt x="643" y="2612"/>
                  </a:lnTo>
                  <a:lnTo>
                    <a:pt x="646" y="2609"/>
                  </a:lnTo>
                  <a:lnTo>
                    <a:pt x="650" y="2607"/>
                  </a:lnTo>
                  <a:lnTo>
                    <a:pt x="655" y="2606"/>
                  </a:lnTo>
                  <a:lnTo>
                    <a:pt x="660" y="2607"/>
                  </a:lnTo>
                  <a:lnTo>
                    <a:pt x="664" y="2609"/>
                  </a:lnTo>
                  <a:lnTo>
                    <a:pt x="667" y="2612"/>
                  </a:lnTo>
                  <a:lnTo>
                    <a:pt x="669" y="2616"/>
                  </a:lnTo>
                  <a:lnTo>
                    <a:pt x="670" y="2620"/>
                  </a:lnTo>
                  <a:lnTo>
                    <a:pt x="670" y="2766"/>
                  </a:lnTo>
                  <a:lnTo>
                    <a:pt x="942" y="2766"/>
                  </a:lnTo>
                  <a:lnTo>
                    <a:pt x="942" y="2620"/>
                  </a:lnTo>
                  <a:lnTo>
                    <a:pt x="943" y="2616"/>
                  </a:lnTo>
                  <a:lnTo>
                    <a:pt x="945" y="2612"/>
                  </a:lnTo>
                  <a:lnTo>
                    <a:pt x="948" y="2609"/>
                  </a:lnTo>
                  <a:lnTo>
                    <a:pt x="952" y="2607"/>
                  </a:lnTo>
                  <a:lnTo>
                    <a:pt x="958" y="2606"/>
                  </a:lnTo>
                  <a:lnTo>
                    <a:pt x="962" y="2607"/>
                  </a:lnTo>
                  <a:lnTo>
                    <a:pt x="966" y="2609"/>
                  </a:lnTo>
                  <a:lnTo>
                    <a:pt x="969" y="2612"/>
                  </a:lnTo>
                  <a:lnTo>
                    <a:pt x="971" y="2616"/>
                  </a:lnTo>
                  <a:lnTo>
                    <a:pt x="973" y="2620"/>
                  </a:lnTo>
                  <a:lnTo>
                    <a:pt x="973" y="2766"/>
                  </a:lnTo>
                  <a:lnTo>
                    <a:pt x="1244" y="2766"/>
                  </a:lnTo>
                  <a:lnTo>
                    <a:pt x="1244" y="2620"/>
                  </a:lnTo>
                  <a:lnTo>
                    <a:pt x="1245" y="2616"/>
                  </a:lnTo>
                  <a:lnTo>
                    <a:pt x="1248" y="2612"/>
                  </a:lnTo>
                  <a:lnTo>
                    <a:pt x="1251" y="2609"/>
                  </a:lnTo>
                  <a:lnTo>
                    <a:pt x="1255" y="2607"/>
                  </a:lnTo>
                  <a:lnTo>
                    <a:pt x="1260" y="2606"/>
                  </a:lnTo>
                  <a:lnTo>
                    <a:pt x="1264" y="2607"/>
                  </a:lnTo>
                  <a:lnTo>
                    <a:pt x="1269" y="2609"/>
                  </a:lnTo>
                  <a:lnTo>
                    <a:pt x="1272" y="2612"/>
                  </a:lnTo>
                  <a:lnTo>
                    <a:pt x="1274" y="2616"/>
                  </a:lnTo>
                  <a:lnTo>
                    <a:pt x="1275" y="2620"/>
                  </a:lnTo>
                  <a:lnTo>
                    <a:pt x="1275" y="2766"/>
                  </a:lnTo>
                  <a:lnTo>
                    <a:pt x="1547" y="2766"/>
                  </a:lnTo>
                  <a:lnTo>
                    <a:pt x="1547" y="2620"/>
                  </a:lnTo>
                  <a:lnTo>
                    <a:pt x="1548" y="2616"/>
                  </a:lnTo>
                  <a:lnTo>
                    <a:pt x="1550" y="2612"/>
                  </a:lnTo>
                  <a:lnTo>
                    <a:pt x="1553" y="2609"/>
                  </a:lnTo>
                  <a:lnTo>
                    <a:pt x="1557" y="2607"/>
                  </a:lnTo>
                  <a:lnTo>
                    <a:pt x="1563" y="2606"/>
                  </a:lnTo>
                  <a:lnTo>
                    <a:pt x="1567" y="2607"/>
                  </a:lnTo>
                  <a:lnTo>
                    <a:pt x="1571" y="2609"/>
                  </a:lnTo>
                  <a:lnTo>
                    <a:pt x="1574" y="2612"/>
                  </a:lnTo>
                  <a:lnTo>
                    <a:pt x="1576" y="2616"/>
                  </a:lnTo>
                  <a:lnTo>
                    <a:pt x="1577" y="2620"/>
                  </a:lnTo>
                  <a:lnTo>
                    <a:pt x="1577" y="2766"/>
                  </a:lnTo>
                  <a:lnTo>
                    <a:pt x="1849" y="2766"/>
                  </a:lnTo>
                  <a:lnTo>
                    <a:pt x="1849" y="2620"/>
                  </a:lnTo>
                  <a:lnTo>
                    <a:pt x="1850" y="2616"/>
                  </a:lnTo>
                  <a:lnTo>
                    <a:pt x="1852" y="2612"/>
                  </a:lnTo>
                  <a:lnTo>
                    <a:pt x="1855" y="2609"/>
                  </a:lnTo>
                  <a:lnTo>
                    <a:pt x="1860" y="2607"/>
                  </a:lnTo>
                  <a:lnTo>
                    <a:pt x="1865" y="2606"/>
                  </a:lnTo>
                  <a:lnTo>
                    <a:pt x="1869" y="2607"/>
                  </a:lnTo>
                  <a:lnTo>
                    <a:pt x="1873" y="2609"/>
                  </a:lnTo>
                  <a:lnTo>
                    <a:pt x="1877" y="2612"/>
                  </a:lnTo>
                  <a:lnTo>
                    <a:pt x="1879" y="2616"/>
                  </a:lnTo>
                  <a:lnTo>
                    <a:pt x="1880" y="2620"/>
                  </a:lnTo>
                  <a:lnTo>
                    <a:pt x="1880" y="2766"/>
                  </a:lnTo>
                  <a:lnTo>
                    <a:pt x="2152" y="2766"/>
                  </a:lnTo>
                  <a:lnTo>
                    <a:pt x="2152" y="2620"/>
                  </a:lnTo>
                  <a:lnTo>
                    <a:pt x="2153" y="2616"/>
                  </a:lnTo>
                  <a:lnTo>
                    <a:pt x="2155" y="2612"/>
                  </a:lnTo>
                  <a:lnTo>
                    <a:pt x="2158" y="2609"/>
                  </a:lnTo>
                  <a:lnTo>
                    <a:pt x="2162" y="2607"/>
                  </a:lnTo>
                  <a:lnTo>
                    <a:pt x="2166" y="2606"/>
                  </a:lnTo>
                  <a:lnTo>
                    <a:pt x="2172" y="2607"/>
                  </a:lnTo>
                  <a:lnTo>
                    <a:pt x="2176" y="2609"/>
                  </a:lnTo>
                  <a:lnTo>
                    <a:pt x="2179" y="2612"/>
                  </a:lnTo>
                  <a:lnTo>
                    <a:pt x="2181" y="2616"/>
                  </a:lnTo>
                  <a:lnTo>
                    <a:pt x="2182" y="2620"/>
                  </a:lnTo>
                  <a:lnTo>
                    <a:pt x="2182" y="2766"/>
                  </a:lnTo>
                  <a:lnTo>
                    <a:pt x="2454" y="2766"/>
                  </a:lnTo>
                  <a:lnTo>
                    <a:pt x="2454" y="2620"/>
                  </a:lnTo>
                  <a:lnTo>
                    <a:pt x="2455" y="2616"/>
                  </a:lnTo>
                  <a:lnTo>
                    <a:pt x="2457" y="2612"/>
                  </a:lnTo>
                  <a:lnTo>
                    <a:pt x="2460" y="2609"/>
                  </a:lnTo>
                  <a:lnTo>
                    <a:pt x="2464" y="2607"/>
                  </a:lnTo>
                  <a:lnTo>
                    <a:pt x="2469" y="2606"/>
                  </a:lnTo>
                  <a:lnTo>
                    <a:pt x="2474" y="2607"/>
                  </a:lnTo>
                  <a:lnTo>
                    <a:pt x="2478" y="2609"/>
                  </a:lnTo>
                  <a:lnTo>
                    <a:pt x="2481" y="2612"/>
                  </a:lnTo>
                  <a:lnTo>
                    <a:pt x="2483" y="2616"/>
                  </a:lnTo>
                  <a:lnTo>
                    <a:pt x="2484" y="2620"/>
                  </a:lnTo>
                  <a:lnTo>
                    <a:pt x="2484" y="2766"/>
                  </a:lnTo>
                  <a:lnTo>
                    <a:pt x="2756" y="2766"/>
                  </a:lnTo>
                  <a:lnTo>
                    <a:pt x="2756" y="2620"/>
                  </a:lnTo>
                  <a:lnTo>
                    <a:pt x="2757" y="2616"/>
                  </a:lnTo>
                  <a:lnTo>
                    <a:pt x="2759" y="2612"/>
                  </a:lnTo>
                  <a:lnTo>
                    <a:pt x="2763" y="2609"/>
                  </a:lnTo>
                  <a:lnTo>
                    <a:pt x="2767" y="2607"/>
                  </a:lnTo>
                  <a:lnTo>
                    <a:pt x="2771" y="2606"/>
                  </a:lnTo>
                  <a:lnTo>
                    <a:pt x="2776" y="2607"/>
                  </a:lnTo>
                  <a:lnTo>
                    <a:pt x="2781" y="2609"/>
                  </a:lnTo>
                  <a:lnTo>
                    <a:pt x="2784" y="2612"/>
                  </a:lnTo>
                  <a:lnTo>
                    <a:pt x="2786" y="2616"/>
                  </a:lnTo>
                  <a:lnTo>
                    <a:pt x="2787" y="2620"/>
                  </a:lnTo>
                  <a:lnTo>
                    <a:pt x="2787" y="2766"/>
                  </a:lnTo>
                  <a:lnTo>
                    <a:pt x="3002" y="2766"/>
                  </a:lnTo>
                  <a:lnTo>
                    <a:pt x="3017" y="2768"/>
                  </a:lnTo>
                  <a:lnTo>
                    <a:pt x="3029" y="2774"/>
                  </a:lnTo>
                  <a:lnTo>
                    <a:pt x="3039" y="2785"/>
                  </a:lnTo>
                  <a:lnTo>
                    <a:pt x="3045" y="2796"/>
                  </a:lnTo>
                  <a:lnTo>
                    <a:pt x="3047" y="2811"/>
                  </a:lnTo>
                  <a:lnTo>
                    <a:pt x="3045" y="2826"/>
                  </a:lnTo>
                  <a:lnTo>
                    <a:pt x="3039" y="2837"/>
                  </a:lnTo>
                  <a:lnTo>
                    <a:pt x="3029" y="2848"/>
                  </a:lnTo>
                  <a:lnTo>
                    <a:pt x="3017" y="2854"/>
                  </a:lnTo>
                  <a:lnTo>
                    <a:pt x="3002" y="2856"/>
                  </a:lnTo>
                  <a:lnTo>
                    <a:pt x="45" y="2856"/>
                  </a:lnTo>
                  <a:lnTo>
                    <a:pt x="31" y="2854"/>
                  </a:lnTo>
                  <a:lnTo>
                    <a:pt x="19" y="2848"/>
                  </a:lnTo>
                  <a:lnTo>
                    <a:pt x="8" y="2837"/>
                  </a:lnTo>
                  <a:lnTo>
                    <a:pt x="2" y="2826"/>
                  </a:lnTo>
                  <a:lnTo>
                    <a:pt x="0" y="2811"/>
                  </a:lnTo>
                  <a:lnTo>
                    <a:pt x="0" y="45"/>
                  </a:lnTo>
                  <a:lnTo>
                    <a:pt x="2" y="30"/>
                  </a:lnTo>
                  <a:lnTo>
                    <a:pt x="8" y="19"/>
                  </a:lnTo>
                  <a:lnTo>
                    <a:pt x="19" y="8"/>
                  </a:lnTo>
                  <a:lnTo>
                    <a:pt x="31" y="2"/>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Rectangle 21">
              <a:extLst>
                <a:ext uri="{FF2B5EF4-FFF2-40B4-BE49-F238E27FC236}">
                  <a16:creationId xmlns:a16="http://schemas.microsoft.com/office/drawing/2014/main" id="{8F340549-C0E0-44F9-B85B-99D2C76F98A7}"/>
                </a:ext>
              </a:extLst>
            </p:cNvPr>
            <p:cNvSpPr>
              <a:spLocks noChangeArrowheads="1"/>
            </p:cNvSpPr>
            <p:nvPr/>
          </p:nvSpPr>
          <p:spPr bwMode="auto">
            <a:xfrm>
              <a:off x="2691" y="3293"/>
              <a:ext cx="103" cy="68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22">
              <a:extLst>
                <a:ext uri="{FF2B5EF4-FFF2-40B4-BE49-F238E27FC236}">
                  <a16:creationId xmlns:a16="http://schemas.microsoft.com/office/drawing/2014/main" id="{50D08BAF-649F-451C-AE9E-380A26524226}"/>
                </a:ext>
              </a:extLst>
            </p:cNvPr>
            <p:cNvSpPr>
              <a:spLocks/>
            </p:cNvSpPr>
            <p:nvPr/>
          </p:nvSpPr>
          <p:spPr bwMode="auto">
            <a:xfrm>
              <a:off x="2910" y="3557"/>
              <a:ext cx="103" cy="416"/>
            </a:xfrm>
            <a:custGeom>
              <a:avLst/>
              <a:gdLst>
                <a:gd name="T0" fmla="*/ 0 w 309"/>
                <a:gd name="T1" fmla="*/ 0 h 1247"/>
                <a:gd name="T2" fmla="*/ 211 w 309"/>
                <a:gd name="T3" fmla="*/ 0 h 1247"/>
                <a:gd name="T4" fmla="*/ 239 w 309"/>
                <a:gd name="T5" fmla="*/ 58 h 1247"/>
                <a:gd name="T6" fmla="*/ 271 w 309"/>
                <a:gd name="T7" fmla="*/ 114 h 1247"/>
                <a:gd name="T8" fmla="*/ 309 w 309"/>
                <a:gd name="T9" fmla="*/ 168 h 1247"/>
                <a:gd name="T10" fmla="*/ 309 w 309"/>
                <a:gd name="T11" fmla="*/ 1247 h 1247"/>
                <a:gd name="T12" fmla="*/ 0 w 309"/>
                <a:gd name="T13" fmla="*/ 1247 h 1247"/>
                <a:gd name="T14" fmla="*/ 0 w 309"/>
                <a:gd name="T15" fmla="*/ 0 h 12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9" h="1247">
                  <a:moveTo>
                    <a:pt x="0" y="0"/>
                  </a:moveTo>
                  <a:lnTo>
                    <a:pt x="211" y="0"/>
                  </a:lnTo>
                  <a:lnTo>
                    <a:pt x="239" y="58"/>
                  </a:lnTo>
                  <a:lnTo>
                    <a:pt x="271" y="114"/>
                  </a:lnTo>
                  <a:lnTo>
                    <a:pt x="309" y="168"/>
                  </a:lnTo>
                  <a:lnTo>
                    <a:pt x="309" y="1247"/>
                  </a:lnTo>
                  <a:lnTo>
                    <a:pt x="0" y="124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23">
              <a:extLst>
                <a:ext uri="{FF2B5EF4-FFF2-40B4-BE49-F238E27FC236}">
                  <a16:creationId xmlns:a16="http://schemas.microsoft.com/office/drawing/2014/main" id="{589A1F92-9731-4240-A933-FDCB06A09131}"/>
                </a:ext>
              </a:extLst>
            </p:cNvPr>
            <p:cNvSpPr>
              <a:spLocks/>
            </p:cNvSpPr>
            <p:nvPr/>
          </p:nvSpPr>
          <p:spPr bwMode="auto">
            <a:xfrm>
              <a:off x="3127" y="3698"/>
              <a:ext cx="103" cy="275"/>
            </a:xfrm>
            <a:custGeom>
              <a:avLst/>
              <a:gdLst>
                <a:gd name="T0" fmla="*/ 0 w 309"/>
                <a:gd name="T1" fmla="*/ 0 h 825"/>
                <a:gd name="T2" fmla="*/ 67 w 309"/>
                <a:gd name="T3" fmla="*/ 22 h 825"/>
                <a:gd name="T4" fmla="*/ 136 w 309"/>
                <a:gd name="T5" fmla="*/ 38 h 825"/>
                <a:gd name="T6" fmla="*/ 207 w 309"/>
                <a:gd name="T7" fmla="*/ 47 h 825"/>
                <a:gd name="T8" fmla="*/ 280 w 309"/>
                <a:gd name="T9" fmla="*/ 51 h 825"/>
                <a:gd name="T10" fmla="*/ 309 w 309"/>
                <a:gd name="T11" fmla="*/ 50 h 825"/>
                <a:gd name="T12" fmla="*/ 309 w 309"/>
                <a:gd name="T13" fmla="*/ 825 h 825"/>
                <a:gd name="T14" fmla="*/ 0 w 309"/>
                <a:gd name="T15" fmla="*/ 825 h 825"/>
                <a:gd name="T16" fmla="*/ 0 w 309"/>
                <a:gd name="T17"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825">
                  <a:moveTo>
                    <a:pt x="0" y="0"/>
                  </a:moveTo>
                  <a:lnTo>
                    <a:pt x="67" y="22"/>
                  </a:lnTo>
                  <a:lnTo>
                    <a:pt x="136" y="38"/>
                  </a:lnTo>
                  <a:lnTo>
                    <a:pt x="207" y="47"/>
                  </a:lnTo>
                  <a:lnTo>
                    <a:pt x="280" y="51"/>
                  </a:lnTo>
                  <a:lnTo>
                    <a:pt x="309" y="50"/>
                  </a:lnTo>
                  <a:lnTo>
                    <a:pt x="309" y="825"/>
                  </a:lnTo>
                  <a:lnTo>
                    <a:pt x="0" y="82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24">
              <a:extLst>
                <a:ext uri="{FF2B5EF4-FFF2-40B4-BE49-F238E27FC236}">
                  <a16:creationId xmlns:a16="http://schemas.microsoft.com/office/drawing/2014/main" id="{9DA7867B-1028-4DBB-99A5-CC01D0804505}"/>
                </a:ext>
              </a:extLst>
            </p:cNvPr>
            <p:cNvSpPr>
              <a:spLocks/>
            </p:cNvSpPr>
            <p:nvPr/>
          </p:nvSpPr>
          <p:spPr bwMode="auto">
            <a:xfrm>
              <a:off x="3353" y="3676"/>
              <a:ext cx="104" cy="297"/>
            </a:xfrm>
            <a:custGeom>
              <a:avLst/>
              <a:gdLst>
                <a:gd name="T0" fmla="*/ 12 w 310"/>
                <a:gd name="T1" fmla="*/ 0 h 891"/>
                <a:gd name="T2" fmla="*/ 310 w 310"/>
                <a:gd name="T3" fmla="*/ 302 h 891"/>
                <a:gd name="T4" fmla="*/ 310 w 310"/>
                <a:gd name="T5" fmla="*/ 891 h 891"/>
                <a:gd name="T6" fmla="*/ 0 w 310"/>
                <a:gd name="T7" fmla="*/ 891 h 891"/>
                <a:gd name="T8" fmla="*/ 0 w 310"/>
                <a:gd name="T9" fmla="*/ 7 h 891"/>
                <a:gd name="T10" fmla="*/ 6 w 310"/>
                <a:gd name="T11" fmla="*/ 4 h 891"/>
                <a:gd name="T12" fmla="*/ 12 w 310"/>
                <a:gd name="T13" fmla="*/ 0 h 891"/>
              </a:gdLst>
              <a:ahLst/>
              <a:cxnLst>
                <a:cxn ang="0">
                  <a:pos x="T0" y="T1"/>
                </a:cxn>
                <a:cxn ang="0">
                  <a:pos x="T2" y="T3"/>
                </a:cxn>
                <a:cxn ang="0">
                  <a:pos x="T4" y="T5"/>
                </a:cxn>
                <a:cxn ang="0">
                  <a:pos x="T6" y="T7"/>
                </a:cxn>
                <a:cxn ang="0">
                  <a:pos x="T8" y="T9"/>
                </a:cxn>
                <a:cxn ang="0">
                  <a:pos x="T10" y="T11"/>
                </a:cxn>
                <a:cxn ang="0">
                  <a:pos x="T12" y="T13"/>
                </a:cxn>
              </a:cxnLst>
              <a:rect l="0" t="0" r="r" b="b"/>
              <a:pathLst>
                <a:path w="310" h="891">
                  <a:moveTo>
                    <a:pt x="12" y="0"/>
                  </a:moveTo>
                  <a:lnTo>
                    <a:pt x="310" y="302"/>
                  </a:lnTo>
                  <a:lnTo>
                    <a:pt x="310" y="891"/>
                  </a:lnTo>
                  <a:lnTo>
                    <a:pt x="0" y="891"/>
                  </a:lnTo>
                  <a:lnTo>
                    <a:pt x="0" y="7"/>
                  </a:lnTo>
                  <a:lnTo>
                    <a:pt x="6" y="4"/>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25">
              <a:extLst>
                <a:ext uri="{FF2B5EF4-FFF2-40B4-BE49-F238E27FC236}">
                  <a16:creationId xmlns:a16="http://schemas.microsoft.com/office/drawing/2014/main" id="{55E7C6A0-D1A3-40FE-A8F1-BFB8FF397CFE}"/>
                </a:ext>
              </a:extLst>
            </p:cNvPr>
            <p:cNvSpPr>
              <a:spLocks noEditPoints="1"/>
            </p:cNvSpPr>
            <p:nvPr/>
          </p:nvSpPr>
          <p:spPr bwMode="auto">
            <a:xfrm>
              <a:off x="2989" y="3230"/>
              <a:ext cx="699" cy="699"/>
            </a:xfrm>
            <a:custGeom>
              <a:avLst/>
              <a:gdLst>
                <a:gd name="T0" fmla="*/ 591 w 2097"/>
                <a:gd name="T1" fmla="*/ 182 h 2098"/>
                <a:gd name="T2" fmla="*/ 449 w 2097"/>
                <a:gd name="T3" fmla="*/ 231 h 2098"/>
                <a:gd name="T4" fmla="*/ 324 w 2097"/>
                <a:gd name="T5" fmla="*/ 324 h 2098"/>
                <a:gd name="T6" fmla="*/ 232 w 2097"/>
                <a:gd name="T7" fmla="*/ 447 h 2098"/>
                <a:gd name="T8" fmla="*/ 183 w 2097"/>
                <a:gd name="T9" fmla="*/ 589 h 2098"/>
                <a:gd name="T10" fmla="*/ 176 w 2097"/>
                <a:gd name="T11" fmla="*/ 735 h 2098"/>
                <a:gd name="T12" fmla="*/ 211 w 2097"/>
                <a:gd name="T13" fmla="*/ 880 h 2098"/>
                <a:gd name="T14" fmla="*/ 289 w 2097"/>
                <a:gd name="T15" fmla="*/ 1011 h 2098"/>
                <a:gd name="T16" fmla="*/ 405 w 2097"/>
                <a:gd name="T17" fmla="*/ 1116 h 2098"/>
                <a:gd name="T18" fmla="*/ 542 w 2097"/>
                <a:gd name="T19" fmla="*/ 1179 h 2098"/>
                <a:gd name="T20" fmla="*/ 690 w 2097"/>
                <a:gd name="T21" fmla="*/ 1200 h 2098"/>
                <a:gd name="T22" fmla="*/ 837 w 2097"/>
                <a:gd name="T23" fmla="*/ 1179 h 2098"/>
                <a:gd name="T24" fmla="*/ 974 w 2097"/>
                <a:gd name="T25" fmla="*/ 1116 h 2098"/>
                <a:gd name="T26" fmla="*/ 1090 w 2097"/>
                <a:gd name="T27" fmla="*/ 1011 h 2098"/>
                <a:gd name="T28" fmla="*/ 1168 w 2097"/>
                <a:gd name="T29" fmla="*/ 880 h 2098"/>
                <a:gd name="T30" fmla="*/ 1204 w 2097"/>
                <a:gd name="T31" fmla="*/ 735 h 2098"/>
                <a:gd name="T32" fmla="*/ 1196 w 2097"/>
                <a:gd name="T33" fmla="*/ 589 h 2098"/>
                <a:gd name="T34" fmla="*/ 1147 w 2097"/>
                <a:gd name="T35" fmla="*/ 447 h 2098"/>
                <a:gd name="T36" fmla="*/ 1055 w 2097"/>
                <a:gd name="T37" fmla="*/ 324 h 2098"/>
                <a:gd name="T38" fmla="*/ 930 w 2097"/>
                <a:gd name="T39" fmla="*/ 231 h 2098"/>
                <a:gd name="T40" fmla="*/ 789 w 2097"/>
                <a:gd name="T41" fmla="*/ 182 h 2098"/>
                <a:gd name="T42" fmla="*/ 690 w 2097"/>
                <a:gd name="T43" fmla="*/ 0 h 2098"/>
                <a:gd name="T44" fmla="*/ 865 w 2097"/>
                <a:gd name="T45" fmla="*/ 22 h 2098"/>
                <a:gd name="T46" fmla="*/ 1031 w 2097"/>
                <a:gd name="T47" fmla="*/ 89 h 2098"/>
                <a:gd name="T48" fmla="*/ 1179 w 2097"/>
                <a:gd name="T49" fmla="*/ 201 h 2098"/>
                <a:gd name="T50" fmla="*/ 1288 w 2097"/>
                <a:gd name="T51" fmla="*/ 344 h 2098"/>
                <a:gd name="T52" fmla="*/ 1356 w 2097"/>
                <a:gd name="T53" fmla="*/ 504 h 2098"/>
                <a:gd name="T54" fmla="*/ 1380 w 2097"/>
                <a:gd name="T55" fmla="*/ 675 h 2098"/>
                <a:gd name="T56" fmla="*/ 1361 w 2097"/>
                <a:gd name="T57" fmla="*/ 844 h 2098"/>
                <a:gd name="T58" fmla="*/ 1300 w 2097"/>
                <a:gd name="T59" fmla="*/ 1007 h 2098"/>
                <a:gd name="T60" fmla="*/ 2072 w 2097"/>
                <a:gd name="T61" fmla="*/ 1951 h 2098"/>
                <a:gd name="T62" fmla="*/ 2097 w 2097"/>
                <a:gd name="T63" fmla="*/ 2003 h 2098"/>
                <a:gd name="T64" fmla="*/ 2085 w 2097"/>
                <a:gd name="T65" fmla="*/ 2058 h 2098"/>
                <a:gd name="T66" fmla="*/ 2039 w 2097"/>
                <a:gd name="T67" fmla="*/ 2094 h 2098"/>
                <a:gd name="T68" fmla="*/ 1983 w 2097"/>
                <a:gd name="T69" fmla="*/ 2094 h 2098"/>
                <a:gd name="T70" fmla="*/ 1112 w 2097"/>
                <a:gd name="T71" fmla="*/ 1229 h 2098"/>
                <a:gd name="T72" fmla="*/ 959 w 2097"/>
                <a:gd name="T73" fmla="*/ 1319 h 2098"/>
                <a:gd name="T74" fmla="*/ 792 w 2097"/>
                <a:gd name="T75" fmla="*/ 1365 h 2098"/>
                <a:gd name="T76" fmla="*/ 620 w 2097"/>
                <a:gd name="T77" fmla="*/ 1369 h 2098"/>
                <a:gd name="T78" fmla="*/ 451 w 2097"/>
                <a:gd name="T79" fmla="*/ 1330 h 2098"/>
                <a:gd name="T80" fmla="*/ 295 w 2097"/>
                <a:gd name="T81" fmla="*/ 1250 h 2098"/>
                <a:gd name="T82" fmla="*/ 159 w 2097"/>
                <a:gd name="T83" fmla="*/ 1126 h 2098"/>
                <a:gd name="T84" fmla="*/ 62 w 2097"/>
                <a:gd name="T85" fmla="*/ 972 h 2098"/>
                <a:gd name="T86" fmla="*/ 9 w 2097"/>
                <a:gd name="T87" fmla="*/ 803 h 2098"/>
                <a:gd name="T88" fmla="*/ 2 w 2097"/>
                <a:gd name="T89" fmla="*/ 627 h 2098"/>
                <a:gd name="T90" fmla="*/ 40 w 2097"/>
                <a:gd name="T91" fmla="*/ 456 h 2098"/>
                <a:gd name="T92" fmla="*/ 122 w 2097"/>
                <a:gd name="T93" fmla="*/ 296 h 2098"/>
                <a:gd name="T94" fmla="*/ 247 w 2097"/>
                <a:gd name="T95" fmla="*/ 159 h 2098"/>
                <a:gd name="T96" fmla="*/ 402 w 2097"/>
                <a:gd name="T97" fmla="*/ 62 h 2098"/>
                <a:gd name="T98" fmla="*/ 573 w 2097"/>
                <a:gd name="T99" fmla="*/ 10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97" h="2098">
                  <a:moveTo>
                    <a:pt x="690" y="173"/>
                  </a:moveTo>
                  <a:lnTo>
                    <a:pt x="640" y="176"/>
                  </a:lnTo>
                  <a:lnTo>
                    <a:pt x="591" y="182"/>
                  </a:lnTo>
                  <a:lnTo>
                    <a:pt x="542" y="195"/>
                  </a:lnTo>
                  <a:lnTo>
                    <a:pt x="496" y="211"/>
                  </a:lnTo>
                  <a:lnTo>
                    <a:pt x="449" y="231"/>
                  </a:lnTo>
                  <a:lnTo>
                    <a:pt x="405" y="258"/>
                  </a:lnTo>
                  <a:lnTo>
                    <a:pt x="364" y="288"/>
                  </a:lnTo>
                  <a:lnTo>
                    <a:pt x="324" y="324"/>
                  </a:lnTo>
                  <a:lnTo>
                    <a:pt x="289" y="362"/>
                  </a:lnTo>
                  <a:lnTo>
                    <a:pt x="259" y="404"/>
                  </a:lnTo>
                  <a:lnTo>
                    <a:pt x="232" y="447"/>
                  </a:lnTo>
                  <a:lnTo>
                    <a:pt x="211" y="493"/>
                  </a:lnTo>
                  <a:lnTo>
                    <a:pt x="194" y="541"/>
                  </a:lnTo>
                  <a:lnTo>
                    <a:pt x="183" y="589"/>
                  </a:lnTo>
                  <a:lnTo>
                    <a:pt x="176" y="637"/>
                  </a:lnTo>
                  <a:lnTo>
                    <a:pt x="173" y="686"/>
                  </a:lnTo>
                  <a:lnTo>
                    <a:pt x="176" y="735"/>
                  </a:lnTo>
                  <a:lnTo>
                    <a:pt x="183" y="785"/>
                  </a:lnTo>
                  <a:lnTo>
                    <a:pt x="194" y="833"/>
                  </a:lnTo>
                  <a:lnTo>
                    <a:pt x="211" y="880"/>
                  </a:lnTo>
                  <a:lnTo>
                    <a:pt x="232" y="925"/>
                  </a:lnTo>
                  <a:lnTo>
                    <a:pt x="259" y="969"/>
                  </a:lnTo>
                  <a:lnTo>
                    <a:pt x="289" y="1011"/>
                  </a:lnTo>
                  <a:lnTo>
                    <a:pt x="324" y="1050"/>
                  </a:lnTo>
                  <a:lnTo>
                    <a:pt x="364" y="1085"/>
                  </a:lnTo>
                  <a:lnTo>
                    <a:pt x="405" y="1116"/>
                  </a:lnTo>
                  <a:lnTo>
                    <a:pt x="449" y="1141"/>
                  </a:lnTo>
                  <a:lnTo>
                    <a:pt x="496" y="1163"/>
                  </a:lnTo>
                  <a:lnTo>
                    <a:pt x="542" y="1179"/>
                  </a:lnTo>
                  <a:lnTo>
                    <a:pt x="591" y="1191"/>
                  </a:lnTo>
                  <a:lnTo>
                    <a:pt x="640" y="1197"/>
                  </a:lnTo>
                  <a:lnTo>
                    <a:pt x="690" y="1200"/>
                  </a:lnTo>
                  <a:lnTo>
                    <a:pt x="739" y="1197"/>
                  </a:lnTo>
                  <a:lnTo>
                    <a:pt x="789" y="1191"/>
                  </a:lnTo>
                  <a:lnTo>
                    <a:pt x="837" y="1179"/>
                  </a:lnTo>
                  <a:lnTo>
                    <a:pt x="885" y="1163"/>
                  </a:lnTo>
                  <a:lnTo>
                    <a:pt x="930" y="1141"/>
                  </a:lnTo>
                  <a:lnTo>
                    <a:pt x="974" y="1116"/>
                  </a:lnTo>
                  <a:lnTo>
                    <a:pt x="1016" y="1085"/>
                  </a:lnTo>
                  <a:lnTo>
                    <a:pt x="1055" y="1050"/>
                  </a:lnTo>
                  <a:lnTo>
                    <a:pt x="1090" y="1011"/>
                  </a:lnTo>
                  <a:lnTo>
                    <a:pt x="1121" y="969"/>
                  </a:lnTo>
                  <a:lnTo>
                    <a:pt x="1147" y="925"/>
                  </a:lnTo>
                  <a:lnTo>
                    <a:pt x="1168" y="880"/>
                  </a:lnTo>
                  <a:lnTo>
                    <a:pt x="1185" y="833"/>
                  </a:lnTo>
                  <a:lnTo>
                    <a:pt x="1196" y="785"/>
                  </a:lnTo>
                  <a:lnTo>
                    <a:pt x="1204" y="735"/>
                  </a:lnTo>
                  <a:lnTo>
                    <a:pt x="1206" y="686"/>
                  </a:lnTo>
                  <a:lnTo>
                    <a:pt x="1204" y="637"/>
                  </a:lnTo>
                  <a:lnTo>
                    <a:pt x="1196" y="589"/>
                  </a:lnTo>
                  <a:lnTo>
                    <a:pt x="1185" y="541"/>
                  </a:lnTo>
                  <a:lnTo>
                    <a:pt x="1168" y="493"/>
                  </a:lnTo>
                  <a:lnTo>
                    <a:pt x="1147" y="447"/>
                  </a:lnTo>
                  <a:lnTo>
                    <a:pt x="1121" y="404"/>
                  </a:lnTo>
                  <a:lnTo>
                    <a:pt x="1090" y="362"/>
                  </a:lnTo>
                  <a:lnTo>
                    <a:pt x="1055" y="324"/>
                  </a:lnTo>
                  <a:lnTo>
                    <a:pt x="1016" y="288"/>
                  </a:lnTo>
                  <a:lnTo>
                    <a:pt x="974" y="258"/>
                  </a:lnTo>
                  <a:lnTo>
                    <a:pt x="930" y="231"/>
                  </a:lnTo>
                  <a:lnTo>
                    <a:pt x="885" y="211"/>
                  </a:lnTo>
                  <a:lnTo>
                    <a:pt x="837" y="195"/>
                  </a:lnTo>
                  <a:lnTo>
                    <a:pt x="789" y="182"/>
                  </a:lnTo>
                  <a:lnTo>
                    <a:pt x="739" y="176"/>
                  </a:lnTo>
                  <a:lnTo>
                    <a:pt x="690" y="173"/>
                  </a:lnTo>
                  <a:close/>
                  <a:moveTo>
                    <a:pt x="690" y="0"/>
                  </a:moveTo>
                  <a:lnTo>
                    <a:pt x="749" y="3"/>
                  </a:lnTo>
                  <a:lnTo>
                    <a:pt x="808" y="10"/>
                  </a:lnTo>
                  <a:lnTo>
                    <a:pt x="865" y="22"/>
                  </a:lnTo>
                  <a:lnTo>
                    <a:pt x="921" y="40"/>
                  </a:lnTo>
                  <a:lnTo>
                    <a:pt x="977" y="62"/>
                  </a:lnTo>
                  <a:lnTo>
                    <a:pt x="1031" y="89"/>
                  </a:lnTo>
                  <a:lnTo>
                    <a:pt x="1083" y="121"/>
                  </a:lnTo>
                  <a:lnTo>
                    <a:pt x="1132" y="159"/>
                  </a:lnTo>
                  <a:lnTo>
                    <a:pt x="1179" y="201"/>
                  </a:lnTo>
                  <a:lnTo>
                    <a:pt x="1220" y="246"/>
                  </a:lnTo>
                  <a:lnTo>
                    <a:pt x="1257" y="293"/>
                  </a:lnTo>
                  <a:lnTo>
                    <a:pt x="1288" y="344"/>
                  </a:lnTo>
                  <a:lnTo>
                    <a:pt x="1316" y="396"/>
                  </a:lnTo>
                  <a:lnTo>
                    <a:pt x="1338" y="449"/>
                  </a:lnTo>
                  <a:lnTo>
                    <a:pt x="1356" y="504"/>
                  </a:lnTo>
                  <a:lnTo>
                    <a:pt x="1368" y="560"/>
                  </a:lnTo>
                  <a:lnTo>
                    <a:pt x="1377" y="617"/>
                  </a:lnTo>
                  <a:lnTo>
                    <a:pt x="1380" y="675"/>
                  </a:lnTo>
                  <a:lnTo>
                    <a:pt x="1379" y="731"/>
                  </a:lnTo>
                  <a:lnTo>
                    <a:pt x="1372" y="788"/>
                  </a:lnTo>
                  <a:lnTo>
                    <a:pt x="1361" y="844"/>
                  </a:lnTo>
                  <a:lnTo>
                    <a:pt x="1345" y="900"/>
                  </a:lnTo>
                  <a:lnTo>
                    <a:pt x="1325" y="954"/>
                  </a:lnTo>
                  <a:lnTo>
                    <a:pt x="1300" y="1007"/>
                  </a:lnTo>
                  <a:lnTo>
                    <a:pt x="1270" y="1058"/>
                  </a:lnTo>
                  <a:lnTo>
                    <a:pt x="1235" y="1106"/>
                  </a:lnTo>
                  <a:lnTo>
                    <a:pt x="2072" y="1951"/>
                  </a:lnTo>
                  <a:lnTo>
                    <a:pt x="2085" y="1966"/>
                  </a:lnTo>
                  <a:lnTo>
                    <a:pt x="2093" y="1984"/>
                  </a:lnTo>
                  <a:lnTo>
                    <a:pt x="2097" y="2003"/>
                  </a:lnTo>
                  <a:lnTo>
                    <a:pt x="2097" y="2022"/>
                  </a:lnTo>
                  <a:lnTo>
                    <a:pt x="2093" y="2041"/>
                  </a:lnTo>
                  <a:lnTo>
                    <a:pt x="2085" y="2058"/>
                  </a:lnTo>
                  <a:lnTo>
                    <a:pt x="2072" y="2073"/>
                  </a:lnTo>
                  <a:lnTo>
                    <a:pt x="2056" y="2086"/>
                  </a:lnTo>
                  <a:lnTo>
                    <a:pt x="2039" y="2094"/>
                  </a:lnTo>
                  <a:lnTo>
                    <a:pt x="2020" y="2098"/>
                  </a:lnTo>
                  <a:lnTo>
                    <a:pt x="2001" y="2098"/>
                  </a:lnTo>
                  <a:lnTo>
                    <a:pt x="1983" y="2094"/>
                  </a:lnTo>
                  <a:lnTo>
                    <a:pt x="1965" y="2086"/>
                  </a:lnTo>
                  <a:lnTo>
                    <a:pt x="1949" y="2073"/>
                  </a:lnTo>
                  <a:lnTo>
                    <a:pt x="1112" y="1229"/>
                  </a:lnTo>
                  <a:lnTo>
                    <a:pt x="1064" y="1263"/>
                  </a:lnTo>
                  <a:lnTo>
                    <a:pt x="1012" y="1294"/>
                  </a:lnTo>
                  <a:lnTo>
                    <a:pt x="959" y="1319"/>
                  </a:lnTo>
                  <a:lnTo>
                    <a:pt x="905" y="1339"/>
                  </a:lnTo>
                  <a:lnTo>
                    <a:pt x="849" y="1355"/>
                  </a:lnTo>
                  <a:lnTo>
                    <a:pt x="792" y="1365"/>
                  </a:lnTo>
                  <a:lnTo>
                    <a:pt x="735" y="1371"/>
                  </a:lnTo>
                  <a:lnTo>
                    <a:pt x="677" y="1372"/>
                  </a:lnTo>
                  <a:lnTo>
                    <a:pt x="620" y="1369"/>
                  </a:lnTo>
                  <a:lnTo>
                    <a:pt x="562" y="1361"/>
                  </a:lnTo>
                  <a:lnTo>
                    <a:pt x="506" y="1348"/>
                  </a:lnTo>
                  <a:lnTo>
                    <a:pt x="451" y="1330"/>
                  </a:lnTo>
                  <a:lnTo>
                    <a:pt x="397" y="1308"/>
                  </a:lnTo>
                  <a:lnTo>
                    <a:pt x="345" y="1281"/>
                  </a:lnTo>
                  <a:lnTo>
                    <a:pt x="295" y="1250"/>
                  </a:lnTo>
                  <a:lnTo>
                    <a:pt x="246" y="1213"/>
                  </a:lnTo>
                  <a:lnTo>
                    <a:pt x="201" y="1172"/>
                  </a:lnTo>
                  <a:lnTo>
                    <a:pt x="159" y="1126"/>
                  </a:lnTo>
                  <a:lnTo>
                    <a:pt x="122" y="1077"/>
                  </a:lnTo>
                  <a:lnTo>
                    <a:pt x="89" y="1026"/>
                  </a:lnTo>
                  <a:lnTo>
                    <a:pt x="62" y="972"/>
                  </a:lnTo>
                  <a:lnTo>
                    <a:pt x="40" y="918"/>
                  </a:lnTo>
                  <a:lnTo>
                    <a:pt x="22" y="861"/>
                  </a:lnTo>
                  <a:lnTo>
                    <a:pt x="9" y="803"/>
                  </a:lnTo>
                  <a:lnTo>
                    <a:pt x="2" y="745"/>
                  </a:lnTo>
                  <a:lnTo>
                    <a:pt x="0" y="686"/>
                  </a:lnTo>
                  <a:lnTo>
                    <a:pt x="2" y="627"/>
                  </a:lnTo>
                  <a:lnTo>
                    <a:pt x="9" y="570"/>
                  </a:lnTo>
                  <a:lnTo>
                    <a:pt x="22" y="512"/>
                  </a:lnTo>
                  <a:lnTo>
                    <a:pt x="40" y="456"/>
                  </a:lnTo>
                  <a:lnTo>
                    <a:pt x="62" y="400"/>
                  </a:lnTo>
                  <a:lnTo>
                    <a:pt x="89" y="347"/>
                  </a:lnTo>
                  <a:lnTo>
                    <a:pt x="122" y="296"/>
                  </a:lnTo>
                  <a:lnTo>
                    <a:pt x="159" y="247"/>
                  </a:lnTo>
                  <a:lnTo>
                    <a:pt x="201" y="201"/>
                  </a:lnTo>
                  <a:lnTo>
                    <a:pt x="247" y="159"/>
                  </a:lnTo>
                  <a:lnTo>
                    <a:pt x="297" y="121"/>
                  </a:lnTo>
                  <a:lnTo>
                    <a:pt x="348" y="89"/>
                  </a:lnTo>
                  <a:lnTo>
                    <a:pt x="402" y="62"/>
                  </a:lnTo>
                  <a:lnTo>
                    <a:pt x="458" y="40"/>
                  </a:lnTo>
                  <a:lnTo>
                    <a:pt x="515" y="22"/>
                  </a:lnTo>
                  <a:lnTo>
                    <a:pt x="573" y="10"/>
                  </a:lnTo>
                  <a:lnTo>
                    <a:pt x="631" y="3"/>
                  </a:lnTo>
                  <a:lnTo>
                    <a:pt x="6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26">
              <a:extLst>
                <a:ext uri="{FF2B5EF4-FFF2-40B4-BE49-F238E27FC236}">
                  <a16:creationId xmlns:a16="http://schemas.microsoft.com/office/drawing/2014/main" id="{627A940D-5440-4982-A037-F47229F06FD9}"/>
                </a:ext>
              </a:extLst>
            </p:cNvPr>
            <p:cNvSpPr>
              <a:spLocks/>
            </p:cNvSpPr>
            <p:nvPr/>
          </p:nvSpPr>
          <p:spPr bwMode="auto">
            <a:xfrm>
              <a:off x="3155" y="3325"/>
              <a:ext cx="122" cy="255"/>
            </a:xfrm>
            <a:custGeom>
              <a:avLst/>
              <a:gdLst>
                <a:gd name="T0" fmla="*/ 219 w 366"/>
                <a:gd name="T1" fmla="*/ 1 h 763"/>
                <a:gd name="T2" fmla="*/ 229 w 366"/>
                <a:gd name="T3" fmla="*/ 10 h 763"/>
                <a:gd name="T4" fmla="*/ 259 w 366"/>
                <a:gd name="T5" fmla="*/ 91 h 763"/>
                <a:gd name="T6" fmla="*/ 338 w 366"/>
                <a:gd name="T7" fmla="*/ 120 h 763"/>
                <a:gd name="T8" fmla="*/ 344 w 366"/>
                <a:gd name="T9" fmla="*/ 138 h 763"/>
                <a:gd name="T10" fmla="*/ 317 w 366"/>
                <a:gd name="T11" fmla="*/ 204 h 763"/>
                <a:gd name="T12" fmla="*/ 304 w 366"/>
                <a:gd name="T13" fmla="*/ 206 h 763"/>
                <a:gd name="T14" fmla="*/ 279 w 366"/>
                <a:gd name="T15" fmla="*/ 194 h 763"/>
                <a:gd name="T16" fmla="*/ 221 w 366"/>
                <a:gd name="T17" fmla="*/ 178 h 763"/>
                <a:gd name="T18" fmla="*/ 158 w 366"/>
                <a:gd name="T19" fmla="*/ 182 h 763"/>
                <a:gd name="T20" fmla="*/ 125 w 366"/>
                <a:gd name="T21" fmla="*/ 206 h 763"/>
                <a:gd name="T22" fmla="*/ 115 w 366"/>
                <a:gd name="T23" fmla="*/ 238 h 763"/>
                <a:gd name="T24" fmla="*/ 126 w 366"/>
                <a:gd name="T25" fmla="*/ 273 h 763"/>
                <a:gd name="T26" fmla="*/ 167 w 366"/>
                <a:gd name="T27" fmla="*/ 304 h 763"/>
                <a:gd name="T28" fmla="*/ 253 w 366"/>
                <a:gd name="T29" fmla="*/ 343 h 763"/>
                <a:gd name="T30" fmla="*/ 330 w 366"/>
                <a:gd name="T31" fmla="*/ 399 h 763"/>
                <a:gd name="T32" fmla="*/ 363 w 366"/>
                <a:gd name="T33" fmla="*/ 474 h 763"/>
                <a:gd name="T34" fmla="*/ 355 w 366"/>
                <a:gd name="T35" fmla="*/ 560 h 763"/>
                <a:gd name="T36" fmla="*/ 305 w 366"/>
                <a:gd name="T37" fmla="*/ 629 h 763"/>
                <a:gd name="T38" fmla="*/ 223 w 366"/>
                <a:gd name="T39" fmla="*/ 667 h 763"/>
                <a:gd name="T40" fmla="*/ 220 w 366"/>
                <a:gd name="T41" fmla="*/ 756 h 763"/>
                <a:gd name="T42" fmla="*/ 209 w 366"/>
                <a:gd name="T43" fmla="*/ 763 h 763"/>
                <a:gd name="T44" fmla="*/ 143 w 366"/>
                <a:gd name="T45" fmla="*/ 760 h 763"/>
                <a:gd name="T46" fmla="*/ 137 w 366"/>
                <a:gd name="T47" fmla="*/ 747 h 763"/>
                <a:gd name="T48" fmla="*/ 79 w 366"/>
                <a:gd name="T49" fmla="*/ 662 h 763"/>
                <a:gd name="T50" fmla="*/ 6 w 366"/>
                <a:gd name="T51" fmla="*/ 631 h 763"/>
                <a:gd name="T52" fmla="*/ 1 w 366"/>
                <a:gd name="T53" fmla="*/ 613 h 763"/>
                <a:gd name="T54" fmla="*/ 27 w 366"/>
                <a:gd name="T55" fmla="*/ 546 h 763"/>
                <a:gd name="T56" fmla="*/ 41 w 366"/>
                <a:gd name="T57" fmla="*/ 544 h 763"/>
                <a:gd name="T58" fmla="*/ 102 w 366"/>
                <a:gd name="T59" fmla="*/ 572 h 763"/>
                <a:gd name="T60" fmla="*/ 187 w 366"/>
                <a:gd name="T61" fmla="*/ 580 h 763"/>
                <a:gd name="T62" fmla="*/ 238 w 366"/>
                <a:gd name="T63" fmla="*/ 556 h 763"/>
                <a:gd name="T64" fmla="*/ 257 w 366"/>
                <a:gd name="T65" fmla="*/ 509 h 763"/>
                <a:gd name="T66" fmla="*/ 236 w 366"/>
                <a:gd name="T67" fmla="*/ 459 h 763"/>
                <a:gd name="T68" fmla="*/ 165 w 366"/>
                <a:gd name="T69" fmla="*/ 417 h 763"/>
                <a:gd name="T70" fmla="*/ 95 w 366"/>
                <a:gd name="T71" fmla="*/ 384 h 763"/>
                <a:gd name="T72" fmla="*/ 40 w 366"/>
                <a:gd name="T73" fmla="*/ 339 h 763"/>
                <a:gd name="T74" fmla="*/ 10 w 366"/>
                <a:gd name="T75" fmla="*/ 276 h 763"/>
                <a:gd name="T76" fmla="*/ 18 w 366"/>
                <a:gd name="T77" fmla="*/ 195 h 763"/>
                <a:gd name="T78" fmla="*/ 64 w 366"/>
                <a:gd name="T79" fmla="*/ 130 h 763"/>
                <a:gd name="T80" fmla="*/ 143 w 366"/>
                <a:gd name="T81" fmla="*/ 93 h 763"/>
                <a:gd name="T82" fmla="*/ 146 w 366"/>
                <a:gd name="T83" fmla="*/ 6 h 763"/>
                <a:gd name="T84" fmla="*/ 158 w 366"/>
                <a:gd name="T85"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6" h="763">
                  <a:moveTo>
                    <a:pt x="158" y="0"/>
                  </a:moveTo>
                  <a:lnTo>
                    <a:pt x="214" y="0"/>
                  </a:lnTo>
                  <a:lnTo>
                    <a:pt x="219" y="1"/>
                  </a:lnTo>
                  <a:lnTo>
                    <a:pt x="223" y="3"/>
                  </a:lnTo>
                  <a:lnTo>
                    <a:pt x="226" y="6"/>
                  </a:lnTo>
                  <a:lnTo>
                    <a:pt x="229" y="10"/>
                  </a:lnTo>
                  <a:lnTo>
                    <a:pt x="229" y="16"/>
                  </a:lnTo>
                  <a:lnTo>
                    <a:pt x="229" y="88"/>
                  </a:lnTo>
                  <a:lnTo>
                    <a:pt x="259" y="91"/>
                  </a:lnTo>
                  <a:lnTo>
                    <a:pt x="287" y="98"/>
                  </a:lnTo>
                  <a:lnTo>
                    <a:pt x="313" y="108"/>
                  </a:lnTo>
                  <a:lnTo>
                    <a:pt x="338" y="120"/>
                  </a:lnTo>
                  <a:lnTo>
                    <a:pt x="343" y="125"/>
                  </a:lnTo>
                  <a:lnTo>
                    <a:pt x="346" y="131"/>
                  </a:lnTo>
                  <a:lnTo>
                    <a:pt x="344" y="138"/>
                  </a:lnTo>
                  <a:lnTo>
                    <a:pt x="322" y="197"/>
                  </a:lnTo>
                  <a:lnTo>
                    <a:pt x="320" y="201"/>
                  </a:lnTo>
                  <a:lnTo>
                    <a:pt x="317" y="204"/>
                  </a:lnTo>
                  <a:lnTo>
                    <a:pt x="313" y="206"/>
                  </a:lnTo>
                  <a:lnTo>
                    <a:pt x="309" y="207"/>
                  </a:lnTo>
                  <a:lnTo>
                    <a:pt x="304" y="206"/>
                  </a:lnTo>
                  <a:lnTo>
                    <a:pt x="300" y="205"/>
                  </a:lnTo>
                  <a:lnTo>
                    <a:pt x="292" y="200"/>
                  </a:lnTo>
                  <a:lnTo>
                    <a:pt x="279" y="194"/>
                  </a:lnTo>
                  <a:lnTo>
                    <a:pt x="263" y="188"/>
                  </a:lnTo>
                  <a:lnTo>
                    <a:pt x="243" y="182"/>
                  </a:lnTo>
                  <a:lnTo>
                    <a:pt x="221" y="178"/>
                  </a:lnTo>
                  <a:lnTo>
                    <a:pt x="195" y="177"/>
                  </a:lnTo>
                  <a:lnTo>
                    <a:pt x="175" y="178"/>
                  </a:lnTo>
                  <a:lnTo>
                    <a:pt x="158" y="182"/>
                  </a:lnTo>
                  <a:lnTo>
                    <a:pt x="144" y="189"/>
                  </a:lnTo>
                  <a:lnTo>
                    <a:pt x="133" y="197"/>
                  </a:lnTo>
                  <a:lnTo>
                    <a:pt x="125" y="206"/>
                  </a:lnTo>
                  <a:lnTo>
                    <a:pt x="119" y="217"/>
                  </a:lnTo>
                  <a:lnTo>
                    <a:pt x="116" y="227"/>
                  </a:lnTo>
                  <a:lnTo>
                    <a:pt x="115" y="238"/>
                  </a:lnTo>
                  <a:lnTo>
                    <a:pt x="116" y="251"/>
                  </a:lnTo>
                  <a:lnTo>
                    <a:pt x="120" y="263"/>
                  </a:lnTo>
                  <a:lnTo>
                    <a:pt x="126" y="273"/>
                  </a:lnTo>
                  <a:lnTo>
                    <a:pt x="137" y="284"/>
                  </a:lnTo>
                  <a:lnTo>
                    <a:pt x="150" y="293"/>
                  </a:lnTo>
                  <a:lnTo>
                    <a:pt x="167" y="304"/>
                  </a:lnTo>
                  <a:lnTo>
                    <a:pt x="190" y="314"/>
                  </a:lnTo>
                  <a:lnTo>
                    <a:pt x="217" y="326"/>
                  </a:lnTo>
                  <a:lnTo>
                    <a:pt x="253" y="343"/>
                  </a:lnTo>
                  <a:lnTo>
                    <a:pt x="284" y="360"/>
                  </a:lnTo>
                  <a:lnTo>
                    <a:pt x="310" y="379"/>
                  </a:lnTo>
                  <a:lnTo>
                    <a:pt x="330" y="399"/>
                  </a:lnTo>
                  <a:lnTo>
                    <a:pt x="346" y="422"/>
                  </a:lnTo>
                  <a:lnTo>
                    <a:pt x="357" y="446"/>
                  </a:lnTo>
                  <a:lnTo>
                    <a:pt x="363" y="474"/>
                  </a:lnTo>
                  <a:lnTo>
                    <a:pt x="366" y="503"/>
                  </a:lnTo>
                  <a:lnTo>
                    <a:pt x="362" y="532"/>
                  </a:lnTo>
                  <a:lnTo>
                    <a:pt x="355" y="560"/>
                  </a:lnTo>
                  <a:lnTo>
                    <a:pt x="343" y="586"/>
                  </a:lnTo>
                  <a:lnTo>
                    <a:pt x="327" y="609"/>
                  </a:lnTo>
                  <a:lnTo>
                    <a:pt x="305" y="629"/>
                  </a:lnTo>
                  <a:lnTo>
                    <a:pt x="281" y="644"/>
                  </a:lnTo>
                  <a:lnTo>
                    <a:pt x="254" y="658"/>
                  </a:lnTo>
                  <a:lnTo>
                    <a:pt x="223" y="667"/>
                  </a:lnTo>
                  <a:lnTo>
                    <a:pt x="223" y="747"/>
                  </a:lnTo>
                  <a:lnTo>
                    <a:pt x="223" y="752"/>
                  </a:lnTo>
                  <a:lnTo>
                    <a:pt x="220" y="756"/>
                  </a:lnTo>
                  <a:lnTo>
                    <a:pt x="217" y="760"/>
                  </a:lnTo>
                  <a:lnTo>
                    <a:pt x="213" y="762"/>
                  </a:lnTo>
                  <a:lnTo>
                    <a:pt x="209" y="763"/>
                  </a:lnTo>
                  <a:lnTo>
                    <a:pt x="152" y="763"/>
                  </a:lnTo>
                  <a:lnTo>
                    <a:pt x="147" y="762"/>
                  </a:lnTo>
                  <a:lnTo>
                    <a:pt x="143" y="760"/>
                  </a:lnTo>
                  <a:lnTo>
                    <a:pt x="140" y="756"/>
                  </a:lnTo>
                  <a:lnTo>
                    <a:pt x="138" y="752"/>
                  </a:lnTo>
                  <a:lnTo>
                    <a:pt x="137" y="747"/>
                  </a:lnTo>
                  <a:lnTo>
                    <a:pt x="137" y="672"/>
                  </a:lnTo>
                  <a:lnTo>
                    <a:pt x="107" y="668"/>
                  </a:lnTo>
                  <a:lnTo>
                    <a:pt x="79" y="662"/>
                  </a:lnTo>
                  <a:lnTo>
                    <a:pt x="52" y="654"/>
                  </a:lnTo>
                  <a:lnTo>
                    <a:pt x="27" y="643"/>
                  </a:lnTo>
                  <a:lnTo>
                    <a:pt x="6" y="631"/>
                  </a:lnTo>
                  <a:lnTo>
                    <a:pt x="2" y="625"/>
                  </a:lnTo>
                  <a:lnTo>
                    <a:pt x="0" y="619"/>
                  </a:lnTo>
                  <a:lnTo>
                    <a:pt x="1" y="613"/>
                  </a:lnTo>
                  <a:lnTo>
                    <a:pt x="22" y="553"/>
                  </a:lnTo>
                  <a:lnTo>
                    <a:pt x="24" y="549"/>
                  </a:lnTo>
                  <a:lnTo>
                    <a:pt x="27" y="546"/>
                  </a:lnTo>
                  <a:lnTo>
                    <a:pt x="32" y="544"/>
                  </a:lnTo>
                  <a:lnTo>
                    <a:pt x="36" y="544"/>
                  </a:lnTo>
                  <a:lnTo>
                    <a:pt x="41" y="544"/>
                  </a:lnTo>
                  <a:lnTo>
                    <a:pt x="45" y="546"/>
                  </a:lnTo>
                  <a:lnTo>
                    <a:pt x="73" y="562"/>
                  </a:lnTo>
                  <a:lnTo>
                    <a:pt x="102" y="572"/>
                  </a:lnTo>
                  <a:lnTo>
                    <a:pt x="134" y="579"/>
                  </a:lnTo>
                  <a:lnTo>
                    <a:pt x="165" y="581"/>
                  </a:lnTo>
                  <a:lnTo>
                    <a:pt x="187" y="580"/>
                  </a:lnTo>
                  <a:lnTo>
                    <a:pt x="208" y="575"/>
                  </a:lnTo>
                  <a:lnTo>
                    <a:pt x="224" y="567"/>
                  </a:lnTo>
                  <a:lnTo>
                    <a:pt x="238" y="556"/>
                  </a:lnTo>
                  <a:lnTo>
                    <a:pt x="249" y="543"/>
                  </a:lnTo>
                  <a:lnTo>
                    <a:pt x="255" y="527"/>
                  </a:lnTo>
                  <a:lnTo>
                    <a:pt x="257" y="509"/>
                  </a:lnTo>
                  <a:lnTo>
                    <a:pt x="255" y="490"/>
                  </a:lnTo>
                  <a:lnTo>
                    <a:pt x="248" y="474"/>
                  </a:lnTo>
                  <a:lnTo>
                    <a:pt x="236" y="459"/>
                  </a:lnTo>
                  <a:lnTo>
                    <a:pt x="218" y="444"/>
                  </a:lnTo>
                  <a:lnTo>
                    <a:pt x="195" y="431"/>
                  </a:lnTo>
                  <a:lnTo>
                    <a:pt x="165" y="417"/>
                  </a:lnTo>
                  <a:lnTo>
                    <a:pt x="141" y="408"/>
                  </a:lnTo>
                  <a:lnTo>
                    <a:pt x="117" y="396"/>
                  </a:lnTo>
                  <a:lnTo>
                    <a:pt x="95" y="384"/>
                  </a:lnTo>
                  <a:lnTo>
                    <a:pt x="75" y="371"/>
                  </a:lnTo>
                  <a:lnTo>
                    <a:pt x="56" y="356"/>
                  </a:lnTo>
                  <a:lnTo>
                    <a:pt x="40" y="339"/>
                  </a:lnTo>
                  <a:lnTo>
                    <a:pt x="26" y="321"/>
                  </a:lnTo>
                  <a:lnTo>
                    <a:pt x="17" y="300"/>
                  </a:lnTo>
                  <a:lnTo>
                    <a:pt x="10" y="276"/>
                  </a:lnTo>
                  <a:lnTo>
                    <a:pt x="8" y="249"/>
                  </a:lnTo>
                  <a:lnTo>
                    <a:pt x="10" y="221"/>
                  </a:lnTo>
                  <a:lnTo>
                    <a:pt x="18" y="195"/>
                  </a:lnTo>
                  <a:lnTo>
                    <a:pt x="28" y="171"/>
                  </a:lnTo>
                  <a:lnTo>
                    <a:pt x="44" y="149"/>
                  </a:lnTo>
                  <a:lnTo>
                    <a:pt x="64" y="130"/>
                  </a:lnTo>
                  <a:lnTo>
                    <a:pt x="87" y="114"/>
                  </a:lnTo>
                  <a:lnTo>
                    <a:pt x="114" y="102"/>
                  </a:lnTo>
                  <a:lnTo>
                    <a:pt x="143" y="93"/>
                  </a:lnTo>
                  <a:lnTo>
                    <a:pt x="143" y="16"/>
                  </a:lnTo>
                  <a:lnTo>
                    <a:pt x="144" y="10"/>
                  </a:lnTo>
                  <a:lnTo>
                    <a:pt x="146" y="6"/>
                  </a:lnTo>
                  <a:lnTo>
                    <a:pt x="150" y="3"/>
                  </a:lnTo>
                  <a:lnTo>
                    <a:pt x="154" y="1"/>
                  </a:lnTo>
                  <a:lnTo>
                    <a:pt x="1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97823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180000" y="16496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a:xfrm>
            <a:off x="683999" y="808185"/>
            <a:ext cx="9973601" cy="360000"/>
          </a:xfrm>
        </p:spPr>
        <p:txBody>
          <a:bodyPr/>
          <a:lstStyle/>
          <a:p>
            <a:r>
              <a:rPr lang="en-US" dirty="0"/>
              <a:t>HCP Characteristics used in  ad targeting</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3</a:t>
            </a:fld>
            <a:endParaRPr lang="en-US" dirty="0"/>
          </a:p>
        </p:txBody>
      </p:sp>
      <p:sp>
        <p:nvSpPr>
          <p:cNvPr id="5" name="Text Placeholder 4">
            <a:extLst>
              <a:ext uri="{FF2B5EF4-FFF2-40B4-BE49-F238E27FC236}">
                <a16:creationId xmlns:a16="http://schemas.microsoft.com/office/drawing/2014/main" id="{E2B821A5-5262-4D44-AFEB-D049F229C856}"/>
              </a:ext>
            </a:extLst>
          </p:cNvPr>
          <p:cNvSpPr>
            <a:spLocks noGrp="1"/>
          </p:cNvSpPr>
          <p:nvPr>
            <p:ph type="body" sz="quarter" idx="13"/>
          </p:nvPr>
        </p:nvSpPr>
        <p:spPr>
          <a:xfrm>
            <a:off x="628859" y="3666033"/>
            <a:ext cx="3288348" cy="435601"/>
          </a:xfrm>
        </p:spPr>
        <p:txBody>
          <a:bodyPr/>
          <a:lstStyle/>
          <a:p>
            <a:r>
              <a:rPr lang="en-US" sz="1400" dirty="0"/>
              <a:t>Professional Characteristics</a:t>
            </a:r>
          </a:p>
        </p:txBody>
      </p:sp>
      <p:sp>
        <p:nvSpPr>
          <p:cNvPr id="6" name="Text Placeholder 5">
            <a:extLst>
              <a:ext uri="{FF2B5EF4-FFF2-40B4-BE49-F238E27FC236}">
                <a16:creationId xmlns:a16="http://schemas.microsoft.com/office/drawing/2014/main" id="{A327E535-262E-40B8-A9E1-0C08FFD80900}"/>
              </a:ext>
            </a:extLst>
          </p:cNvPr>
          <p:cNvSpPr>
            <a:spLocks noGrp="1"/>
          </p:cNvSpPr>
          <p:nvPr>
            <p:ph type="body" sz="quarter" idx="14"/>
          </p:nvPr>
        </p:nvSpPr>
        <p:spPr>
          <a:xfrm>
            <a:off x="885304" y="4294028"/>
            <a:ext cx="2820303" cy="846137"/>
          </a:xfrm>
        </p:spPr>
        <p:txBody>
          <a:bodyPr/>
          <a:lstStyle/>
          <a:p>
            <a:r>
              <a:rPr lang="en-US" sz="1200" dirty="0"/>
              <a:t>Therapeutic Area</a:t>
            </a:r>
          </a:p>
          <a:p>
            <a:r>
              <a:rPr lang="en-US" sz="1200" dirty="0"/>
              <a:t>Membership in Professional Associations</a:t>
            </a:r>
          </a:p>
        </p:txBody>
      </p:sp>
      <p:sp>
        <p:nvSpPr>
          <p:cNvPr id="7" name="Text Placeholder 6">
            <a:extLst>
              <a:ext uri="{FF2B5EF4-FFF2-40B4-BE49-F238E27FC236}">
                <a16:creationId xmlns:a16="http://schemas.microsoft.com/office/drawing/2014/main" id="{030E095F-965E-476E-B681-EE615BECB08B}"/>
              </a:ext>
            </a:extLst>
          </p:cNvPr>
          <p:cNvSpPr>
            <a:spLocks noGrp="1"/>
          </p:cNvSpPr>
          <p:nvPr>
            <p:ph type="body" sz="quarter" idx="15"/>
          </p:nvPr>
        </p:nvSpPr>
        <p:spPr>
          <a:xfrm>
            <a:off x="4495739" y="3666033"/>
            <a:ext cx="2851525" cy="435600"/>
          </a:xfrm>
        </p:spPr>
        <p:txBody>
          <a:bodyPr/>
          <a:lstStyle/>
          <a:p>
            <a:r>
              <a:rPr lang="en-US" sz="1400" dirty="0"/>
              <a:t>Prescription behavior</a:t>
            </a:r>
          </a:p>
        </p:txBody>
      </p:sp>
      <p:sp>
        <p:nvSpPr>
          <p:cNvPr id="8" name="Text Placeholder 7">
            <a:extLst>
              <a:ext uri="{FF2B5EF4-FFF2-40B4-BE49-F238E27FC236}">
                <a16:creationId xmlns:a16="http://schemas.microsoft.com/office/drawing/2014/main" id="{AA5735F7-BDC6-4ACD-B0DE-4AB63D30BA52}"/>
              </a:ext>
            </a:extLst>
          </p:cNvPr>
          <p:cNvSpPr>
            <a:spLocks noGrp="1"/>
          </p:cNvSpPr>
          <p:nvPr>
            <p:ph type="body" sz="quarter" idx="16"/>
          </p:nvPr>
        </p:nvSpPr>
        <p:spPr>
          <a:xfrm>
            <a:off x="4410911" y="4318715"/>
            <a:ext cx="3041963" cy="1148011"/>
          </a:xfrm>
        </p:spPr>
        <p:txBody>
          <a:bodyPr/>
          <a:lstStyle/>
          <a:p>
            <a:r>
              <a:rPr lang="en-US" sz="1200" dirty="0"/>
              <a:t>Specific drugs prescribed in the past</a:t>
            </a:r>
          </a:p>
          <a:p>
            <a:r>
              <a:rPr lang="en-US" sz="1200" dirty="0"/>
              <a:t>Prescription frequency/Prescription volume</a:t>
            </a:r>
          </a:p>
          <a:p>
            <a:endParaRPr lang="en-US" dirty="0"/>
          </a:p>
        </p:txBody>
      </p:sp>
      <p:sp>
        <p:nvSpPr>
          <p:cNvPr id="9" name="Text Placeholder 8">
            <a:extLst>
              <a:ext uri="{FF2B5EF4-FFF2-40B4-BE49-F238E27FC236}">
                <a16:creationId xmlns:a16="http://schemas.microsoft.com/office/drawing/2014/main" id="{F405F6BC-5682-4AA1-9F61-DDF021E685B0}"/>
              </a:ext>
            </a:extLst>
          </p:cNvPr>
          <p:cNvSpPr>
            <a:spLocks noGrp="1"/>
          </p:cNvSpPr>
          <p:nvPr>
            <p:ph type="body" sz="quarter" idx="17"/>
          </p:nvPr>
        </p:nvSpPr>
        <p:spPr>
          <a:xfrm>
            <a:off x="7925796" y="3666033"/>
            <a:ext cx="1652801" cy="435600"/>
          </a:xfrm>
        </p:spPr>
        <p:txBody>
          <a:bodyPr/>
          <a:lstStyle/>
          <a:p>
            <a:r>
              <a:rPr lang="en-US" sz="1400" dirty="0"/>
              <a:t>workplace</a:t>
            </a:r>
          </a:p>
        </p:txBody>
      </p:sp>
      <p:sp>
        <p:nvSpPr>
          <p:cNvPr id="10" name="Text Placeholder 9">
            <a:extLst>
              <a:ext uri="{FF2B5EF4-FFF2-40B4-BE49-F238E27FC236}">
                <a16:creationId xmlns:a16="http://schemas.microsoft.com/office/drawing/2014/main" id="{37BC20BC-85E6-48CD-B755-5D4149953C3B}"/>
              </a:ext>
            </a:extLst>
          </p:cNvPr>
          <p:cNvSpPr>
            <a:spLocks noGrp="1"/>
          </p:cNvSpPr>
          <p:nvPr>
            <p:ph type="body" sz="quarter" idx="18"/>
          </p:nvPr>
        </p:nvSpPr>
        <p:spPr>
          <a:xfrm>
            <a:off x="7907835" y="4294027"/>
            <a:ext cx="1652801" cy="846137"/>
          </a:xfrm>
        </p:spPr>
        <p:txBody>
          <a:bodyPr/>
          <a:lstStyle/>
          <a:p>
            <a:r>
              <a:rPr lang="en-US" sz="1200" dirty="0"/>
              <a:t>Hospital Size</a:t>
            </a:r>
          </a:p>
          <a:p>
            <a:r>
              <a:rPr lang="en-US" sz="1200" dirty="0"/>
              <a:t>Hospital Type</a:t>
            </a:r>
          </a:p>
        </p:txBody>
      </p:sp>
      <p:sp>
        <p:nvSpPr>
          <p:cNvPr id="11" name="Text Placeholder 10">
            <a:extLst>
              <a:ext uri="{FF2B5EF4-FFF2-40B4-BE49-F238E27FC236}">
                <a16:creationId xmlns:a16="http://schemas.microsoft.com/office/drawing/2014/main" id="{DDFBC7A3-AAE6-4502-9D44-F253ED1E8F97}"/>
              </a:ext>
            </a:extLst>
          </p:cNvPr>
          <p:cNvSpPr>
            <a:spLocks noGrp="1"/>
          </p:cNvSpPr>
          <p:nvPr>
            <p:ph type="body" sz="quarter" idx="19"/>
          </p:nvPr>
        </p:nvSpPr>
        <p:spPr>
          <a:xfrm>
            <a:off x="10157129" y="3666033"/>
            <a:ext cx="1278813" cy="408862"/>
          </a:xfrm>
        </p:spPr>
        <p:txBody>
          <a:bodyPr/>
          <a:lstStyle/>
          <a:p>
            <a:r>
              <a:rPr lang="en-US" sz="1400" dirty="0"/>
              <a:t>location</a:t>
            </a:r>
          </a:p>
        </p:txBody>
      </p:sp>
      <p:sp>
        <p:nvSpPr>
          <p:cNvPr id="12" name="Text Placeholder 11">
            <a:extLst>
              <a:ext uri="{FF2B5EF4-FFF2-40B4-BE49-F238E27FC236}">
                <a16:creationId xmlns:a16="http://schemas.microsoft.com/office/drawing/2014/main" id="{DC6EAD81-841A-483E-9B44-512A1470E471}"/>
              </a:ext>
            </a:extLst>
          </p:cNvPr>
          <p:cNvSpPr>
            <a:spLocks noGrp="1"/>
          </p:cNvSpPr>
          <p:nvPr>
            <p:ph type="body" sz="quarter" idx="20"/>
          </p:nvPr>
        </p:nvSpPr>
        <p:spPr>
          <a:xfrm>
            <a:off x="10041300" y="4294026"/>
            <a:ext cx="1490035" cy="846137"/>
          </a:xfrm>
        </p:spPr>
        <p:txBody>
          <a:bodyPr/>
          <a:lstStyle/>
          <a:p>
            <a:r>
              <a:rPr lang="en-US" sz="1200" dirty="0"/>
              <a:t>State, city</a:t>
            </a:r>
          </a:p>
          <a:p>
            <a:r>
              <a:rPr lang="en-US" sz="1200" dirty="0"/>
              <a:t>Zip code</a:t>
            </a:r>
          </a:p>
        </p:txBody>
      </p:sp>
      <p:pic>
        <p:nvPicPr>
          <p:cNvPr id="49" name="Picture Placeholder 48" descr="Medicine">
            <a:extLst>
              <a:ext uri="{FF2B5EF4-FFF2-40B4-BE49-F238E27FC236}">
                <a16:creationId xmlns:a16="http://schemas.microsoft.com/office/drawing/2014/main" id="{A17A8866-025F-45F8-9C1A-8DF0ACE8F3F7}"/>
              </a:ext>
            </a:extLst>
          </p:cNvPr>
          <p:cNvPicPr>
            <a:picLocks noGrp="1" noChangeAspect="1"/>
          </p:cNvPicPr>
          <p:nvPr>
            <p:ph type="pic" sz="quarter" idx="24"/>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5609739" y="2615782"/>
            <a:ext cx="384361" cy="384361"/>
          </a:xfrm>
        </p:spPr>
      </p:pic>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0" name="Group 29">
            <a:extLst>
              <a:ext uri="{FF2B5EF4-FFF2-40B4-BE49-F238E27FC236}">
                <a16:creationId xmlns:a16="http://schemas.microsoft.com/office/drawing/2014/main" id="{E2935599-B9F0-4312-864E-F6E3EF1AAC8E}"/>
              </a:ext>
              <a:ext uri="{C183D7F6-B498-43B3-948B-1728B52AA6E4}">
                <adec:decorative xmlns:adec="http://schemas.microsoft.com/office/drawing/2017/decorative" val="1"/>
              </a:ext>
            </a:extLst>
          </p:cNvPr>
          <p:cNvGrpSpPr>
            <a:grpSpLocks noChangeAspect="1"/>
          </p:cNvGrpSpPr>
          <p:nvPr/>
        </p:nvGrpSpPr>
        <p:grpSpPr>
          <a:xfrm>
            <a:off x="5384949" y="2403495"/>
            <a:ext cx="896287" cy="745643"/>
            <a:chOff x="1824638" y="1733550"/>
            <a:chExt cx="1192959" cy="992451"/>
          </a:xfrm>
        </p:grpSpPr>
        <p:sp>
          <p:nvSpPr>
            <p:cNvPr id="31" name="Rectangle 30">
              <a:extLst>
                <a:ext uri="{FF2B5EF4-FFF2-40B4-BE49-F238E27FC236}">
                  <a16:creationId xmlns:a16="http://schemas.microsoft.com/office/drawing/2014/main" id="{56718F85-02C5-4814-847B-818C8CCE6A2E}"/>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6B5C2063-3BBD-48BC-BDD6-D5E9563B1934}"/>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5E2C35B1-F420-4244-8B67-EA845C8CAF53}"/>
              </a:ext>
              <a:ext uri="{C183D7F6-B498-43B3-948B-1728B52AA6E4}">
                <adec:decorative xmlns:adec="http://schemas.microsoft.com/office/drawing/2017/decorative" val="1"/>
              </a:ext>
            </a:extLst>
          </p:cNvPr>
          <p:cNvGrpSpPr>
            <a:grpSpLocks noChangeAspect="1"/>
          </p:cNvGrpSpPr>
          <p:nvPr/>
        </p:nvGrpSpPr>
        <p:grpSpPr>
          <a:xfrm flipH="1">
            <a:off x="8335389" y="2340631"/>
            <a:ext cx="896287" cy="745643"/>
            <a:chOff x="1824638" y="1733550"/>
            <a:chExt cx="1192959" cy="992451"/>
          </a:xfrm>
        </p:grpSpPr>
        <p:sp>
          <p:nvSpPr>
            <p:cNvPr id="34" name="Rectangle 33">
              <a:extLst>
                <a:ext uri="{FF2B5EF4-FFF2-40B4-BE49-F238E27FC236}">
                  <a16:creationId xmlns:a16="http://schemas.microsoft.com/office/drawing/2014/main" id="{35DB04D1-9BD5-4C35-8B33-0432F97A6012}"/>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C23B33E-1386-44B0-B24A-50A8F9B55FFD}"/>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645F4DD1-5663-4019-891C-8821ED8ACA9F}"/>
              </a:ext>
              <a:ext uri="{C183D7F6-B498-43B3-948B-1728B52AA6E4}">
                <adec:decorative xmlns:adec="http://schemas.microsoft.com/office/drawing/2017/decorative" val="1"/>
              </a:ext>
            </a:extLst>
          </p:cNvPr>
          <p:cNvGrpSpPr>
            <a:grpSpLocks noChangeAspect="1"/>
          </p:cNvGrpSpPr>
          <p:nvPr/>
        </p:nvGrpSpPr>
        <p:grpSpPr>
          <a:xfrm>
            <a:off x="10405400" y="2338912"/>
            <a:ext cx="745643" cy="745643"/>
            <a:chOff x="5482999" y="1607028"/>
            <a:chExt cx="1200866" cy="1200866"/>
          </a:xfrm>
        </p:grpSpPr>
        <p:sp>
          <p:nvSpPr>
            <p:cNvPr id="37" name="Rectangle 36">
              <a:extLst>
                <a:ext uri="{FF2B5EF4-FFF2-40B4-BE49-F238E27FC236}">
                  <a16:creationId xmlns:a16="http://schemas.microsoft.com/office/drawing/2014/main" id="{9AAD7458-0E1F-4289-885E-7991DEFE6E7D}"/>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C5F22B3-BA39-4DDB-9CD2-F9F1183608D0}"/>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95074261-BBC0-4AF3-AF09-C64386DBB2CF}"/>
              </a:ext>
              <a:ext uri="{C183D7F6-B498-43B3-948B-1728B52AA6E4}">
                <adec:decorative xmlns:adec="http://schemas.microsoft.com/office/drawing/2017/decorative" val="1"/>
              </a:ext>
            </a:extLst>
          </p:cNvPr>
          <p:cNvGrpSpPr>
            <a:grpSpLocks noChangeAspect="1"/>
          </p:cNvGrpSpPr>
          <p:nvPr/>
        </p:nvGrpSpPr>
        <p:grpSpPr>
          <a:xfrm flipH="1">
            <a:off x="1783136" y="2407917"/>
            <a:ext cx="926876" cy="745643"/>
            <a:chOff x="7901577" y="2268089"/>
            <a:chExt cx="926876" cy="745643"/>
          </a:xfrm>
        </p:grpSpPr>
        <p:sp>
          <p:nvSpPr>
            <p:cNvPr id="50" name="Rectangle 49">
              <a:extLst>
                <a:ext uri="{FF2B5EF4-FFF2-40B4-BE49-F238E27FC236}">
                  <a16:creationId xmlns:a16="http://schemas.microsoft.com/office/drawing/2014/main" id="{C4BF8F4D-C494-48D1-8EDB-FE34A665FBEE}"/>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EF7A8167-402E-4636-8949-042E663C233E}"/>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9" name="Picture Placeholder 55" descr="Stethoscope">
            <a:extLst>
              <a:ext uri="{FF2B5EF4-FFF2-40B4-BE49-F238E27FC236}">
                <a16:creationId xmlns:a16="http://schemas.microsoft.com/office/drawing/2014/main" id="{6944C3CB-9105-4A98-8BC0-513695626049}"/>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2087552" y="2620203"/>
            <a:ext cx="384361" cy="384361"/>
          </a:xfrm>
          <a:prstGeom prst="rect">
            <a:avLst/>
          </a:prstGeom>
        </p:spPr>
      </p:pic>
      <p:sp>
        <p:nvSpPr>
          <p:cNvPr id="64" name="Freeform 36">
            <a:extLst>
              <a:ext uri="{FF2B5EF4-FFF2-40B4-BE49-F238E27FC236}">
                <a16:creationId xmlns:a16="http://schemas.microsoft.com/office/drawing/2014/main" id="{28BE1D34-077B-4B23-9744-5A6C8BB7D9E8}"/>
              </a:ext>
            </a:extLst>
          </p:cNvPr>
          <p:cNvSpPr>
            <a:spLocks/>
          </p:cNvSpPr>
          <p:nvPr/>
        </p:nvSpPr>
        <p:spPr bwMode="auto">
          <a:xfrm>
            <a:off x="8626621" y="2552918"/>
            <a:ext cx="357813" cy="316335"/>
          </a:xfrm>
          <a:custGeom>
            <a:avLst/>
            <a:gdLst>
              <a:gd name="T0" fmla="*/ 1944 w 2440"/>
              <a:gd name="T1" fmla="*/ 0 h 2489"/>
              <a:gd name="T2" fmla="*/ 2005 w 2440"/>
              <a:gd name="T3" fmla="*/ 15 h 2489"/>
              <a:gd name="T4" fmla="*/ 2053 w 2440"/>
              <a:gd name="T5" fmla="*/ 52 h 2489"/>
              <a:gd name="T6" fmla="*/ 2081 w 2440"/>
              <a:gd name="T7" fmla="*/ 107 h 2489"/>
              <a:gd name="T8" fmla="*/ 2084 w 2440"/>
              <a:gd name="T9" fmla="*/ 863 h 2489"/>
              <a:gd name="T10" fmla="*/ 2428 w 2440"/>
              <a:gd name="T11" fmla="*/ 1211 h 2489"/>
              <a:gd name="T12" fmla="*/ 2440 w 2440"/>
              <a:gd name="T13" fmla="*/ 1252 h 2489"/>
              <a:gd name="T14" fmla="*/ 2433 w 2440"/>
              <a:gd name="T15" fmla="*/ 1294 h 2489"/>
              <a:gd name="T16" fmla="*/ 2409 w 2440"/>
              <a:gd name="T17" fmla="*/ 1329 h 2489"/>
              <a:gd name="T18" fmla="*/ 2370 w 2440"/>
              <a:gd name="T19" fmla="*/ 1349 h 2489"/>
              <a:gd name="T20" fmla="*/ 2196 w 2440"/>
              <a:gd name="T21" fmla="*/ 1351 h 2489"/>
              <a:gd name="T22" fmla="*/ 2145 w 2440"/>
              <a:gd name="T23" fmla="*/ 1364 h 2489"/>
              <a:gd name="T24" fmla="*/ 2104 w 2440"/>
              <a:gd name="T25" fmla="*/ 1395 h 2489"/>
              <a:gd name="T26" fmla="*/ 2082 w 2440"/>
              <a:gd name="T27" fmla="*/ 1442 h 2489"/>
              <a:gd name="T28" fmla="*/ 2079 w 2440"/>
              <a:gd name="T29" fmla="*/ 2372 h 2489"/>
              <a:gd name="T30" fmla="*/ 2067 w 2440"/>
              <a:gd name="T31" fmla="*/ 2424 h 2489"/>
              <a:gd name="T32" fmla="*/ 2036 w 2440"/>
              <a:gd name="T33" fmla="*/ 2464 h 2489"/>
              <a:gd name="T34" fmla="*/ 1989 w 2440"/>
              <a:gd name="T35" fmla="*/ 2486 h 2489"/>
              <a:gd name="T36" fmla="*/ 1713 w 2440"/>
              <a:gd name="T37" fmla="*/ 2489 h 2489"/>
              <a:gd name="T38" fmla="*/ 1662 w 2440"/>
              <a:gd name="T39" fmla="*/ 2478 h 2489"/>
              <a:gd name="T40" fmla="*/ 1622 w 2440"/>
              <a:gd name="T41" fmla="*/ 2445 h 2489"/>
              <a:gd name="T42" fmla="*/ 1599 w 2440"/>
              <a:gd name="T43" fmla="*/ 2399 h 2489"/>
              <a:gd name="T44" fmla="*/ 1597 w 2440"/>
              <a:gd name="T45" fmla="*/ 1970 h 2489"/>
              <a:gd name="T46" fmla="*/ 1584 w 2440"/>
              <a:gd name="T47" fmla="*/ 1919 h 2489"/>
              <a:gd name="T48" fmla="*/ 1553 w 2440"/>
              <a:gd name="T49" fmla="*/ 1879 h 2489"/>
              <a:gd name="T50" fmla="*/ 1507 w 2440"/>
              <a:gd name="T51" fmla="*/ 1856 h 2489"/>
              <a:gd name="T52" fmla="*/ 961 w 2440"/>
              <a:gd name="T53" fmla="*/ 1854 h 2489"/>
              <a:gd name="T54" fmla="*/ 910 w 2440"/>
              <a:gd name="T55" fmla="*/ 1865 h 2489"/>
              <a:gd name="T56" fmla="*/ 870 w 2440"/>
              <a:gd name="T57" fmla="*/ 1898 h 2489"/>
              <a:gd name="T58" fmla="*/ 847 w 2440"/>
              <a:gd name="T59" fmla="*/ 1944 h 2489"/>
              <a:gd name="T60" fmla="*/ 843 w 2440"/>
              <a:gd name="T61" fmla="*/ 2372 h 2489"/>
              <a:gd name="T62" fmla="*/ 832 w 2440"/>
              <a:gd name="T63" fmla="*/ 2424 h 2489"/>
              <a:gd name="T64" fmla="*/ 799 w 2440"/>
              <a:gd name="T65" fmla="*/ 2463 h 2489"/>
              <a:gd name="T66" fmla="*/ 753 w 2440"/>
              <a:gd name="T67" fmla="*/ 2485 h 2489"/>
              <a:gd name="T68" fmla="*/ 477 w 2440"/>
              <a:gd name="T69" fmla="*/ 2489 h 2489"/>
              <a:gd name="T70" fmla="*/ 426 w 2440"/>
              <a:gd name="T71" fmla="*/ 2476 h 2489"/>
              <a:gd name="T72" fmla="*/ 387 w 2440"/>
              <a:gd name="T73" fmla="*/ 2445 h 2489"/>
              <a:gd name="T74" fmla="*/ 365 w 2440"/>
              <a:gd name="T75" fmla="*/ 2399 h 2489"/>
              <a:gd name="T76" fmla="*/ 361 w 2440"/>
              <a:gd name="T77" fmla="*/ 1468 h 2489"/>
              <a:gd name="T78" fmla="*/ 349 w 2440"/>
              <a:gd name="T79" fmla="*/ 1417 h 2489"/>
              <a:gd name="T80" fmla="*/ 317 w 2440"/>
              <a:gd name="T81" fmla="*/ 1376 h 2489"/>
              <a:gd name="T82" fmla="*/ 270 w 2440"/>
              <a:gd name="T83" fmla="*/ 1354 h 2489"/>
              <a:gd name="T84" fmla="*/ 92 w 2440"/>
              <a:gd name="T85" fmla="*/ 1351 h 2489"/>
              <a:gd name="T86" fmla="*/ 49 w 2440"/>
              <a:gd name="T87" fmla="*/ 1340 h 2489"/>
              <a:gd name="T88" fmla="*/ 17 w 2440"/>
              <a:gd name="T89" fmla="*/ 1313 h 2489"/>
              <a:gd name="T90" fmla="*/ 1 w 2440"/>
              <a:gd name="T91" fmla="*/ 1274 h 2489"/>
              <a:gd name="T92" fmla="*/ 3 w 2440"/>
              <a:gd name="T93" fmla="*/ 1231 h 2489"/>
              <a:gd name="T94" fmla="*/ 27 w 2440"/>
              <a:gd name="T95" fmla="*/ 1192 h 2489"/>
              <a:gd name="T96" fmla="*/ 1158 w 2440"/>
              <a:gd name="T97" fmla="*/ 66 h 2489"/>
              <a:gd name="T98" fmla="*/ 1207 w 2440"/>
              <a:gd name="T99" fmla="*/ 49 h 2489"/>
              <a:gd name="T100" fmla="*/ 1258 w 2440"/>
              <a:gd name="T101" fmla="*/ 55 h 2489"/>
              <a:gd name="T102" fmla="*/ 1302 w 2440"/>
              <a:gd name="T103" fmla="*/ 82 h 2489"/>
              <a:gd name="T104" fmla="*/ 1633 w 2440"/>
              <a:gd name="T105" fmla="*/ 140 h 2489"/>
              <a:gd name="T106" fmla="*/ 1647 w 2440"/>
              <a:gd name="T107" fmla="*/ 79 h 2489"/>
              <a:gd name="T108" fmla="*/ 1686 w 2440"/>
              <a:gd name="T109" fmla="*/ 31 h 2489"/>
              <a:gd name="T110" fmla="*/ 1741 w 2440"/>
              <a:gd name="T111" fmla="*/ 4 h 2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40" h="2489">
                <a:moveTo>
                  <a:pt x="1774" y="0"/>
                </a:moveTo>
                <a:lnTo>
                  <a:pt x="1944" y="0"/>
                </a:lnTo>
                <a:lnTo>
                  <a:pt x="1975" y="4"/>
                </a:lnTo>
                <a:lnTo>
                  <a:pt x="2005" y="15"/>
                </a:lnTo>
                <a:lnTo>
                  <a:pt x="2032" y="31"/>
                </a:lnTo>
                <a:lnTo>
                  <a:pt x="2053" y="52"/>
                </a:lnTo>
                <a:lnTo>
                  <a:pt x="2069" y="79"/>
                </a:lnTo>
                <a:lnTo>
                  <a:pt x="2081" y="107"/>
                </a:lnTo>
                <a:lnTo>
                  <a:pt x="2084" y="140"/>
                </a:lnTo>
                <a:lnTo>
                  <a:pt x="2084" y="863"/>
                </a:lnTo>
                <a:lnTo>
                  <a:pt x="2413" y="1192"/>
                </a:lnTo>
                <a:lnTo>
                  <a:pt x="2428" y="1211"/>
                </a:lnTo>
                <a:lnTo>
                  <a:pt x="2437" y="1231"/>
                </a:lnTo>
                <a:lnTo>
                  <a:pt x="2440" y="1252"/>
                </a:lnTo>
                <a:lnTo>
                  <a:pt x="2439" y="1274"/>
                </a:lnTo>
                <a:lnTo>
                  <a:pt x="2433" y="1294"/>
                </a:lnTo>
                <a:lnTo>
                  <a:pt x="2423" y="1313"/>
                </a:lnTo>
                <a:lnTo>
                  <a:pt x="2409" y="1329"/>
                </a:lnTo>
                <a:lnTo>
                  <a:pt x="2392" y="1341"/>
                </a:lnTo>
                <a:lnTo>
                  <a:pt x="2370" y="1349"/>
                </a:lnTo>
                <a:lnTo>
                  <a:pt x="2346" y="1351"/>
                </a:lnTo>
                <a:lnTo>
                  <a:pt x="2196" y="1351"/>
                </a:lnTo>
                <a:lnTo>
                  <a:pt x="2170" y="1355"/>
                </a:lnTo>
                <a:lnTo>
                  <a:pt x="2145" y="1364"/>
                </a:lnTo>
                <a:lnTo>
                  <a:pt x="2123" y="1378"/>
                </a:lnTo>
                <a:lnTo>
                  <a:pt x="2104" y="1395"/>
                </a:lnTo>
                <a:lnTo>
                  <a:pt x="2091" y="1418"/>
                </a:lnTo>
                <a:lnTo>
                  <a:pt x="2082" y="1442"/>
                </a:lnTo>
                <a:lnTo>
                  <a:pt x="2079" y="1469"/>
                </a:lnTo>
                <a:lnTo>
                  <a:pt x="2079" y="2372"/>
                </a:lnTo>
                <a:lnTo>
                  <a:pt x="2076" y="2399"/>
                </a:lnTo>
                <a:lnTo>
                  <a:pt x="2067" y="2424"/>
                </a:lnTo>
                <a:lnTo>
                  <a:pt x="2053" y="2445"/>
                </a:lnTo>
                <a:lnTo>
                  <a:pt x="2036" y="2464"/>
                </a:lnTo>
                <a:lnTo>
                  <a:pt x="2014" y="2478"/>
                </a:lnTo>
                <a:lnTo>
                  <a:pt x="1989" y="2486"/>
                </a:lnTo>
                <a:lnTo>
                  <a:pt x="1963" y="2489"/>
                </a:lnTo>
                <a:lnTo>
                  <a:pt x="1713" y="2489"/>
                </a:lnTo>
                <a:lnTo>
                  <a:pt x="1687" y="2486"/>
                </a:lnTo>
                <a:lnTo>
                  <a:pt x="1662" y="2478"/>
                </a:lnTo>
                <a:lnTo>
                  <a:pt x="1641" y="2464"/>
                </a:lnTo>
                <a:lnTo>
                  <a:pt x="1622" y="2445"/>
                </a:lnTo>
                <a:lnTo>
                  <a:pt x="1608" y="2424"/>
                </a:lnTo>
                <a:lnTo>
                  <a:pt x="1599" y="2399"/>
                </a:lnTo>
                <a:lnTo>
                  <a:pt x="1597" y="2372"/>
                </a:lnTo>
                <a:lnTo>
                  <a:pt x="1597" y="1970"/>
                </a:lnTo>
                <a:lnTo>
                  <a:pt x="1593" y="1944"/>
                </a:lnTo>
                <a:lnTo>
                  <a:pt x="1584" y="1919"/>
                </a:lnTo>
                <a:lnTo>
                  <a:pt x="1570" y="1898"/>
                </a:lnTo>
                <a:lnTo>
                  <a:pt x="1553" y="1879"/>
                </a:lnTo>
                <a:lnTo>
                  <a:pt x="1530" y="1865"/>
                </a:lnTo>
                <a:lnTo>
                  <a:pt x="1507" y="1856"/>
                </a:lnTo>
                <a:lnTo>
                  <a:pt x="1479" y="1854"/>
                </a:lnTo>
                <a:lnTo>
                  <a:pt x="961" y="1854"/>
                </a:lnTo>
                <a:lnTo>
                  <a:pt x="934" y="1856"/>
                </a:lnTo>
                <a:lnTo>
                  <a:pt x="910" y="1865"/>
                </a:lnTo>
                <a:lnTo>
                  <a:pt x="887" y="1879"/>
                </a:lnTo>
                <a:lnTo>
                  <a:pt x="870" y="1898"/>
                </a:lnTo>
                <a:lnTo>
                  <a:pt x="856" y="1919"/>
                </a:lnTo>
                <a:lnTo>
                  <a:pt x="847" y="1944"/>
                </a:lnTo>
                <a:lnTo>
                  <a:pt x="843" y="1970"/>
                </a:lnTo>
                <a:lnTo>
                  <a:pt x="843" y="2372"/>
                </a:lnTo>
                <a:lnTo>
                  <a:pt x="841" y="2399"/>
                </a:lnTo>
                <a:lnTo>
                  <a:pt x="832" y="2424"/>
                </a:lnTo>
                <a:lnTo>
                  <a:pt x="818" y="2445"/>
                </a:lnTo>
                <a:lnTo>
                  <a:pt x="799" y="2463"/>
                </a:lnTo>
                <a:lnTo>
                  <a:pt x="778" y="2476"/>
                </a:lnTo>
                <a:lnTo>
                  <a:pt x="753" y="2485"/>
                </a:lnTo>
                <a:lnTo>
                  <a:pt x="727" y="2489"/>
                </a:lnTo>
                <a:lnTo>
                  <a:pt x="477" y="2489"/>
                </a:lnTo>
                <a:lnTo>
                  <a:pt x="451" y="2485"/>
                </a:lnTo>
                <a:lnTo>
                  <a:pt x="426" y="2476"/>
                </a:lnTo>
                <a:lnTo>
                  <a:pt x="405" y="2463"/>
                </a:lnTo>
                <a:lnTo>
                  <a:pt x="387" y="2445"/>
                </a:lnTo>
                <a:lnTo>
                  <a:pt x="373" y="2424"/>
                </a:lnTo>
                <a:lnTo>
                  <a:pt x="365" y="2399"/>
                </a:lnTo>
                <a:lnTo>
                  <a:pt x="361" y="2372"/>
                </a:lnTo>
                <a:lnTo>
                  <a:pt x="361" y="1468"/>
                </a:lnTo>
                <a:lnTo>
                  <a:pt x="358" y="1442"/>
                </a:lnTo>
                <a:lnTo>
                  <a:pt x="349" y="1417"/>
                </a:lnTo>
                <a:lnTo>
                  <a:pt x="336" y="1395"/>
                </a:lnTo>
                <a:lnTo>
                  <a:pt x="317" y="1376"/>
                </a:lnTo>
                <a:lnTo>
                  <a:pt x="296" y="1363"/>
                </a:lnTo>
                <a:lnTo>
                  <a:pt x="270" y="1354"/>
                </a:lnTo>
                <a:lnTo>
                  <a:pt x="244" y="1351"/>
                </a:lnTo>
                <a:lnTo>
                  <a:pt x="92" y="1351"/>
                </a:lnTo>
                <a:lnTo>
                  <a:pt x="70" y="1349"/>
                </a:lnTo>
                <a:lnTo>
                  <a:pt x="49" y="1340"/>
                </a:lnTo>
                <a:lnTo>
                  <a:pt x="31" y="1328"/>
                </a:lnTo>
                <a:lnTo>
                  <a:pt x="17" y="1313"/>
                </a:lnTo>
                <a:lnTo>
                  <a:pt x="7" y="1294"/>
                </a:lnTo>
                <a:lnTo>
                  <a:pt x="1" y="1274"/>
                </a:lnTo>
                <a:lnTo>
                  <a:pt x="0" y="1252"/>
                </a:lnTo>
                <a:lnTo>
                  <a:pt x="3" y="1231"/>
                </a:lnTo>
                <a:lnTo>
                  <a:pt x="12" y="1211"/>
                </a:lnTo>
                <a:lnTo>
                  <a:pt x="27" y="1192"/>
                </a:lnTo>
                <a:lnTo>
                  <a:pt x="1137" y="82"/>
                </a:lnTo>
                <a:lnTo>
                  <a:pt x="1158" y="66"/>
                </a:lnTo>
                <a:lnTo>
                  <a:pt x="1182" y="55"/>
                </a:lnTo>
                <a:lnTo>
                  <a:pt x="1207" y="49"/>
                </a:lnTo>
                <a:lnTo>
                  <a:pt x="1233" y="49"/>
                </a:lnTo>
                <a:lnTo>
                  <a:pt x="1258" y="55"/>
                </a:lnTo>
                <a:lnTo>
                  <a:pt x="1282" y="66"/>
                </a:lnTo>
                <a:lnTo>
                  <a:pt x="1302" y="82"/>
                </a:lnTo>
                <a:lnTo>
                  <a:pt x="1633" y="412"/>
                </a:lnTo>
                <a:lnTo>
                  <a:pt x="1633" y="140"/>
                </a:lnTo>
                <a:lnTo>
                  <a:pt x="1637" y="107"/>
                </a:lnTo>
                <a:lnTo>
                  <a:pt x="1647" y="79"/>
                </a:lnTo>
                <a:lnTo>
                  <a:pt x="1663" y="52"/>
                </a:lnTo>
                <a:lnTo>
                  <a:pt x="1686" y="31"/>
                </a:lnTo>
                <a:lnTo>
                  <a:pt x="1711" y="15"/>
                </a:lnTo>
                <a:lnTo>
                  <a:pt x="1741" y="4"/>
                </a:lnTo>
                <a:lnTo>
                  <a:pt x="17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Plus Sign 40">
            <a:extLst>
              <a:ext uri="{FF2B5EF4-FFF2-40B4-BE49-F238E27FC236}">
                <a16:creationId xmlns:a16="http://schemas.microsoft.com/office/drawing/2014/main" id="{03885446-08EC-4BF0-8C14-1B8F81AF8B62}"/>
              </a:ext>
            </a:extLst>
          </p:cNvPr>
          <p:cNvSpPr/>
          <p:nvPr/>
        </p:nvSpPr>
        <p:spPr>
          <a:xfrm>
            <a:off x="8739403" y="2615782"/>
            <a:ext cx="131292" cy="142245"/>
          </a:xfrm>
          <a:prstGeom prst="mathPlus">
            <a:avLst/>
          </a:prstGeom>
          <a:solidFill>
            <a:srgbClr val="082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Graphic 42" descr="World with solid fill">
            <a:extLst>
              <a:ext uri="{FF2B5EF4-FFF2-40B4-BE49-F238E27FC236}">
                <a16:creationId xmlns:a16="http://schemas.microsoft.com/office/drawing/2014/main" id="{9C3D9683-8776-47E1-94F2-4CFE9B93F2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65080" y="2453196"/>
            <a:ext cx="442474" cy="442474"/>
          </a:xfrm>
          <a:prstGeom prst="rect">
            <a:avLst/>
          </a:prstGeom>
        </p:spPr>
      </p:pic>
      <p:sp>
        <p:nvSpPr>
          <p:cNvPr id="67" name="TextBox 66">
            <a:extLst>
              <a:ext uri="{FF2B5EF4-FFF2-40B4-BE49-F238E27FC236}">
                <a16:creationId xmlns:a16="http://schemas.microsoft.com/office/drawing/2014/main" id="{EAD5ABB9-559D-41A1-BAC7-5797EFA1EDB8}"/>
              </a:ext>
            </a:extLst>
          </p:cNvPr>
          <p:cNvSpPr txBox="1"/>
          <p:nvPr/>
        </p:nvSpPr>
        <p:spPr>
          <a:xfrm>
            <a:off x="660665" y="5466726"/>
            <a:ext cx="10346889" cy="646331"/>
          </a:xfrm>
          <a:prstGeom prst="rect">
            <a:avLst/>
          </a:prstGeom>
          <a:noFill/>
        </p:spPr>
        <p:txBody>
          <a:bodyPr wrap="square" rtlCol="0">
            <a:spAutoFit/>
          </a:bodyPr>
          <a:lstStyle/>
          <a:p>
            <a:r>
              <a:rPr lang="en-US" dirty="0">
                <a:solidFill>
                  <a:schemeClr val="bg1"/>
                </a:solidFill>
              </a:rPr>
              <a:t>GOAL OF THE PROJECT:    I</a:t>
            </a:r>
            <a:r>
              <a:rPr lang="en-US" sz="1800" dirty="0">
                <a:solidFill>
                  <a:schemeClr val="bg1"/>
                </a:solidFill>
                <a:effectLst/>
                <a:ea typeface="Calibri" panose="020F0502020204030204" pitchFamily="34" charset="0"/>
              </a:rPr>
              <a:t>dentify the most relevant recipient characteristics associated with 				   advertising revenue. </a:t>
            </a:r>
            <a:endParaRPr lang="en-US" dirty="0">
              <a:solidFill>
                <a:schemeClr val="bg1"/>
              </a:solidFill>
            </a:endParaRPr>
          </a:p>
        </p:txBody>
      </p:sp>
    </p:spTree>
    <p:extLst>
      <p:ext uri="{BB962C8B-B14F-4D97-AF65-F5344CB8AC3E}">
        <p14:creationId xmlns:p14="http://schemas.microsoft.com/office/powerpoint/2010/main" val="369769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F6A-636F-4857-B3DF-84C40FD31807}"/>
              </a:ext>
            </a:extLst>
          </p:cNvPr>
          <p:cNvSpPr>
            <a:spLocks noGrp="1"/>
          </p:cNvSpPr>
          <p:nvPr>
            <p:ph type="title"/>
          </p:nvPr>
        </p:nvSpPr>
        <p:spPr/>
        <p:txBody>
          <a:bodyPr/>
          <a:lstStyle/>
          <a:p>
            <a:r>
              <a:rPr lang="en-US" dirty="0"/>
              <a:t>APPROACH</a:t>
            </a:r>
          </a:p>
        </p:txBody>
      </p:sp>
      <p:sp>
        <p:nvSpPr>
          <p:cNvPr id="4" name="Footer Placeholder 3">
            <a:extLst>
              <a:ext uri="{FF2B5EF4-FFF2-40B4-BE49-F238E27FC236}">
                <a16:creationId xmlns:a16="http://schemas.microsoft.com/office/drawing/2014/main" id="{6F1B296F-AA3C-49C5-A7FD-020BBA8074F5}"/>
              </a:ext>
            </a:extLst>
          </p:cNvPr>
          <p:cNvSpPr>
            <a:spLocks noGrp="1"/>
          </p:cNvSpPr>
          <p:nvPr>
            <p:ph type="ftr" sz="quarter" idx="10"/>
          </p:nvPr>
        </p:nvSpPr>
        <p:spPr/>
        <p:txBody>
          <a:bodyPr/>
          <a:lstStyle/>
          <a:p>
            <a:r>
              <a:rPr lang="en-US" dirty="0"/>
              <a:t>*Based on 1st year projections</a:t>
            </a:r>
          </a:p>
        </p:txBody>
      </p:sp>
      <p:sp>
        <p:nvSpPr>
          <p:cNvPr id="3" name="Slide Number Placeholder 2">
            <a:extLst>
              <a:ext uri="{FF2B5EF4-FFF2-40B4-BE49-F238E27FC236}">
                <a16:creationId xmlns:a16="http://schemas.microsoft.com/office/drawing/2014/main" id="{126DEDAB-4595-4AAB-8FB4-F3036F68D70A}"/>
              </a:ext>
            </a:extLst>
          </p:cNvPr>
          <p:cNvSpPr>
            <a:spLocks noGrp="1"/>
          </p:cNvSpPr>
          <p:nvPr>
            <p:ph type="sldNum" sz="quarter" idx="11"/>
          </p:nvPr>
        </p:nvSpPr>
        <p:spPr/>
        <p:txBody>
          <a:bodyPr/>
          <a:lstStyle/>
          <a:p>
            <a:fld id="{EECC7194-A4D0-457B-9D3E-53681723AFF7}" type="slidenum">
              <a:rPr lang="en-US" smtClean="0"/>
              <a:pPr/>
              <a:t>4</a:t>
            </a:fld>
            <a:endParaRPr lang="en-US" dirty="0"/>
          </a:p>
        </p:txBody>
      </p:sp>
      <p:sp>
        <p:nvSpPr>
          <p:cNvPr id="8" name="Text Placeholder 7">
            <a:extLst>
              <a:ext uri="{FF2B5EF4-FFF2-40B4-BE49-F238E27FC236}">
                <a16:creationId xmlns:a16="http://schemas.microsoft.com/office/drawing/2014/main" id="{A36087DB-FF15-448E-ACA3-0466788AFD27}"/>
              </a:ext>
            </a:extLst>
          </p:cNvPr>
          <p:cNvSpPr>
            <a:spLocks noGrp="1"/>
          </p:cNvSpPr>
          <p:nvPr>
            <p:ph type="body" sz="quarter" idx="12"/>
          </p:nvPr>
        </p:nvSpPr>
        <p:spPr>
          <a:xfrm>
            <a:off x="684212" y="1405643"/>
            <a:ext cx="10118235" cy="360000"/>
          </a:xfrm>
        </p:spPr>
        <p:txBody>
          <a:bodyPr/>
          <a:lstStyle/>
          <a:p>
            <a:r>
              <a:rPr lang="en-US" dirty="0"/>
              <a:t>COMPARE THE IMPORTANCE OF HCP CHARACTERISTICS USING MULTIPLE REGRESSON</a:t>
            </a:r>
          </a:p>
        </p:txBody>
      </p:sp>
      <p:sp>
        <p:nvSpPr>
          <p:cNvPr id="9" name="object 7" descr="Beige rectangle">
            <a:extLst>
              <a:ext uri="{FF2B5EF4-FFF2-40B4-BE49-F238E27FC236}">
                <a16:creationId xmlns:a16="http://schemas.microsoft.com/office/drawing/2014/main" id="{C88E3957-6CDD-4061-AA83-A074A57C9C12}"/>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aphicFrame>
        <p:nvGraphicFramePr>
          <p:cNvPr id="14" name="Chart 13">
            <a:extLst>
              <a:ext uri="{FF2B5EF4-FFF2-40B4-BE49-F238E27FC236}">
                <a16:creationId xmlns:a16="http://schemas.microsoft.com/office/drawing/2014/main" id="{2E280A34-4B36-4F7F-A9B3-3D139F10E3F2}"/>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4152563269"/>
              </p:ext>
            </p:extLst>
          </p:nvPr>
        </p:nvGraphicFramePr>
        <p:xfrm>
          <a:off x="530778" y="2094096"/>
          <a:ext cx="1769456" cy="2163990"/>
        </p:xfrm>
        <a:graphic>
          <a:graphicData uri="http://schemas.openxmlformats.org/drawingml/2006/chart">
            <c:chart xmlns:c="http://schemas.openxmlformats.org/drawingml/2006/chart" xmlns:r="http://schemas.openxmlformats.org/officeDocument/2006/relationships" r:id="rId2"/>
          </a:graphicData>
        </a:graphic>
      </p:graphicFrame>
      <p:sp>
        <p:nvSpPr>
          <p:cNvPr id="15" name="Oval 14">
            <a:extLst>
              <a:ext uri="{FF2B5EF4-FFF2-40B4-BE49-F238E27FC236}">
                <a16:creationId xmlns:a16="http://schemas.microsoft.com/office/drawing/2014/main" id="{7AFE01DB-3E02-4464-8E1B-E6586C22A611}"/>
              </a:ext>
            </a:extLst>
          </p:cNvPr>
          <p:cNvSpPr/>
          <p:nvPr/>
        </p:nvSpPr>
        <p:spPr>
          <a:xfrm>
            <a:off x="1085110" y="2771167"/>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000" dirty="0">
                <a:solidFill>
                  <a:schemeClr val="bg1"/>
                </a:solidFill>
                <a:latin typeface="+mj-lt"/>
                <a:ea typeface="Lato Black" panose="020F0502020204030203" pitchFamily="34" charset="0"/>
                <a:cs typeface="Lato Black" panose="020F0502020204030203" pitchFamily="34" charset="0"/>
              </a:rPr>
              <a:t>37%</a:t>
            </a:r>
          </a:p>
        </p:txBody>
      </p:sp>
      <p:graphicFrame>
        <p:nvGraphicFramePr>
          <p:cNvPr id="16" name="Chart 15">
            <a:extLst>
              <a:ext uri="{FF2B5EF4-FFF2-40B4-BE49-F238E27FC236}">
                <a16:creationId xmlns:a16="http://schemas.microsoft.com/office/drawing/2014/main" id="{25D16D4D-7FFE-4B6D-9DF1-9256D3CB650C}"/>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768398685"/>
              </p:ext>
            </p:extLst>
          </p:nvPr>
        </p:nvGraphicFramePr>
        <p:xfrm>
          <a:off x="3130405" y="1677250"/>
          <a:ext cx="1769456" cy="2163990"/>
        </p:xfrm>
        <a:graphic>
          <a:graphicData uri="http://schemas.openxmlformats.org/drawingml/2006/chart">
            <c:chart xmlns:c="http://schemas.openxmlformats.org/drawingml/2006/chart" xmlns:r="http://schemas.openxmlformats.org/officeDocument/2006/relationships" r:id="rId3"/>
          </a:graphicData>
        </a:graphic>
      </p:graphicFrame>
      <p:sp>
        <p:nvSpPr>
          <p:cNvPr id="28" name="TextBox 27">
            <a:extLst>
              <a:ext uri="{FF2B5EF4-FFF2-40B4-BE49-F238E27FC236}">
                <a16:creationId xmlns:a16="http://schemas.microsoft.com/office/drawing/2014/main" id="{F3C60EEB-84ED-4B94-BD10-4E752EC3E31D}"/>
              </a:ext>
            </a:extLst>
          </p:cNvPr>
          <p:cNvSpPr txBox="1"/>
          <p:nvPr/>
        </p:nvSpPr>
        <p:spPr>
          <a:xfrm>
            <a:off x="2300234" y="3383576"/>
            <a:ext cx="5848973" cy="523220"/>
          </a:xfrm>
          <a:prstGeom prst="rect">
            <a:avLst/>
          </a:prstGeom>
          <a:noFill/>
        </p:spPr>
        <p:txBody>
          <a:bodyPr wrap="none" rtlCol="0">
            <a:spAutoFit/>
          </a:bodyPr>
          <a:lstStyle/>
          <a:p>
            <a:pPr algn="ctr"/>
            <a:r>
              <a:rPr lang="en-US" sz="2800" dirty="0">
                <a:solidFill>
                  <a:schemeClr val="accent1"/>
                </a:solidFill>
                <a:latin typeface="+mj-lt"/>
                <a:ea typeface="Lato" panose="020F0502020204030203" pitchFamily="34" charset="0"/>
                <a:cs typeface="Lato" panose="020F0502020204030203" pitchFamily="34" charset="0"/>
              </a:rPr>
              <a:t>Variance Explained By The Final Model </a:t>
            </a:r>
          </a:p>
        </p:txBody>
      </p:sp>
      <p:pic>
        <p:nvPicPr>
          <p:cNvPr id="23" name="Picture 22">
            <a:extLst>
              <a:ext uri="{FF2B5EF4-FFF2-40B4-BE49-F238E27FC236}">
                <a16:creationId xmlns:a16="http://schemas.microsoft.com/office/drawing/2014/main" id="{5A0312D1-9C6A-4BA1-BFBB-7314F50A7E32}"/>
              </a:ext>
            </a:extLst>
          </p:cNvPr>
          <p:cNvPicPr/>
          <p:nvPr/>
        </p:nvPicPr>
        <p:blipFill>
          <a:blip r:embed="rId4"/>
          <a:stretch>
            <a:fillRect/>
          </a:stretch>
        </p:blipFill>
        <p:spPr>
          <a:xfrm>
            <a:off x="1000251" y="4494124"/>
            <a:ext cx="10046448" cy="1877876"/>
          </a:xfrm>
          <a:prstGeom prst="rect">
            <a:avLst/>
          </a:prstGeom>
        </p:spPr>
      </p:pic>
      <p:sp>
        <p:nvSpPr>
          <p:cNvPr id="6" name="TextBox 5">
            <a:extLst>
              <a:ext uri="{FF2B5EF4-FFF2-40B4-BE49-F238E27FC236}">
                <a16:creationId xmlns:a16="http://schemas.microsoft.com/office/drawing/2014/main" id="{E25FDC52-B732-4572-9F80-64C2ABEB9413}"/>
              </a:ext>
            </a:extLst>
          </p:cNvPr>
          <p:cNvSpPr txBox="1"/>
          <p:nvPr/>
        </p:nvSpPr>
        <p:spPr>
          <a:xfrm>
            <a:off x="6818041" y="2228586"/>
            <a:ext cx="4842567" cy="203132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1"/>
                </a:solidFill>
                <a:effectLst/>
              </a:rPr>
              <a:t>Dep. Variable: </a:t>
            </a:r>
            <a:r>
              <a:rPr kumimoji="0" lang="en-US" altLang="en-US" sz="1800" b="0" i="0" u="none" strike="noStrike" cap="none" normalizeH="0" baseline="0" dirty="0" err="1">
                <a:ln>
                  <a:noFill/>
                </a:ln>
                <a:solidFill>
                  <a:schemeClr val="accent1"/>
                </a:solidFill>
                <a:effectLst/>
              </a:rPr>
              <a:t>money_generated_log</a:t>
            </a:r>
            <a:r>
              <a:rPr kumimoji="0" lang="en-US" altLang="en-US" sz="1800" b="0" i="0" u="none" strike="noStrike" cap="none" normalizeH="0" baseline="0" dirty="0">
                <a:ln>
                  <a:noFill/>
                </a:ln>
                <a:solidFill>
                  <a:schemeClr val="accent1"/>
                </a:solidFill>
                <a:effectLst/>
              </a:rPr>
              <a:t> </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1"/>
                </a:solidFill>
                <a:effectLst/>
              </a:rPr>
              <a:t>R-squared: 0.380 Model: OLS Adj. </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1"/>
                </a:solidFill>
                <a:effectLst/>
              </a:rPr>
              <a:t>R-squared: 0.374 </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1"/>
                </a:solidFill>
                <a:effectLst/>
              </a:rPr>
              <a:t>Method: Least Squares </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1"/>
                </a:solidFill>
                <a:effectLst/>
              </a:rPr>
              <a:t>F-statistic: 68.17 </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1"/>
                </a:solidFill>
                <a:effectLst/>
              </a:rPr>
              <a:t>Prob (F-statistic): 0.00</a:t>
            </a:r>
            <a:r>
              <a:rPr kumimoji="0" lang="en-US" altLang="en-US" sz="1400" b="0" i="0" u="none" strike="noStrike" cap="none" normalizeH="0" baseline="0" dirty="0">
                <a:ln>
                  <a:noFill/>
                </a:ln>
                <a:solidFill>
                  <a:schemeClr val="accent1"/>
                </a:solidFill>
                <a:effectLst/>
              </a:rPr>
              <a:t> </a:t>
            </a:r>
            <a:endParaRPr kumimoji="0" lang="en-US" altLang="en-US" sz="4000" b="0" i="0" u="none" strike="noStrike" cap="none" normalizeH="0" baseline="0" dirty="0">
              <a:ln>
                <a:noFill/>
              </a:ln>
              <a:solidFill>
                <a:schemeClr val="accent1"/>
              </a:solidFill>
              <a:effectLst/>
            </a:endParaRPr>
          </a:p>
          <a:p>
            <a:endParaRPr lang="en-US" dirty="0"/>
          </a:p>
        </p:txBody>
      </p:sp>
    </p:spTree>
    <p:extLst>
      <p:ext uri="{BB962C8B-B14F-4D97-AF65-F5344CB8AC3E}">
        <p14:creationId xmlns:p14="http://schemas.microsoft.com/office/powerpoint/2010/main" val="334079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5</a:t>
            </a:fld>
            <a:endParaRPr lang="en-US" dirty="0"/>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Results</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2051" name="Picture 3">
            <a:extLst>
              <a:ext uri="{FF2B5EF4-FFF2-40B4-BE49-F238E27FC236}">
                <a16:creationId xmlns:a16="http://schemas.microsoft.com/office/drawing/2014/main" id="{E863422D-2DBC-4DD8-BA6D-D1FF7645D2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231237" y="338906"/>
            <a:ext cx="5615001" cy="6180187"/>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7CA18DE3-9AE5-4DA3-96FD-33F0198808D7}"/>
              </a:ext>
            </a:extLst>
          </p:cNvPr>
          <p:cNvSpPr txBox="1"/>
          <p:nvPr/>
        </p:nvSpPr>
        <p:spPr>
          <a:xfrm>
            <a:off x="684000" y="1997874"/>
            <a:ext cx="3853543" cy="2031325"/>
          </a:xfrm>
          <a:prstGeom prst="rect">
            <a:avLst/>
          </a:prstGeom>
          <a:noFill/>
        </p:spPr>
        <p:txBody>
          <a:bodyPr wrap="square" rtlCol="0">
            <a:spAutoFit/>
          </a:bodyPr>
          <a:lstStyle/>
          <a:p>
            <a:r>
              <a:rPr lang="en-US" dirty="0">
                <a:solidFill>
                  <a:schemeClr val="bg1"/>
                </a:solidFill>
              </a:rPr>
              <a:t>The most important predictors of revenue are shown on the right. Size indicates the importance of predictors relative to one another, regardless of whether the association with revenue was positive or negative. </a:t>
            </a:r>
          </a:p>
        </p:txBody>
      </p:sp>
    </p:spTree>
    <p:extLst>
      <p:ext uri="{BB962C8B-B14F-4D97-AF65-F5344CB8AC3E}">
        <p14:creationId xmlns:p14="http://schemas.microsoft.com/office/powerpoint/2010/main" val="786406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6</a:t>
            </a:fld>
            <a:endParaRPr lang="en-US" dirty="0"/>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Results</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65" name="TextBox 64">
            <a:extLst>
              <a:ext uri="{FF2B5EF4-FFF2-40B4-BE49-F238E27FC236}">
                <a16:creationId xmlns:a16="http://schemas.microsoft.com/office/drawing/2014/main" id="{7CA18DE3-9AE5-4DA3-96FD-33F0198808D7}"/>
              </a:ext>
            </a:extLst>
          </p:cNvPr>
          <p:cNvSpPr txBox="1"/>
          <p:nvPr/>
        </p:nvSpPr>
        <p:spPr>
          <a:xfrm>
            <a:off x="610457" y="1640776"/>
            <a:ext cx="4745314"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Among the features that are </a:t>
            </a:r>
            <a:r>
              <a:rPr lang="en-US" b="1" u="sng" dirty="0">
                <a:solidFill>
                  <a:schemeClr val="bg1"/>
                </a:solidFill>
              </a:rPr>
              <a:t>positively</a:t>
            </a:r>
            <a:r>
              <a:rPr lang="en-US" b="1" dirty="0">
                <a:solidFill>
                  <a:schemeClr val="bg1"/>
                </a:solidFill>
              </a:rPr>
              <a:t> </a:t>
            </a:r>
            <a:r>
              <a:rPr lang="en-US" dirty="0">
                <a:solidFill>
                  <a:schemeClr val="bg1"/>
                </a:solidFill>
              </a:rPr>
              <a:t>associated with revenue, the number of subspecialties a recipient has plays the most important role.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This gives an advantage to doctors with narrow specializations because their broader specialties are also included into the count, in addition to subspecialties.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Doctors from large hospital systems tend to drive more revenue, compared to local hospitals. Doctors specializing in Infectious Disease also drove more revenue than doctors with other specializations. However, this </a:t>
            </a:r>
            <a:r>
              <a:rPr lang="en-US" dirty="0" err="1">
                <a:solidFill>
                  <a:schemeClr val="bg1"/>
                </a:solidFill>
              </a:rPr>
              <a:t>migh</a:t>
            </a:r>
            <a:r>
              <a:rPr lang="en-US" dirty="0">
                <a:solidFill>
                  <a:schemeClr val="bg1"/>
                </a:solidFill>
              </a:rPr>
              <a:t> be the effect of 2020 and COVID-19</a:t>
            </a:r>
          </a:p>
        </p:txBody>
      </p:sp>
      <p:pic>
        <p:nvPicPr>
          <p:cNvPr id="3074" name="Picture 2">
            <a:extLst>
              <a:ext uri="{FF2B5EF4-FFF2-40B4-BE49-F238E27FC236}">
                <a16:creationId xmlns:a16="http://schemas.microsoft.com/office/drawing/2014/main" id="{A80681D7-5517-47F7-A6BF-E46483F977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536037" y="345762"/>
            <a:ext cx="5310201" cy="6166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070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7</a:t>
            </a:fld>
            <a:endParaRPr lang="en-US" dirty="0"/>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Results</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65" name="TextBox 64">
            <a:extLst>
              <a:ext uri="{FF2B5EF4-FFF2-40B4-BE49-F238E27FC236}">
                <a16:creationId xmlns:a16="http://schemas.microsoft.com/office/drawing/2014/main" id="{7CA18DE3-9AE5-4DA3-96FD-33F0198808D7}"/>
              </a:ext>
            </a:extLst>
          </p:cNvPr>
          <p:cNvSpPr txBox="1"/>
          <p:nvPr/>
        </p:nvSpPr>
        <p:spPr>
          <a:xfrm>
            <a:off x="610457" y="1640776"/>
            <a:ext cx="4745314"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latin typeface="Helvetica Neue"/>
              </a:rPr>
              <a:t>The most important negative predictors of revenue were membership in the American Medical Association (AMA) whose briefings are priced lower than more specialized publications, as well as memberships in AOA (American Optometric Association) and ADA (American Dental Association), perhaps due to a fewer advertisers or products worth advertising to these audience (e.g. medications).</a:t>
            </a:r>
            <a:endParaRPr lang="en-US" dirty="0">
              <a:solidFill>
                <a:schemeClr val="bg1"/>
              </a:solidFill>
            </a:endParaRPr>
          </a:p>
        </p:txBody>
      </p:sp>
      <p:pic>
        <p:nvPicPr>
          <p:cNvPr id="4098" name="Picture 2">
            <a:extLst>
              <a:ext uri="{FF2B5EF4-FFF2-40B4-BE49-F238E27FC236}">
                <a16:creationId xmlns:a16="http://schemas.microsoft.com/office/drawing/2014/main" id="{7DEDB3E1-A0DF-4156-8380-E4DF24DD20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5968943" y="415910"/>
            <a:ext cx="5877295" cy="6096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83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0000" y="16496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nSpc>
                <a:spcPct val="107000"/>
              </a:lnSpc>
              <a:spcBef>
                <a:spcPts val="0"/>
              </a:spcBef>
              <a:spcAft>
                <a:spcPts val="800"/>
              </a:spcAft>
            </a:pP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p:txBody>
          <a:bodyPr/>
          <a:lstStyle/>
          <a:p>
            <a:r>
              <a:rPr lang="en-US" dirty="0"/>
              <a:t>TAKEAWAYS</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8</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cxnSp>
        <p:nvCxnSpPr>
          <p:cNvPr id="44" name="Straight Connector 43">
            <a:extLst>
              <a:ext uri="{FF2B5EF4-FFF2-40B4-BE49-F238E27FC236}">
                <a16:creationId xmlns:a16="http://schemas.microsoft.com/office/drawing/2014/main" id="{E2EAB4BE-ED20-4BB8-A23B-B02A1115A828}"/>
              </a:ext>
              <a:ext uri="{C183D7F6-B498-43B3-948B-1728B52AA6E4}">
                <adec:decorative xmlns:adec="http://schemas.microsoft.com/office/drawing/2017/decorative" val="1"/>
              </a:ext>
            </a:extLst>
          </p:cNvPr>
          <p:cNvCxnSpPr>
            <a:cxnSpLocks/>
          </p:cNvCxnSpPr>
          <p:nvPr/>
        </p:nvCxnSpPr>
        <p:spPr>
          <a:xfrm>
            <a:off x="4458121" y="4752270"/>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3D20A9F-39BD-473A-8C09-380FD1891FE8}"/>
              </a:ext>
            </a:extLst>
          </p:cNvPr>
          <p:cNvSpPr txBox="1"/>
          <p:nvPr/>
        </p:nvSpPr>
        <p:spPr>
          <a:xfrm>
            <a:off x="1920239" y="1995943"/>
            <a:ext cx="8804362" cy="969367"/>
          </a:xfrm>
          <a:prstGeom prst="rect">
            <a:avLst/>
          </a:prstGeom>
          <a:noFill/>
        </p:spPr>
        <p:txBody>
          <a:bodyPr wrap="square" rtlCol="0">
            <a:spAutoFit/>
          </a:bodyPr>
          <a:lstStyle/>
          <a:p>
            <a:pPr marR="0" lvl="0">
              <a:lnSpc>
                <a:spcPct val="107000"/>
              </a:lnSpc>
              <a:spcBef>
                <a:spcPts val="0"/>
              </a:spcBef>
              <a:spcAft>
                <a:spcPts val="0"/>
              </a:spcAft>
            </a:pP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Bulletin Healthcare should focus on expanding its partnerships with large hospital systems such as Cleveland Clinic, Mayo Clinic, John Hopkins, </a:t>
            </a:r>
            <a:r>
              <a:rPr lang="en-US" sz="18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etc</a:t>
            </a: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 instead of focusing on medical associations.</a:t>
            </a:r>
          </a:p>
        </p:txBody>
      </p:sp>
      <p:sp>
        <p:nvSpPr>
          <p:cNvPr id="38" name="TextBox 37">
            <a:extLst>
              <a:ext uri="{FF2B5EF4-FFF2-40B4-BE49-F238E27FC236}">
                <a16:creationId xmlns:a16="http://schemas.microsoft.com/office/drawing/2014/main" id="{27FC5D52-4DEE-4C7A-B3FB-1FAFACC56F05}"/>
              </a:ext>
            </a:extLst>
          </p:cNvPr>
          <p:cNvSpPr txBox="1"/>
          <p:nvPr/>
        </p:nvSpPr>
        <p:spPr>
          <a:xfrm>
            <a:off x="1920239" y="3561445"/>
            <a:ext cx="8804360" cy="663580"/>
          </a:xfrm>
          <a:prstGeom prst="rect">
            <a:avLst/>
          </a:prstGeom>
          <a:noFill/>
        </p:spPr>
        <p:txBody>
          <a:bodyPr wrap="square" rtlCol="0">
            <a:spAutoFit/>
          </a:bodyPr>
          <a:lstStyle/>
          <a:p>
            <a:pPr marR="0" lvl="0">
              <a:lnSpc>
                <a:spcPct val="107000"/>
              </a:lnSpc>
              <a:spcBef>
                <a:spcPts val="0"/>
              </a:spcBef>
              <a:spcAft>
                <a:spcPts val="0"/>
              </a:spcAft>
            </a:pP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Recipients who specialize in therapeutic areas involving multiple specializations are the most promising targets for advertising.</a:t>
            </a:r>
          </a:p>
        </p:txBody>
      </p:sp>
      <p:sp>
        <p:nvSpPr>
          <p:cNvPr id="39" name="TextBox 38">
            <a:extLst>
              <a:ext uri="{FF2B5EF4-FFF2-40B4-BE49-F238E27FC236}">
                <a16:creationId xmlns:a16="http://schemas.microsoft.com/office/drawing/2014/main" id="{A370C415-2E67-4DA8-BD07-03C89DE04918}"/>
              </a:ext>
            </a:extLst>
          </p:cNvPr>
          <p:cNvSpPr txBox="1"/>
          <p:nvPr/>
        </p:nvSpPr>
        <p:spPr>
          <a:xfrm>
            <a:off x="1920239" y="5058057"/>
            <a:ext cx="8804360" cy="663580"/>
          </a:xfrm>
          <a:prstGeom prst="rect">
            <a:avLst/>
          </a:prstGeom>
          <a:noFill/>
        </p:spPr>
        <p:txBody>
          <a:bodyPr wrap="square" rtlCol="0">
            <a:spAutoFit/>
          </a:bodyPr>
          <a:lstStyle/>
          <a:p>
            <a:pPr marR="0" lvl="0">
              <a:lnSpc>
                <a:spcPct val="107000"/>
              </a:lnSpc>
              <a:spcBef>
                <a:spcPts val="0"/>
              </a:spcBef>
              <a:spcAft>
                <a:spcPts val="800"/>
              </a:spcAft>
            </a:pP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In the midst of the pandemic, it might make sense expanding its reach to HCPs specializing in infectious disease. </a:t>
            </a:r>
          </a:p>
        </p:txBody>
      </p:sp>
      <p:sp>
        <p:nvSpPr>
          <p:cNvPr id="60" name="Freeform 31">
            <a:extLst>
              <a:ext uri="{FF2B5EF4-FFF2-40B4-BE49-F238E27FC236}">
                <a16:creationId xmlns:a16="http://schemas.microsoft.com/office/drawing/2014/main" id="{E285B100-2240-4C98-B6D6-5AD4D4535D7B}"/>
              </a:ext>
            </a:extLst>
          </p:cNvPr>
          <p:cNvSpPr>
            <a:spLocks noEditPoints="1"/>
          </p:cNvSpPr>
          <p:nvPr/>
        </p:nvSpPr>
        <p:spPr bwMode="auto">
          <a:xfrm>
            <a:off x="891540" y="2092835"/>
            <a:ext cx="575859" cy="633409"/>
          </a:xfrm>
          <a:custGeom>
            <a:avLst/>
            <a:gdLst>
              <a:gd name="T0" fmla="*/ 2078 w 3310"/>
              <a:gd name="T1" fmla="*/ 3455 h 3672"/>
              <a:gd name="T2" fmla="*/ 1910 w 3310"/>
              <a:gd name="T3" fmla="*/ 3532 h 3672"/>
              <a:gd name="T4" fmla="*/ 1591 w 3310"/>
              <a:gd name="T5" fmla="*/ 3672 h 3672"/>
              <a:gd name="T6" fmla="*/ 1382 w 3310"/>
              <a:gd name="T7" fmla="*/ 3518 h 3672"/>
              <a:gd name="T8" fmla="*/ 1225 w 3310"/>
              <a:gd name="T9" fmla="*/ 3439 h 3672"/>
              <a:gd name="T10" fmla="*/ 2027 w 3310"/>
              <a:gd name="T11" fmla="*/ 3108 h 3672"/>
              <a:gd name="T12" fmla="*/ 2027 w 3310"/>
              <a:gd name="T13" fmla="*/ 3276 h 3672"/>
              <a:gd name="T14" fmla="*/ 1231 w 3310"/>
              <a:gd name="T15" fmla="*/ 3148 h 3672"/>
              <a:gd name="T16" fmla="*/ 2825 w 3310"/>
              <a:gd name="T17" fmla="*/ 2713 h 3672"/>
              <a:gd name="T18" fmla="*/ 2763 w 3310"/>
              <a:gd name="T19" fmla="*/ 2862 h 3672"/>
              <a:gd name="T20" fmla="*/ 2434 w 3310"/>
              <a:gd name="T21" fmla="*/ 2499 h 3672"/>
              <a:gd name="T22" fmla="*/ 855 w 3310"/>
              <a:gd name="T23" fmla="*/ 2466 h 3672"/>
              <a:gd name="T24" fmla="*/ 579 w 3310"/>
              <a:gd name="T25" fmla="*/ 2855 h 3672"/>
              <a:gd name="T26" fmla="*/ 460 w 3310"/>
              <a:gd name="T27" fmla="*/ 2765 h 3672"/>
              <a:gd name="T28" fmla="*/ 3246 w 3310"/>
              <a:gd name="T29" fmla="*/ 1577 h 3672"/>
              <a:gd name="T30" fmla="*/ 3246 w 3310"/>
              <a:gd name="T31" fmla="*/ 1746 h 3672"/>
              <a:gd name="T32" fmla="*/ 2799 w 3310"/>
              <a:gd name="T33" fmla="*/ 1618 h 3672"/>
              <a:gd name="T34" fmla="*/ 511 w 3310"/>
              <a:gd name="T35" fmla="*/ 1618 h 3672"/>
              <a:gd name="T36" fmla="*/ 65 w 3310"/>
              <a:gd name="T37" fmla="*/ 1746 h 3672"/>
              <a:gd name="T38" fmla="*/ 65 w 3310"/>
              <a:gd name="T39" fmla="*/ 1577 h 3672"/>
              <a:gd name="T40" fmla="*/ 1507 w 3310"/>
              <a:gd name="T41" fmla="*/ 1299 h 3672"/>
              <a:gd name="T42" fmla="*/ 1345 w 3310"/>
              <a:gd name="T43" fmla="*/ 1617 h 3672"/>
              <a:gd name="T44" fmla="*/ 1593 w 3310"/>
              <a:gd name="T45" fmla="*/ 1858 h 3672"/>
              <a:gd name="T46" fmla="*/ 1843 w 3310"/>
              <a:gd name="T47" fmla="*/ 2065 h 3672"/>
              <a:gd name="T48" fmla="*/ 1618 w 3310"/>
              <a:gd name="T49" fmla="*/ 2214 h 3672"/>
              <a:gd name="T50" fmla="*/ 1426 w 3310"/>
              <a:gd name="T51" fmla="*/ 2073 h 3672"/>
              <a:gd name="T52" fmla="*/ 1306 w 3310"/>
              <a:gd name="T53" fmla="*/ 2113 h 3672"/>
              <a:gd name="T54" fmla="*/ 1545 w 3310"/>
              <a:gd name="T55" fmla="*/ 2334 h 3672"/>
              <a:gd name="T56" fmla="*/ 1709 w 3310"/>
              <a:gd name="T57" fmla="*/ 2487 h 3672"/>
              <a:gd name="T58" fmla="*/ 1951 w 3310"/>
              <a:gd name="T59" fmla="*/ 2162 h 3672"/>
              <a:gd name="T60" fmla="*/ 1895 w 3310"/>
              <a:gd name="T61" fmla="*/ 1857 h 3672"/>
              <a:gd name="T62" fmla="*/ 1530 w 3310"/>
              <a:gd name="T63" fmla="*/ 1680 h 3672"/>
              <a:gd name="T64" fmla="*/ 1535 w 3310"/>
              <a:gd name="T65" fmla="*/ 1434 h 3672"/>
              <a:gd name="T66" fmla="*/ 1830 w 3310"/>
              <a:gd name="T67" fmla="*/ 1454 h 3672"/>
              <a:gd name="T68" fmla="*/ 1962 w 3310"/>
              <a:gd name="T69" fmla="*/ 1566 h 3672"/>
              <a:gd name="T70" fmla="*/ 1937 w 3310"/>
              <a:gd name="T71" fmla="*/ 1375 h 3672"/>
              <a:gd name="T72" fmla="*/ 1695 w 3310"/>
              <a:gd name="T73" fmla="*/ 1111 h 3672"/>
              <a:gd name="T74" fmla="*/ 2159 w 3310"/>
              <a:gd name="T75" fmla="*/ 939 h 3672"/>
              <a:gd name="T76" fmla="*/ 2556 w 3310"/>
              <a:gd name="T77" fmla="*/ 1548 h 3672"/>
              <a:gd name="T78" fmla="*/ 2454 w 3310"/>
              <a:gd name="T79" fmla="*/ 2131 h 3672"/>
              <a:gd name="T80" fmla="*/ 2159 w 3310"/>
              <a:gd name="T81" fmla="*/ 2516 h 3672"/>
              <a:gd name="T82" fmla="*/ 2050 w 3310"/>
              <a:gd name="T83" fmla="*/ 2900 h 3672"/>
              <a:gd name="T84" fmla="*/ 2003 w 3310"/>
              <a:gd name="T85" fmla="*/ 3061 h 3672"/>
              <a:gd name="T86" fmla="*/ 1244 w 3310"/>
              <a:gd name="T87" fmla="*/ 2914 h 3672"/>
              <a:gd name="T88" fmla="*/ 1178 w 3310"/>
              <a:gd name="T89" fmla="*/ 2555 h 3672"/>
              <a:gd name="T90" fmla="*/ 883 w 3310"/>
              <a:gd name="T91" fmla="*/ 2173 h 3672"/>
              <a:gd name="T92" fmla="*/ 744 w 3310"/>
              <a:gd name="T93" fmla="*/ 1626 h 3672"/>
              <a:gd name="T94" fmla="*/ 1091 w 3310"/>
              <a:gd name="T95" fmla="*/ 983 h 3672"/>
              <a:gd name="T96" fmla="*/ 2774 w 3310"/>
              <a:gd name="T97" fmla="*/ 462 h 3672"/>
              <a:gd name="T98" fmla="*/ 2825 w 3310"/>
              <a:gd name="T99" fmla="*/ 610 h 3672"/>
              <a:gd name="T100" fmla="*/ 2434 w 3310"/>
              <a:gd name="T101" fmla="*/ 824 h 3672"/>
              <a:gd name="T102" fmla="*/ 537 w 3310"/>
              <a:gd name="T103" fmla="*/ 462 h 3672"/>
              <a:gd name="T104" fmla="*/ 875 w 3310"/>
              <a:gd name="T105" fmla="*/ 824 h 3672"/>
              <a:gd name="T106" fmla="*/ 732 w 3310"/>
              <a:gd name="T107" fmla="*/ 858 h 3672"/>
              <a:gd name="T108" fmla="*/ 518 w 3310"/>
              <a:gd name="T109" fmla="*/ 467 h 3672"/>
              <a:gd name="T110" fmla="*/ 1739 w 3310"/>
              <a:gd name="T111" fmla="*/ 461 h 3672"/>
              <a:gd name="T112" fmla="*/ 1571 w 3310"/>
              <a:gd name="T113" fmla="*/ 461 h 3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10" h="3672">
                <a:moveTo>
                  <a:pt x="1306" y="3323"/>
                </a:moveTo>
                <a:lnTo>
                  <a:pt x="2003" y="3323"/>
                </a:lnTo>
                <a:lnTo>
                  <a:pt x="2027" y="3326"/>
                </a:lnTo>
                <a:lnTo>
                  <a:pt x="2049" y="3335"/>
                </a:lnTo>
                <a:lnTo>
                  <a:pt x="2066" y="3349"/>
                </a:lnTo>
                <a:lnTo>
                  <a:pt x="2079" y="3367"/>
                </a:lnTo>
                <a:lnTo>
                  <a:pt x="2088" y="3389"/>
                </a:lnTo>
                <a:lnTo>
                  <a:pt x="2091" y="3413"/>
                </a:lnTo>
                <a:lnTo>
                  <a:pt x="2086" y="3439"/>
                </a:lnTo>
                <a:lnTo>
                  <a:pt x="2078" y="3455"/>
                </a:lnTo>
                <a:lnTo>
                  <a:pt x="2067" y="3470"/>
                </a:lnTo>
                <a:lnTo>
                  <a:pt x="2053" y="3481"/>
                </a:lnTo>
                <a:lnTo>
                  <a:pt x="2036" y="3491"/>
                </a:lnTo>
                <a:lnTo>
                  <a:pt x="2019" y="3496"/>
                </a:lnTo>
                <a:lnTo>
                  <a:pt x="2000" y="3497"/>
                </a:lnTo>
                <a:lnTo>
                  <a:pt x="1998" y="3497"/>
                </a:lnTo>
                <a:lnTo>
                  <a:pt x="1973" y="3500"/>
                </a:lnTo>
                <a:lnTo>
                  <a:pt x="1951" y="3507"/>
                </a:lnTo>
                <a:lnTo>
                  <a:pt x="1929" y="3518"/>
                </a:lnTo>
                <a:lnTo>
                  <a:pt x="1910" y="3532"/>
                </a:lnTo>
                <a:lnTo>
                  <a:pt x="1893" y="3550"/>
                </a:lnTo>
                <a:lnTo>
                  <a:pt x="1880" y="3572"/>
                </a:lnTo>
                <a:lnTo>
                  <a:pt x="1879" y="3573"/>
                </a:lnTo>
                <a:lnTo>
                  <a:pt x="1861" y="3601"/>
                </a:lnTo>
                <a:lnTo>
                  <a:pt x="1839" y="3625"/>
                </a:lnTo>
                <a:lnTo>
                  <a:pt x="1813" y="3646"/>
                </a:lnTo>
                <a:lnTo>
                  <a:pt x="1783" y="3660"/>
                </a:lnTo>
                <a:lnTo>
                  <a:pt x="1751" y="3669"/>
                </a:lnTo>
                <a:lnTo>
                  <a:pt x="1718" y="3672"/>
                </a:lnTo>
                <a:lnTo>
                  <a:pt x="1591" y="3672"/>
                </a:lnTo>
                <a:lnTo>
                  <a:pt x="1558" y="3669"/>
                </a:lnTo>
                <a:lnTo>
                  <a:pt x="1526" y="3660"/>
                </a:lnTo>
                <a:lnTo>
                  <a:pt x="1498" y="3646"/>
                </a:lnTo>
                <a:lnTo>
                  <a:pt x="1471" y="3625"/>
                </a:lnTo>
                <a:lnTo>
                  <a:pt x="1449" y="3601"/>
                </a:lnTo>
                <a:lnTo>
                  <a:pt x="1432" y="3573"/>
                </a:lnTo>
                <a:lnTo>
                  <a:pt x="1431" y="3572"/>
                </a:lnTo>
                <a:lnTo>
                  <a:pt x="1417" y="3550"/>
                </a:lnTo>
                <a:lnTo>
                  <a:pt x="1401" y="3532"/>
                </a:lnTo>
                <a:lnTo>
                  <a:pt x="1382" y="3518"/>
                </a:lnTo>
                <a:lnTo>
                  <a:pt x="1360" y="3507"/>
                </a:lnTo>
                <a:lnTo>
                  <a:pt x="1336" y="3500"/>
                </a:lnTo>
                <a:lnTo>
                  <a:pt x="1312" y="3497"/>
                </a:lnTo>
                <a:lnTo>
                  <a:pt x="1310" y="3497"/>
                </a:lnTo>
                <a:lnTo>
                  <a:pt x="1292" y="3496"/>
                </a:lnTo>
                <a:lnTo>
                  <a:pt x="1273" y="3491"/>
                </a:lnTo>
                <a:lnTo>
                  <a:pt x="1258" y="3481"/>
                </a:lnTo>
                <a:lnTo>
                  <a:pt x="1243" y="3470"/>
                </a:lnTo>
                <a:lnTo>
                  <a:pt x="1231" y="3455"/>
                </a:lnTo>
                <a:lnTo>
                  <a:pt x="1225" y="3439"/>
                </a:lnTo>
                <a:lnTo>
                  <a:pt x="1220" y="3413"/>
                </a:lnTo>
                <a:lnTo>
                  <a:pt x="1222" y="3389"/>
                </a:lnTo>
                <a:lnTo>
                  <a:pt x="1230" y="3367"/>
                </a:lnTo>
                <a:lnTo>
                  <a:pt x="1244" y="3349"/>
                </a:lnTo>
                <a:lnTo>
                  <a:pt x="1262" y="3335"/>
                </a:lnTo>
                <a:lnTo>
                  <a:pt x="1283" y="3326"/>
                </a:lnTo>
                <a:lnTo>
                  <a:pt x="1306" y="3323"/>
                </a:lnTo>
                <a:close/>
                <a:moveTo>
                  <a:pt x="1306" y="3104"/>
                </a:moveTo>
                <a:lnTo>
                  <a:pt x="2003" y="3104"/>
                </a:lnTo>
                <a:lnTo>
                  <a:pt x="2027" y="3108"/>
                </a:lnTo>
                <a:lnTo>
                  <a:pt x="2047" y="3116"/>
                </a:lnTo>
                <a:lnTo>
                  <a:pt x="2064" y="3130"/>
                </a:lnTo>
                <a:lnTo>
                  <a:pt x="2078" y="3148"/>
                </a:lnTo>
                <a:lnTo>
                  <a:pt x="2087" y="3168"/>
                </a:lnTo>
                <a:lnTo>
                  <a:pt x="2091" y="3191"/>
                </a:lnTo>
                <a:lnTo>
                  <a:pt x="2087" y="3215"/>
                </a:lnTo>
                <a:lnTo>
                  <a:pt x="2078" y="3236"/>
                </a:lnTo>
                <a:lnTo>
                  <a:pt x="2064" y="3253"/>
                </a:lnTo>
                <a:lnTo>
                  <a:pt x="2047" y="3267"/>
                </a:lnTo>
                <a:lnTo>
                  <a:pt x="2027" y="3276"/>
                </a:lnTo>
                <a:lnTo>
                  <a:pt x="2003" y="3279"/>
                </a:lnTo>
                <a:lnTo>
                  <a:pt x="1306" y="3279"/>
                </a:lnTo>
                <a:lnTo>
                  <a:pt x="1284" y="3276"/>
                </a:lnTo>
                <a:lnTo>
                  <a:pt x="1262" y="3267"/>
                </a:lnTo>
                <a:lnTo>
                  <a:pt x="1245" y="3253"/>
                </a:lnTo>
                <a:lnTo>
                  <a:pt x="1231" y="3236"/>
                </a:lnTo>
                <a:lnTo>
                  <a:pt x="1222" y="3215"/>
                </a:lnTo>
                <a:lnTo>
                  <a:pt x="1220" y="3191"/>
                </a:lnTo>
                <a:lnTo>
                  <a:pt x="1222" y="3168"/>
                </a:lnTo>
                <a:lnTo>
                  <a:pt x="1231" y="3148"/>
                </a:lnTo>
                <a:lnTo>
                  <a:pt x="1245" y="3130"/>
                </a:lnTo>
                <a:lnTo>
                  <a:pt x="1262" y="3116"/>
                </a:lnTo>
                <a:lnTo>
                  <a:pt x="1284" y="3108"/>
                </a:lnTo>
                <a:lnTo>
                  <a:pt x="1306" y="3104"/>
                </a:lnTo>
                <a:close/>
                <a:moveTo>
                  <a:pt x="2507" y="2441"/>
                </a:moveTo>
                <a:lnTo>
                  <a:pt x="2527" y="2441"/>
                </a:lnTo>
                <a:lnTo>
                  <a:pt x="2546" y="2444"/>
                </a:lnTo>
                <a:lnTo>
                  <a:pt x="2563" y="2453"/>
                </a:lnTo>
                <a:lnTo>
                  <a:pt x="2579" y="2466"/>
                </a:lnTo>
                <a:lnTo>
                  <a:pt x="2825" y="2713"/>
                </a:lnTo>
                <a:lnTo>
                  <a:pt x="2837" y="2729"/>
                </a:lnTo>
                <a:lnTo>
                  <a:pt x="2846" y="2746"/>
                </a:lnTo>
                <a:lnTo>
                  <a:pt x="2850" y="2765"/>
                </a:lnTo>
                <a:lnTo>
                  <a:pt x="2850" y="2783"/>
                </a:lnTo>
                <a:lnTo>
                  <a:pt x="2846" y="2803"/>
                </a:lnTo>
                <a:lnTo>
                  <a:pt x="2837" y="2820"/>
                </a:lnTo>
                <a:lnTo>
                  <a:pt x="2825" y="2836"/>
                </a:lnTo>
                <a:lnTo>
                  <a:pt x="2807" y="2851"/>
                </a:lnTo>
                <a:lnTo>
                  <a:pt x="2786" y="2859"/>
                </a:lnTo>
                <a:lnTo>
                  <a:pt x="2763" y="2862"/>
                </a:lnTo>
                <a:lnTo>
                  <a:pt x="2747" y="2860"/>
                </a:lnTo>
                <a:lnTo>
                  <a:pt x="2730" y="2855"/>
                </a:lnTo>
                <a:lnTo>
                  <a:pt x="2716" y="2847"/>
                </a:lnTo>
                <a:lnTo>
                  <a:pt x="2702" y="2836"/>
                </a:lnTo>
                <a:lnTo>
                  <a:pt x="2456" y="2589"/>
                </a:lnTo>
                <a:lnTo>
                  <a:pt x="2443" y="2573"/>
                </a:lnTo>
                <a:lnTo>
                  <a:pt x="2434" y="2556"/>
                </a:lnTo>
                <a:lnTo>
                  <a:pt x="2431" y="2537"/>
                </a:lnTo>
                <a:lnTo>
                  <a:pt x="2431" y="2517"/>
                </a:lnTo>
                <a:lnTo>
                  <a:pt x="2434" y="2499"/>
                </a:lnTo>
                <a:lnTo>
                  <a:pt x="2443" y="2481"/>
                </a:lnTo>
                <a:lnTo>
                  <a:pt x="2456" y="2466"/>
                </a:lnTo>
                <a:lnTo>
                  <a:pt x="2472" y="2453"/>
                </a:lnTo>
                <a:lnTo>
                  <a:pt x="2489" y="2444"/>
                </a:lnTo>
                <a:lnTo>
                  <a:pt x="2507" y="2441"/>
                </a:lnTo>
                <a:close/>
                <a:moveTo>
                  <a:pt x="783" y="2441"/>
                </a:moveTo>
                <a:lnTo>
                  <a:pt x="802" y="2441"/>
                </a:lnTo>
                <a:lnTo>
                  <a:pt x="820" y="2444"/>
                </a:lnTo>
                <a:lnTo>
                  <a:pt x="839" y="2453"/>
                </a:lnTo>
                <a:lnTo>
                  <a:pt x="855" y="2466"/>
                </a:lnTo>
                <a:lnTo>
                  <a:pt x="867" y="2481"/>
                </a:lnTo>
                <a:lnTo>
                  <a:pt x="875" y="2499"/>
                </a:lnTo>
                <a:lnTo>
                  <a:pt x="880" y="2517"/>
                </a:lnTo>
                <a:lnTo>
                  <a:pt x="880" y="2537"/>
                </a:lnTo>
                <a:lnTo>
                  <a:pt x="875" y="2556"/>
                </a:lnTo>
                <a:lnTo>
                  <a:pt x="867" y="2573"/>
                </a:lnTo>
                <a:lnTo>
                  <a:pt x="855" y="2589"/>
                </a:lnTo>
                <a:lnTo>
                  <a:pt x="608" y="2836"/>
                </a:lnTo>
                <a:lnTo>
                  <a:pt x="594" y="2847"/>
                </a:lnTo>
                <a:lnTo>
                  <a:pt x="579" y="2855"/>
                </a:lnTo>
                <a:lnTo>
                  <a:pt x="563" y="2860"/>
                </a:lnTo>
                <a:lnTo>
                  <a:pt x="546" y="2862"/>
                </a:lnTo>
                <a:lnTo>
                  <a:pt x="530" y="2860"/>
                </a:lnTo>
                <a:lnTo>
                  <a:pt x="513" y="2855"/>
                </a:lnTo>
                <a:lnTo>
                  <a:pt x="498" y="2847"/>
                </a:lnTo>
                <a:lnTo>
                  <a:pt x="485" y="2836"/>
                </a:lnTo>
                <a:lnTo>
                  <a:pt x="472" y="2820"/>
                </a:lnTo>
                <a:lnTo>
                  <a:pt x="464" y="2803"/>
                </a:lnTo>
                <a:lnTo>
                  <a:pt x="460" y="2783"/>
                </a:lnTo>
                <a:lnTo>
                  <a:pt x="460" y="2765"/>
                </a:lnTo>
                <a:lnTo>
                  <a:pt x="464" y="2746"/>
                </a:lnTo>
                <a:lnTo>
                  <a:pt x="472" y="2729"/>
                </a:lnTo>
                <a:lnTo>
                  <a:pt x="485" y="2713"/>
                </a:lnTo>
                <a:lnTo>
                  <a:pt x="732" y="2466"/>
                </a:lnTo>
                <a:lnTo>
                  <a:pt x="746" y="2453"/>
                </a:lnTo>
                <a:lnTo>
                  <a:pt x="765" y="2444"/>
                </a:lnTo>
                <a:lnTo>
                  <a:pt x="783" y="2441"/>
                </a:lnTo>
                <a:close/>
                <a:moveTo>
                  <a:pt x="2875" y="1575"/>
                </a:moveTo>
                <a:lnTo>
                  <a:pt x="3223" y="1575"/>
                </a:lnTo>
                <a:lnTo>
                  <a:pt x="3246" y="1577"/>
                </a:lnTo>
                <a:lnTo>
                  <a:pt x="3266" y="1586"/>
                </a:lnTo>
                <a:lnTo>
                  <a:pt x="3285" y="1600"/>
                </a:lnTo>
                <a:lnTo>
                  <a:pt x="3298" y="1618"/>
                </a:lnTo>
                <a:lnTo>
                  <a:pt x="3306" y="1639"/>
                </a:lnTo>
                <a:lnTo>
                  <a:pt x="3310" y="1661"/>
                </a:lnTo>
                <a:lnTo>
                  <a:pt x="3306" y="1684"/>
                </a:lnTo>
                <a:lnTo>
                  <a:pt x="3298" y="1706"/>
                </a:lnTo>
                <a:lnTo>
                  <a:pt x="3285" y="1723"/>
                </a:lnTo>
                <a:lnTo>
                  <a:pt x="3266" y="1737"/>
                </a:lnTo>
                <a:lnTo>
                  <a:pt x="3246" y="1746"/>
                </a:lnTo>
                <a:lnTo>
                  <a:pt x="3223" y="1749"/>
                </a:lnTo>
                <a:lnTo>
                  <a:pt x="2875" y="1749"/>
                </a:lnTo>
                <a:lnTo>
                  <a:pt x="2851" y="1746"/>
                </a:lnTo>
                <a:lnTo>
                  <a:pt x="2830" y="1737"/>
                </a:lnTo>
                <a:lnTo>
                  <a:pt x="2812" y="1723"/>
                </a:lnTo>
                <a:lnTo>
                  <a:pt x="2799" y="1706"/>
                </a:lnTo>
                <a:lnTo>
                  <a:pt x="2791" y="1684"/>
                </a:lnTo>
                <a:lnTo>
                  <a:pt x="2787" y="1661"/>
                </a:lnTo>
                <a:lnTo>
                  <a:pt x="2791" y="1639"/>
                </a:lnTo>
                <a:lnTo>
                  <a:pt x="2799" y="1618"/>
                </a:lnTo>
                <a:lnTo>
                  <a:pt x="2812" y="1600"/>
                </a:lnTo>
                <a:lnTo>
                  <a:pt x="2830" y="1586"/>
                </a:lnTo>
                <a:lnTo>
                  <a:pt x="2851" y="1577"/>
                </a:lnTo>
                <a:lnTo>
                  <a:pt x="2875" y="1575"/>
                </a:lnTo>
                <a:close/>
                <a:moveTo>
                  <a:pt x="87" y="1575"/>
                </a:moveTo>
                <a:lnTo>
                  <a:pt x="436" y="1575"/>
                </a:lnTo>
                <a:lnTo>
                  <a:pt x="459" y="1577"/>
                </a:lnTo>
                <a:lnTo>
                  <a:pt x="480" y="1586"/>
                </a:lnTo>
                <a:lnTo>
                  <a:pt x="497" y="1600"/>
                </a:lnTo>
                <a:lnTo>
                  <a:pt x="511" y="1618"/>
                </a:lnTo>
                <a:lnTo>
                  <a:pt x="520" y="1639"/>
                </a:lnTo>
                <a:lnTo>
                  <a:pt x="523" y="1661"/>
                </a:lnTo>
                <a:lnTo>
                  <a:pt x="520" y="1684"/>
                </a:lnTo>
                <a:lnTo>
                  <a:pt x="511" y="1706"/>
                </a:lnTo>
                <a:lnTo>
                  <a:pt x="497" y="1723"/>
                </a:lnTo>
                <a:lnTo>
                  <a:pt x="480" y="1737"/>
                </a:lnTo>
                <a:lnTo>
                  <a:pt x="459" y="1746"/>
                </a:lnTo>
                <a:lnTo>
                  <a:pt x="436" y="1749"/>
                </a:lnTo>
                <a:lnTo>
                  <a:pt x="87" y="1749"/>
                </a:lnTo>
                <a:lnTo>
                  <a:pt x="65" y="1746"/>
                </a:lnTo>
                <a:lnTo>
                  <a:pt x="43" y="1737"/>
                </a:lnTo>
                <a:lnTo>
                  <a:pt x="26" y="1723"/>
                </a:lnTo>
                <a:lnTo>
                  <a:pt x="12" y="1706"/>
                </a:lnTo>
                <a:lnTo>
                  <a:pt x="3" y="1684"/>
                </a:lnTo>
                <a:lnTo>
                  <a:pt x="0" y="1661"/>
                </a:lnTo>
                <a:lnTo>
                  <a:pt x="3" y="1639"/>
                </a:lnTo>
                <a:lnTo>
                  <a:pt x="12" y="1618"/>
                </a:lnTo>
                <a:lnTo>
                  <a:pt x="26" y="1600"/>
                </a:lnTo>
                <a:lnTo>
                  <a:pt x="43" y="1586"/>
                </a:lnTo>
                <a:lnTo>
                  <a:pt x="65" y="1577"/>
                </a:lnTo>
                <a:lnTo>
                  <a:pt x="87" y="1575"/>
                </a:lnTo>
                <a:close/>
                <a:moveTo>
                  <a:pt x="1656" y="1098"/>
                </a:moveTo>
                <a:lnTo>
                  <a:pt x="1635" y="1102"/>
                </a:lnTo>
                <a:lnTo>
                  <a:pt x="1618" y="1111"/>
                </a:lnTo>
                <a:lnTo>
                  <a:pt x="1604" y="1125"/>
                </a:lnTo>
                <a:lnTo>
                  <a:pt x="1594" y="1143"/>
                </a:lnTo>
                <a:lnTo>
                  <a:pt x="1591" y="1163"/>
                </a:lnTo>
                <a:lnTo>
                  <a:pt x="1591" y="1271"/>
                </a:lnTo>
                <a:lnTo>
                  <a:pt x="1548" y="1282"/>
                </a:lnTo>
                <a:lnTo>
                  <a:pt x="1507" y="1299"/>
                </a:lnTo>
                <a:lnTo>
                  <a:pt x="1469" y="1321"/>
                </a:lnTo>
                <a:lnTo>
                  <a:pt x="1436" y="1347"/>
                </a:lnTo>
                <a:lnTo>
                  <a:pt x="1407" y="1378"/>
                </a:lnTo>
                <a:lnTo>
                  <a:pt x="1382" y="1412"/>
                </a:lnTo>
                <a:lnTo>
                  <a:pt x="1362" y="1450"/>
                </a:lnTo>
                <a:lnTo>
                  <a:pt x="1349" y="1490"/>
                </a:lnTo>
                <a:lnTo>
                  <a:pt x="1341" y="1534"/>
                </a:lnTo>
                <a:lnTo>
                  <a:pt x="1339" y="1560"/>
                </a:lnTo>
                <a:lnTo>
                  <a:pt x="1341" y="1588"/>
                </a:lnTo>
                <a:lnTo>
                  <a:pt x="1345" y="1617"/>
                </a:lnTo>
                <a:lnTo>
                  <a:pt x="1352" y="1646"/>
                </a:lnTo>
                <a:lnTo>
                  <a:pt x="1363" y="1674"/>
                </a:lnTo>
                <a:lnTo>
                  <a:pt x="1378" y="1701"/>
                </a:lnTo>
                <a:lnTo>
                  <a:pt x="1395" y="1729"/>
                </a:lnTo>
                <a:lnTo>
                  <a:pt x="1418" y="1755"/>
                </a:lnTo>
                <a:lnTo>
                  <a:pt x="1444" y="1779"/>
                </a:lnTo>
                <a:lnTo>
                  <a:pt x="1475" y="1802"/>
                </a:lnTo>
                <a:lnTo>
                  <a:pt x="1509" y="1824"/>
                </a:lnTo>
                <a:lnTo>
                  <a:pt x="1549" y="1841"/>
                </a:lnTo>
                <a:lnTo>
                  <a:pt x="1593" y="1858"/>
                </a:lnTo>
                <a:lnTo>
                  <a:pt x="1643" y="1871"/>
                </a:lnTo>
                <a:lnTo>
                  <a:pt x="1685" y="1881"/>
                </a:lnTo>
                <a:lnTo>
                  <a:pt x="1723" y="1896"/>
                </a:lnTo>
                <a:lnTo>
                  <a:pt x="1756" y="1913"/>
                </a:lnTo>
                <a:lnTo>
                  <a:pt x="1783" y="1932"/>
                </a:lnTo>
                <a:lnTo>
                  <a:pt x="1807" y="1955"/>
                </a:lnTo>
                <a:lnTo>
                  <a:pt x="1824" y="1980"/>
                </a:lnTo>
                <a:lnTo>
                  <a:pt x="1836" y="2007"/>
                </a:lnTo>
                <a:lnTo>
                  <a:pt x="1843" y="2035"/>
                </a:lnTo>
                <a:lnTo>
                  <a:pt x="1843" y="2065"/>
                </a:lnTo>
                <a:lnTo>
                  <a:pt x="1838" y="2090"/>
                </a:lnTo>
                <a:lnTo>
                  <a:pt x="1829" y="2115"/>
                </a:lnTo>
                <a:lnTo>
                  <a:pt x="1815" y="2138"/>
                </a:lnTo>
                <a:lnTo>
                  <a:pt x="1798" y="2160"/>
                </a:lnTo>
                <a:lnTo>
                  <a:pt x="1778" y="2178"/>
                </a:lnTo>
                <a:lnTo>
                  <a:pt x="1753" y="2194"/>
                </a:lnTo>
                <a:lnTo>
                  <a:pt x="1724" y="2206"/>
                </a:lnTo>
                <a:lnTo>
                  <a:pt x="1692" y="2213"/>
                </a:lnTo>
                <a:lnTo>
                  <a:pt x="1656" y="2217"/>
                </a:lnTo>
                <a:lnTo>
                  <a:pt x="1618" y="2214"/>
                </a:lnTo>
                <a:lnTo>
                  <a:pt x="1584" y="2209"/>
                </a:lnTo>
                <a:lnTo>
                  <a:pt x="1553" y="2200"/>
                </a:lnTo>
                <a:lnTo>
                  <a:pt x="1526" y="2188"/>
                </a:lnTo>
                <a:lnTo>
                  <a:pt x="1502" y="2174"/>
                </a:lnTo>
                <a:lnTo>
                  <a:pt x="1483" y="2158"/>
                </a:lnTo>
                <a:lnTo>
                  <a:pt x="1466" y="2141"/>
                </a:lnTo>
                <a:lnTo>
                  <a:pt x="1452" y="2124"/>
                </a:lnTo>
                <a:lnTo>
                  <a:pt x="1441" y="2106"/>
                </a:lnTo>
                <a:lnTo>
                  <a:pt x="1434" y="2088"/>
                </a:lnTo>
                <a:lnTo>
                  <a:pt x="1426" y="2073"/>
                </a:lnTo>
                <a:lnTo>
                  <a:pt x="1415" y="2059"/>
                </a:lnTo>
                <a:lnTo>
                  <a:pt x="1401" y="2050"/>
                </a:lnTo>
                <a:lnTo>
                  <a:pt x="1385" y="2044"/>
                </a:lnTo>
                <a:lnTo>
                  <a:pt x="1368" y="2043"/>
                </a:lnTo>
                <a:lnTo>
                  <a:pt x="1351" y="2046"/>
                </a:lnTo>
                <a:lnTo>
                  <a:pt x="1336" y="2054"/>
                </a:lnTo>
                <a:lnTo>
                  <a:pt x="1322" y="2066"/>
                </a:lnTo>
                <a:lnTo>
                  <a:pt x="1313" y="2080"/>
                </a:lnTo>
                <a:lnTo>
                  <a:pt x="1308" y="2096"/>
                </a:lnTo>
                <a:lnTo>
                  <a:pt x="1306" y="2113"/>
                </a:lnTo>
                <a:lnTo>
                  <a:pt x="1310" y="2130"/>
                </a:lnTo>
                <a:lnTo>
                  <a:pt x="1321" y="2156"/>
                </a:lnTo>
                <a:lnTo>
                  <a:pt x="1335" y="2184"/>
                </a:lnTo>
                <a:lnTo>
                  <a:pt x="1353" y="2211"/>
                </a:lnTo>
                <a:lnTo>
                  <a:pt x="1376" y="2237"/>
                </a:lnTo>
                <a:lnTo>
                  <a:pt x="1401" y="2261"/>
                </a:lnTo>
                <a:lnTo>
                  <a:pt x="1432" y="2284"/>
                </a:lnTo>
                <a:lnTo>
                  <a:pt x="1465" y="2304"/>
                </a:lnTo>
                <a:lnTo>
                  <a:pt x="1503" y="2321"/>
                </a:lnTo>
                <a:lnTo>
                  <a:pt x="1545" y="2334"/>
                </a:lnTo>
                <a:lnTo>
                  <a:pt x="1591" y="2342"/>
                </a:lnTo>
                <a:lnTo>
                  <a:pt x="1591" y="2449"/>
                </a:lnTo>
                <a:lnTo>
                  <a:pt x="1594" y="2469"/>
                </a:lnTo>
                <a:lnTo>
                  <a:pt x="1604" y="2487"/>
                </a:lnTo>
                <a:lnTo>
                  <a:pt x="1618" y="2501"/>
                </a:lnTo>
                <a:lnTo>
                  <a:pt x="1635" y="2510"/>
                </a:lnTo>
                <a:lnTo>
                  <a:pt x="1656" y="2514"/>
                </a:lnTo>
                <a:lnTo>
                  <a:pt x="1678" y="2510"/>
                </a:lnTo>
                <a:lnTo>
                  <a:pt x="1695" y="2501"/>
                </a:lnTo>
                <a:lnTo>
                  <a:pt x="1709" y="2487"/>
                </a:lnTo>
                <a:lnTo>
                  <a:pt x="1718" y="2469"/>
                </a:lnTo>
                <a:lnTo>
                  <a:pt x="1722" y="2449"/>
                </a:lnTo>
                <a:lnTo>
                  <a:pt x="1722" y="2341"/>
                </a:lnTo>
                <a:lnTo>
                  <a:pt x="1765" y="2330"/>
                </a:lnTo>
                <a:lnTo>
                  <a:pt x="1806" y="2313"/>
                </a:lnTo>
                <a:lnTo>
                  <a:pt x="1843" y="2291"/>
                </a:lnTo>
                <a:lnTo>
                  <a:pt x="1877" y="2265"/>
                </a:lnTo>
                <a:lnTo>
                  <a:pt x="1906" y="2234"/>
                </a:lnTo>
                <a:lnTo>
                  <a:pt x="1931" y="2200"/>
                </a:lnTo>
                <a:lnTo>
                  <a:pt x="1951" y="2162"/>
                </a:lnTo>
                <a:lnTo>
                  <a:pt x="1964" y="2122"/>
                </a:lnTo>
                <a:lnTo>
                  <a:pt x="1972" y="2078"/>
                </a:lnTo>
                <a:lnTo>
                  <a:pt x="1973" y="2052"/>
                </a:lnTo>
                <a:lnTo>
                  <a:pt x="1972" y="2024"/>
                </a:lnTo>
                <a:lnTo>
                  <a:pt x="1968" y="1995"/>
                </a:lnTo>
                <a:lnTo>
                  <a:pt x="1961" y="1967"/>
                </a:lnTo>
                <a:lnTo>
                  <a:pt x="1950" y="1938"/>
                </a:lnTo>
                <a:lnTo>
                  <a:pt x="1935" y="1911"/>
                </a:lnTo>
                <a:lnTo>
                  <a:pt x="1917" y="1883"/>
                </a:lnTo>
                <a:lnTo>
                  <a:pt x="1895" y="1857"/>
                </a:lnTo>
                <a:lnTo>
                  <a:pt x="1869" y="1833"/>
                </a:lnTo>
                <a:lnTo>
                  <a:pt x="1838" y="1810"/>
                </a:lnTo>
                <a:lnTo>
                  <a:pt x="1804" y="1788"/>
                </a:lnTo>
                <a:lnTo>
                  <a:pt x="1764" y="1770"/>
                </a:lnTo>
                <a:lnTo>
                  <a:pt x="1720" y="1754"/>
                </a:lnTo>
                <a:lnTo>
                  <a:pt x="1670" y="1741"/>
                </a:lnTo>
                <a:lnTo>
                  <a:pt x="1627" y="1731"/>
                </a:lnTo>
                <a:lnTo>
                  <a:pt x="1590" y="1716"/>
                </a:lnTo>
                <a:lnTo>
                  <a:pt x="1557" y="1699"/>
                </a:lnTo>
                <a:lnTo>
                  <a:pt x="1530" y="1680"/>
                </a:lnTo>
                <a:lnTo>
                  <a:pt x="1506" y="1657"/>
                </a:lnTo>
                <a:lnTo>
                  <a:pt x="1489" y="1632"/>
                </a:lnTo>
                <a:lnTo>
                  <a:pt x="1476" y="1606"/>
                </a:lnTo>
                <a:lnTo>
                  <a:pt x="1470" y="1577"/>
                </a:lnTo>
                <a:lnTo>
                  <a:pt x="1470" y="1547"/>
                </a:lnTo>
                <a:lnTo>
                  <a:pt x="1475" y="1522"/>
                </a:lnTo>
                <a:lnTo>
                  <a:pt x="1484" y="1497"/>
                </a:lnTo>
                <a:lnTo>
                  <a:pt x="1498" y="1474"/>
                </a:lnTo>
                <a:lnTo>
                  <a:pt x="1515" y="1452"/>
                </a:lnTo>
                <a:lnTo>
                  <a:pt x="1535" y="1434"/>
                </a:lnTo>
                <a:lnTo>
                  <a:pt x="1560" y="1418"/>
                </a:lnTo>
                <a:lnTo>
                  <a:pt x="1589" y="1406"/>
                </a:lnTo>
                <a:lnTo>
                  <a:pt x="1621" y="1399"/>
                </a:lnTo>
                <a:lnTo>
                  <a:pt x="1656" y="1395"/>
                </a:lnTo>
                <a:lnTo>
                  <a:pt x="1695" y="1398"/>
                </a:lnTo>
                <a:lnTo>
                  <a:pt x="1729" y="1403"/>
                </a:lnTo>
                <a:lnTo>
                  <a:pt x="1759" y="1412"/>
                </a:lnTo>
                <a:lnTo>
                  <a:pt x="1787" y="1424"/>
                </a:lnTo>
                <a:lnTo>
                  <a:pt x="1810" y="1438"/>
                </a:lnTo>
                <a:lnTo>
                  <a:pt x="1830" y="1454"/>
                </a:lnTo>
                <a:lnTo>
                  <a:pt x="1847" y="1471"/>
                </a:lnTo>
                <a:lnTo>
                  <a:pt x="1861" y="1488"/>
                </a:lnTo>
                <a:lnTo>
                  <a:pt x="1871" y="1506"/>
                </a:lnTo>
                <a:lnTo>
                  <a:pt x="1879" y="1524"/>
                </a:lnTo>
                <a:lnTo>
                  <a:pt x="1887" y="1539"/>
                </a:lnTo>
                <a:lnTo>
                  <a:pt x="1898" y="1553"/>
                </a:lnTo>
                <a:lnTo>
                  <a:pt x="1912" y="1562"/>
                </a:lnTo>
                <a:lnTo>
                  <a:pt x="1928" y="1568"/>
                </a:lnTo>
                <a:lnTo>
                  <a:pt x="1944" y="1569"/>
                </a:lnTo>
                <a:lnTo>
                  <a:pt x="1962" y="1566"/>
                </a:lnTo>
                <a:lnTo>
                  <a:pt x="1977" y="1558"/>
                </a:lnTo>
                <a:lnTo>
                  <a:pt x="1990" y="1546"/>
                </a:lnTo>
                <a:lnTo>
                  <a:pt x="2000" y="1532"/>
                </a:lnTo>
                <a:lnTo>
                  <a:pt x="2005" y="1516"/>
                </a:lnTo>
                <a:lnTo>
                  <a:pt x="2006" y="1499"/>
                </a:lnTo>
                <a:lnTo>
                  <a:pt x="2003" y="1482"/>
                </a:lnTo>
                <a:lnTo>
                  <a:pt x="1992" y="1456"/>
                </a:lnTo>
                <a:lnTo>
                  <a:pt x="1978" y="1428"/>
                </a:lnTo>
                <a:lnTo>
                  <a:pt x="1960" y="1401"/>
                </a:lnTo>
                <a:lnTo>
                  <a:pt x="1937" y="1375"/>
                </a:lnTo>
                <a:lnTo>
                  <a:pt x="1912" y="1351"/>
                </a:lnTo>
                <a:lnTo>
                  <a:pt x="1881" y="1328"/>
                </a:lnTo>
                <a:lnTo>
                  <a:pt x="1848" y="1308"/>
                </a:lnTo>
                <a:lnTo>
                  <a:pt x="1810" y="1291"/>
                </a:lnTo>
                <a:lnTo>
                  <a:pt x="1767" y="1278"/>
                </a:lnTo>
                <a:lnTo>
                  <a:pt x="1722" y="1270"/>
                </a:lnTo>
                <a:lnTo>
                  <a:pt x="1722" y="1163"/>
                </a:lnTo>
                <a:lnTo>
                  <a:pt x="1718" y="1143"/>
                </a:lnTo>
                <a:lnTo>
                  <a:pt x="1709" y="1125"/>
                </a:lnTo>
                <a:lnTo>
                  <a:pt x="1695" y="1111"/>
                </a:lnTo>
                <a:lnTo>
                  <a:pt x="1678" y="1102"/>
                </a:lnTo>
                <a:lnTo>
                  <a:pt x="1656" y="1098"/>
                </a:lnTo>
                <a:close/>
                <a:moveTo>
                  <a:pt x="1655" y="788"/>
                </a:moveTo>
                <a:lnTo>
                  <a:pt x="1733" y="791"/>
                </a:lnTo>
                <a:lnTo>
                  <a:pt x="1811" y="801"/>
                </a:lnTo>
                <a:lnTo>
                  <a:pt x="1886" y="817"/>
                </a:lnTo>
                <a:lnTo>
                  <a:pt x="1959" y="839"/>
                </a:lnTo>
                <a:lnTo>
                  <a:pt x="2028" y="868"/>
                </a:lnTo>
                <a:lnTo>
                  <a:pt x="2095" y="901"/>
                </a:lnTo>
                <a:lnTo>
                  <a:pt x="2159" y="939"/>
                </a:lnTo>
                <a:lnTo>
                  <a:pt x="2218" y="983"/>
                </a:lnTo>
                <a:lnTo>
                  <a:pt x="2275" y="1031"/>
                </a:lnTo>
                <a:lnTo>
                  <a:pt x="2327" y="1083"/>
                </a:lnTo>
                <a:lnTo>
                  <a:pt x="2375" y="1139"/>
                </a:lnTo>
                <a:lnTo>
                  <a:pt x="2418" y="1200"/>
                </a:lnTo>
                <a:lnTo>
                  <a:pt x="2457" y="1264"/>
                </a:lnTo>
                <a:lnTo>
                  <a:pt x="2490" y="1331"/>
                </a:lnTo>
                <a:lnTo>
                  <a:pt x="2517" y="1401"/>
                </a:lnTo>
                <a:lnTo>
                  <a:pt x="2540" y="1474"/>
                </a:lnTo>
                <a:lnTo>
                  <a:pt x="2556" y="1548"/>
                </a:lnTo>
                <a:lnTo>
                  <a:pt x="2566" y="1626"/>
                </a:lnTo>
                <a:lnTo>
                  <a:pt x="2570" y="1705"/>
                </a:lnTo>
                <a:lnTo>
                  <a:pt x="2568" y="1770"/>
                </a:lnTo>
                <a:lnTo>
                  <a:pt x="2561" y="1831"/>
                </a:lnTo>
                <a:lnTo>
                  <a:pt x="2550" y="1889"/>
                </a:lnTo>
                <a:lnTo>
                  <a:pt x="2537" y="1943"/>
                </a:lnTo>
                <a:lnTo>
                  <a:pt x="2520" y="1994"/>
                </a:lnTo>
                <a:lnTo>
                  <a:pt x="2500" y="2042"/>
                </a:lnTo>
                <a:lnTo>
                  <a:pt x="2478" y="2088"/>
                </a:lnTo>
                <a:lnTo>
                  <a:pt x="2454" y="2131"/>
                </a:lnTo>
                <a:lnTo>
                  <a:pt x="2428" y="2173"/>
                </a:lnTo>
                <a:lnTo>
                  <a:pt x="2399" y="2213"/>
                </a:lnTo>
                <a:lnTo>
                  <a:pt x="2370" y="2253"/>
                </a:lnTo>
                <a:lnTo>
                  <a:pt x="2340" y="2291"/>
                </a:lnTo>
                <a:lnTo>
                  <a:pt x="2309" y="2329"/>
                </a:lnTo>
                <a:lnTo>
                  <a:pt x="2278" y="2365"/>
                </a:lnTo>
                <a:lnTo>
                  <a:pt x="2248" y="2403"/>
                </a:lnTo>
                <a:lnTo>
                  <a:pt x="2217" y="2439"/>
                </a:lnTo>
                <a:lnTo>
                  <a:pt x="2187" y="2477"/>
                </a:lnTo>
                <a:lnTo>
                  <a:pt x="2159" y="2516"/>
                </a:lnTo>
                <a:lnTo>
                  <a:pt x="2132" y="2555"/>
                </a:lnTo>
                <a:lnTo>
                  <a:pt x="2107" y="2596"/>
                </a:lnTo>
                <a:lnTo>
                  <a:pt x="2083" y="2638"/>
                </a:lnTo>
                <a:lnTo>
                  <a:pt x="2062" y="2683"/>
                </a:lnTo>
                <a:lnTo>
                  <a:pt x="2044" y="2730"/>
                </a:lnTo>
                <a:lnTo>
                  <a:pt x="2028" y="2779"/>
                </a:lnTo>
                <a:lnTo>
                  <a:pt x="2017" y="2831"/>
                </a:lnTo>
                <a:lnTo>
                  <a:pt x="2009" y="2886"/>
                </a:lnTo>
                <a:lnTo>
                  <a:pt x="2030" y="2891"/>
                </a:lnTo>
                <a:lnTo>
                  <a:pt x="2050" y="2900"/>
                </a:lnTo>
                <a:lnTo>
                  <a:pt x="2067" y="2914"/>
                </a:lnTo>
                <a:lnTo>
                  <a:pt x="2079" y="2931"/>
                </a:lnTo>
                <a:lnTo>
                  <a:pt x="2087" y="2950"/>
                </a:lnTo>
                <a:lnTo>
                  <a:pt x="2091" y="2973"/>
                </a:lnTo>
                <a:lnTo>
                  <a:pt x="2087" y="2996"/>
                </a:lnTo>
                <a:lnTo>
                  <a:pt x="2078" y="3018"/>
                </a:lnTo>
                <a:lnTo>
                  <a:pt x="2064" y="3035"/>
                </a:lnTo>
                <a:lnTo>
                  <a:pt x="2047" y="3048"/>
                </a:lnTo>
                <a:lnTo>
                  <a:pt x="2027" y="3058"/>
                </a:lnTo>
                <a:lnTo>
                  <a:pt x="2003" y="3061"/>
                </a:lnTo>
                <a:lnTo>
                  <a:pt x="1306" y="3061"/>
                </a:lnTo>
                <a:lnTo>
                  <a:pt x="1284" y="3058"/>
                </a:lnTo>
                <a:lnTo>
                  <a:pt x="1262" y="3048"/>
                </a:lnTo>
                <a:lnTo>
                  <a:pt x="1245" y="3035"/>
                </a:lnTo>
                <a:lnTo>
                  <a:pt x="1231" y="3018"/>
                </a:lnTo>
                <a:lnTo>
                  <a:pt x="1222" y="2996"/>
                </a:lnTo>
                <a:lnTo>
                  <a:pt x="1220" y="2973"/>
                </a:lnTo>
                <a:lnTo>
                  <a:pt x="1222" y="2950"/>
                </a:lnTo>
                <a:lnTo>
                  <a:pt x="1230" y="2931"/>
                </a:lnTo>
                <a:lnTo>
                  <a:pt x="1244" y="2914"/>
                </a:lnTo>
                <a:lnTo>
                  <a:pt x="1260" y="2900"/>
                </a:lnTo>
                <a:lnTo>
                  <a:pt x="1279" y="2891"/>
                </a:lnTo>
                <a:lnTo>
                  <a:pt x="1302" y="2886"/>
                </a:lnTo>
                <a:lnTo>
                  <a:pt x="1293" y="2831"/>
                </a:lnTo>
                <a:lnTo>
                  <a:pt x="1281" y="2779"/>
                </a:lnTo>
                <a:lnTo>
                  <a:pt x="1267" y="2730"/>
                </a:lnTo>
                <a:lnTo>
                  <a:pt x="1247" y="2683"/>
                </a:lnTo>
                <a:lnTo>
                  <a:pt x="1227" y="2638"/>
                </a:lnTo>
                <a:lnTo>
                  <a:pt x="1204" y="2596"/>
                </a:lnTo>
                <a:lnTo>
                  <a:pt x="1178" y="2555"/>
                </a:lnTo>
                <a:lnTo>
                  <a:pt x="1151" y="2516"/>
                </a:lnTo>
                <a:lnTo>
                  <a:pt x="1122" y="2477"/>
                </a:lnTo>
                <a:lnTo>
                  <a:pt x="1092" y="2439"/>
                </a:lnTo>
                <a:lnTo>
                  <a:pt x="1063" y="2403"/>
                </a:lnTo>
                <a:lnTo>
                  <a:pt x="1031" y="2365"/>
                </a:lnTo>
                <a:lnTo>
                  <a:pt x="1000" y="2329"/>
                </a:lnTo>
                <a:lnTo>
                  <a:pt x="970" y="2291"/>
                </a:lnTo>
                <a:lnTo>
                  <a:pt x="940" y="2253"/>
                </a:lnTo>
                <a:lnTo>
                  <a:pt x="910" y="2213"/>
                </a:lnTo>
                <a:lnTo>
                  <a:pt x="883" y="2173"/>
                </a:lnTo>
                <a:lnTo>
                  <a:pt x="857" y="2131"/>
                </a:lnTo>
                <a:lnTo>
                  <a:pt x="832" y="2088"/>
                </a:lnTo>
                <a:lnTo>
                  <a:pt x="810" y="2042"/>
                </a:lnTo>
                <a:lnTo>
                  <a:pt x="790" y="1994"/>
                </a:lnTo>
                <a:lnTo>
                  <a:pt x="773" y="1943"/>
                </a:lnTo>
                <a:lnTo>
                  <a:pt x="759" y="1889"/>
                </a:lnTo>
                <a:lnTo>
                  <a:pt x="749" y="1831"/>
                </a:lnTo>
                <a:lnTo>
                  <a:pt x="743" y="1770"/>
                </a:lnTo>
                <a:lnTo>
                  <a:pt x="741" y="1705"/>
                </a:lnTo>
                <a:lnTo>
                  <a:pt x="744" y="1626"/>
                </a:lnTo>
                <a:lnTo>
                  <a:pt x="753" y="1548"/>
                </a:lnTo>
                <a:lnTo>
                  <a:pt x="770" y="1474"/>
                </a:lnTo>
                <a:lnTo>
                  <a:pt x="792" y="1401"/>
                </a:lnTo>
                <a:lnTo>
                  <a:pt x="820" y="1331"/>
                </a:lnTo>
                <a:lnTo>
                  <a:pt x="853" y="1264"/>
                </a:lnTo>
                <a:lnTo>
                  <a:pt x="891" y="1200"/>
                </a:lnTo>
                <a:lnTo>
                  <a:pt x="935" y="1139"/>
                </a:lnTo>
                <a:lnTo>
                  <a:pt x="983" y="1083"/>
                </a:lnTo>
                <a:lnTo>
                  <a:pt x="1036" y="1031"/>
                </a:lnTo>
                <a:lnTo>
                  <a:pt x="1091" y="983"/>
                </a:lnTo>
                <a:lnTo>
                  <a:pt x="1152" y="939"/>
                </a:lnTo>
                <a:lnTo>
                  <a:pt x="1215" y="901"/>
                </a:lnTo>
                <a:lnTo>
                  <a:pt x="1281" y="868"/>
                </a:lnTo>
                <a:lnTo>
                  <a:pt x="1352" y="839"/>
                </a:lnTo>
                <a:lnTo>
                  <a:pt x="1424" y="817"/>
                </a:lnTo>
                <a:lnTo>
                  <a:pt x="1499" y="801"/>
                </a:lnTo>
                <a:lnTo>
                  <a:pt x="1576" y="791"/>
                </a:lnTo>
                <a:lnTo>
                  <a:pt x="1655" y="788"/>
                </a:lnTo>
                <a:close/>
                <a:moveTo>
                  <a:pt x="2754" y="462"/>
                </a:moveTo>
                <a:lnTo>
                  <a:pt x="2774" y="462"/>
                </a:lnTo>
                <a:lnTo>
                  <a:pt x="2792" y="467"/>
                </a:lnTo>
                <a:lnTo>
                  <a:pt x="2809" y="475"/>
                </a:lnTo>
                <a:lnTo>
                  <a:pt x="2825" y="487"/>
                </a:lnTo>
                <a:lnTo>
                  <a:pt x="2837" y="503"/>
                </a:lnTo>
                <a:lnTo>
                  <a:pt x="2846" y="520"/>
                </a:lnTo>
                <a:lnTo>
                  <a:pt x="2850" y="540"/>
                </a:lnTo>
                <a:lnTo>
                  <a:pt x="2850" y="559"/>
                </a:lnTo>
                <a:lnTo>
                  <a:pt x="2846" y="577"/>
                </a:lnTo>
                <a:lnTo>
                  <a:pt x="2837" y="596"/>
                </a:lnTo>
                <a:lnTo>
                  <a:pt x="2825" y="610"/>
                </a:lnTo>
                <a:lnTo>
                  <a:pt x="2579" y="858"/>
                </a:lnTo>
                <a:lnTo>
                  <a:pt x="2565" y="870"/>
                </a:lnTo>
                <a:lnTo>
                  <a:pt x="2550" y="878"/>
                </a:lnTo>
                <a:lnTo>
                  <a:pt x="2533" y="882"/>
                </a:lnTo>
                <a:lnTo>
                  <a:pt x="2517" y="884"/>
                </a:lnTo>
                <a:lnTo>
                  <a:pt x="2495" y="881"/>
                </a:lnTo>
                <a:lnTo>
                  <a:pt x="2474" y="872"/>
                </a:lnTo>
                <a:lnTo>
                  <a:pt x="2456" y="858"/>
                </a:lnTo>
                <a:lnTo>
                  <a:pt x="2443" y="842"/>
                </a:lnTo>
                <a:lnTo>
                  <a:pt x="2434" y="824"/>
                </a:lnTo>
                <a:lnTo>
                  <a:pt x="2431" y="806"/>
                </a:lnTo>
                <a:lnTo>
                  <a:pt x="2431" y="786"/>
                </a:lnTo>
                <a:lnTo>
                  <a:pt x="2434" y="768"/>
                </a:lnTo>
                <a:lnTo>
                  <a:pt x="2443" y="750"/>
                </a:lnTo>
                <a:lnTo>
                  <a:pt x="2456" y="735"/>
                </a:lnTo>
                <a:lnTo>
                  <a:pt x="2702" y="487"/>
                </a:lnTo>
                <a:lnTo>
                  <a:pt x="2718" y="475"/>
                </a:lnTo>
                <a:lnTo>
                  <a:pt x="2735" y="467"/>
                </a:lnTo>
                <a:lnTo>
                  <a:pt x="2754" y="462"/>
                </a:lnTo>
                <a:close/>
                <a:moveTo>
                  <a:pt x="537" y="462"/>
                </a:moveTo>
                <a:lnTo>
                  <a:pt x="556" y="462"/>
                </a:lnTo>
                <a:lnTo>
                  <a:pt x="575" y="467"/>
                </a:lnTo>
                <a:lnTo>
                  <a:pt x="593" y="475"/>
                </a:lnTo>
                <a:lnTo>
                  <a:pt x="608" y="487"/>
                </a:lnTo>
                <a:lnTo>
                  <a:pt x="855" y="735"/>
                </a:lnTo>
                <a:lnTo>
                  <a:pt x="867" y="750"/>
                </a:lnTo>
                <a:lnTo>
                  <a:pt x="875" y="768"/>
                </a:lnTo>
                <a:lnTo>
                  <a:pt x="880" y="786"/>
                </a:lnTo>
                <a:lnTo>
                  <a:pt x="880" y="806"/>
                </a:lnTo>
                <a:lnTo>
                  <a:pt x="875" y="824"/>
                </a:lnTo>
                <a:lnTo>
                  <a:pt x="867" y="842"/>
                </a:lnTo>
                <a:lnTo>
                  <a:pt x="855" y="858"/>
                </a:lnTo>
                <a:lnTo>
                  <a:pt x="841" y="870"/>
                </a:lnTo>
                <a:lnTo>
                  <a:pt x="825" y="878"/>
                </a:lnTo>
                <a:lnTo>
                  <a:pt x="809" y="882"/>
                </a:lnTo>
                <a:lnTo>
                  <a:pt x="793" y="884"/>
                </a:lnTo>
                <a:lnTo>
                  <a:pt x="776" y="882"/>
                </a:lnTo>
                <a:lnTo>
                  <a:pt x="760" y="878"/>
                </a:lnTo>
                <a:lnTo>
                  <a:pt x="745" y="870"/>
                </a:lnTo>
                <a:lnTo>
                  <a:pt x="732" y="858"/>
                </a:lnTo>
                <a:lnTo>
                  <a:pt x="485" y="610"/>
                </a:lnTo>
                <a:lnTo>
                  <a:pt x="472" y="596"/>
                </a:lnTo>
                <a:lnTo>
                  <a:pt x="464" y="577"/>
                </a:lnTo>
                <a:lnTo>
                  <a:pt x="460" y="559"/>
                </a:lnTo>
                <a:lnTo>
                  <a:pt x="460" y="540"/>
                </a:lnTo>
                <a:lnTo>
                  <a:pt x="464" y="520"/>
                </a:lnTo>
                <a:lnTo>
                  <a:pt x="472" y="503"/>
                </a:lnTo>
                <a:lnTo>
                  <a:pt x="485" y="487"/>
                </a:lnTo>
                <a:lnTo>
                  <a:pt x="501" y="475"/>
                </a:lnTo>
                <a:lnTo>
                  <a:pt x="518" y="467"/>
                </a:lnTo>
                <a:lnTo>
                  <a:pt x="537" y="462"/>
                </a:lnTo>
                <a:close/>
                <a:moveTo>
                  <a:pt x="1655" y="0"/>
                </a:moveTo>
                <a:lnTo>
                  <a:pt x="1678" y="4"/>
                </a:lnTo>
                <a:lnTo>
                  <a:pt x="1699" y="13"/>
                </a:lnTo>
                <a:lnTo>
                  <a:pt x="1716" y="27"/>
                </a:lnTo>
                <a:lnTo>
                  <a:pt x="1730" y="44"/>
                </a:lnTo>
                <a:lnTo>
                  <a:pt x="1739" y="66"/>
                </a:lnTo>
                <a:lnTo>
                  <a:pt x="1742" y="88"/>
                </a:lnTo>
                <a:lnTo>
                  <a:pt x="1742" y="438"/>
                </a:lnTo>
                <a:lnTo>
                  <a:pt x="1739" y="461"/>
                </a:lnTo>
                <a:lnTo>
                  <a:pt x="1730" y="483"/>
                </a:lnTo>
                <a:lnTo>
                  <a:pt x="1716" y="500"/>
                </a:lnTo>
                <a:lnTo>
                  <a:pt x="1699" y="513"/>
                </a:lnTo>
                <a:lnTo>
                  <a:pt x="1678" y="523"/>
                </a:lnTo>
                <a:lnTo>
                  <a:pt x="1655" y="525"/>
                </a:lnTo>
                <a:lnTo>
                  <a:pt x="1632" y="523"/>
                </a:lnTo>
                <a:lnTo>
                  <a:pt x="1611" y="513"/>
                </a:lnTo>
                <a:lnTo>
                  <a:pt x="1593" y="500"/>
                </a:lnTo>
                <a:lnTo>
                  <a:pt x="1580" y="483"/>
                </a:lnTo>
                <a:lnTo>
                  <a:pt x="1571" y="461"/>
                </a:lnTo>
                <a:lnTo>
                  <a:pt x="1568" y="438"/>
                </a:lnTo>
                <a:lnTo>
                  <a:pt x="1568" y="88"/>
                </a:lnTo>
                <a:lnTo>
                  <a:pt x="1571" y="66"/>
                </a:lnTo>
                <a:lnTo>
                  <a:pt x="1580" y="44"/>
                </a:lnTo>
                <a:lnTo>
                  <a:pt x="1593" y="27"/>
                </a:lnTo>
                <a:lnTo>
                  <a:pt x="1611" y="13"/>
                </a:lnTo>
                <a:lnTo>
                  <a:pt x="1632" y="4"/>
                </a:lnTo>
                <a:lnTo>
                  <a:pt x="16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31">
            <a:extLst>
              <a:ext uri="{FF2B5EF4-FFF2-40B4-BE49-F238E27FC236}">
                <a16:creationId xmlns:a16="http://schemas.microsoft.com/office/drawing/2014/main" id="{C4BD30C1-2AF0-4F5F-9F1E-10D3CC631CAE}"/>
              </a:ext>
            </a:extLst>
          </p:cNvPr>
          <p:cNvSpPr>
            <a:spLocks noEditPoints="1"/>
          </p:cNvSpPr>
          <p:nvPr/>
        </p:nvSpPr>
        <p:spPr bwMode="auto">
          <a:xfrm>
            <a:off x="891539" y="3526464"/>
            <a:ext cx="575859" cy="633409"/>
          </a:xfrm>
          <a:custGeom>
            <a:avLst/>
            <a:gdLst>
              <a:gd name="T0" fmla="*/ 2078 w 3310"/>
              <a:gd name="T1" fmla="*/ 3455 h 3672"/>
              <a:gd name="T2" fmla="*/ 1910 w 3310"/>
              <a:gd name="T3" fmla="*/ 3532 h 3672"/>
              <a:gd name="T4" fmla="*/ 1591 w 3310"/>
              <a:gd name="T5" fmla="*/ 3672 h 3672"/>
              <a:gd name="T6" fmla="*/ 1382 w 3310"/>
              <a:gd name="T7" fmla="*/ 3518 h 3672"/>
              <a:gd name="T8" fmla="*/ 1225 w 3310"/>
              <a:gd name="T9" fmla="*/ 3439 h 3672"/>
              <a:gd name="T10" fmla="*/ 2027 w 3310"/>
              <a:gd name="T11" fmla="*/ 3108 h 3672"/>
              <a:gd name="T12" fmla="*/ 2027 w 3310"/>
              <a:gd name="T13" fmla="*/ 3276 h 3672"/>
              <a:gd name="T14" fmla="*/ 1231 w 3310"/>
              <a:gd name="T15" fmla="*/ 3148 h 3672"/>
              <a:gd name="T16" fmla="*/ 2825 w 3310"/>
              <a:gd name="T17" fmla="*/ 2713 h 3672"/>
              <a:gd name="T18" fmla="*/ 2763 w 3310"/>
              <a:gd name="T19" fmla="*/ 2862 h 3672"/>
              <a:gd name="T20" fmla="*/ 2434 w 3310"/>
              <a:gd name="T21" fmla="*/ 2499 h 3672"/>
              <a:gd name="T22" fmla="*/ 855 w 3310"/>
              <a:gd name="T23" fmla="*/ 2466 h 3672"/>
              <a:gd name="T24" fmla="*/ 579 w 3310"/>
              <a:gd name="T25" fmla="*/ 2855 h 3672"/>
              <a:gd name="T26" fmla="*/ 460 w 3310"/>
              <a:gd name="T27" fmla="*/ 2765 h 3672"/>
              <a:gd name="T28" fmla="*/ 3246 w 3310"/>
              <a:gd name="T29" fmla="*/ 1577 h 3672"/>
              <a:gd name="T30" fmla="*/ 3246 w 3310"/>
              <a:gd name="T31" fmla="*/ 1746 h 3672"/>
              <a:gd name="T32" fmla="*/ 2799 w 3310"/>
              <a:gd name="T33" fmla="*/ 1618 h 3672"/>
              <a:gd name="T34" fmla="*/ 511 w 3310"/>
              <a:gd name="T35" fmla="*/ 1618 h 3672"/>
              <a:gd name="T36" fmla="*/ 65 w 3310"/>
              <a:gd name="T37" fmla="*/ 1746 h 3672"/>
              <a:gd name="T38" fmla="*/ 65 w 3310"/>
              <a:gd name="T39" fmla="*/ 1577 h 3672"/>
              <a:gd name="T40" fmla="*/ 1507 w 3310"/>
              <a:gd name="T41" fmla="*/ 1299 h 3672"/>
              <a:gd name="T42" fmla="*/ 1345 w 3310"/>
              <a:gd name="T43" fmla="*/ 1617 h 3672"/>
              <a:gd name="T44" fmla="*/ 1593 w 3310"/>
              <a:gd name="T45" fmla="*/ 1858 h 3672"/>
              <a:gd name="T46" fmla="*/ 1843 w 3310"/>
              <a:gd name="T47" fmla="*/ 2065 h 3672"/>
              <a:gd name="T48" fmla="*/ 1618 w 3310"/>
              <a:gd name="T49" fmla="*/ 2214 h 3672"/>
              <a:gd name="T50" fmla="*/ 1426 w 3310"/>
              <a:gd name="T51" fmla="*/ 2073 h 3672"/>
              <a:gd name="T52" fmla="*/ 1306 w 3310"/>
              <a:gd name="T53" fmla="*/ 2113 h 3672"/>
              <a:gd name="T54" fmla="*/ 1545 w 3310"/>
              <a:gd name="T55" fmla="*/ 2334 h 3672"/>
              <a:gd name="T56" fmla="*/ 1709 w 3310"/>
              <a:gd name="T57" fmla="*/ 2487 h 3672"/>
              <a:gd name="T58" fmla="*/ 1951 w 3310"/>
              <a:gd name="T59" fmla="*/ 2162 h 3672"/>
              <a:gd name="T60" fmla="*/ 1895 w 3310"/>
              <a:gd name="T61" fmla="*/ 1857 h 3672"/>
              <a:gd name="T62" fmla="*/ 1530 w 3310"/>
              <a:gd name="T63" fmla="*/ 1680 h 3672"/>
              <a:gd name="T64" fmla="*/ 1535 w 3310"/>
              <a:gd name="T65" fmla="*/ 1434 h 3672"/>
              <a:gd name="T66" fmla="*/ 1830 w 3310"/>
              <a:gd name="T67" fmla="*/ 1454 h 3672"/>
              <a:gd name="T68" fmla="*/ 1962 w 3310"/>
              <a:gd name="T69" fmla="*/ 1566 h 3672"/>
              <a:gd name="T70" fmla="*/ 1937 w 3310"/>
              <a:gd name="T71" fmla="*/ 1375 h 3672"/>
              <a:gd name="T72" fmla="*/ 1695 w 3310"/>
              <a:gd name="T73" fmla="*/ 1111 h 3672"/>
              <a:gd name="T74" fmla="*/ 2159 w 3310"/>
              <a:gd name="T75" fmla="*/ 939 h 3672"/>
              <a:gd name="T76" fmla="*/ 2556 w 3310"/>
              <a:gd name="T77" fmla="*/ 1548 h 3672"/>
              <a:gd name="T78" fmla="*/ 2454 w 3310"/>
              <a:gd name="T79" fmla="*/ 2131 h 3672"/>
              <a:gd name="T80" fmla="*/ 2159 w 3310"/>
              <a:gd name="T81" fmla="*/ 2516 h 3672"/>
              <a:gd name="T82" fmla="*/ 2050 w 3310"/>
              <a:gd name="T83" fmla="*/ 2900 h 3672"/>
              <a:gd name="T84" fmla="*/ 2003 w 3310"/>
              <a:gd name="T85" fmla="*/ 3061 h 3672"/>
              <a:gd name="T86" fmla="*/ 1244 w 3310"/>
              <a:gd name="T87" fmla="*/ 2914 h 3672"/>
              <a:gd name="T88" fmla="*/ 1178 w 3310"/>
              <a:gd name="T89" fmla="*/ 2555 h 3672"/>
              <a:gd name="T90" fmla="*/ 883 w 3310"/>
              <a:gd name="T91" fmla="*/ 2173 h 3672"/>
              <a:gd name="T92" fmla="*/ 744 w 3310"/>
              <a:gd name="T93" fmla="*/ 1626 h 3672"/>
              <a:gd name="T94" fmla="*/ 1091 w 3310"/>
              <a:gd name="T95" fmla="*/ 983 h 3672"/>
              <a:gd name="T96" fmla="*/ 2774 w 3310"/>
              <a:gd name="T97" fmla="*/ 462 h 3672"/>
              <a:gd name="T98" fmla="*/ 2825 w 3310"/>
              <a:gd name="T99" fmla="*/ 610 h 3672"/>
              <a:gd name="T100" fmla="*/ 2434 w 3310"/>
              <a:gd name="T101" fmla="*/ 824 h 3672"/>
              <a:gd name="T102" fmla="*/ 537 w 3310"/>
              <a:gd name="T103" fmla="*/ 462 h 3672"/>
              <a:gd name="T104" fmla="*/ 875 w 3310"/>
              <a:gd name="T105" fmla="*/ 824 h 3672"/>
              <a:gd name="T106" fmla="*/ 732 w 3310"/>
              <a:gd name="T107" fmla="*/ 858 h 3672"/>
              <a:gd name="T108" fmla="*/ 518 w 3310"/>
              <a:gd name="T109" fmla="*/ 467 h 3672"/>
              <a:gd name="T110" fmla="*/ 1739 w 3310"/>
              <a:gd name="T111" fmla="*/ 461 h 3672"/>
              <a:gd name="T112" fmla="*/ 1571 w 3310"/>
              <a:gd name="T113" fmla="*/ 461 h 3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10" h="3672">
                <a:moveTo>
                  <a:pt x="1306" y="3323"/>
                </a:moveTo>
                <a:lnTo>
                  <a:pt x="2003" y="3323"/>
                </a:lnTo>
                <a:lnTo>
                  <a:pt x="2027" y="3326"/>
                </a:lnTo>
                <a:lnTo>
                  <a:pt x="2049" y="3335"/>
                </a:lnTo>
                <a:lnTo>
                  <a:pt x="2066" y="3349"/>
                </a:lnTo>
                <a:lnTo>
                  <a:pt x="2079" y="3367"/>
                </a:lnTo>
                <a:lnTo>
                  <a:pt x="2088" y="3389"/>
                </a:lnTo>
                <a:lnTo>
                  <a:pt x="2091" y="3413"/>
                </a:lnTo>
                <a:lnTo>
                  <a:pt x="2086" y="3439"/>
                </a:lnTo>
                <a:lnTo>
                  <a:pt x="2078" y="3455"/>
                </a:lnTo>
                <a:lnTo>
                  <a:pt x="2067" y="3470"/>
                </a:lnTo>
                <a:lnTo>
                  <a:pt x="2053" y="3481"/>
                </a:lnTo>
                <a:lnTo>
                  <a:pt x="2036" y="3491"/>
                </a:lnTo>
                <a:lnTo>
                  <a:pt x="2019" y="3496"/>
                </a:lnTo>
                <a:lnTo>
                  <a:pt x="2000" y="3497"/>
                </a:lnTo>
                <a:lnTo>
                  <a:pt x="1998" y="3497"/>
                </a:lnTo>
                <a:lnTo>
                  <a:pt x="1973" y="3500"/>
                </a:lnTo>
                <a:lnTo>
                  <a:pt x="1951" y="3507"/>
                </a:lnTo>
                <a:lnTo>
                  <a:pt x="1929" y="3518"/>
                </a:lnTo>
                <a:lnTo>
                  <a:pt x="1910" y="3532"/>
                </a:lnTo>
                <a:lnTo>
                  <a:pt x="1893" y="3550"/>
                </a:lnTo>
                <a:lnTo>
                  <a:pt x="1880" y="3572"/>
                </a:lnTo>
                <a:lnTo>
                  <a:pt x="1879" y="3573"/>
                </a:lnTo>
                <a:lnTo>
                  <a:pt x="1861" y="3601"/>
                </a:lnTo>
                <a:lnTo>
                  <a:pt x="1839" y="3625"/>
                </a:lnTo>
                <a:lnTo>
                  <a:pt x="1813" y="3646"/>
                </a:lnTo>
                <a:lnTo>
                  <a:pt x="1783" y="3660"/>
                </a:lnTo>
                <a:lnTo>
                  <a:pt x="1751" y="3669"/>
                </a:lnTo>
                <a:lnTo>
                  <a:pt x="1718" y="3672"/>
                </a:lnTo>
                <a:lnTo>
                  <a:pt x="1591" y="3672"/>
                </a:lnTo>
                <a:lnTo>
                  <a:pt x="1558" y="3669"/>
                </a:lnTo>
                <a:lnTo>
                  <a:pt x="1526" y="3660"/>
                </a:lnTo>
                <a:lnTo>
                  <a:pt x="1498" y="3646"/>
                </a:lnTo>
                <a:lnTo>
                  <a:pt x="1471" y="3625"/>
                </a:lnTo>
                <a:lnTo>
                  <a:pt x="1449" y="3601"/>
                </a:lnTo>
                <a:lnTo>
                  <a:pt x="1432" y="3573"/>
                </a:lnTo>
                <a:lnTo>
                  <a:pt x="1431" y="3572"/>
                </a:lnTo>
                <a:lnTo>
                  <a:pt x="1417" y="3550"/>
                </a:lnTo>
                <a:lnTo>
                  <a:pt x="1401" y="3532"/>
                </a:lnTo>
                <a:lnTo>
                  <a:pt x="1382" y="3518"/>
                </a:lnTo>
                <a:lnTo>
                  <a:pt x="1360" y="3507"/>
                </a:lnTo>
                <a:lnTo>
                  <a:pt x="1336" y="3500"/>
                </a:lnTo>
                <a:lnTo>
                  <a:pt x="1312" y="3497"/>
                </a:lnTo>
                <a:lnTo>
                  <a:pt x="1310" y="3497"/>
                </a:lnTo>
                <a:lnTo>
                  <a:pt x="1292" y="3496"/>
                </a:lnTo>
                <a:lnTo>
                  <a:pt x="1273" y="3491"/>
                </a:lnTo>
                <a:lnTo>
                  <a:pt x="1258" y="3481"/>
                </a:lnTo>
                <a:lnTo>
                  <a:pt x="1243" y="3470"/>
                </a:lnTo>
                <a:lnTo>
                  <a:pt x="1231" y="3455"/>
                </a:lnTo>
                <a:lnTo>
                  <a:pt x="1225" y="3439"/>
                </a:lnTo>
                <a:lnTo>
                  <a:pt x="1220" y="3413"/>
                </a:lnTo>
                <a:lnTo>
                  <a:pt x="1222" y="3389"/>
                </a:lnTo>
                <a:lnTo>
                  <a:pt x="1230" y="3367"/>
                </a:lnTo>
                <a:lnTo>
                  <a:pt x="1244" y="3349"/>
                </a:lnTo>
                <a:lnTo>
                  <a:pt x="1262" y="3335"/>
                </a:lnTo>
                <a:lnTo>
                  <a:pt x="1283" y="3326"/>
                </a:lnTo>
                <a:lnTo>
                  <a:pt x="1306" y="3323"/>
                </a:lnTo>
                <a:close/>
                <a:moveTo>
                  <a:pt x="1306" y="3104"/>
                </a:moveTo>
                <a:lnTo>
                  <a:pt x="2003" y="3104"/>
                </a:lnTo>
                <a:lnTo>
                  <a:pt x="2027" y="3108"/>
                </a:lnTo>
                <a:lnTo>
                  <a:pt x="2047" y="3116"/>
                </a:lnTo>
                <a:lnTo>
                  <a:pt x="2064" y="3130"/>
                </a:lnTo>
                <a:lnTo>
                  <a:pt x="2078" y="3148"/>
                </a:lnTo>
                <a:lnTo>
                  <a:pt x="2087" y="3168"/>
                </a:lnTo>
                <a:lnTo>
                  <a:pt x="2091" y="3191"/>
                </a:lnTo>
                <a:lnTo>
                  <a:pt x="2087" y="3215"/>
                </a:lnTo>
                <a:lnTo>
                  <a:pt x="2078" y="3236"/>
                </a:lnTo>
                <a:lnTo>
                  <a:pt x="2064" y="3253"/>
                </a:lnTo>
                <a:lnTo>
                  <a:pt x="2047" y="3267"/>
                </a:lnTo>
                <a:lnTo>
                  <a:pt x="2027" y="3276"/>
                </a:lnTo>
                <a:lnTo>
                  <a:pt x="2003" y="3279"/>
                </a:lnTo>
                <a:lnTo>
                  <a:pt x="1306" y="3279"/>
                </a:lnTo>
                <a:lnTo>
                  <a:pt x="1284" y="3276"/>
                </a:lnTo>
                <a:lnTo>
                  <a:pt x="1262" y="3267"/>
                </a:lnTo>
                <a:lnTo>
                  <a:pt x="1245" y="3253"/>
                </a:lnTo>
                <a:lnTo>
                  <a:pt x="1231" y="3236"/>
                </a:lnTo>
                <a:lnTo>
                  <a:pt x="1222" y="3215"/>
                </a:lnTo>
                <a:lnTo>
                  <a:pt x="1220" y="3191"/>
                </a:lnTo>
                <a:lnTo>
                  <a:pt x="1222" y="3168"/>
                </a:lnTo>
                <a:lnTo>
                  <a:pt x="1231" y="3148"/>
                </a:lnTo>
                <a:lnTo>
                  <a:pt x="1245" y="3130"/>
                </a:lnTo>
                <a:lnTo>
                  <a:pt x="1262" y="3116"/>
                </a:lnTo>
                <a:lnTo>
                  <a:pt x="1284" y="3108"/>
                </a:lnTo>
                <a:lnTo>
                  <a:pt x="1306" y="3104"/>
                </a:lnTo>
                <a:close/>
                <a:moveTo>
                  <a:pt x="2507" y="2441"/>
                </a:moveTo>
                <a:lnTo>
                  <a:pt x="2527" y="2441"/>
                </a:lnTo>
                <a:lnTo>
                  <a:pt x="2546" y="2444"/>
                </a:lnTo>
                <a:lnTo>
                  <a:pt x="2563" y="2453"/>
                </a:lnTo>
                <a:lnTo>
                  <a:pt x="2579" y="2466"/>
                </a:lnTo>
                <a:lnTo>
                  <a:pt x="2825" y="2713"/>
                </a:lnTo>
                <a:lnTo>
                  <a:pt x="2837" y="2729"/>
                </a:lnTo>
                <a:lnTo>
                  <a:pt x="2846" y="2746"/>
                </a:lnTo>
                <a:lnTo>
                  <a:pt x="2850" y="2765"/>
                </a:lnTo>
                <a:lnTo>
                  <a:pt x="2850" y="2783"/>
                </a:lnTo>
                <a:lnTo>
                  <a:pt x="2846" y="2803"/>
                </a:lnTo>
                <a:lnTo>
                  <a:pt x="2837" y="2820"/>
                </a:lnTo>
                <a:lnTo>
                  <a:pt x="2825" y="2836"/>
                </a:lnTo>
                <a:lnTo>
                  <a:pt x="2807" y="2851"/>
                </a:lnTo>
                <a:lnTo>
                  <a:pt x="2786" y="2859"/>
                </a:lnTo>
                <a:lnTo>
                  <a:pt x="2763" y="2862"/>
                </a:lnTo>
                <a:lnTo>
                  <a:pt x="2747" y="2860"/>
                </a:lnTo>
                <a:lnTo>
                  <a:pt x="2730" y="2855"/>
                </a:lnTo>
                <a:lnTo>
                  <a:pt x="2716" y="2847"/>
                </a:lnTo>
                <a:lnTo>
                  <a:pt x="2702" y="2836"/>
                </a:lnTo>
                <a:lnTo>
                  <a:pt x="2456" y="2589"/>
                </a:lnTo>
                <a:lnTo>
                  <a:pt x="2443" y="2573"/>
                </a:lnTo>
                <a:lnTo>
                  <a:pt x="2434" y="2556"/>
                </a:lnTo>
                <a:lnTo>
                  <a:pt x="2431" y="2537"/>
                </a:lnTo>
                <a:lnTo>
                  <a:pt x="2431" y="2517"/>
                </a:lnTo>
                <a:lnTo>
                  <a:pt x="2434" y="2499"/>
                </a:lnTo>
                <a:lnTo>
                  <a:pt x="2443" y="2481"/>
                </a:lnTo>
                <a:lnTo>
                  <a:pt x="2456" y="2466"/>
                </a:lnTo>
                <a:lnTo>
                  <a:pt x="2472" y="2453"/>
                </a:lnTo>
                <a:lnTo>
                  <a:pt x="2489" y="2444"/>
                </a:lnTo>
                <a:lnTo>
                  <a:pt x="2507" y="2441"/>
                </a:lnTo>
                <a:close/>
                <a:moveTo>
                  <a:pt x="783" y="2441"/>
                </a:moveTo>
                <a:lnTo>
                  <a:pt x="802" y="2441"/>
                </a:lnTo>
                <a:lnTo>
                  <a:pt x="820" y="2444"/>
                </a:lnTo>
                <a:lnTo>
                  <a:pt x="839" y="2453"/>
                </a:lnTo>
                <a:lnTo>
                  <a:pt x="855" y="2466"/>
                </a:lnTo>
                <a:lnTo>
                  <a:pt x="867" y="2481"/>
                </a:lnTo>
                <a:lnTo>
                  <a:pt x="875" y="2499"/>
                </a:lnTo>
                <a:lnTo>
                  <a:pt x="880" y="2517"/>
                </a:lnTo>
                <a:lnTo>
                  <a:pt x="880" y="2537"/>
                </a:lnTo>
                <a:lnTo>
                  <a:pt x="875" y="2556"/>
                </a:lnTo>
                <a:lnTo>
                  <a:pt x="867" y="2573"/>
                </a:lnTo>
                <a:lnTo>
                  <a:pt x="855" y="2589"/>
                </a:lnTo>
                <a:lnTo>
                  <a:pt x="608" y="2836"/>
                </a:lnTo>
                <a:lnTo>
                  <a:pt x="594" y="2847"/>
                </a:lnTo>
                <a:lnTo>
                  <a:pt x="579" y="2855"/>
                </a:lnTo>
                <a:lnTo>
                  <a:pt x="563" y="2860"/>
                </a:lnTo>
                <a:lnTo>
                  <a:pt x="546" y="2862"/>
                </a:lnTo>
                <a:lnTo>
                  <a:pt x="530" y="2860"/>
                </a:lnTo>
                <a:lnTo>
                  <a:pt x="513" y="2855"/>
                </a:lnTo>
                <a:lnTo>
                  <a:pt x="498" y="2847"/>
                </a:lnTo>
                <a:lnTo>
                  <a:pt x="485" y="2836"/>
                </a:lnTo>
                <a:lnTo>
                  <a:pt x="472" y="2820"/>
                </a:lnTo>
                <a:lnTo>
                  <a:pt x="464" y="2803"/>
                </a:lnTo>
                <a:lnTo>
                  <a:pt x="460" y="2783"/>
                </a:lnTo>
                <a:lnTo>
                  <a:pt x="460" y="2765"/>
                </a:lnTo>
                <a:lnTo>
                  <a:pt x="464" y="2746"/>
                </a:lnTo>
                <a:lnTo>
                  <a:pt x="472" y="2729"/>
                </a:lnTo>
                <a:lnTo>
                  <a:pt x="485" y="2713"/>
                </a:lnTo>
                <a:lnTo>
                  <a:pt x="732" y="2466"/>
                </a:lnTo>
                <a:lnTo>
                  <a:pt x="746" y="2453"/>
                </a:lnTo>
                <a:lnTo>
                  <a:pt x="765" y="2444"/>
                </a:lnTo>
                <a:lnTo>
                  <a:pt x="783" y="2441"/>
                </a:lnTo>
                <a:close/>
                <a:moveTo>
                  <a:pt x="2875" y="1575"/>
                </a:moveTo>
                <a:lnTo>
                  <a:pt x="3223" y="1575"/>
                </a:lnTo>
                <a:lnTo>
                  <a:pt x="3246" y="1577"/>
                </a:lnTo>
                <a:lnTo>
                  <a:pt x="3266" y="1586"/>
                </a:lnTo>
                <a:lnTo>
                  <a:pt x="3285" y="1600"/>
                </a:lnTo>
                <a:lnTo>
                  <a:pt x="3298" y="1618"/>
                </a:lnTo>
                <a:lnTo>
                  <a:pt x="3306" y="1639"/>
                </a:lnTo>
                <a:lnTo>
                  <a:pt x="3310" y="1661"/>
                </a:lnTo>
                <a:lnTo>
                  <a:pt x="3306" y="1684"/>
                </a:lnTo>
                <a:lnTo>
                  <a:pt x="3298" y="1706"/>
                </a:lnTo>
                <a:lnTo>
                  <a:pt x="3285" y="1723"/>
                </a:lnTo>
                <a:lnTo>
                  <a:pt x="3266" y="1737"/>
                </a:lnTo>
                <a:lnTo>
                  <a:pt x="3246" y="1746"/>
                </a:lnTo>
                <a:lnTo>
                  <a:pt x="3223" y="1749"/>
                </a:lnTo>
                <a:lnTo>
                  <a:pt x="2875" y="1749"/>
                </a:lnTo>
                <a:lnTo>
                  <a:pt x="2851" y="1746"/>
                </a:lnTo>
                <a:lnTo>
                  <a:pt x="2830" y="1737"/>
                </a:lnTo>
                <a:lnTo>
                  <a:pt x="2812" y="1723"/>
                </a:lnTo>
                <a:lnTo>
                  <a:pt x="2799" y="1706"/>
                </a:lnTo>
                <a:lnTo>
                  <a:pt x="2791" y="1684"/>
                </a:lnTo>
                <a:lnTo>
                  <a:pt x="2787" y="1661"/>
                </a:lnTo>
                <a:lnTo>
                  <a:pt x="2791" y="1639"/>
                </a:lnTo>
                <a:lnTo>
                  <a:pt x="2799" y="1618"/>
                </a:lnTo>
                <a:lnTo>
                  <a:pt x="2812" y="1600"/>
                </a:lnTo>
                <a:lnTo>
                  <a:pt x="2830" y="1586"/>
                </a:lnTo>
                <a:lnTo>
                  <a:pt x="2851" y="1577"/>
                </a:lnTo>
                <a:lnTo>
                  <a:pt x="2875" y="1575"/>
                </a:lnTo>
                <a:close/>
                <a:moveTo>
                  <a:pt x="87" y="1575"/>
                </a:moveTo>
                <a:lnTo>
                  <a:pt x="436" y="1575"/>
                </a:lnTo>
                <a:lnTo>
                  <a:pt x="459" y="1577"/>
                </a:lnTo>
                <a:lnTo>
                  <a:pt x="480" y="1586"/>
                </a:lnTo>
                <a:lnTo>
                  <a:pt x="497" y="1600"/>
                </a:lnTo>
                <a:lnTo>
                  <a:pt x="511" y="1618"/>
                </a:lnTo>
                <a:lnTo>
                  <a:pt x="520" y="1639"/>
                </a:lnTo>
                <a:lnTo>
                  <a:pt x="523" y="1661"/>
                </a:lnTo>
                <a:lnTo>
                  <a:pt x="520" y="1684"/>
                </a:lnTo>
                <a:lnTo>
                  <a:pt x="511" y="1706"/>
                </a:lnTo>
                <a:lnTo>
                  <a:pt x="497" y="1723"/>
                </a:lnTo>
                <a:lnTo>
                  <a:pt x="480" y="1737"/>
                </a:lnTo>
                <a:lnTo>
                  <a:pt x="459" y="1746"/>
                </a:lnTo>
                <a:lnTo>
                  <a:pt x="436" y="1749"/>
                </a:lnTo>
                <a:lnTo>
                  <a:pt x="87" y="1749"/>
                </a:lnTo>
                <a:lnTo>
                  <a:pt x="65" y="1746"/>
                </a:lnTo>
                <a:lnTo>
                  <a:pt x="43" y="1737"/>
                </a:lnTo>
                <a:lnTo>
                  <a:pt x="26" y="1723"/>
                </a:lnTo>
                <a:lnTo>
                  <a:pt x="12" y="1706"/>
                </a:lnTo>
                <a:lnTo>
                  <a:pt x="3" y="1684"/>
                </a:lnTo>
                <a:lnTo>
                  <a:pt x="0" y="1661"/>
                </a:lnTo>
                <a:lnTo>
                  <a:pt x="3" y="1639"/>
                </a:lnTo>
                <a:lnTo>
                  <a:pt x="12" y="1618"/>
                </a:lnTo>
                <a:lnTo>
                  <a:pt x="26" y="1600"/>
                </a:lnTo>
                <a:lnTo>
                  <a:pt x="43" y="1586"/>
                </a:lnTo>
                <a:lnTo>
                  <a:pt x="65" y="1577"/>
                </a:lnTo>
                <a:lnTo>
                  <a:pt x="87" y="1575"/>
                </a:lnTo>
                <a:close/>
                <a:moveTo>
                  <a:pt x="1656" y="1098"/>
                </a:moveTo>
                <a:lnTo>
                  <a:pt x="1635" y="1102"/>
                </a:lnTo>
                <a:lnTo>
                  <a:pt x="1618" y="1111"/>
                </a:lnTo>
                <a:lnTo>
                  <a:pt x="1604" y="1125"/>
                </a:lnTo>
                <a:lnTo>
                  <a:pt x="1594" y="1143"/>
                </a:lnTo>
                <a:lnTo>
                  <a:pt x="1591" y="1163"/>
                </a:lnTo>
                <a:lnTo>
                  <a:pt x="1591" y="1271"/>
                </a:lnTo>
                <a:lnTo>
                  <a:pt x="1548" y="1282"/>
                </a:lnTo>
                <a:lnTo>
                  <a:pt x="1507" y="1299"/>
                </a:lnTo>
                <a:lnTo>
                  <a:pt x="1469" y="1321"/>
                </a:lnTo>
                <a:lnTo>
                  <a:pt x="1436" y="1347"/>
                </a:lnTo>
                <a:lnTo>
                  <a:pt x="1407" y="1378"/>
                </a:lnTo>
                <a:lnTo>
                  <a:pt x="1382" y="1412"/>
                </a:lnTo>
                <a:lnTo>
                  <a:pt x="1362" y="1450"/>
                </a:lnTo>
                <a:lnTo>
                  <a:pt x="1349" y="1490"/>
                </a:lnTo>
                <a:lnTo>
                  <a:pt x="1341" y="1534"/>
                </a:lnTo>
                <a:lnTo>
                  <a:pt x="1339" y="1560"/>
                </a:lnTo>
                <a:lnTo>
                  <a:pt x="1341" y="1588"/>
                </a:lnTo>
                <a:lnTo>
                  <a:pt x="1345" y="1617"/>
                </a:lnTo>
                <a:lnTo>
                  <a:pt x="1352" y="1646"/>
                </a:lnTo>
                <a:lnTo>
                  <a:pt x="1363" y="1674"/>
                </a:lnTo>
                <a:lnTo>
                  <a:pt x="1378" y="1701"/>
                </a:lnTo>
                <a:lnTo>
                  <a:pt x="1395" y="1729"/>
                </a:lnTo>
                <a:lnTo>
                  <a:pt x="1418" y="1755"/>
                </a:lnTo>
                <a:lnTo>
                  <a:pt x="1444" y="1779"/>
                </a:lnTo>
                <a:lnTo>
                  <a:pt x="1475" y="1802"/>
                </a:lnTo>
                <a:lnTo>
                  <a:pt x="1509" y="1824"/>
                </a:lnTo>
                <a:lnTo>
                  <a:pt x="1549" y="1841"/>
                </a:lnTo>
                <a:lnTo>
                  <a:pt x="1593" y="1858"/>
                </a:lnTo>
                <a:lnTo>
                  <a:pt x="1643" y="1871"/>
                </a:lnTo>
                <a:lnTo>
                  <a:pt x="1685" y="1881"/>
                </a:lnTo>
                <a:lnTo>
                  <a:pt x="1723" y="1896"/>
                </a:lnTo>
                <a:lnTo>
                  <a:pt x="1756" y="1913"/>
                </a:lnTo>
                <a:lnTo>
                  <a:pt x="1783" y="1932"/>
                </a:lnTo>
                <a:lnTo>
                  <a:pt x="1807" y="1955"/>
                </a:lnTo>
                <a:lnTo>
                  <a:pt x="1824" y="1980"/>
                </a:lnTo>
                <a:lnTo>
                  <a:pt x="1836" y="2007"/>
                </a:lnTo>
                <a:lnTo>
                  <a:pt x="1843" y="2035"/>
                </a:lnTo>
                <a:lnTo>
                  <a:pt x="1843" y="2065"/>
                </a:lnTo>
                <a:lnTo>
                  <a:pt x="1838" y="2090"/>
                </a:lnTo>
                <a:lnTo>
                  <a:pt x="1829" y="2115"/>
                </a:lnTo>
                <a:lnTo>
                  <a:pt x="1815" y="2138"/>
                </a:lnTo>
                <a:lnTo>
                  <a:pt x="1798" y="2160"/>
                </a:lnTo>
                <a:lnTo>
                  <a:pt x="1778" y="2178"/>
                </a:lnTo>
                <a:lnTo>
                  <a:pt x="1753" y="2194"/>
                </a:lnTo>
                <a:lnTo>
                  <a:pt x="1724" y="2206"/>
                </a:lnTo>
                <a:lnTo>
                  <a:pt x="1692" y="2213"/>
                </a:lnTo>
                <a:lnTo>
                  <a:pt x="1656" y="2217"/>
                </a:lnTo>
                <a:lnTo>
                  <a:pt x="1618" y="2214"/>
                </a:lnTo>
                <a:lnTo>
                  <a:pt x="1584" y="2209"/>
                </a:lnTo>
                <a:lnTo>
                  <a:pt x="1553" y="2200"/>
                </a:lnTo>
                <a:lnTo>
                  <a:pt x="1526" y="2188"/>
                </a:lnTo>
                <a:lnTo>
                  <a:pt x="1502" y="2174"/>
                </a:lnTo>
                <a:lnTo>
                  <a:pt x="1483" y="2158"/>
                </a:lnTo>
                <a:lnTo>
                  <a:pt x="1466" y="2141"/>
                </a:lnTo>
                <a:lnTo>
                  <a:pt x="1452" y="2124"/>
                </a:lnTo>
                <a:lnTo>
                  <a:pt x="1441" y="2106"/>
                </a:lnTo>
                <a:lnTo>
                  <a:pt x="1434" y="2088"/>
                </a:lnTo>
                <a:lnTo>
                  <a:pt x="1426" y="2073"/>
                </a:lnTo>
                <a:lnTo>
                  <a:pt x="1415" y="2059"/>
                </a:lnTo>
                <a:lnTo>
                  <a:pt x="1401" y="2050"/>
                </a:lnTo>
                <a:lnTo>
                  <a:pt x="1385" y="2044"/>
                </a:lnTo>
                <a:lnTo>
                  <a:pt x="1368" y="2043"/>
                </a:lnTo>
                <a:lnTo>
                  <a:pt x="1351" y="2046"/>
                </a:lnTo>
                <a:lnTo>
                  <a:pt x="1336" y="2054"/>
                </a:lnTo>
                <a:lnTo>
                  <a:pt x="1322" y="2066"/>
                </a:lnTo>
                <a:lnTo>
                  <a:pt x="1313" y="2080"/>
                </a:lnTo>
                <a:lnTo>
                  <a:pt x="1308" y="2096"/>
                </a:lnTo>
                <a:lnTo>
                  <a:pt x="1306" y="2113"/>
                </a:lnTo>
                <a:lnTo>
                  <a:pt x="1310" y="2130"/>
                </a:lnTo>
                <a:lnTo>
                  <a:pt x="1321" y="2156"/>
                </a:lnTo>
                <a:lnTo>
                  <a:pt x="1335" y="2184"/>
                </a:lnTo>
                <a:lnTo>
                  <a:pt x="1353" y="2211"/>
                </a:lnTo>
                <a:lnTo>
                  <a:pt x="1376" y="2237"/>
                </a:lnTo>
                <a:lnTo>
                  <a:pt x="1401" y="2261"/>
                </a:lnTo>
                <a:lnTo>
                  <a:pt x="1432" y="2284"/>
                </a:lnTo>
                <a:lnTo>
                  <a:pt x="1465" y="2304"/>
                </a:lnTo>
                <a:lnTo>
                  <a:pt x="1503" y="2321"/>
                </a:lnTo>
                <a:lnTo>
                  <a:pt x="1545" y="2334"/>
                </a:lnTo>
                <a:lnTo>
                  <a:pt x="1591" y="2342"/>
                </a:lnTo>
                <a:lnTo>
                  <a:pt x="1591" y="2449"/>
                </a:lnTo>
                <a:lnTo>
                  <a:pt x="1594" y="2469"/>
                </a:lnTo>
                <a:lnTo>
                  <a:pt x="1604" y="2487"/>
                </a:lnTo>
                <a:lnTo>
                  <a:pt x="1618" y="2501"/>
                </a:lnTo>
                <a:lnTo>
                  <a:pt x="1635" y="2510"/>
                </a:lnTo>
                <a:lnTo>
                  <a:pt x="1656" y="2514"/>
                </a:lnTo>
                <a:lnTo>
                  <a:pt x="1678" y="2510"/>
                </a:lnTo>
                <a:lnTo>
                  <a:pt x="1695" y="2501"/>
                </a:lnTo>
                <a:lnTo>
                  <a:pt x="1709" y="2487"/>
                </a:lnTo>
                <a:lnTo>
                  <a:pt x="1718" y="2469"/>
                </a:lnTo>
                <a:lnTo>
                  <a:pt x="1722" y="2449"/>
                </a:lnTo>
                <a:lnTo>
                  <a:pt x="1722" y="2341"/>
                </a:lnTo>
                <a:lnTo>
                  <a:pt x="1765" y="2330"/>
                </a:lnTo>
                <a:lnTo>
                  <a:pt x="1806" y="2313"/>
                </a:lnTo>
                <a:lnTo>
                  <a:pt x="1843" y="2291"/>
                </a:lnTo>
                <a:lnTo>
                  <a:pt x="1877" y="2265"/>
                </a:lnTo>
                <a:lnTo>
                  <a:pt x="1906" y="2234"/>
                </a:lnTo>
                <a:lnTo>
                  <a:pt x="1931" y="2200"/>
                </a:lnTo>
                <a:lnTo>
                  <a:pt x="1951" y="2162"/>
                </a:lnTo>
                <a:lnTo>
                  <a:pt x="1964" y="2122"/>
                </a:lnTo>
                <a:lnTo>
                  <a:pt x="1972" y="2078"/>
                </a:lnTo>
                <a:lnTo>
                  <a:pt x="1973" y="2052"/>
                </a:lnTo>
                <a:lnTo>
                  <a:pt x="1972" y="2024"/>
                </a:lnTo>
                <a:lnTo>
                  <a:pt x="1968" y="1995"/>
                </a:lnTo>
                <a:lnTo>
                  <a:pt x="1961" y="1967"/>
                </a:lnTo>
                <a:lnTo>
                  <a:pt x="1950" y="1938"/>
                </a:lnTo>
                <a:lnTo>
                  <a:pt x="1935" y="1911"/>
                </a:lnTo>
                <a:lnTo>
                  <a:pt x="1917" y="1883"/>
                </a:lnTo>
                <a:lnTo>
                  <a:pt x="1895" y="1857"/>
                </a:lnTo>
                <a:lnTo>
                  <a:pt x="1869" y="1833"/>
                </a:lnTo>
                <a:lnTo>
                  <a:pt x="1838" y="1810"/>
                </a:lnTo>
                <a:lnTo>
                  <a:pt x="1804" y="1788"/>
                </a:lnTo>
                <a:lnTo>
                  <a:pt x="1764" y="1770"/>
                </a:lnTo>
                <a:lnTo>
                  <a:pt x="1720" y="1754"/>
                </a:lnTo>
                <a:lnTo>
                  <a:pt x="1670" y="1741"/>
                </a:lnTo>
                <a:lnTo>
                  <a:pt x="1627" y="1731"/>
                </a:lnTo>
                <a:lnTo>
                  <a:pt x="1590" y="1716"/>
                </a:lnTo>
                <a:lnTo>
                  <a:pt x="1557" y="1699"/>
                </a:lnTo>
                <a:lnTo>
                  <a:pt x="1530" y="1680"/>
                </a:lnTo>
                <a:lnTo>
                  <a:pt x="1506" y="1657"/>
                </a:lnTo>
                <a:lnTo>
                  <a:pt x="1489" y="1632"/>
                </a:lnTo>
                <a:lnTo>
                  <a:pt x="1476" y="1606"/>
                </a:lnTo>
                <a:lnTo>
                  <a:pt x="1470" y="1577"/>
                </a:lnTo>
                <a:lnTo>
                  <a:pt x="1470" y="1547"/>
                </a:lnTo>
                <a:lnTo>
                  <a:pt x="1475" y="1522"/>
                </a:lnTo>
                <a:lnTo>
                  <a:pt x="1484" y="1497"/>
                </a:lnTo>
                <a:lnTo>
                  <a:pt x="1498" y="1474"/>
                </a:lnTo>
                <a:lnTo>
                  <a:pt x="1515" y="1452"/>
                </a:lnTo>
                <a:lnTo>
                  <a:pt x="1535" y="1434"/>
                </a:lnTo>
                <a:lnTo>
                  <a:pt x="1560" y="1418"/>
                </a:lnTo>
                <a:lnTo>
                  <a:pt x="1589" y="1406"/>
                </a:lnTo>
                <a:lnTo>
                  <a:pt x="1621" y="1399"/>
                </a:lnTo>
                <a:lnTo>
                  <a:pt x="1656" y="1395"/>
                </a:lnTo>
                <a:lnTo>
                  <a:pt x="1695" y="1398"/>
                </a:lnTo>
                <a:lnTo>
                  <a:pt x="1729" y="1403"/>
                </a:lnTo>
                <a:lnTo>
                  <a:pt x="1759" y="1412"/>
                </a:lnTo>
                <a:lnTo>
                  <a:pt x="1787" y="1424"/>
                </a:lnTo>
                <a:lnTo>
                  <a:pt x="1810" y="1438"/>
                </a:lnTo>
                <a:lnTo>
                  <a:pt x="1830" y="1454"/>
                </a:lnTo>
                <a:lnTo>
                  <a:pt x="1847" y="1471"/>
                </a:lnTo>
                <a:lnTo>
                  <a:pt x="1861" y="1488"/>
                </a:lnTo>
                <a:lnTo>
                  <a:pt x="1871" y="1506"/>
                </a:lnTo>
                <a:lnTo>
                  <a:pt x="1879" y="1524"/>
                </a:lnTo>
                <a:lnTo>
                  <a:pt x="1887" y="1539"/>
                </a:lnTo>
                <a:lnTo>
                  <a:pt x="1898" y="1553"/>
                </a:lnTo>
                <a:lnTo>
                  <a:pt x="1912" y="1562"/>
                </a:lnTo>
                <a:lnTo>
                  <a:pt x="1928" y="1568"/>
                </a:lnTo>
                <a:lnTo>
                  <a:pt x="1944" y="1569"/>
                </a:lnTo>
                <a:lnTo>
                  <a:pt x="1962" y="1566"/>
                </a:lnTo>
                <a:lnTo>
                  <a:pt x="1977" y="1558"/>
                </a:lnTo>
                <a:lnTo>
                  <a:pt x="1990" y="1546"/>
                </a:lnTo>
                <a:lnTo>
                  <a:pt x="2000" y="1532"/>
                </a:lnTo>
                <a:lnTo>
                  <a:pt x="2005" y="1516"/>
                </a:lnTo>
                <a:lnTo>
                  <a:pt x="2006" y="1499"/>
                </a:lnTo>
                <a:lnTo>
                  <a:pt x="2003" y="1482"/>
                </a:lnTo>
                <a:lnTo>
                  <a:pt x="1992" y="1456"/>
                </a:lnTo>
                <a:lnTo>
                  <a:pt x="1978" y="1428"/>
                </a:lnTo>
                <a:lnTo>
                  <a:pt x="1960" y="1401"/>
                </a:lnTo>
                <a:lnTo>
                  <a:pt x="1937" y="1375"/>
                </a:lnTo>
                <a:lnTo>
                  <a:pt x="1912" y="1351"/>
                </a:lnTo>
                <a:lnTo>
                  <a:pt x="1881" y="1328"/>
                </a:lnTo>
                <a:lnTo>
                  <a:pt x="1848" y="1308"/>
                </a:lnTo>
                <a:lnTo>
                  <a:pt x="1810" y="1291"/>
                </a:lnTo>
                <a:lnTo>
                  <a:pt x="1767" y="1278"/>
                </a:lnTo>
                <a:lnTo>
                  <a:pt x="1722" y="1270"/>
                </a:lnTo>
                <a:lnTo>
                  <a:pt x="1722" y="1163"/>
                </a:lnTo>
                <a:lnTo>
                  <a:pt x="1718" y="1143"/>
                </a:lnTo>
                <a:lnTo>
                  <a:pt x="1709" y="1125"/>
                </a:lnTo>
                <a:lnTo>
                  <a:pt x="1695" y="1111"/>
                </a:lnTo>
                <a:lnTo>
                  <a:pt x="1678" y="1102"/>
                </a:lnTo>
                <a:lnTo>
                  <a:pt x="1656" y="1098"/>
                </a:lnTo>
                <a:close/>
                <a:moveTo>
                  <a:pt x="1655" y="788"/>
                </a:moveTo>
                <a:lnTo>
                  <a:pt x="1733" y="791"/>
                </a:lnTo>
                <a:lnTo>
                  <a:pt x="1811" y="801"/>
                </a:lnTo>
                <a:lnTo>
                  <a:pt x="1886" y="817"/>
                </a:lnTo>
                <a:lnTo>
                  <a:pt x="1959" y="839"/>
                </a:lnTo>
                <a:lnTo>
                  <a:pt x="2028" y="868"/>
                </a:lnTo>
                <a:lnTo>
                  <a:pt x="2095" y="901"/>
                </a:lnTo>
                <a:lnTo>
                  <a:pt x="2159" y="939"/>
                </a:lnTo>
                <a:lnTo>
                  <a:pt x="2218" y="983"/>
                </a:lnTo>
                <a:lnTo>
                  <a:pt x="2275" y="1031"/>
                </a:lnTo>
                <a:lnTo>
                  <a:pt x="2327" y="1083"/>
                </a:lnTo>
                <a:lnTo>
                  <a:pt x="2375" y="1139"/>
                </a:lnTo>
                <a:lnTo>
                  <a:pt x="2418" y="1200"/>
                </a:lnTo>
                <a:lnTo>
                  <a:pt x="2457" y="1264"/>
                </a:lnTo>
                <a:lnTo>
                  <a:pt x="2490" y="1331"/>
                </a:lnTo>
                <a:lnTo>
                  <a:pt x="2517" y="1401"/>
                </a:lnTo>
                <a:lnTo>
                  <a:pt x="2540" y="1474"/>
                </a:lnTo>
                <a:lnTo>
                  <a:pt x="2556" y="1548"/>
                </a:lnTo>
                <a:lnTo>
                  <a:pt x="2566" y="1626"/>
                </a:lnTo>
                <a:lnTo>
                  <a:pt x="2570" y="1705"/>
                </a:lnTo>
                <a:lnTo>
                  <a:pt x="2568" y="1770"/>
                </a:lnTo>
                <a:lnTo>
                  <a:pt x="2561" y="1831"/>
                </a:lnTo>
                <a:lnTo>
                  <a:pt x="2550" y="1889"/>
                </a:lnTo>
                <a:lnTo>
                  <a:pt x="2537" y="1943"/>
                </a:lnTo>
                <a:lnTo>
                  <a:pt x="2520" y="1994"/>
                </a:lnTo>
                <a:lnTo>
                  <a:pt x="2500" y="2042"/>
                </a:lnTo>
                <a:lnTo>
                  <a:pt x="2478" y="2088"/>
                </a:lnTo>
                <a:lnTo>
                  <a:pt x="2454" y="2131"/>
                </a:lnTo>
                <a:lnTo>
                  <a:pt x="2428" y="2173"/>
                </a:lnTo>
                <a:lnTo>
                  <a:pt x="2399" y="2213"/>
                </a:lnTo>
                <a:lnTo>
                  <a:pt x="2370" y="2253"/>
                </a:lnTo>
                <a:lnTo>
                  <a:pt x="2340" y="2291"/>
                </a:lnTo>
                <a:lnTo>
                  <a:pt x="2309" y="2329"/>
                </a:lnTo>
                <a:lnTo>
                  <a:pt x="2278" y="2365"/>
                </a:lnTo>
                <a:lnTo>
                  <a:pt x="2248" y="2403"/>
                </a:lnTo>
                <a:lnTo>
                  <a:pt x="2217" y="2439"/>
                </a:lnTo>
                <a:lnTo>
                  <a:pt x="2187" y="2477"/>
                </a:lnTo>
                <a:lnTo>
                  <a:pt x="2159" y="2516"/>
                </a:lnTo>
                <a:lnTo>
                  <a:pt x="2132" y="2555"/>
                </a:lnTo>
                <a:lnTo>
                  <a:pt x="2107" y="2596"/>
                </a:lnTo>
                <a:lnTo>
                  <a:pt x="2083" y="2638"/>
                </a:lnTo>
                <a:lnTo>
                  <a:pt x="2062" y="2683"/>
                </a:lnTo>
                <a:lnTo>
                  <a:pt x="2044" y="2730"/>
                </a:lnTo>
                <a:lnTo>
                  <a:pt x="2028" y="2779"/>
                </a:lnTo>
                <a:lnTo>
                  <a:pt x="2017" y="2831"/>
                </a:lnTo>
                <a:lnTo>
                  <a:pt x="2009" y="2886"/>
                </a:lnTo>
                <a:lnTo>
                  <a:pt x="2030" y="2891"/>
                </a:lnTo>
                <a:lnTo>
                  <a:pt x="2050" y="2900"/>
                </a:lnTo>
                <a:lnTo>
                  <a:pt x="2067" y="2914"/>
                </a:lnTo>
                <a:lnTo>
                  <a:pt x="2079" y="2931"/>
                </a:lnTo>
                <a:lnTo>
                  <a:pt x="2087" y="2950"/>
                </a:lnTo>
                <a:lnTo>
                  <a:pt x="2091" y="2973"/>
                </a:lnTo>
                <a:lnTo>
                  <a:pt x="2087" y="2996"/>
                </a:lnTo>
                <a:lnTo>
                  <a:pt x="2078" y="3018"/>
                </a:lnTo>
                <a:lnTo>
                  <a:pt x="2064" y="3035"/>
                </a:lnTo>
                <a:lnTo>
                  <a:pt x="2047" y="3048"/>
                </a:lnTo>
                <a:lnTo>
                  <a:pt x="2027" y="3058"/>
                </a:lnTo>
                <a:lnTo>
                  <a:pt x="2003" y="3061"/>
                </a:lnTo>
                <a:lnTo>
                  <a:pt x="1306" y="3061"/>
                </a:lnTo>
                <a:lnTo>
                  <a:pt x="1284" y="3058"/>
                </a:lnTo>
                <a:lnTo>
                  <a:pt x="1262" y="3048"/>
                </a:lnTo>
                <a:lnTo>
                  <a:pt x="1245" y="3035"/>
                </a:lnTo>
                <a:lnTo>
                  <a:pt x="1231" y="3018"/>
                </a:lnTo>
                <a:lnTo>
                  <a:pt x="1222" y="2996"/>
                </a:lnTo>
                <a:lnTo>
                  <a:pt x="1220" y="2973"/>
                </a:lnTo>
                <a:lnTo>
                  <a:pt x="1222" y="2950"/>
                </a:lnTo>
                <a:lnTo>
                  <a:pt x="1230" y="2931"/>
                </a:lnTo>
                <a:lnTo>
                  <a:pt x="1244" y="2914"/>
                </a:lnTo>
                <a:lnTo>
                  <a:pt x="1260" y="2900"/>
                </a:lnTo>
                <a:lnTo>
                  <a:pt x="1279" y="2891"/>
                </a:lnTo>
                <a:lnTo>
                  <a:pt x="1302" y="2886"/>
                </a:lnTo>
                <a:lnTo>
                  <a:pt x="1293" y="2831"/>
                </a:lnTo>
                <a:lnTo>
                  <a:pt x="1281" y="2779"/>
                </a:lnTo>
                <a:lnTo>
                  <a:pt x="1267" y="2730"/>
                </a:lnTo>
                <a:lnTo>
                  <a:pt x="1247" y="2683"/>
                </a:lnTo>
                <a:lnTo>
                  <a:pt x="1227" y="2638"/>
                </a:lnTo>
                <a:lnTo>
                  <a:pt x="1204" y="2596"/>
                </a:lnTo>
                <a:lnTo>
                  <a:pt x="1178" y="2555"/>
                </a:lnTo>
                <a:lnTo>
                  <a:pt x="1151" y="2516"/>
                </a:lnTo>
                <a:lnTo>
                  <a:pt x="1122" y="2477"/>
                </a:lnTo>
                <a:lnTo>
                  <a:pt x="1092" y="2439"/>
                </a:lnTo>
                <a:lnTo>
                  <a:pt x="1063" y="2403"/>
                </a:lnTo>
                <a:lnTo>
                  <a:pt x="1031" y="2365"/>
                </a:lnTo>
                <a:lnTo>
                  <a:pt x="1000" y="2329"/>
                </a:lnTo>
                <a:lnTo>
                  <a:pt x="970" y="2291"/>
                </a:lnTo>
                <a:lnTo>
                  <a:pt x="940" y="2253"/>
                </a:lnTo>
                <a:lnTo>
                  <a:pt x="910" y="2213"/>
                </a:lnTo>
                <a:lnTo>
                  <a:pt x="883" y="2173"/>
                </a:lnTo>
                <a:lnTo>
                  <a:pt x="857" y="2131"/>
                </a:lnTo>
                <a:lnTo>
                  <a:pt x="832" y="2088"/>
                </a:lnTo>
                <a:lnTo>
                  <a:pt x="810" y="2042"/>
                </a:lnTo>
                <a:lnTo>
                  <a:pt x="790" y="1994"/>
                </a:lnTo>
                <a:lnTo>
                  <a:pt x="773" y="1943"/>
                </a:lnTo>
                <a:lnTo>
                  <a:pt x="759" y="1889"/>
                </a:lnTo>
                <a:lnTo>
                  <a:pt x="749" y="1831"/>
                </a:lnTo>
                <a:lnTo>
                  <a:pt x="743" y="1770"/>
                </a:lnTo>
                <a:lnTo>
                  <a:pt x="741" y="1705"/>
                </a:lnTo>
                <a:lnTo>
                  <a:pt x="744" y="1626"/>
                </a:lnTo>
                <a:lnTo>
                  <a:pt x="753" y="1548"/>
                </a:lnTo>
                <a:lnTo>
                  <a:pt x="770" y="1474"/>
                </a:lnTo>
                <a:lnTo>
                  <a:pt x="792" y="1401"/>
                </a:lnTo>
                <a:lnTo>
                  <a:pt x="820" y="1331"/>
                </a:lnTo>
                <a:lnTo>
                  <a:pt x="853" y="1264"/>
                </a:lnTo>
                <a:lnTo>
                  <a:pt x="891" y="1200"/>
                </a:lnTo>
                <a:lnTo>
                  <a:pt x="935" y="1139"/>
                </a:lnTo>
                <a:lnTo>
                  <a:pt x="983" y="1083"/>
                </a:lnTo>
                <a:lnTo>
                  <a:pt x="1036" y="1031"/>
                </a:lnTo>
                <a:lnTo>
                  <a:pt x="1091" y="983"/>
                </a:lnTo>
                <a:lnTo>
                  <a:pt x="1152" y="939"/>
                </a:lnTo>
                <a:lnTo>
                  <a:pt x="1215" y="901"/>
                </a:lnTo>
                <a:lnTo>
                  <a:pt x="1281" y="868"/>
                </a:lnTo>
                <a:lnTo>
                  <a:pt x="1352" y="839"/>
                </a:lnTo>
                <a:lnTo>
                  <a:pt x="1424" y="817"/>
                </a:lnTo>
                <a:lnTo>
                  <a:pt x="1499" y="801"/>
                </a:lnTo>
                <a:lnTo>
                  <a:pt x="1576" y="791"/>
                </a:lnTo>
                <a:lnTo>
                  <a:pt x="1655" y="788"/>
                </a:lnTo>
                <a:close/>
                <a:moveTo>
                  <a:pt x="2754" y="462"/>
                </a:moveTo>
                <a:lnTo>
                  <a:pt x="2774" y="462"/>
                </a:lnTo>
                <a:lnTo>
                  <a:pt x="2792" y="467"/>
                </a:lnTo>
                <a:lnTo>
                  <a:pt x="2809" y="475"/>
                </a:lnTo>
                <a:lnTo>
                  <a:pt x="2825" y="487"/>
                </a:lnTo>
                <a:lnTo>
                  <a:pt x="2837" y="503"/>
                </a:lnTo>
                <a:lnTo>
                  <a:pt x="2846" y="520"/>
                </a:lnTo>
                <a:lnTo>
                  <a:pt x="2850" y="540"/>
                </a:lnTo>
                <a:lnTo>
                  <a:pt x="2850" y="559"/>
                </a:lnTo>
                <a:lnTo>
                  <a:pt x="2846" y="577"/>
                </a:lnTo>
                <a:lnTo>
                  <a:pt x="2837" y="596"/>
                </a:lnTo>
                <a:lnTo>
                  <a:pt x="2825" y="610"/>
                </a:lnTo>
                <a:lnTo>
                  <a:pt x="2579" y="858"/>
                </a:lnTo>
                <a:lnTo>
                  <a:pt x="2565" y="870"/>
                </a:lnTo>
                <a:lnTo>
                  <a:pt x="2550" y="878"/>
                </a:lnTo>
                <a:lnTo>
                  <a:pt x="2533" y="882"/>
                </a:lnTo>
                <a:lnTo>
                  <a:pt x="2517" y="884"/>
                </a:lnTo>
                <a:lnTo>
                  <a:pt x="2495" y="881"/>
                </a:lnTo>
                <a:lnTo>
                  <a:pt x="2474" y="872"/>
                </a:lnTo>
                <a:lnTo>
                  <a:pt x="2456" y="858"/>
                </a:lnTo>
                <a:lnTo>
                  <a:pt x="2443" y="842"/>
                </a:lnTo>
                <a:lnTo>
                  <a:pt x="2434" y="824"/>
                </a:lnTo>
                <a:lnTo>
                  <a:pt x="2431" y="806"/>
                </a:lnTo>
                <a:lnTo>
                  <a:pt x="2431" y="786"/>
                </a:lnTo>
                <a:lnTo>
                  <a:pt x="2434" y="768"/>
                </a:lnTo>
                <a:lnTo>
                  <a:pt x="2443" y="750"/>
                </a:lnTo>
                <a:lnTo>
                  <a:pt x="2456" y="735"/>
                </a:lnTo>
                <a:lnTo>
                  <a:pt x="2702" y="487"/>
                </a:lnTo>
                <a:lnTo>
                  <a:pt x="2718" y="475"/>
                </a:lnTo>
                <a:lnTo>
                  <a:pt x="2735" y="467"/>
                </a:lnTo>
                <a:lnTo>
                  <a:pt x="2754" y="462"/>
                </a:lnTo>
                <a:close/>
                <a:moveTo>
                  <a:pt x="537" y="462"/>
                </a:moveTo>
                <a:lnTo>
                  <a:pt x="556" y="462"/>
                </a:lnTo>
                <a:lnTo>
                  <a:pt x="575" y="467"/>
                </a:lnTo>
                <a:lnTo>
                  <a:pt x="593" y="475"/>
                </a:lnTo>
                <a:lnTo>
                  <a:pt x="608" y="487"/>
                </a:lnTo>
                <a:lnTo>
                  <a:pt x="855" y="735"/>
                </a:lnTo>
                <a:lnTo>
                  <a:pt x="867" y="750"/>
                </a:lnTo>
                <a:lnTo>
                  <a:pt x="875" y="768"/>
                </a:lnTo>
                <a:lnTo>
                  <a:pt x="880" y="786"/>
                </a:lnTo>
                <a:lnTo>
                  <a:pt x="880" y="806"/>
                </a:lnTo>
                <a:lnTo>
                  <a:pt x="875" y="824"/>
                </a:lnTo>
                <a:lnTo>
                  <a:pt x="867" y="842"/>
                </a:lnTo>
                <a:lnTo>
                  <a:pt x="855" y="858"/>
                </a:lnTo>
                <a:lnTo>
                  <a:pt x="841" y="870"/>
                </a:lnTo>
                <a:lnTo>
                  <a:pt x="825" y="878"/>
                </a:lnTo>
                <a:lnTo>
                  <a:pt x="809" y="882"/>
                </a:lnTo>
                <a:lnTo>
                  <a:pt x="793" y="884"/>
                </a:lnTo>
                <a:lnTo>
                  <a:pt x="776" y="882"/>
                </a:lnTo>
                <a:lnTo>
                  <a:pt x="760" y="878"/>
                </a:lnTo>
                <a:lnTo>
                  <a:pt x="745" y="870"/>
                </a:lnTo>
                <a:lnTo>
                  <a:pt x="732" y="858"/>
                </a:lnTo>
                <a:lnTo>
                  <a:pt x="485" y="610"/>
                </a:lnTo>
                <a:lnTo>
                  <a:pt x="472" y="596"/>
                </a:lnTo>
                <a:lnTo>
                  <a:pt x="464" y="577"/>
                </a:lnTo>
                <a:lnTo>
                  <a:pt x="460" y="559"/>
                </a:lnTo>
                <a:lnTo>
                  <a:pt x="460" y="540"/>
                </a:lnTo>
                <a:lnTo>
                  <a:pt x="464" y="520"/>
                </a:lnTo>
                <a:lnTo>
                  <a:pt x="472" y="503"/>
                </a:lnTo>
                <a:lnTo>
                  <a:pt x="485" y="487"/>
                </a:lnTo>
                <a:lnTo>
                  <a:pt x="501" y="475"/>
                </a:lnTo>
                <a:lnTo>
                  <a:pt x="518" y="467"/>
                </a:lnTo>
                <a:lnTo>
                  <a:pt x="537" y="462"/>
                </a:lnTo>
                <a:close/>
                <a:moveTo>
                  <a:pt x="1655" y="0"/>
                </a:moveTo>
                <a:lnTo>
                  <a:pt x="1678" y="4"/>
                </a:lnTo>
                <a:lnTo>
                  <a:pt x="1699" y="13"/>
                </a:lnTo>
                <a:lnTo>
                  <a:pt x="1716" y="27"/>
                </a:lnTo>
                <a:lnTo>
                  <a:pt x="1730" y="44"/>
                </a:lnTo>
                <a:lnTo>
                  <a:pt x="1739" y="66"/>
                </a:lnTo>
                <a:lnTo>
                  <a:pt x="1742" y="88"/>
                </a:lnTo>
                <a:lnTo>
                  <a:pt x="1742" y="438"/>
                </a:lnTo>
                <a:lnTo>
                  <a:pt x="1739" y="461"/>
                </a:lnTo>
                <a:lnTo>
                  <a:pt x="1730" y="483"/>
                </a:lnTo>
                <a:lnTo>
                  <a:pt x="1716" y="500"/>
                </a:lnTo>
                <a:lnTo>
                  <a:pt x="1699" y="513"/>
                </a:lnTo>
                <a:lnTo>
                  <a:pt x="1678" y="523"/>
                </a:lnTo>
                <a:lnTo>
                  <a:pt x="1655" y="525"/>
                </a:lnTo>
                <a:lnTo>
                  <a:pt x="1632" y="523"/>
                </a:lnTo>
                <a:lnTo>
                  <a:pt x="1611" y="513"/>
                </a:lnTo>
                <a:lnTo>
                  <a:pt x="1593" y="500"/>
                </a:lnTo>
                <a:lnTo>
                  <a:pt x="1580" y="483"/>
                </a:lnTo>
                <a:lnTo>
                  <a:pt x="1571" y="461"/>
                </a:lnTo>
                <a:lnTo>
                  <a:pt x="1568" y="438"/>
                </a:lnTo>
                <a:lnTo>
                  <a:pt x="1568" y="88"/>
                </a:lnTo>
                <a:lnTo>
                  <a:pt x="1571" y="66"/>
                </a:lnTo>
                <a:lnTo>
                  <a:pt x="1580" y="44"/>
                </a:lnTo>
                <a:lnTo>
                  <a:pt x="1593" y="27"/>
                </a:lnTo>
                <a:lnTo>
                  <a:pt x="1611" y="13"/>
                </a:lnTo>
                <a:lnTo>
                  <a:pt x="1632" y="4"/>
                </a:lnTo>
                <a:lnTo>
                  <a:pt x="16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31">
            <a:extLst>
              <a:ext uri="{FF2B5EF4-FFF2-40B4-BE49-F238E27FC236}">
                <a16:creationId xmlns:a16="http://schemas.microsoft.com/office/drawing/2014/main" id="{1BCEF918-6014-4C0F-B4CF-32C400771F08}"/>
              </a:ext>
            </a:extLst>
          </p:cNvPr>
          <p:cNvSpPr>
            <a:spLocks noEditPoints="1"/>
          </p:cNvSpPr>
          <p:nvPr/>
        </p:nvSpPr>
        <p:spPr bwMode="auto">
          <a:xfrm>
            <a:off x="891539" y="4960093"/>
            <a:ext cx="575859" cy="633409"/>
          </a:xfrm>
          <a:custGeom>
            <a:avLst/>
            <a:gdLst>
              <a:gd name="T0" fmla="*/ 2078 w 3310"/>
              <a:gd name="T1" fmla="*/ 3455 h 3672"/>
              <a:gd name="T2" fmla="*/ 1910 w 3310"/>
              <a:gd name="T3" fmla="*/ 3532 h 3672"/>
              <a:gd name="T4" fmla="*/ 1591 w 3310"/>
              <a:gd name="T5" fmla="*/ 3672 h 3672"/>
              <a:gd name="T6" fmla="*/ 1382 w 3310"/>
              <a:gd name="T7" fmla="*/ 3518 h 3672"/>
              <a:gd name="T8" fmla="*/ 1225 w 3310"/>
              <a:gd name="T9" fmla="*/ 3439 h 3672"/>
              <a:gd name="T10" fmla="*/ 2027 w 3310"/>
              <a:gd name="T11" fmla="*/ 3108 h 3672"/>
              <a:gd name="T12" fmla="*/ 2027 w 3310"/>
              <a:gd name="T13" fmla="*/ 3276 h 3672"/>
              <a:gd name="T14" fmla="*/ 1231 w 3310"/>
              <a:gd name="T15" fmla="*/ 3148 h 3672"/>
              <a:gd name="T16" fmla="*/ 2825 w 3310"/>
              <a:gd name="T17" fmla="*/ 2713 h 3672"/>
              <a:gd name="T18" fmla="*/ 2763 w 3310"/>
              <a:gd name="T19" fmla="*/ 2862 h 3672"/>
              <a:gd name="T20" fmla="*/ 2434 w 3310"/>
              <a:gd name="T21" fmla="*/ 2499 h 3672"/>
              <a:gd name="T22" fmla="*/ 855 w 3310"/>
              <a:gd name="T23" fmla="*/ 2466 h 3672"/>
              <a:gd name="T24" fmla="*/ 579 w 3310"/>
              <a:gd name="T25" fmla="*/ 2855 h 3672"/>
              <a:gd name="T26" fmla="*/ 460 w 3310"/>
              <a:gd name="T27" fmla="*/ 2765 h 3672"/>
              <a:gd name="T28" fmla="*/ 3246 w 3310"/>
              <a:gd name="T29" fmla="*/ 1577 h 3672"/>
              <a:gd name="T30" fmla="*/ 3246 w 3310"/>
              <a:gd name="T31" fmla="*/ 1746 h 3672"/>
              <a:gd name="T32" fmla="*/ 2799 w 3310"/>
              <a:gd name="T33" fmla="*/ 1618 h 3672"/>
              <a:gd name="T34" fmla="*/ 511 w 3310"/>
              <a:gd name="T35" fmla="*/ 1618 h 3672"/>
              <a:gd name="T36" fmla="*/ 65 w 3310"/>
              <a:gd name="T37" fmla="*/ 1746 h 3672"/>
              <a:gd name="T38" fmla="*/ 65 w 3310"/>
              <a:gd name="T39" fmla="*/ 1577 h 3672"/>
              <a:gd name="T40" fmla="*/ 1507 w 3310"/>
              <a:gd name="T41" fmla="*/ 1299 h 3672"/>
              <a:gd name="T42" fmla="*/ 1345 w 3310"/>
              <a:gd name="T43" fmla="*/ 1617 h 3672"/>
              <a:gd name="T44" fmla="*/ 1593 w 3310"/>
              <a:gd name="T45" fmla="*/ 1858 h 3672"/>
              <a:gd name="T46" fmla="*/ 1843 w 3310"/>
              <a:gd name="T47" fmla="*/ 2065 h 3672"/>
              <a:gd name="T48" fmla="*/ 1618 w 3310"/>
              <a:gd name="T49" fmla="*/ 2214 h 3672"/>
              <a:gd name="T50" fmla="*/ 1426 w 3310"/>
              <a:gd name="T51" fmla="*/ 2073 h 3672"/>
              <a:gd name="T52" fmla="*/ 1306 w 3310"/>
              <a:gd name="T53" fmla="*/ 2113 h 3672"/>
              <a:gd name="T54" fmla="*/ 1545 w 3310"/>
              <a:gd name="T55" fmla="*/ 2334 h 3672"/>
              <a:gd name="T56" fmla="*/ 1709 w 3310"/>
              <a:gd name="T57" fmla="*/ 2487 h 3672"/>
              <a:gd name="T58" fmla="*/ 1951 w 3310"/>
              <a:gd name="T59" fmla="*/ 2162 h 3672"/>
              <a:gd name="T60" fmla="*/ 1895 w 3310"/>
              <a:gd name="T61" fmla="*/ 1857 h 3672"/>
              <a:gd name="T62" fmla="*/ 1530 w 3310"/>
              <a:gd name="T63" fmla="*/ 1680 h 3672"/>
              <a:gd name="T64" fmla="*/ 1535 w 3310"/>
              <a:gd name="T65" fmla="*/ 1434 h 3672"/>
              <a:gd name="T66" fmla="*/ 1830 w 3310"/>
              <a:gd name="T67" fmla="*/ 1454 h 3672"/>
              <a:gd name="T68" fmla="*/ 1962 w 3310"/>
              <a:gd name="T69" fmla="*/ 1566 h 3672"/>
              <a:gd name="T70" fmla="*/ 1937 w 3310"/>
              <a:gd name="T71" fmla="*/ 1375 h 3672"/>
              <a:gd name="T72" fmla="*/ 1695 w 3310"/>
              <a:gd name="T73" fmla="*/ 1111 h 3672"/>
              <a:gd name="T74" fmla="*/ 2159 w 3310"/>
              <a:gd name="T75" fmla="*/ 939 h 3672"/>
              <a:gd name="T76" fmla="*/ 2556 w 3310"/>
              <a:gd name="T77" fmla="*/ 1548 h 3672"/>
              <a:gd name="T78" fmla="*/ 2454 w 3310"/>
              <a:gd name="T79" fmla="*/ 2131 h 3672"/>
              <a:gd name="T80" fmla="*/ 2159 w 3310"/>
              <a:gd name="T81" fmla="*/ 2516 h 3672"/>
              <a:gd name="T82" fmla="*/ 2050 w 3310"/>
              <a:gd name="T83" fmla="*/ 2900 h 3672"/>
              <a:gd name="T84" fmla="*/ 2003 w 3310"/>
              <a:gd name="T85" fmla="*/ 3061 h 3672"/>
              <a:gd name="T86" fmla="*/ 1244 w 3310"/>
              <a:gd name="T87" fmla="*/ 2914 h 3672"/>
              <a:gd name="T88" fmla="*/ 1178 w 3310"/>
              <a:gd name="T89" fmla="*/ 2555 h 3672"/>
              <a:gd name="T90" fmla="*/ 883 w 3310"/>
              <a:gd name="T91" fmla="*/ 2173 h 3672"/>
              <a:gd name="T92" fmla="*/ 744 w 3310"/>
              <a:gd name="T93" fmla="*/ 1626 h 3672"/>
              <a:gd name="T94" fmla="*/ 1091 w 3310"/>
              <a:gd name="T95" fmla="*/ 983 h 3672"/>
              <a:gd name="T96" fmla="*/ 2774 w 3310"/>
              <a:gd name="T97" fmla="*/ 462 h 3672"/>
              <a:gd name="T98" fmla="*/ 2825 w 3310"/>
              <a:gd name="T99" fmla="*/ 610 h 3672"/>
              <a:gd name="T100" fmla="*/ 2434 w 3310"/>
              <a:gd name="T101" fmla="*/ 824 h 3672"/>
              <a:gd name="T102" fmla="*/ 537 w 3310"/>
              <a:gd name="T103" fmla="*/ 462 h 3672"/>
              <a:gd name="T104" fmla="*/ 875 w 3310"/>
              <a:gd name="T105" fmla="*/ 824 h 3672"/>
              <a:gd name="T106" fmla="*/ 732 w 3310"/>
              <a:gd name="T107" fmla="*/ 858 h 3672"/>
              <a:gd name="T108" fmla="*/ 518 w 3310"/>
              <a:gd name="T109" fmla="*/ 467 h 3672"/>
              <a:gd name="T110" fmla="*/ 1739 w 3310"/>
              <a:gd name="T111" fmla="*/ 461 h 3672"/>
              <a:gd name="T112" fmla="*/ 1571 w 3310"/>
              <a:gd name="T113" fmla="*/ 461 h 3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10" h="3672">
                <a:moveTo>
                  <a:pt x="1306" y="3323"/>
                </a:moveTo>
                <a:lnTo>
                  <a:pt x="2003" y="3323"/>
                </a:lnTo>
                <a:lnTo>
                  <a:pt x="2027" y="3326"/>
                </a:lnTo>
                <a:lnTo>
                  <a:pt x="2049" y="3335"/>
                </a:lnTo>
                <a:lnTo>
                  <a:pt x="2066" y="3349"/>
                </a:lnTo>
                <a:lnTo>
                  <a:pt x="2079" y="3367"/>
                </a:lnTo>
                <a:lnTo>
                  <a:pt x="2088" y="3389"/>
                </a:lnTo>
                <a:lnTo>
                  <a:pt x="2091" y="3413"/>
                </a:lnTo>
                <a:lnTo>
                  <a:pt x="2086" y="3439"/>
                </a:lnTo>
                <a:lnTo>
                  <a:pt x="2078" y="3455"/>
                </a:lnTo>
                <a:lnTo>
                  <a:pt x="2067" y="3470"/>
                </a:lnTo>
                <a:lnTo>
                  <a:pt x="2053" y="3481"/>
                </a:lnTo>
                <a:lnTo>
                  <a:pt x="2036" y="3491"/>
                </a:lnTo>
                <a:lnTo>
                  <a:pt x="2019" y="3496"/>
                </a:lnTo>
                <a:lnTo>
                  <a:pt x="2000" y="3497"/>
                </a:lnTo>
                <a:lnTo>
                  <a:pt x="1998" y="3497"/>
                </a:lnTo>
                <a:lnTo>
                  <a:pt x="1973" y="3500"/>
                </a:lnTo>
                <a:lnTo>
                  <a:pt x="1951" y="3507"/>
                </a:lnTo>
                <a:lnTo>
                  <a:pt x="1929" y="3518"/>
                </a:lnTo>
                <a:lnTo>
                  <a:pt x="1910" y="3532"/>
                </a:lnTo>
                <a:lnTo>
                  <a:pt x="1893" y="3550"/>
                </a:lnTo>
                <a:lnTo>
                  <a:pt x="1880" y="3572"/>
                </a:lnTo>
                <a:lnTo>
                  <a:pt x="1879" y="3573"/>
                </a:lnTo>
                <a:lnTo>
                  <a:pt x="1861" y="3601"/>
                </a:lnTo>
                <a:lnTo>
                  <a:pt x="1839" y="3625"/>
                </a:lnTo>
                <a:lnTo>
                  <a:pt x="1813" y="3646"/>
                </a:lnTo>
                <a:lnTo>
                  <a:pt x="1783" y="3660"/>
                </a:lnTo>
                <a:lnTo>
                  <a:pt x="1751" y="3669"/>
                </a:lnTo>
                <a:lnTo>
                  <a:pt x="1718" y="3672"/>
                </a:lnTo>
                <a:lnTo>
                  <a:pt x="1591" y="3672"/>
                </a:lnTo>
                <a:lnTo>
                  <a:pt x="1558" y="3669"/>
                </a:lnTo>
                <a:lnTo>
                  <a:pt x="1526" y="3660"/>
                </a:lnTo>
                <a:lnTo>
                  <a:pt x="1498" y="3646"/>
                </a:lnTo>
                <a:lnTo>
                  <a:pt x="1471" y="3625"/>
                </a:lnTo>
                <a:lnTo>
                  <a:pt x="1449" y="3601"/>
                </a:lnTo>
                <a:lnTo>
                  <a:pt x="1432" y="3573"/>
                </a:lnTo>
                <a:lnTo>
                  <a:pt x="1431" y="3572"/>
                </a:lnTo>
                <a:lnTo>
                  <a:pt x="1417" y="3550"/>
                </a:lnTo>
                <a:lnTo>
                  <a:pt x="1401" y="3532"/>
                </a:lnTo>
                <a:lnTo>
                  <a:pt x="1382" y="3518"/>
                </a:lnTo>
                <a:lnTo>
                  <a:pt x="1360" y="3507"/>
                </a:lnTo>
                <a:lnTo>
                  <a:pt x="1336" y="3500"/>
                </a:lnTo>
                <a:lnTo>
                  <a:pt x="1312" y="3497"/>
                </a:lnTo>
                <a:lnTo>
                  <a:pt x="1310" y="3497"/>
                </a:lnTo>
                <a:lnTo>
                  <a:pt x="1292" y="3496"/>
                </a:lnTo>
                <a:lnTo>
                  <a:pt x="1273" y="3491"/>
                </a:lnTo>
                <a:lnTo>
                  <a:pt x="1258" y="3481"/>
                </a:lnTo>
                <a:lnTo>
                  <a:pt x="1243" y="3470"/>
                </a:lnTo>
                <a:lnTo>
                  <a:pt x="1231" y="3455"/>
                </a:lnTo>
                <a:lnTo>
                  <a:pt x="1225" y="3439"/>
                </a:lnTo>
                <a:lnTo>
                  <a:pt x="1220" y="3413"/>
                </a:lnTo>
                <a:lnTo>
                  <a:pt x="1222" y="3389"/>
                </a:lnTo>
                <a:lnTo>
                  <a:pt x="1230" y="3367"/>
                </a:lnTo>
                <a:lnTo>
                  <a:pt x="1244" y="3349"/>
                </a:lnTo>
                <a:lnTo>
                  <a:pt x="1262" y="3335"/>
                </a:lnTo>
                <a:lnTo>
                  <a:pt x="1283" y="3326"/>
                </a:lnTo>
                <a:lnTo>
                  <a:pt x="1306" y="3323"/>
                </a:lnTo>
                <a:close/>
                <a:moveTo>
                  <a:pt x="1306" y="3104"/>
                </a:moveTo>
                <a:lnTo>
                  <a:pt x="2003" y="3104"/>
                </a:lnTo>
                <a:lnTo>
                  <a:pt x="2027" y="3108"/>
                </a:lnTo>
                <a:lnTo>
                  <a:pt x="2047" y="3116"/>
                </a:lnTo>
                <a:lnTo>
                  <a:pt x="2064" y="3130"/>
                </a:lnTo>
                <a:lnTo>
                  <a:pt x="2078" y="3148"/>
                </a:lnTo>
                <a:lnTo>
                  <a:pt x="2087" y="3168"/>
                </a:lnTo>
                <a:lnTo>
                  <a:pt x="2091" y="3191"/>
                </a:lnTo>
                <a:lnTo>
                  <a:pt x="2087" y="3215"/>
                </a:lnTo>
                <a:lnTo>
                  <a:pt x="2078" y="3236"/>
                </a:lnTo>
                <a:lnTo>
                  <a:pt x="2064" y="3253"/>
                </a:lnTo>
                <a:lnTo>
                  <a:pt x="2047" y="3267"/>
                </a:lnTo>
                <a:lnTo>
                  <a:pt x="2027" y="3276"/>
                </a:lnTo>
                <a:lnTo>
                  <a:pt x="2003" y="3279"/>
                </a:lnTo>
                <a:lnTo>
                  <a:pt x="1306" y="3279"/>
                </a:lnTo>
                <a:lnTo>
                  <a:pt x="1284" y="3276"/>
                </a:lnTo>
                <a:lnTo>
                  <a:pt x="1262" y="3267"/>
                </a:lnTo>
                <a:lnTo>
                  <a:pt x="1245" y="3253"/>
                </a:lnTo>
                <a:lnTo>
                  <a:pt x="1231" y="3236"/>
                </a:lnTo>
                <a:lnTo>
                  <a:pt x="1222" y="3215"/>
                </a:lnTo>
                <a:lnTo>
                  <a:pt x="1220" y="3191"/>
                </a:lnTo>
                <a:lnTo>
                  <a:pt x="1222" y="3168"/>
                </a:lnTo>
                <a:lnTo>
                  <a:pt x="1231" y="3148"/>
                </a:lnTo>
                <a:lnTo>
                  <a:pt x="1245" y="3130"/>
                </a:lnTo>
                <a:lnTo>
                  <a:pt x="1262" y="3116"/>
                </a:lnTo>
                <a:lnTo>
                  <a:pt x="1284" y="3108"/>
                </a:lnTo>
                <a:lnTo>
                  <a:pt x="1306" y="3104"/>
                </a:lnTo>
                <a:close/>
                <a:moveTo>
                  <a:pt x="2507" y="2441"/>
                </a:moveTo>
                <a:lnTo>
                  <a:pt x="2527" y="2441"/>
                </a:lnTo>
                <a:lnTo>
                  <a:pt x="2546" y="2444"/>
                </a:lnTo>
                <a:lnTo>
                  <a:pt x="2563" y="2453"/>
                </a:lnTo>
                <a:lnTo>
                  <a:pt x="2579" y="2466"/>
                </a:lnTo>
                <a:lnTo>
                  <a:pt x="2825" y="2713"/>
                </a:lnTo>
                <a:lnTo>
                  <a:pt x="2837" y="2729"/>
                </a:lnTo>
                <a:lnTo>
                  <a:pt x="2846" y="2746"/>
                </a:lnTo>
                <a:lnTo>
                  <a:pt x="2850" y="2765"/>
                </a:lnTo>
                <a:lnTo>
                  <a:pt x="2850" y="2783"/>
                </a:lnTo>
                <a:lnTo>
                  <a:pt x="2846" y="2803"/>
                </a:lnTo>
                <a:lnTo>
                  <a:pt x="2837" y="2820"/>
                </a:lnTo>
                <a:lnTo>
                  <a:pt x="2825" y="2836"/>
                </a:lnTo>
                <a:lnTo>
                  <a:pt x="2807" y="2851"/>
                </a:lnTo>
                <a:lnTo>
                  <a:pt x="2786" y="2859"/>
                </a:lnTo>
                <a:lnTo>
                  <a:pt x="2763" y="2862"/>
                </a:lnTo>
                <a:lnTo>
                  <a:pt x="2747" y="2860"/>
                </a:lnTo>
                <a:lnTo>
                  <a:pt x="2730" y="2855"/>
                </a:lnTo>
                <a:lnTo>
                  <a:pt x="2716" y="2847"/>
                </a:lnTo>
                <a:lnTo>
                  <a:pt x="2702" y="2836"/>
                </a:lnTo>
                <a:lnTo>
                  <a:pt x="2456" y="2589"/>
                </a:lnTo>
                <a:lnTo>
                  <a:pt x="2443" y="2573"/>
                </a:lnTo>
                <a:lnTo>
                  <a:pt x="2434" y="2556"/>
                </a:lnTo>
                <a:lnTo>
                  <a:pt x="2431" y="2537"/>
                </a:lnTo>
                <a:lnTo>
                  <a:pt x="2431" y="2517"/>
                </a:lnTo>
                <a:lnTo>
                  <a:pt x="2434" y="2499"/>
                </a:lnTo>
                <a:lnTo>
                  <a:pt x="2443" y="2481"/>
                </a:lnTo>
                <a:lnTo>
                  <a:pt x="2456" y="2466"/>
                </a:lnTo>
                <a:lnTo>
                  <a:pt x="2472" y="2453"/>
                </a:lnTo>
                <a:lnTo>
                  <a:pt x="2489" y="2444"/>
                </a:lnTo>
                <a:lnTo>
                  <a:pt x="2507" y="2441"/>
                </a:lnTo>
                <a:close/>
                <a:moveTo>
                  <a:pt x="783" y="2441"/>
                </a:moveTo>
                <a:lnTo>
                  <a:pt x="802" y="2441"/>
                </a:lnTo>
                <a:lnTo>
                  <a:pt x="820" y="2444"/>
                </a:lnTo>
                <a:lnTo>
                  <a:pt x="839" y="2453"/>
                </a:lnTo>
                <a:lnTo>
                  <a:pt x="855" y="2466"/>
                </a:lnTo>
                <a:lnTo>
                  <a:pt x="867" y="2481"/>
                </a:lnTo>
                <a:lnTo>
                  <a:pt x="875" y="2499"/>
                </a:lnTo>
                <a:lnTo>
                  <a:pt x="880" y="2517"/>
                </a:lnTo>
                <a:lnTo>
                  <a:pt x="880" y="2537"/>
                </a:lnTo>
                <a:lnTo>
                  <a:pt x="875" y="2556"/>
                </a:lnTo>
                <a:lnTo>
                  <a:pt x="867" y="2573"/>
                </a:lnTo>
                <a:lnTo>
                  <a:pt x="855" y="2589"/>
                </a:lnTo>
                <a:lnTo>
                  <a:pt x="608" y="2836"/>
                </a:lnTo>
                <a:lnTo>
                  <a:pt x="594" y="2847"/>
                </a:lnTo>
                <a:lnTo>
                  <a:pt x="579" y="2855"/>
                </a:lnTo>
                <a:lnTo>
                  <a:pt x="563" y="2860"/>
                </a:lnTo>
                <a:lnTo>
                  <a:pt x="546" y="2862"/>
                </a:lnTo>
                <a:lnTo>
                  <a:pt x="530" y="2860"/>
                </a:lnTo>
                <a:lnTo>
                  <a:pt x="513" y="2855"/>
                </a:lnTo>
                <a:lnTo>
                  <a:pt x="498" y="2847"/>
                </a:lnTo>
                <a:lnTo>
                  <a:pt x="485" y="2836"/>
                </a:lnTo>
                <a:lnTo>
                  <a:pt x="472" y="2820"/>
                </a:lnTo>
                <a:lnTo>
                  <a:pt x="464" y="2803"/>
                </a:lnTo>
                <a:lnTo>
                  <a:pt x="460" y="2783"/>
                </a:lnTo>
                <a:lnTo>
                  <a:pt x="460" y="2765"/>
                </a:lnTo>
                <a:lnTo>
                  <a:pt x="464" y="2746"/>
                </a:lnTo>
                <a:lnTo>
                  <a:pt x="472" y="2729"/>
                </a:lnTo>
                <a:lnTo>
                  <a:pt x="485" y="2713"/>
                </a:lnTo>
                <a:lnTo>
                  <a:pt x="732" y="2466"/>
                </a:lnTo>
                <a:lnTo>
                  <a:pt x="746" y="2453"/>
                </a:lnTo>
                <a:lnTo>
                  <a:pt x="765" y="2444"/>
                </a:lnTo>
                <a:lnTo>
                  <a:pt x="783" y="2441"/>
                </a:lnTo>
                <a:close/>
                <a:moveTo>
                  <a:pt x="2875" y="1575"/>
                </a:moveTo>
                <a:lnTo>
                  <a:pt x="3223" y="1575"/>
                </a:lnTo>
                <a:lnTo>
                  <a:pt x="3246" y="1577"/>
                </a:lnTo>
                <a:lnTo>
                  <a:pt x="3266" y="1586"/>
                </a:lnTo>
                <a:lnTo>
                  <a:pt x="3285" y="1600"/>
                </a:lnTo>
                <a:lnTo>
                  <a:pt x="3298" y="1618"/>
                </a:lnTo>
                <a:lnTo>
                  <a:pt x="3306" y="1639"/>
                </a:lnTo>
                <a:lnTo>
                  <a:pt x="3310" y="1661"/>
                </a:lnTo>
                <a:lnTo>
                  <a:pt x="3306" y="1684"/>
                </a:lnTo>
                <a:lnTo>
                  <a:pt x="3298" y="1706"/>
                </a:lnTo>
                <a:lnTo>
                  <a:pt x="3285" y="1723"/>
                </a:lnTo>
                <a:lnTo>
                  <a:pt x="3266" y="1737"/>
                </a:lnTo>
                <a:lnTo>
                  <a:pt x="3246" y="1746"/>
                </a:lnTo>
                <a:lnTo>
                  <a:pt x="3223" y="1749"/>
                </a:lnTo>
                <a:lnTo>
                  <a:pt x="2875" y="1749"/>
                </a:lnTo>
                <a:lnTo>
                  <a:pt x="2851" y="1746"/>
                </a:lnTo>
                <a:lnTo>
                  <a:pt x="2830" y="1737"/>
                </a:lnTo>
                <a:lnTo>
                  <a:pt x="2812" y="1723"/>
                </a:lnTo>
                <a:lnTo>
                  <a:pt x="2799" y="1706"/>
                </a:lnTo>
                <a:lnTo>
                  <a:pt x="2791" y="1684"/>
                </a:lnTo>
                <a:lnTo>
                  <a:pt x="2787" y="1661"/>
                </a:lnTo>
                <a:lnTo>
                  <a:pt x="2791" y="1639"/>
                </a:lnTo>
                <a:lnTo>
                  <a:pt x="2799" y="1618"/>
                </a:lnTo>
                <a:lnTo>
                  <a:pt x="2812" y="1600"/>
                </a:lnTo>
                <a:lnTo>
                  <a:pt x="2830" y="1586"/>
                </a:lnTo>
                <a:lnTo>
                  <a:pt x="2851" y="1577"/>
                </a:lnTo>
                <a:lnTo>
                  <a:pt x="2875" y="1575"/>
                </a:lnTo>
                <a:close/>
                <a:moveTo>
                  <a:pt x="87" y="1575"/>
                </a:moveTo>
                <a:lnTo>
                  <a:pt x="436" y="1575"/>
                </a:lnTo>
                <a:lnTo>
                  <a:pt x="459" y="1577"/>
                </a:lnTo>
                <a:lnTo>
                  <a:pt x="480" y="1586"/>
                </a:lnTo>
                <a:lnTo>
                  <a:pt x="497" y="1600"/>
                </a:lnTo>
                <a:lnTo>
                  <a:pt x="511" y="1618"/>
                </a:lnTo>
                <a:lnTo>
                  <a:pt x="520" y="1639"/>
                </a:lnTo>
                <a:lnTo>
                  <a:pt x="523" y="1661"/>
                </a:lnTo>
                <a:lnTo>
                  <a:pt x="520" y="1684"/>
                </a:lnTo>
                <a:lnTo>
                  <a:pt x="511" y="1706"/>
                </a:lnTo>
                <a:lnTo>
                  <a:pt x="497" y="1723"/>
                </a:lnTo>
                <a:lnTo>
                  <a:pt x="480" y="1737"/>
                </a:lnTo>
                <a:lnTo>
                  <a:pt x="459" y="1746"/>
                </a:lnTo>
                <a:lnTo>
                  <a:pt x="436" y="1749"/>
                </a:lnTo>
                <a:lnTo>
                  <a:pt x="87" y="1749"/>
                </a:lnTo>
                <a:lnTo>
                  <a:pt x="65" y="1746"/>
                </a:lnTo>
                <a:lnTo>
                  <a:pt x="43" y="1737"/>
                </a:lnTo>
                <a:lnTo>
                  <a:pt x="26" y="1723"/>
                </a:lnTo>
                <a:lnTo>
                  <a:pt x="12" y="1706"/>
                </a:lnTo>
                <a:lnTo>
                  <a:pt x="3" y="1684"/>
                </a:lnTo>
                <a:lnTo>
                  <a:pt x="0" y="1661"/>
                </a:lnTo>
                <a:lnTo>
                  <a:pt x="3" y="1639"/>
                </a:lnTo>
                <a:lnTo>
                  <a:pt x="12" y="1618"/>
                </a:lnTo>
                <a:lnTo>
                  <a:pt x="26" y="1600"/>
                </a:lnTo>
                <a:lnTo>
                  <a:pt x="43" y="1586"/>
                </a:lnTo>
                <a:lnTo>
                  <a:pt x="65" y="1577"/>
                </a:lnTo>
                <a:lnTo>
                  <a:pt x="87" y="1575"/>
                </a:lnTo>
                <a:close/>
                <a:moveTo>
                  <a:pt x="1656" y="1098"/>
                </a:moveTo>
                <a:lnTo>
                  <a:pt x="1635" y="1102"/>
                </a:lnTo>
                <a:lnTo>
                  <a:pt x="1618" y="1111"/>
                </a:lnTo>
                <a:lnTo>
                  <a:pt x="1604" y="1125"/>
                </a:lnTo>
                <a:lnTo>
                  <a:pt x="1594" y="1143"/>
                </a:lnTo>
                <a:lnTo>
                  <a:pt x="1591" y="1163"/>
                </a:lnTo>
                <a:lnTo>
                  <a:pt x="1591" y="1271"/>
                </a:lnTo>
                <a:lnTo>
                  <a:pt x="1548" y="1282"/>
                </a:lnTo>
                <a:lnTo>
                  <a:pt x="1507" y="1299"/>
                </a:lnTo>
                <a:lnTo>
                  <a:pt x="1469" y="1321"/>
                </a:lnTo>
                <a:lnTo>
                  <a:pt x="1436" y="1347"/>
                </a:lnTo>
                <a:lnTo>
                  <a:pt x="1407" y="1378"/>
                </a:lnTo>
                <a:lnTo>
                  <a:pt x="1382" y="1412"/>
                </a:lnTo>
                <a:lnTo>
                  <a:pt x="1362" y="1450"/>
                </a:lnTo>
                <a:lnTo>
                  <a:pt x="1349" y="1490"/>
                </a:lnTo>
                <a:lnTo>
                  <a:pt x="1341" y="1534"/>
                </a:lnTo>
                <a:lnTo>
                  <a:pt x="1339" y="1560"/>
                </a:lnTo>
                <a:lnTo>
                  <a:pt x="1341" y="1588"/>
                </a:lnTo>
                <a:lnTo>
                  <a:pt x="1345" y="1617"/>
                </a:lnTo>
                <a:lnTo>
                  <a:pt x="1352" y="1646"/>
                </a:lnTo>
                <a:lnTo>
                  <a:pt x="1363" y="1674"/>
                </a:lnTo>
                <a:lnTo>
                  <a:pt x="1378" y="1701"/>
                </a:lnTo>
                <a:lnTo>
                  <a:pt x="1395" y="1729"/>
                </a:lnTo>
                <a:lnTo>
                  <a:pt x="1418" y="1755"/>
                </a:lnTo>
                <a:lnTo>
                  <a:pt x="1444" y="1779"/>
                </a:lnTo>
                <a:lnTo>
                  <a:pt x="1475" y="1802"/>
                </a:lnTo>
                <a:lnTo>
                  <a:pt x="1509" y="1824"/>
                </a:lnTo>
                <a:lnTo>
                  <a:pt x="1549" y="1841"/>
                </a:lnTo>
                <a:lnTo>
                  <a:pt x="1593" y="1858"/>
                </a:lnTo>
                <a:lnTo>
                  <a:pt x="1643" y="1871"/>
                </a:lnTo>
                <a:lnTo>
                  <a:pt x="1685" y="1881"/>
                </a:lnTo>
                <a:lnTo>
                  <a:pt x="1723" y="1896"/>
                </a:lnTo>
                <a:lnTo>
                  <a:pt x="1756" y="1913"/>
                </a:lnTo>
                <a:lnTo>
                  <a:pt x="1783" y="1932"/>
                </a:lnTo>
                <a:lnTo>
                  <a:pt x="1807" y="1955"/>
                </a:lnTo>
                <a:lnTo>
                  <a:pt x="1824" y="1980"/>
                </a:lnTo>
                <a:lnTo>
                  <a:pt x="1836" y="2007"/>
                </a:lnTo>
                <a:lnTo>
                  <a:pt x="1843" y="2035"/>
                </a:lnTo>
                <a:lnTo>
                  <a:pt x="1843" y="2065"/>
                </a:lnTo>
                <a:lnTo>
                  <a:pt x="1838" y="2090"/>
                </a:lnTo>
                <a:lnTo>
                  <a:pt x="1829" y="2115"/>
                </a:lnTo>
                <a:lnTo>
                  <a:pt x="1815" y="2138"/>
                </a:lnTo>
                <a:lnTo>
                  <a:pt x="1798" y="2160"/>
                </a:lnTo>
                <a:lnTo>
                  <a:pt x="1778" y="2178"/>
                </a:lnTo>
                <a:lnTo>
                  <a:pt x="1753" y="2194"/>
                </a:lnTo>
                <a:lnTo>
                  <a:pt x="1724" y="2206"/>
                </a:lnTo>
                <a:lnTo>
                  <a:pt x="1692" y="2213"/>
                </a:lnTo>
                <a:lnTo>
                  <a:pt x="1656" y="2217"/>
                </a:lnTo>
                <a:lnTo>
                  <a:pt x="1618" y="2214"/>
                </a:lnTo>
                <a:lnTo>
                  <a:pt x="1584" y="2209"/>
                </a:lnTo>
                <a:lnTo>
                  <a:pt x="1553" y="2200"/>
                </a:lnTo>
                <a:lnTo>
                  <a:pt x="1526" y="2188"/>
                </a:lnTo>
                <a:lnTo>
                  <a:pt x="1502" y="2174"/>
                </a:lnTo>
                <a:lnTo>
                  <a:pt x="1483" y="2158"/>
                </a:lnTo>
                <a:lnTo>
                  <a:pt x="1466" y="2141"/>
                </a:lnTo>
                <a:lnTo>
                  <a:pt x="1452" y="2124"/>
                </a:lnTo>
                <a:lnTo>
                  <a:pt x="1441" y="2106"/>
                </a:lnTo>
                <a:lnTo>
                  <a:pt x="1434" y="2088"/>
                </a:lnTo>
                <a:lnTo>
                  <a:pt x="1426" y="2073"/>
                </a:lnTo>
                <a:lnTo>
                  <a:pt x="1415" y="2059"/>
                </a:lnTo>
                <a:lnTo>
                  <a:pt x="1401" y="2050"/>
                </a:lnTo>
                <a:lnTo>
                  <a:pt x="1385" y="2044"/>
                </a:lnTo>
                <a:lnTo>
                  <a:pt x="1368" y="2043"/>
                </a:lnTo>
                <a:lnTo>
                  <a:pt x="1351" y="2046"/>
                </a:lnTo>
                <a:lnTo>
                  <a:pt x="1336" y="2054"/>
                </a:lnTo>
                <a:lnTo>
                  <a:pt x="1322" y="2066"/>
                </a:lnTo>
                <a:lnTo>
                  <a:pt x="1313" y="2080"/>
                </a:lnTo>
                <a:lnTo>
                  <a:pt x="1308" y="2096"/>
                </a:lnTo>
                <a:lnTo>
                  <a:pt x="1306" y="2113"/>
                </a:lnTo>
                <a:lnTo>
                  <a:pt x="1310" y="2130"/>
                </a:lnTo>
                <a:lnTo>
                  <a:pt x="1321" y="2156"/>
                </a:lnTo>
                <a:lnTo>
                  <a:pt x="1335" y="2184"/>
                </a:lnTo>
                <a:lnTo>
                  <a:pt x="1353" y="2211"/>
                </a:lnTo>
                <a:lnTo>
                  <a:pt x="1376" y="2237"/>
                </a:lnTo>
                <a:lnTo>
                  <a:pt x="1401" y="2261"/>
                </a:lnTo>
                <a:lnTo>
                  <a:pt x="1432" y="2284"/>
                </a:lnTo>
                <a:lnTo>
                  <a:pt x="1465" y="2304"/>
                </a:lnTo>
                <a:lnTo>
                  <a:pt x="1503" y="2321"/>
                </a:lnTo>
                <a:lnTo>
                  <a:pt x="1545" y="2334"/>
                </a:lnTo>
                <a:lnTo>
                  <a:pt x="1591" y="2342"/>
                </a:lnTo>
                <a:lnTo>
                  <a:pt x="1591" y="2449"/>
                </a:lnTo>
                <a:lnTo>
                  <a:pt x="1594" y="2469"/>
                </a:lnTo>
                <a:lnTo>
                  <a:pt x="1604" y="2487"/>
                </a:lnTo>
                <a:lnTo>
                  <a:pt x="1618" y="2501"/>
                </a:lnTo>
                <a:lnTo>
                  <a:pt x="1635" y="2510"/>
                </a:lnTo>
                <a:lnTo>
                  <a:pt x="1656" y="2514"/>
                </a:lnTo>
                <a:lnTo>
                  <a:pt x="1678" y="2510"/>
                </a:lnTo>
                <a:lnTo>
                  <a:pt x="1695" y="2501"/>
                </a:lnTo>
                <a:lnTo>
                  <a:pt x="1709" y="2487"/>
                </a:lnTo>
                <a:lnTo>
                  <a:pt x="1718" y="2469"/>
                </a:lnTo>
                <a:lnTo>
                  <a:pt x="1722" y="2449"/>
                </a:lnTo>
                <a:lnTo>
                  <a:pt x="1722" y="2341"/>
                </a:lnTo>
                <a:lnTo>
                  <a:pt x="1765" y="2330"/>
                </a:lnTo>
                <a:lnTo>
                  <a:pt x="1806" y="2313"/>
                </a:lnTo>
                <a:lnTo>
                  <a:pt x="1843" y="2291"/>
                </a:lnTo>
                <a:lnTo>
                  <a:pt x="1877" y="2265"/>
                </a:lnTo>
                <a:lnTo>
                  <a:pt x="1906" y="2234"/>
                </a:lnTo>
                <a:lnTo>
                  <a:pt x="1931" y="2200"/>
                </a:lnTo>
                <a:lnTo>
                  <a:pt x="1951" y="2162"/>
                </a:lnTo>
                <a:lnTo>
                  <a:pt x="1964" y="2122"/>
                </a:lnTo>
                <a:lnTo>
                  <a:pt x="1972" y="2078"/>
                </a:lnTo>
                <a:lnTo>
                  <a:pt x="1973" y="2052"/>
                </a:lnTo>
                <a:lnTo>
                  <a:pt x="1972" y="2024"/>
                </a:lnTo>
                <a:lnTo>
                  <a:pt x="1968" y="1995"/>
                </a:lnTo>
                <a:lnTo>
                  <a:pt x="1961" y="1967"/>
                </a:lnTo>
                <a:lnTo>
                  <a:pt x="1950" y="1938"/>
                </a:lnTo>
                <a:lnTo>
                  <a:pt x="1935" y="1911"/>
                </a:lnTo>
                <a:lnTo>
                  <a:pt x="1917" y="1883"/>
                </a:lnTo>
                <a:lnTo>
                  <a:pt x="1895" y="1857"/>
                </a:lnTo>
                <a:lnTo>
                  <a:pt x="1869" y="1833"/>
                </a:lnTo>
                <a:lnTo>
                  <a:pt x="1838" y="1810"/>
                </a:lnTo>
                <a:lnTo>
                  <a:pt x="1804" y="1788"/>
                </a:lnTo>
                <a:lnTo>
                  <a:pt x="1764" y="1770"/>
                </a:lnTo>
                <a:lnTo>
                  <a:pt x="1720" y="1754"/>
                </a:lnTo>
                <a:lnTo>
                  <a:pt x="1670" y="1741"/>
                </a:lnTo>
                <a:lnTo>
                  <a:pt x="1627" y="1731"/>
                </a:lnTo>
                <a:lnTo>
                  <a:pt x="1590" y="1716"/>
                </a:lnTo>
                <a:lnTo>
                  <a:pt x="1557" y="1699"/>
                </a:lnTo>
                <a:lnTo>
                  <a:pt x="1530" y="1680"/>
                </a:lnTo>
                <a:lnTo>
                  <a:pt x="1506" y="1657"/>
                </a:lnTo>
                <a:lnTo>
                  <a:pt x="1489" y="1632"/>
                </a:lnTo>
                <a:lnTo>
                  <a:pt x="1476" y="1606"/>
                </a:lnTo>
                <a:lnTo>
                  <a:pt x="1470" y="1577"/>
                </a:lnTo>
                <a:lnTo>
                  <a:pt x="1470" y="1547"/>
                </a:lnTo>
                <a:lnTo>
                  <a:pt x="1475" y="1522"/>
                </a:lnTo>
                <a:lnTo>
                  <a:pt x="1484" y="1497"/>
                </a:lnTo>
                <a:lnTo>
                  <a:pt x="1498" y="1474"/>
                </a:lnTo>
                <a:lnTo>
                  <a:pt x="1515" y="1452"/>
                </a:lnTo>
                <a:lnTo>
                  <a:pt x="1535" y="1434"/>
                </a:lnTo>
                <a:lnTo>
                  <a:pt x="1560" y="1418"/>
                </a:lnTo>
                <a:lnTo>
                  <a:pt x="1589" y="1406"/>
                </a:lnTo>
                <a:lnTo>
                  <a:pt x="1621" y="1399"/>
                </a:lnTo>
                <a:lnTo>
                  <a:pt x="1656" y="1395"/>
                </a:lnTo>
                <a:lnTo>
                  <a:pt x="1695" y="1398"/>
                </a:lnTo>
                <a:lnTo>
                  <a:pt x="1729" y="1403"/>
                </a:lnTo>
                <a:lnTo>
                  <a:pt x="1759" y="1412"/>
                </a:lnTo>
                <a:lnTo>
                  <a:pt x="1787" y="1424"/>
                </a:lnTo>
                <a:lnTo>
                  <a:pt x="1810" y="1438"/>
                </a:lnTo>
                <a:lnTo>
                  <a:pt x="1830" y="1454"/>
                </a:lnTo>
                <a:lnTo>
                  <a:pt x="1847" y="1471"/>
                </a:lnTo>
                <a:lnTo>
                  <a:pt x="1861" y="1488"/>
                </a:lnTo>
                <a:lnTo>
                  <a:pt x="1871" y="1506"/>
                </a:lnTo>
                <a:lnTo>
                  <a:pt x="1879" y="1524"/>
                </a:lnTo>
                <a:lnTo>
                  <a:pt x="1887" y="1539"/>
                </a:lnTo>
                <a:lnTo>
                  <a:pt x="1898" y="1553"/>
                </a:lnTo>
                <a:lnTo>
                  <a:pt x="1912" y="1562"/>
                </a:lnTo>
                <a:lnTo>
                  <a:pt x="1928" y="1568"/>
                </a:lnTo>
                <a:lnTo>
                  <a:pt x="1944" y="1569"/>
                </a:lnTo>
                <a:lnTo>
                  <a:pt x="1962" y="1566"/>
                </a:lnTo>
                <a:lnTo>
                  <a:pt x="1977" y="1558"/>
                </a:lnTo>
                <a:lnTo>
                  <a:pt x="1990" y="1546"/>
                </a:lnTo>
                <a:lnTo>
                  <a:pt x="2000" y="1532"/>
                </a:lnTo>
                <a:lnTo>
                  <a:pt x="2005" y="1516"/>
                </a:lnTo>
                <a:lnTo>
                  <a:pt x="2006" y="1499"/>
                </a:lnTo>
                <a:lnTo>
                  <a:pt x="2003" y="1482"/>
                </a:lnTo>
                <a:lnTo>
                  <a:pt x="1992" y="1456"/>
                </a:lnTo>
                <a:lnTo>
                  <a:pt x="1978" y="1428"/>
                </a:lnTo>
                <a:lnTo>
                  <a:pt x="1960" y="1401"/>
                </a:lnTo>
                <a:lnTo>
                  <a:pt x="1937" y="1375"/>
                </a:lnTo>
                <a:lnTo>
                  <a:pt x="1912" y="1351"/>
                </a:lnTo>
                <a:lnTo>
                  <a:pt x="1881" y="1328"/>
                </a:lnTo>
                <a:lnTo>
                  <a:pt x="1848" y="1308"/>
                </a:lnTo>
                <a:lnTo>
                  <a:pt x="1810" y="1291"/>
                </a:lnTo>
                <a:lnTo>
                  <a:pt x="1767" y="1278"/>
                </a:lnTo>
                <a:lnTo>
                  <a:pt x="1722" y="1270"/>
                </a:lnTo>
                <a:lnTo>
                  <a:pt x="1722" y="1163"/>
                </a:lnTo>
                <a:lnTo>
                  <a:pt x="1718" y="1143"/>
                </a:lnTo>
                <a:lnTo>
                  <a:pt x="1709" y="1125"/>
                </a:lnTo>
                <a:lnTo>
                  <a:pt x="1695" y="1111"/>
                </a:lnTo>
                <a:lnTo>
                  <a:pt x="1678" y="1102"/>
                </a:lnTo>
                <a:lnTo>
                  <a:pt x="1656" y="1098"/>
                </a:lnTo>
                <a:close/>
                <a:moveTo>
                  <a:pt x="1655" y="788"/>
                </a:moveTo>
                <a:lnTo>
                  <a:pt x="1733" y="791"/>
                </a:lnTo>
                <a:lnTo>
                  <a:pt x="1811" y="801"/>
                </a:lnTo>
                <a:lnTo>
                  <a:pt x="1886" y="817"/>
                </a:lnTo>
                <a:lnTo>
                  <a:pt x="1959" y="839"/>
                </a:lnTo>
                <a:lnTo>
                  <a:pt x="2028" y="868"/>
                </a:lnTo>
                <a:lnTo>
                  <a:pt x="2095" y="901"/>
                </a:lnTo>
                <a:lnTo>
                  <a:pt x="2159" y="939"/>
                </a:lnTo>
                <a:lnTo>
                  <a:pt x="2218" y="983"/>
                </a:lnTo>
                <a:lnTo>
                  <a:pt x="2275" y="1031"/>
                </a:lnTo>
                <a:lnTo>
                  <a:pt x="2327" y="1083"/>
                </a:lnTo>
                <a:lnTo>
                  <a:pt x="2375" y="1139"/>
                </a:lnTo>
                <a:lnTo>
                  <a:pt x="2418" y="1200"/>
                </a:lnTo>
                <a:lnTo>
                  <a:pt x="2457" y="1264"/>
                </a:lnTo>
                <a:lnTo>
                  <a:pt x="2490" y="1331"/>
                </a:lnTo>
                <a:lnTo>
                  <a:pt x="2517" y="1401"/>
                </a:lnTo>
                <a:lnTo>
                  <a:pt x="2540" y="1474"/>
                </a:lnTo>
                <a:lnTo>
                  <a:pt x="2556" y="1548"/>
                </a:lnTo>
                <a:lnTo>
                  <a:pt x="2566" y="1626"/>
                </a:lnTo>
                <a:lnTo>
                  <a:pt x="2570" y="1705"/>
                </a:lnTo>
                <a:lnTo>
                  <a:pt x="2568" y="1770"/>
                </a:lnTo>
                <a:lnTo>
                  <a:pt x="2561" y="1831"/>
                </a:lnTo>
                <a:lnTo>
                  <a:pt x="2550" y="1889"/>
                </a:lnTo>
                <a:lnTo>
                  <a:pt x="2537" y="1943"/>
                </a:lnTo>
                <a:lnTo>
                  <a:pt x="2520" y="1994"/>
                </a:lnTo>
                <a:lnTo>
                  <a:pt x="2500" y="2042"/>
                </a:lnTo>
                <a:lnTo>
                  <a:pt x="2478" y="2088"/>
                </a:lnTo>
                <a:lnTo>
                  <a:pt x="2454" y="2131"/>
                </a:lnTo>
                <a:lnTo>
                  <a:pt x="2428" y="2173"/>
                </a:lnTo>
                <a:lnTo>
                  <a:pt x="2399" y="2213"/>
                </a:lnTo>
                <a:lnTo>
                  <a:pt x="2370" y="2253"/>
                </a:lnTo>
                <a:lnTo>
                  <a:pt x="2340" y="2291"/>
                </a:lnTo>
                <a:lnTo>
                  <a:pt x="2309" y="2329"/>
                </a:lnTo>
                <a:lnTo>
                  <a:pt x="2278" y="2365"/>
                </a:lnTo>
                <a:lnTo>
                  <a:pt x="2248" y="2403"/>
                </a:lnTo>
                <a:lnTo>
                  <a:pt x="2217" y="2439"/>
                </a:lnTo>
                <a:lnTo>
                  <a:pt x="2187" y="2477"/>
                </a:lnTo>
                <a:lnTo>
                  <a:pt x="2159" y="2516"/>
                </a:lnTo>
                <a:lnTo>
                  <a:pt x="2132" y="2555"/>
                </a:lnTo>
                <a:lnTo>
                  <a:pt x="2107" y="2596"/>
                </a:lnTo>
                <a:lnTo>
                  <a:pt x="2083" y="2638"/>
                </a:lnTo>
                <a:lnTo>
                  <a:pt x="2062" y="2683"/>
                </a:lnTo>
                <a:lnTo>
                  <a:pt x="2044" y="2730"/>
                </a:lnTo>
                <a:lnTo>
                  <a:pt x="2028" y="2779"/>
                </a:lnTo>
                <a:lnTo>
                  <a:pt x="2017" y="2831"/>
                </a:lnTo>
                <a:lnTo>
                  <a:pt x="2009" y="2886"/>
                </a:lnTo>
                <a:lnTo>
                  <a:pt x="2030" y="2891"/>
                </a:lnTo>
                <a:lnTo>
                  <a:pt x="2050" y="2900"/>
                </a:lnTo>
                <a:lnTo>
                  <a:pt x="2067" y="2914"/>
                </a:lnTo>
                <a:lnTo>
                  <a:pt x="2079" y="2931"/>
                </a:lnTo>
                <a:lnTo>
                  <a:pt x="2087" y="2950"/>
                </a:lnTo>
                <a:lnTo>
                  <a:pt x="2091" y="2973"/>
                </a:lnTo>
                <a:lnTo>
                  <a:pt x="2087" y="2996"/>
                </a:lnTo>
                <a:lnTo>
                  <a:pt x="2078" y="3018"/>
                </a:lnTo>
                <a:lnTo>
                  <a:pt x="2064" y="3035"/>
                </a:lnTo>
                <a:lnTo>
                  <a:pt x="2047" y="3048"/>
                </a:lnTo>
                <a:lnTo>
                  <a:pt x="2027" y="3058"/>
                </a:lnTo>
                <a:lnTo>
                  <a:pt x="2003" y="3061"/>
                </a:lnTo>
                <a:lnTo>
                  <a:pt x="1306" y="3061"/>
                </a:lnTo>
                <a:lnTo>
                  <a:pt x="1284" y="3058"/>
                </a:lnTo>
                <a:lnTo>
                  <a:pt x="1262" y="3048"/>
                </a:lnTo>
                <a:lnTo>
                  <a:pt x="1245" y="3035"/>
                </a:lnTo>
                <a:lnTo>
                  <a:pt x="1231" y="3018"/>
                </a:lnTo>
                <a:lnTo>
                  <a:pt x="1222" y="2996"/>
                </a:lnTo>
                <a:lnTo>
                  <a:pt x="1220" y="2973"/>
                </a:lnTo>
                <a:lnTo>
                  <a:pt x="1222" y="2950"/>
                </a:lnTo>
                <a:lnTo>
                  <a:pt x="1230" y="2931"/>
                </a:lnTo>
                <a:lnTo>
                  <a:pt x="1244" y="2914"/>
                </a:lnTo>
                <a:lnTo>
                  <a:pt x="1260" y="2900"/>
                </a:lnTo>
                <a:lnTo>
                  <a:pt x="1279" y="2891"/>
                </a:lnTo>
                <a:lnTo>
                  <a:pt x="1302" y="2886"/>
                </a:lnTo>
                <a:lnTo>
                  <a:pt x="1293" y="2831"/>
                </a:lnTo>
                <a:lnTo>
                  <a:pt x="1281" y="2779"/>
                </a:lnTo>
                <a:lnTo>
                  <a:pt x="1267" y="2730"/>
                </a:lnTo>
                <a:lnTo>
                  <a:pt x="1247" y="2683"/>
                </a:lnTo>
                <a:lnTo>
                  <a:pt x="1227" y="2638"/>
                </a:lnTo>
                <a:lnTo>
                  <a:pt x="1204" y="2596"/>
                </a:lnTo>
                <a:lnTo>
                  <a:pt x="1178" y="2555"/>
                </a:lnTo>
                <a:lnTo>
                  <a:pt x="1151" y="2516"/>
                </a:lnTo>
                <a:lnTo>
                  <a:pt x="1122" y="2477"/>
                </a:lnTo>
                <a:lnTo>
                  <a:pt x="1092" y="2439"/>
                </a:lnTo>
                <a:lnTo>
                  <a:pt x="1063" y="2403"/>
                </a:lnTo>
                <a:lnTo>
                  <a:pt x="1031" y="2365"/>
                </a:lnTo>
                <a:lnTo>
                  <a:pt x="1000" y="2329"/>
                </a:lnTo>
                <a:lnTo>
                  <a:pt x="970" y="2291"/>
                </a:lnTo>
                <a:lnTo>
                  <a:pt x="940" y="2253"/>
                </a:lnTo>
                <a:lnTo>
                  <a:pt x="910" y="2213"/>
                </a:lnTo>
                <a:lnTo>
                  <a:pt x="883" y="2173"/>
                </a:lnTo>
                <a:lnTo>
                  <a:pt x="857" y="2131"/>
                </a:lnTo>
                <a:lnTo>
                  <a:pt x="832" y="2088"/>
                </a:lnTo>
                <a:lnTo>
                  <a:pt x="810" y="2042"/>
                </a:lnTo>
                <a:lnTo>
                  <a:pt x="790" y="1994"/>
                </a:lnTo>
                <a:lnTo>
                  <a:pt x="773" y="1943"/>
                </a:lnTo>
                <a:lnTo>
                  <a:pt x="759" y="1889"/>
                </a:lnTo>
                <a:lnTo>
                  <a:pt x="749" y="1831"/>
                </a:lnTo>
                <a:lnTo>
                  <a:pt x="743" y="1770"/>
                </a:lnTo>
                <a:lnTo>
                  <a:pt x="741" y="1705"/>
                </a:lnTo>
                <a:lnTo>
                  <a:pt x="744" y="1626"/>
                </a:lnTo>
                <a:lnTo>
                  <a:pt x="753" y="1548"/>
                </a:lnTo>
                <a:lnTo>
                  <a:pt x="770" y="1474"/>
                </a:lnTo>
                <a:lnTo>
                  <a:pt x="792" y="1401"/>
                </a:lnTo>
                <a:lnTo>
                  <a:pt x="820" y="1331"/>
                </a:lnTo>
                <a:lnTo>
                  <a:pt x="853" y="1264"/>
                </a:lnTo>
                <a:lnTo>
                  <a:pt x="891" y="1200"/>
                </a:lnTo>
                <a:lnTo>
                  <a:pt x="935" y="1139"/>
                </a:lnTo>
                <a:lnTo>
                  <a:pt x="983" y="1083"/>
                </a:lnTo>
                <a:lnTo>
                  <a:pt x="1036" y="1031"/>
                </a:lnTo>
                <a:lnTo>
                  <a:pt x="1091" y="983"/>
                </a:lnTo>
                <a:lnTo>
                  <a:pt x="1152" y="939"/>
                </a:lnTo>
                <a:lnTo>
                  <a:pt x="1215" y="901"/>
                </a:lnTo>
                <a:lnTo>
                  <a:pt x="1281" y="868"/>
                </a:lnTo>
                <a:lnTo>
                  <a:pt x="1352" y="839"/>
                </a:lnTo>
                <a:lnTo>
                  <a:pt x="1424" y="817"/>
                </a:lnTo>
                <a:lnTo>
                  <a:pt x="1499" y="801"/>
                </a:lnTo>
                <a:lnTo>
                  <a:pt x="1576" y="791"/>
                </a:lnTo>
                <a:lnTo>
                  <a:pt x="1655" y="788"/>
                </a:lnTo>
                <a:close/>
                <a:moveTo>
                  <a:pt x="2754" y="462"/>
                </a:moveTo>
                <a:lnTo>
                  <a:pt x="2774" y="462"/>
                </a:lnTo>
                <a:lnTo>
                  <a:pt x="2792" y="467"/>
                </a:lnTo>
                <a:lnTo>
                  <a:pt x="2809" y="475"/>
                </a:lnTo>
                <a:lnTo>
                  <a:pt x="2825" y="487"/>
                </a:lnTo>
                <a:lnTo>
                  <a:pt x="2837" y="503"/>
                </a:lnTo>
                <a:lnTo>
                  <a:pt x="2846" y="520"/>
                </a:lnTo>
                <a:lnTo>
                  <a:pt x="2850" y="540"/>
                </a:lnTo>
                <a:lnTo>
                  <a:pt x="2850" y="559"/>
                </a:lnTo>
                <a:lnTo>
                  <a:pt x="2846" y="577"/>
                </a:lnTo>
                <a:lnTo>
                  <a:pt x="2837" y="596"/>
                </a:lnTo>
                <a:lnTo>
                  <a:pt x="2825" y="610"/>
                </a:lnTo>
                <a:lnTo>
                  <a:pt x="2579" y="858"/>
                </a:lnTo>
                <a:lnTo>
                  <a:pt x="2565" y="870"/>
                </a:lnTo>
                <a:lnTo>
                  <a:pt x="2550" y="878"/>
                </a:lnTo>
                <a:lnTo>
                  <a:pt x="2533" y="882"/>
                </a:lnTo>
                <a:lnTo>
                  <a:pt x="2517" y="884"/>
                </a:lnTo>
                <a:lnTo>
                  <a:pt x="2495" y="881"/>
                </a:lnTo>
                <a:lnTo>
                  <a:pt x="2474" y="872"/>
                </a:lnTo>
                <a:lnTo>
                  <a:pt x="2456" y="858"/>
                </a:lnTo>
                <a:lnTo>
                  <a:pt x="2443" y="842"/>
                </a:lnTo>
                <a:lnTo>
                  <a:pt x="2434" y="824"/>
                </a:lnTo>
                <a:lnTo>
                  <a:pt x="2431" y="806"/>
                </a:lnTo>
                <a:lnTo>
                  <a:pt x="2431" y="786"/>
                </a:lnTo>
                <a:lnTo>
                  <a:pt x="2434" y="768"/>
                </a:lnTo>
                <a:lnTo>
                  <a:pt x="2443" y="750"/>
                </a:lnTo>
                <a:lnTo>
                  <a:pt x="2456" y="735"/>
                </a:lnTo>
                <a:lnTo>
                  <a:pt x="2702" y="487"/>
                </a:lnTo>
                <a:lnTo>
                  <a:pt x="2718" y="475"/>
                </a:lnTo>
                <a:lnTo>
                  <a:pt x="2735" y="467"/>
                </a:lnTo>
                <a:lnTo>
                  <a:pt x="2754" y="462"/>
                </a:lnTo>
                <a:close/>
                <a:moveTo>
                  <a:pt x="537" y="462"/>
                </a:moveTo>
                <a:lnTo>
                  <a:pt x="556" y="462"/>
                </a:lnTo>
                <a:lnTo>
                  <a:pt x="575" y="467"/>
                </a:lnTo>
                <a:lnTo>
                  <a:pt x="593" y="475"/>
                </a:lnTo>
                <a:lnTo>
                  <a:pt x="608" y="487"/>
                </a:lnTo>
                <a:lnTo>
                  <a:pt x="855" y="735"/>
                </a:lnTo>
                <a:lnTo>
                  <a:pt x="867" y="750"/>
                </a:lnTo>
                <a:lnTo>
                  <a:pt x="875" y="768"/>
                </a:lnTo>
                <a:lnTo>
                  <a:pt x="880" y="786"/>
                </a:lnTo>
                <a:lnTo>
                  <a:pt x="880" y="806"/>
                </a:lnTo>
                <a:lnTo>
                  <a:pt x="875" y="824"/>
                </a:lnTo>
                <a:lnTo>
                  <a:pt x="867" y="842"/>
                </a:lnTo>
                <a:lnTo>
                  <a:pt x="855" y="858"/>
                </a:lnTo>
                <a:lnTo>
                  <a:pt x="841" y="870"/>
                </a:lnTo>
                <a:lnTo>
                  <a:pt x="825" y="878"/>
                </a:lnTo>
                <a:lnTo>
                  <a:pt x="809" y="882"/>
                </a:lnTo>
                <a:lnTo>
                  <a:pt x="793" y="884"/>
                </a:lnTo>
                <a:lnTo>
                  <a:pt x="776" y="882"/>
                </a:lnTo>
                <a:lnTo>
                  <a:pt x="760" y="878"/>
                </a:lnTo>
                <a:lnTo>
                  <a:pt x="745" y="870"/>
                </a:lnTo>
                <a:lnTo>
                  <a:pt x="732" y="858"/>
                </a:lnTo>
                <a:lnTo>
                  <a:pt x="485" y="610"/>
                </a:lnTo>
                <a:lnTo>
                  <a:pt x="472" y="596"/>
                </a:lnTo>
                <a:lnTo>
                  <a:pt x="464" y="577"/>
                </a:lnTo>
                <a:lnTo>
                  <a:pt x="460" y="559"/>
                </a:lnTo>
                <a:lnTo>
                  <a:pt x="460" y="540"/>
                </a:lnTo>
                <a:lnTo>
                  <a:pt x="464" y="520"/>
                </a:lnTo>
                <a:lnTo>
                  <a:pt x="472" y="503"/>
                </a:lnTo>
                <a:lnTo>
                  <a:pt x="485" y="487"/>
                </a:lnTo>
                <a:lnTo>
                  <a:pt x="501" y="475"/>
                </a:lnTo>
                <a:lnTo>
                  <a:pt x="518" y="467"/>
                </a:lnTo>
                <a:lnTo>
                  <a:pt x="537" y="462"/>
                </a:lnTo>
                <a:close/>
                <a:moveTo>
                  <a:pt x="1655" y="0"/>
                </a:moveTo>
                <a:lnTo>
                  <a:pt x="1678" y="4"/>
                </a:lnTo>
                <a:lnTo>
                  <a:pt x="1699" y="13"/>
                </a:lnTo>
                <a:lnTo>
                  <a:pt x="1716" y="27"/>
                </a:lnTo>
                <a:lnTo>
                  <a:pt x="1730" y="44"/>
                </a:lnTo>
                <a:lnTo>
                  <a:pt x="1739" y="66"/>
                </a:lnTo>
                <a:lnTo>
                  <a:pt x="1742" y="88"/>
                </a:lnTo>
                <a:lnTo>
                  <a:pt x="1742" y="438"/>
                </a:lnTo>
                <a:lnTo>
                  <a:pt x="1739" y="461"/>
                </a:lnTo>
                <a:lnTo>
                  <a:pt x="1730" y="483"/>
                </a:lnTo>
                <a:lnTo>
                  <a:pt x="1716" y="500"/>
                </a:lnTo>
                <a:lnTo>
                  <a:pt x="1699" y="513"/>
                </a:lnTo>
                <a:lnTo>
                  <a:pt x="1678" y="523"/>
                </a:lnTo>
                <a:lnTo>
                  <a:pt x="1655" y="525"/>
                </a:lnTo>
                <a:lnTo>
                  <a:pt x="1632" y="523"/>
                </a:lnTo>
                <a:lnTo>
                  <a:pt x="1611" y="513"/>
                </a:lnTo>
                <a:lnTo>
                  <a:pt x="1593" y="500"/>
                </a:lnTo>
                <a:lnTo>
                  <a:pt x="1580" y="483"/>
                </a:lnTo>
                <a:lnTo>
                  <a:pt x="1571" y="461"/>
                </a:lnTo>
                <a:lnTo>
                  <a:pt x="1568" y="438"/>
                </a:lnTo>
                <a:lnTo>
                  <a:pt x="1568" y="88"/>
                </a:lnTo>
                <a:lnTo>
                  <a:pt x="1571" y="66"/>
                </a:lnTo>
                <a:lnTo>
                  <a:pt x="1580" y="44"/>
                </a:lnTo>
                <a:lnTo>
                  <a:pt x="1593" y="27"/>
                </a:lnTo>
                <a:lnTo>
                  <a:pt x="1611" y="13"/>
                </a:lnTo>
                <a:lnTo>
                  <a:pt x="1632" y="4"/>
                </a:lnTo>
                <a:lnTo>
                  <a:pt x="16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55836296"/>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84</TotalTime>
  <Words>475</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vt:lpstr>
      <vt:lpstr>Calibri</vt:lpstr>
      <vt:lpstr>Courier New</vt:lpstr>
      <vt:lpstr>Gill Sans MT</vt:lpstr>
      <vt:lpstr>Helvetica Neue</vt:lpstr>
      <vt:lpstr>Office Theme</vt:lpstr>
      <vt:lpstr>Audience Characteristics Driving Advertising Revenue</vt:lpstr>
      <vt:lpstr>Problem Statement</vt:lpstr>
      <vt:lpstr>HCP Characteristics used in  ad targeting</vt:lpstr>
      <vt:lpstr>APPROACH</vt:lpstr>
      <vt:lpstr>Results</vt:lpstr>
      <vt:lpstr>Results</vt:lpstr>
      <vt:lpstr>Results</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healthcare OFFICE solution</dc:title>
  <dc:creator>Людмила Халитова</dc:creator>
  <cp:lastModifiedBy>Людмила Халитова</cp:lastModifiedBy>
  <cp:revision>9</cp:revision>
  <dcterms:created xsi:type="dcterms:W3CDTF">2021-04-09T05:22:19Z</dcterms:created>
  <dcterms:modified xsi:type="dcterms:W3CDTF">2021-04-09T06:47:08Z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