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5"/>
  </p:notesMasterIdLst>
  <p:sldIdLst>
    <p:sldId id="256" r:id="rId3"/>
    <p:sldId id="266" r:id="rId4"/>
    <p:sldId id="290" r:id="rId5"/>
    <p:sldId id="291" r:id="rId6"/>
    <p:sldId id="260" r:id="rId7"/>
    <p:sldId id="289" r:id="rId8"/>
    <p:sldId id="292" r:id="rId9"/>
    <p:sldId id="293" r:id="rId10"/>
    <p:sldId id="257" r:id="rId11"/>
    <p:sldId id="294" r:id="rId12"/>
    <p:sldId id="295" r:id="rId13"/>
    <p:sldId id="258" r:id="rId14"/>
  </p:sldIdLst>
  <p:sldSz cx="9144000" cy="5143500" type="screen16x9"/>
  <p:notesSz cx="6858000" cy="9144000"/>
  <p:embeddedFontLst>
    <p:embeddedFont>
      <p:font typeface="Bebas Neue" panose="020B0604020202020204" charset="0"/>
      <p:regular r:id="rId16"/>
    </p:embeddedFont>
    <p:embeddedFont>
      <p:font typeface="Calibri" panose="020F0502020204030204" pitchFamily="3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Lato Light"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B07F5D-C858-4103-84FD-70CA2E1D02C1}">
  <a:tblStyle styleId="{FAB07F5D-C858-4103-84FD-70CA2E1D02C1}" styleName="Table_0">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37" autoAdjust="0"/>
  </p:normalViewPr>
  <p:slideViewPr>
    <p:cSldViewPr snapToGrid="0">
      <p:cViewPr varScale="1">
        <p:scale>
          <a:sx n="118" d="100"/>
          <a:sy n="118" d="100"/>
        </p:scale>
        <p:origin x="13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2F510-9FBB-4E69-B5C9-9C134637DFA9}" type="doc">
      <dgm:prSet loTypeId="urn:microsoft.com/office/officeart/2005/8/layout/hProcess11" loCatId="process" qsTypeId="urn:microsoft.com/office/officeart/2005/8/quickstyle/simple1" qsCatId="simple" csTypeId="urn:microsoft.com/office/officeart/2005/8/colors/colorful5" csCatId="colorful" phldr="1"/>
      <dgm:spPr/>
      <dgm:t>
        <a:bodyPr/>
        <a:lstStyle/>
        <a:p>
          <a:endParaRPr lang="en-US"/>
        </a:p>
      </dgm:t>
    </dgm:pt>
    <dgm:pt modelId="{D6C49445-0B73-4D33-B59E-E3FFDDFBF15B}">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URL PARSING</a:t>
          </a:r>
        </a:p>
        <a:p>
          <a:pPr algn="l"/>
          <a:r>
            <a:rPr lang="en-US" sz="1400" b="0" dirty="0">
              <a:solidFill>
                <a:schemeClr val="tx1"/>
              </a:solidFill>
              <a:latin typeface="Roboto" panose="020B0604020202020204" charset="0"/>
              <a:ea typeface="Roboto" panose="020B0604020202020204" charset="0"/>
              <a:cs typeface="Arial" panose="020B0604020202020204" pitchFamily="34" charset="0"/>
            </a:rPr>
            <a:t>Extracting article’s keywords from URLs. </a:t>
          </a:r>
        </a:p>
      </dgm:t>
    </dgm:pt>
    <dgm:pt modelId="{2107E3E2-CC1B-4940-9469-092518BEE74E}" type="par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BAF43D2-9627-450F-A3BF-222D25F4B94D}" type="sibTrans" cxnId="{96470EA9-EF9C-4F95-A070-AB2663A41794}">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F0095A03-EC1A-4627-A664-B08717680BA7}">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KEY WORD EXTRACTION</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Determining most important keywords with TF-IDF.</a:t>
          </a:r>
        </a:p>
      </dgm:t>
    </dgm:pt>
    <dgm:pt modelId="{0E08D27D-AFC4-4690-8AEA-2DAD1E8BED57}" type="par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3C2F9811-756A-4027-8C8B-10266A1A40C6}" type="sibTrans" cxnId="{5A31392F-F3C4-45E6-B34E-A284F9B9079A}">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6BE7EE5E-8785-4295-8810-07F91AE8AB60}">
      <dgm:prSet phldrT="[Tex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TOPIC MODELING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Grouping keywords into broader topics</a:t>
          </a:r>
          <a:r>
            <a:rPr lang="en-US" sz="1700" dirty="0">
              <a:solidFill>
                <a:schemeClr val="tx1"/>
              </a:solidFill>
              <a:latin typeface="Roboto" panose="020B0604020202020204" charset="0"/>
              <a:ea typeface="Roboto" panose="020B0604020202020204" charset="0"/>
              <a:cs typeface="Arial" panose="020B0604020202020204" pitchFamily="34" charset="0"/>
            </a:rPr>
            <a:t>. </a:t>
          </a:r>
          <a:endParaRPr lang="en-US" sz="1600" dirty="0">
            <a:solidFill>
              <a:schemeClr val="tx1"/>
            </a:solidFill>
            <a:latin typeface="Roboto" panose="020B0604020202020204" charset="0"/>
            <a:ea typeface="Roboto" panose="020B0604020202020204" charset="0"/>
            <a:cs typeface="Arial" panose="020B0604020202020204" pitchFamily="34" charset="0"/>
          </a:endParaRPr>
        </a:p>
      </dgm:t>
    </dgm:pt>
    <dgm:pt modelId="{10DE7E68-234F-488D-9B07-887D87CE97D7}" type="par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7564EF50-6976-446D-8978-F58181E798F0}" type="sibTrans" cxnId="{19756325-4459-4F64-9044-7762D1CB3B80}">
      <dgm:prSet/>
      <dgm:spPr/>
      <dgm:t>
        <a:bodyPr/>
        <a:lstStyle/>
        <a:p>
          <a:endParaRPr lang="en-US">
            <a:solidFill>
              <a:schemeClr val="bg1"/>
            </a:solidFill>
            <a:latin typeface="Arial" panose="020B0604020202020204" pitchFamily="34" charset="0"/>
            <a:cs typeface="Arial" panose="020B0604020202020204" pitchFamily="34" charset="0"/>
          </a:endParaRPr>
        </a:p>
      </dgm:t>
    </dgm:pt>
    <dgm:pt modelId="{2AD22E95-ADF5-4D4F-918F-1D413A418C71}">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DATA CLEANSING</a:t>
          </a:r>
        </a:p>
        <a:p>
          <a:pPr algn="l"/>
          <a:r>
            <a:rPr lang="en-US" sz="1400" dirty="0">
              <a:solidFill>
                <a:schemeClr val="tx1"/>
              </a:solidFill>
              <a:latin typeface="Roboto" panose="020B0604020202020204" charset="0"/>
              <a:ea typeface="Roboto" panose="020B0604020202020204" charset="0"/>
              <a:cs typeface="Arial" panose="020B0604020202020204" pitchFamily="34" charset="0"/>
            </a:rPr>
            <a:t>Preparing data for statistical analysis</a:t>
          </a:r>
          <a:endParaRPr lang="en-US" sz="1400" dirty="0">
            <a:solidFill>
              <a:schemeClr val="tx1"/>
            </a:solidFill>
          </a:endParaRPr>
        </a:p>
      </dgm:t>
    </dgm:pt>
    <dgm:pt modelId="{D0693951-68F1-4426-AA2A-4CF798985ABC}" type="parTrans" cxnId="{B200E883-4546-46E0-9BCA-AA2C94A0825B}">
      <dgm:prSet/>
      <dgm:spPr/>
      <dgm:t>
        <a:bodyPr/>
        <a:lstStyle/>
        <a:p>
          <a:endParaRPr lang="en-US">
            <a:solidFill>
              <a:schemeClr val="bg1"/>
            </a:solidFill>
          </a:endParaRPr>
        </a:p>
      </dgm:t>
    </dgm:pt>
    <dgm:pt modelId="{E862733E-84DB-435C-978A-901AA339C406}" type="sibTrans" cxnId="{B200E883-4546-46E0-9BCA-AA2C94A0825B}">
      <dgm:prSet/>
      <dgm:spPr/>
      <dgm:t>
        <a:bodyPr/>
        <a:lstStyle/>
        <a:p>
          <a:endParaRPr lang="en-US">
            <a:solidFill>
              <a:schemeClr val="bg1"/>
            </a:solidFill>
          </a:endParaRPr>
        </a:p>
      </dgm:t>
    </dgm:pt>
    <dgm:pt modelId="{F3020326-180F-4F30-ABA9-FDA727BB2A98}">
      <dgm:prSet custT="1"/>
      <dgm:spPr/>
      <dgm:t>
        <a:bodyPr/>
        <a:lstStyle/>
        <a:p>
          <a:pPr algn="l"/>
          <a:r>
            <a:rPr lang="en-US" sz="1400" b="1" dirty="0">
              <a:solidFill>
                <a:schemeClr val="tx1"/>
              </a:solidFill>
              <a:latin typeface="Roboto" panose="020B0604020202020204" charset="0"/>
              <a:ea typeface="Roboto" panose="020B0604020202020204" charset="0"/>
              <a:cs typeface="Arial" panose="020B0604020202020204" pitchFamily="34" charset="0"/>
            </a:rPr>
            <a:t>STATSITICAL ANALYSES </a:t>
          </a:r>
        </a:p>
        <a:p>
          <a:pPr algn="l"/>
          <a:r>
            <a:rPr lang="en-US" sz="1600" dirty="0">
              <a:solidFill>
                <a:schemeClr val="tx1"/>
              </a:solidFill>
              <a:latin typeface="Roboto" panose="020B0604020202020204" charset="0"/>
              <a:ea typeface="Roboto" panose="020B0604020202020204" charset="0"/>
            </a:rPr>
            <a:t>ANCOVA and article half-life</a:t>
          </a:r>
        </a:p>
      </dgm:t>
    </dgm:pt>
    <dgm:pt modelId="{6ECBE06B-C087-4077-9467-1955F21EEFA0}" type="parTrans" cxnId="{45C3838B-ACE0-485C-8ECB-012ACC6E9D84}">
      <dgm:prSet/>
      <dgm:spPr/>
      <dgm:t>
        <a:bodyPr/>
        <a:lstStyle/>
        <a:p>
          <a:endParaRPr lang="en-US">
            <a:solidFill>
              <a:schemeClr val="bg1"/>
            </a:solidFill>
          </a:endParaRPr>
        </a:p>
      </dgm:t>
    </dgm:pt>
    <dgm:pt modelId="{D2327C0E-A896-48A1-9904-651C56013453}" type="sibTrans" cxnId="{45C3838B-ACE0-485C-8ECB-012ACC6E9D84}">
      <dgm:prSet/>
      <dgm:spPr/>
      <dgm:t>
        <a:bodyPr/>
        <a:lstStyle/>
        <a:p>
          <a:endParaRPr lang="en-US">
            <a:solidFill>
              <a:schemeClr val="bg1"/>
            </a:solidFill>
          </a:endParaRPr>
        </a:p>
      </dgm:t>
    </dgm:pt>
    <dgm:pt modelId="{E6B656D8-84C1-4789-A179-D143B35BB669}" type="pres">
      <dgm:prSet presAssocID="{5872F510-9FBB-4E69-B5C9-9C134637DFA9}" presName="Name0" presStyleCnt="0">
        <dgm:presLayoutVars>
          <dgm:dir/>
          <dgm:resizeHandles val="exact"/>
        </dgm:presLayoutVars>
      </dgm:prSet>
      <dgm:spPr/>
    </dgm:pt>
    <dgm:pt modelId="{E7C0B486-1A4B-4FD0-8143-30E2AD8E0C55}" type="pres">
      <dgm:prSet presAssocID="{5872F510-9FBB-4E69-B5C9-9C134637DFA9}" presName="arrow" presStyleLbl="bgShp" presStyleIdx="0" presStyleCnt="1"/>
      <dgm:spPr>
        <a:solidFill>
          <a:schemeClr val="bg2">
            <a:lumMod val="90000"/>
          </a:schemeClr>
        </a:solidFill>
      </dgm:spPr>
    </dgm:pt>
    <dgm:pt modelId="{D35884C7-8EAD-4AC1-AED8-C6D9350A3E0B}" type="pres">
      <dgm:prSet presAssocID="{5872F510-9FBB-4E69-B5C9-9C134637DFA9}" presName="points" presStyleCnt="0"/>
      <dgm:spPr/>
    </dgm:pt>
    <dgm:pt modelId="{39EBBEC9-AF81-47CD-907F-C835B6072619}" type="pres">
      <dgm:prSet presAssocID="{D6C49445-0B73-4D33-B59E-E3FFDDFBF15B}" presName="compositeA" presStyleCnt="0"/>
      <dgm:spPr/>
    </dgm:pt>
    <dgm:pt modelId="{D6FA262A-2A75-4BC0-BF3A-A50F4BACA4A2}" type="pres">
      <dgm:prSet presAssocID="{D6C49445-0B73-4D33-B59E-E3FFDDFBF15B}" presName="textA" presStyleLbl="revTx" presStyleIdx="0" presStyleCnt="5" custScaleX="132087">
        <dgm:presLayoutVars>
          <dgm:bulletEnabled val="1"/>
        </dgm:presLayoutVars>
      </dgm:prSet>
      <dgm:spPr/>
    </dgm:pt>
    <dgm:pt modelId="{3977BA41-92BC-4569-8C12-463F89DD98DF}" type="pres">
      <dgm:prSet presAssocID="{D6C49445-0B73-4D33-B59E-E3FFDDFBF15B}" presName="circleA" presStyleLbl="node1" presStyleIdx="0" presStyleCnt="5"/>
      <dgm:spPr>
        <a:solidFill>
          <a:schemeClr val="accent5"/>
        </a:solidFill>
        <a:ln>
          <a:noFill/>
        </a:ln>
      </dgm:spPr>
    </dgm:pt>
    <dgm:pt modelId="{65131686-8E10-4B63-BE25-3B1D3702A2AF}" type="pres">
      <dgm:prSet presAssocID="{D6C49445-0B73-4D33-B59E-E3FFDDFBF15B}" presName="spaceA" presStyleCnt="0"/>
      <dgm:spPr/>
    </dgm:pt>
    <dgm:pt modelId="{805EC770-75F3-4356-9057-147FD2C7CA7E}" type="pres">
      <dgm:prSet presAssocID="{3BAF43D2-9627-450F-A3BF-222D25F4B94D}" presName="space" presStyleCnt="0"/>
      <dgm:spPr/>
    </dgm:pt>
    <dgm:pt modelId="{54B5456C-D372-43AE-82FB-ABF474FF53CB}" type="pres">
      <dgm:prSet presAssocID="{F0095A03-EC1A-4627-A664-B08717680BA7}" presName="compositeB" presStyleCnt="0"/>
      <dgm:spPr/>
    </dgm:pt>
    <dgm:pt modelId="{F491E484-F65B-497A-8BE0-9689D99834CB}" type="pres">
      <dgm:prSet presAssocID="{F0095A03-EC1A-4627-A664-B08717680BA7}" presName="textB" presStyleLbl="revTx" presStyleIdx="1" presStyleCnt="5" custScaleX="160887">
        <dgm:presLayoutVars>
          <dgm:bulletEnabled val="1"/>
        </dgm:presLayoutVars>
      </dgm:prSet>
      <dgm:spPr/>
    </dgm:pt>
    <dgm:pt modelId="{ACD756BE-16C2-4929-B9A3-4C8B9F4E8327}" type="pres">
      <dgm:prSet presAssocID="{F0095A03-EC1A-4627-A664-B08717680BA7}" presName="circleB" presStyleLbl="node1" presStyleIdx="1" presStyleCnt="5"/>
      <dgm:spPr>
        <a:solidFill>
          <a:schemeClr val="accent6"/>
        </a:solidFill>
        <a:ln>
          <a:noFill/>
        </a:ln>
      </dgm:spPr>
    </dgm:pt>
    <dgm:pt modelId="{2AE0D736-F815-4AB3-8FF1-E789408D02F0}" type="pres">
      <dgm:prSet presAssocID="{F0095A03-EC1A-4627-A664-B08717680BA7}" presName="spaceB" presStyleCnt="0"/>
      <dgm:spPr/>
    </dgm:pt>
    <dgm:pt modelId="{03DB9ACE-F044-411D-92E5-0462F8953D43}" type="pres">
      <dgm:prSet presAssocID="{3C2F9811-756A-4027-8C8B-10266A1A40C6}" presName="space" presStyleCnt="0"/>
      <dgm:spPr/>
    </dgm:pt>
    <dgm:pt modelId="{07B0C573-FC90-4840-AD95-F0C4DE9EA7F5}" type="pres">
      <dgm:prSet presAssocID="{6BE7EE5E-8785-4295-8810-07F91AE8AB60}" presName="compositeA" presStyleCnt="0"/>
      <dgm:spPr/>
    </dgm:pt>
    <dgm:pt modelId="{32E89FD5-44CF-401D-9CB7-10B5E10168B7}" type="pres">
      <dgm:prSet presAssocID="{6BE7EE5E-8785-4295-8810-07F91AE8AB60}" presName="textA" presStyleLbl="revTx" presStyleIdx="2" presStyleCnt="5" custScaleX="138359">
        <dgm:presLayoutVars>
          <dgm:bulletEnabled val="1"/>
        </dgm:presLayoutVars>
      </dgm:prSet>
      <dgm:spPr/>
    </dgm:pt>
    <dgm:pt modelId="{FB6E1ACD-3720-4C53-A8A2-58744AB64823}" type="pres">
      <dgm:prSet presAssocID="{6BE7EE5E-8785-4295-8810-07F91AE8AB60}" presName="circleA" presStyleLbl="node1" presStyleIdx="2" presStyleCnt="5"/>
      <dgm:spPr>
        <a:solidFill>
          <a:schemeClr val="accent4"/>
        </a:solidFill>
        <a:ln>
          <a:noFill/>
        </a:ln>
      </dgm:spPr>
    </dgm:pt>
    <dgm:pt modelId="{10DC6139-159A-49BA-B3B1-6BB6C41AEBB8}" type="pres">
      <dgm:prSet presAssocID="{6BE7EE5E-8785-4295-8810-07F91AE8AB60}" presName="spaceA" presStyleCnt="0"/>
      <dgm:spPr/>
    </dgm:pt>
    <dgm:pt modelId="{C863CDB0-0616-4713-80D8-8B7521A1B2F1}" type="pres">
      <dgm:prSet presAssocID="{7564EF50-6976-446D-8978-F58181E798F0}" presName="space" presStyleCnt="0"/>
      <dgm:spPr/>
    </dgm:pt>
    <dgm:pt modelId="{0E5895E6-66E0-4848-A83D-BCCDD5C9D0BE}" type="pres">
      <dgm:prSet presAssocID="{2AD22E95-ADF5-4D4F-918F-1D413A418C71}" presName="compositeB" presStyleCnt="0"/>
      <dgm:spPr/>
    </dgm:pt>
    <dgm:pt modelId="{435004AA-49E8-4F78-A41C-4C6FFA1ED19B}" type="pres">
      <dgm:prSet presAssocID="{2AD22E95-ADF5-4D4F-918F-1D413A418C71}" presName="textB" presStyleLbl="revTx" presStyleIdx="3" presStyleCnt="5" custScaleX="147394">
        <dgm:presLayoutVars>
          <dgm:bulletEnabled val="1"/>
        </dgm:presLayoutVars>
      </dgm:prSet>
      <dgm:spPr/>
    </dgm:pt>
    <dgm:pt modelId="{6C862811-862C-48F1-91EC-322CD8C8BB6F}" type="pres">
      <dgm:prSet presAssocID="{2AD22E95-ADF5-4D4F-918F-1D413A418C71}" presName="circleB" presStyleLbl="node1" presStyleIdx="3" presStyleCnt="5"/>
      <dgm:spPr>
        <a:solidFill>
          <a:schemeClr val="accent1"/>
        </a:solidFill>
        <a:ln>
          <a:noFill/>
        </a:ln>
      </dgm:spPr>
    </dgm:pt>
    <dgm:pt modelId="{1AFAB90C-39EB-4E67-B248-C7C5E839B818}" type="pres">
      <dgm:prSet presAssocID="{2AD22E95-ADF5-4D4F-918F-1D413A418C71}" presName="spaceB" presStyleCnt="0"/>
      <dgm:spPr/>
    </dgm:pt>
    <dgm:pt modelId="{8027DEB7-4644-4D96-AC2D-676CF1925741}" type="pres">
      <dgm:prSet presAssocID="{E862733E-84DB-435C-978A-901AA339C406}" presName="space" presStyleCnt="0"/>
      <dgm:spPr/>
    </dgm:pt>
    <dgm:pt modelId="{167104E0-F916-4C55-BC4B-5265B58412D7}" type="pres">
      <dgm:prSet presAssocID="{F3020326-180F-4F30-ABA9-FDA727BB2A98}" presName="compositeA" presStyleCnt="0"/>
      <dgm:spPr/>
    </dgm:pt>
    <dgm:pt modelId="{21204661-17B3-4CF5-AC41-BA7E3DDE00DF}" type="pres">
      <dgm:prSet presAssocID="{F3020326-180F-4F30-ABA9-FDA727BB2A98}" presName="textA" presStyleLbl="revTx" presStyleIdx="4" presStyleCnt="5" custScaleX="128347">
        <dgm:presLayoutVars>
          <dgm:bulletEnabled val="1"/>
        </dgm:presLayoutVars>
      </dgm:prSet>
      <dgm:spPr/>
    </dgm:pt>
    <dgm:pt modelId="{4EBBD826-73A4-4356-9F24-534FF44510E0}" type="pres">
      <dgm:prSet presAssocID="{F3020326-180F-4F30-ABA9-FDA727BB2A98}" presName="circleA" presStyleLbl="node1" presStyleIdx="4" presStyleCnt="5"/>
      <dgm:spPr>
        <a:solidFill>
          <a:schemeClr val="accent2"/>
        </a:solidFill>
        <a:ln>
          <a:noFill/>
        </a:ln>
      </dgm:spPr>
    </dgm:pt>
    <dgm:pt modelId="{01EFA1C2-518E-4EB2-BDB5-902FB60EE85B}" type="pres">
      <dgm:prSet presAssocID="{F3020326-180F-4F30-ABA9-FDA727BB2A98}" presName="spaceA" presStyleCnt="0"/>
      <dgm:spPr/>
    </dgm:pt>
  </dgm:ptLst>
  <dgm:cxnLst>
    <dgm:cxn modelId="{A5370907-E71F-4927-8F45-DDC1E447C2F1}" type="presOf" srcId="{2AD22E95-ADF5-4D4F-918F-1D413A418C71}" destId="{435004AA-49E8-4F78-A41C-4C6FFA1ED19B}" srcOrd="0" destOrd="0" presId="urn:microsoft.com/office/officeart/2005/8/layout/hProcess11"/>
    <dgm:cxn modelId="{19756325-4459-4F64-9044-7762D1CB3B80}" srcId="{5872F510-9FBB-4E69-B5C9-9C134637DFA9}" destId="{6BE7EE5E-8785-4295-8810-07F91AE8AB60}" srcOrd="2" destOrd="0" parTransId="{10DE7E68-234F-488D-9B07-887D87CE97D7}" sibTransId="{7564EF50-6976-446D-8978-F58181E798F0}"/>
    <dgm:cxn modelId="{D0F8BF27-5888-4E77-A737-BFB38C724084}" type="presOf" srcId="{F0095A03-EC1A-4627-A664-B08717680BA7}" destId="{F491E484-F65B-497A-8BE0-9689D99834CB}" srcOrd="0" destOrd="0" presId="urn:microsoft.com/office/officeart/2005/8/layout/hProcess11"/>
    <dgm:cxn modelId="{5A31392F-F3C4-45E6-B34E-A284F9B9079A}" srcId="{5872F510-9FBB-4E69-B5C9-9C134637DFA9}" destId="{F0095A03-EC1A-4627-A664-B08717680BA7}" srcOrd="1" destOrd="0" parTransId="{0E08D27D-AFC4-4690-8AEA-2DAD1E8BED57}" sibTransId="{3C2F9811-756A-4027-8C8B-10266A1A40C6}"/>
    <dgm:cxn modelId="{C378377B-E1AE-48E0-AB2A-A7AE271A530B}" type="presOf" srcId="{F3020326-180F-4F30-ABA9-FDA727BB2A98}" destId="{21204661-17B3-4CF5-AC41-BA7E3DDE00DF}" srcOrd="0" destOrd="0" presId="urn:microsoft.com/office/officeart/2005/8/layout/hProcess11"/>
    <dgm:cxn modelId="{C474277F-F091-4430-94F0-EF616348F818}" type="presOf" srcId="{6BE7EE5E-8785-4295-8810-07F91AE8AB60}" destId="{32E89FD5-44CF-401D-9CB7-10B5E10168B7}" srcOrd="0" destOrd="0" presId="urn:microsoft.com/office/officeart/2005/8/layout/hProcess11"/>
    <dgm:cxn modelId="{B200E883-4546-46E0-9BCA-AA2C94A0825B}" srcId="{5872F510-9FBB-4E69-B5C9-9C134637DFA9}" destId="{2AD22E95-ADF5-4D4F-918F-1D413A418C71}" srcOrd="3" destOrd="0" parTransId="{D0693951-68F1-4426-AA2A-4CF798985ABC}" sibTransId="{E862733E-84DB-435C-978A-901AA339C406}"/>
    <dgm:cxn modelId="{45C3838B-ACE0-485C-8ECB-012ACC6E9D84}" srcId="{5872F510-9FBB-4E69-B5C9-9C134637DFA9}" destId="{F3020326-180F-4F30-ABA9-FDA727BB2A98}" srcOrd="4" destOrd="0" parTransId="{6ECBE06B-C087-4077-9467-1955F21EEFA0}" sibTransId="{D2327C0E-A896-48A1-9904-651C56013453}"/>
    <dgm:cxn modelId="{96470EA9-EF9C-4F95-A070-AB2663A41794}" srcId="{5872F510-9FBB-4E69-B5C9-9C134637DFA9}" destId="{D6C49445-0B73-4D33-B59E-E3FFDDFBF15B}" srcOrd="0" destOrd="0" parTransId="{2107E3E2-CC1B-4940-9469-092518BEE74E}" sibTransId="{3BAF43D2-9627-450F-A3BF-222D25F4B94D}"/>
    <dgm:cxn modelId="{BB537ED5-2735-4220-A610-509C9540A2F3}" type="presOf" srcId="{D6C49445-0B73-4D33-B59E-E3FFDDFBF15B}" destId="{D6FA262A-2A75-4BC0-BF3A-A50F4BACA4A2}" srcOrd="0" destOrd="0" presId="urn:microsoft.com/office/officeart/2005/8/layout/hProcess11"/>
    <dgm:cxn modelId="{4E15A6DC-315A-4B01-BB5F-7B51582C70E1}" type="presOf" srcId="{5872F510-9FBB-4E69-B5C9-9C134637DFA9}" destId="{E6B656D8-84C1-4789-A179-D143B35BB669}" srcOrd="0" destOrd="0" presId="urn:microsoft.com/office/officeart/2005/8/layout/hProcess11"/>
    <dgm:cxn modelId="{84FF7212-8AC0-4D0F-91DB-02A78501429E}" type="presParOf" srcId="{E6B656D8-84C1-4789-A179-D143B35BB669}" destId="{E7C0B486-1A4B-4FD0-8143-30E2AD8E0C55}" srcOrd="0" destOrd="0" presId="urn:microsoft.com/office/officeart/2005/8/layout/hProcess11"/>
    <dgm:cxn modelId="{2B30ABFB-2A85-449D-A44A-7C546770C888}" type="presParOf" srcId="{E6B656D8-84C1-4789-A179-D143B35BB669}" destId="{D35884C7-8EAD-4AC1-AED8-C6D9350A3E0B}" srcOrd="1" destOrd="0" presId="urn:microsoft.com/office/officeart/2005/8/layout/hProcess11"/>
    <dgm:cxn modelId="{F919582C-4662-41BF-AAF0-334A277DBC5F}" type="presParOf" srcId="{D35884C7-8EAD-4AC1-AED8-C6D9350A3E0B}" destId="{39EBBEC9-AF81-47CD-907F-C835B6072619}" srcOrd="0" destOrd="0" presId="urn:microsoft.com/office/officeart/2005/8/layout/hProcess11"/>
    <dgm:cxn modelId="{F16C53BF-3DB7-47EA-BF6F-A2418E1AD36A}" type="presParOf" srcId="{39EBBEC9-AF81-47CD-907F-C835B6072619}" destId="{D6FA262A-2A75-4BC0-BF3A-A50F4BACA4A2}" srcOrd="0" destOrd="0" presId="urn:microsoft.com/office/officeart/2005/8/layout/hProcess11"/>
    <dgm:cxn modelId="{F6D275DA-8801-4505-81A3-1C3FDDCAC6D0}" type="presParOf" srcId="{39EBBEC9-AF81-47CD-907F-C835B6072619}" destId="{3977BA41-92BC-4569-8C12-463F89DD98DF}" srcOrd="1" destOrd="0" presId="urn:microsoft.com/office/officeart/2005/8/layout/hProcess11"/>
    <dgm:cxn modelId="{4D9188E6-EBA7-4661-BDD1-C8908726022C}" type="presParOf" srcId="{39EBBEC9-AF81-47CD-907F-C835B6072619}" destId="{65131686-8E10-4B63-BE25-3B1D3702A2AF}" srcOrd="2" destOrd="0" presId="urn:microsoft.com/office/officeart/2005/8/layout/hProcess11"/>
    <dgm:cxn modelId="{2F279D02-4463-4A6C-9487-E571D0F744BC}" type="presParOf" srcId="{D35884C7-8EAD-4AC1-AED8-C6D9350A3E0B}" destId="{805EC770-75F3-4356-9057-147FD2C7CA7E}" srcOrd="1" destOrd="0" presId="urn:microsoft.com/office/officeart/2005/8/layout/hProcess11"/>
    <dgm:cxn modelId="{EA675C46-6BC8-4E46-8DBE-5FD5D0A1E3ED}" type="presParOf" srcId="{D35884C7-8EAD-4AC1-AED8-C6D9350A3E0B}" destId="{54B5456C-D372-43AE-82FB-ABF474FF53CB}" srcOrd="2" destOrd="0" presId="urn:microsoft.com/office/officeart/2005/8/layout/hProcess11"/>
    <dgm:cxn modelId="{FBCC29E7-F8D8-413F-91BF-6922AA00D082}" type="presParOf" srcId="{54B5456C-D372-43AE-82FB-ABF474FF53CB}" destId="{F491E484-F65B-497A-8BE0-9689D99834CB}" srcOrd="0" destOrd="0" presId="urn:microsoft.com/office/officeart/2005/8/layout/hProcess11"/>
    <dgm:cxn modelId="{1033A6BC-0613-47B9-8A3F-76CEFFC73932}" type="presParOf" srcId="{54B5456C-D372-43AE-82FB-ABF474FF53CB}" destId="{ACD756BE-16C2-4929-B9A3-4C8B9F4E8327}" srcOrd="1" destOrd="0" presId="urn:microsoft.com/office/officeart/2005/8/layout/hProcess11"/>
    <dgm:cxn modelId="{E7F110DC-5AEA-432D-A594-19EF7D37B598}" type="presParOf" srcId="{54B5456C-D372-43AE-82FB-ABF474FF53CB}" destId="{2AE0D736-F815-4AB3-8FF1-E789408D02F0}" srcOrd="2" destOrd="0" presId="urn:microsoft.com/office/officeart/2005/8/layout/hProcess11"/>
    <dgm:cxn modelId="{C2652EF6-43C7-47D8-B6FB-D2174D77C43A}" type="presParOf" srcId="{D35884C7-8EAD-4AC1-AED8-C6D9350A3E0B}" destId="{03DB9ACE-F044-411D-92E5-0462F8953D43}" srcOrd="3" destOrd="0" presId="urn:microsoft.com/office/officeart/2005/8/layout/hProcess11"/>
    <dgm:cxn modelId="{C37C8267-8FA6-437B-9BBB-0A1A5995350E}" type="presParOf" srcId="{D35884C7-8EAD-4AC1-AED8-C6D9350A3E0B}" destId="{07B0C573-FC90-4840-AD95-F0C4DE9EA7F5}" srcOrd="4" destOrd="0" presId="urn:microsoft.com/office/officeart/2005/8/layout/hProcess11"/>
    <dgm:cxn modelId="{14D621CB-B40F-4AEC-BF07-F5535DE4F06C}" type="presParOf" srcId="{07B0C573-FC90-4840-AD95-F0C4DE9EA7F5}" destId="{32E89FD5-44CF-401D-9CB7-10B5E10168B7}" srcOrd="0" destOrd="0" presId="urn:microsoft.com/office/officeart/2005/8/layout/hProcess11"/>
    <dgm:cxn modelId="{504E8B55-6C0E-4C70-87F3-1C7AA070C511}" type="presParOf" srcId="{07B0C573-FC90-4840-AD95-F0C4DE9EA7F5}" destId="{FB6E1ACD-3720-4C53-A8A2-58744AB64823}" srcOrd="1" destOrd="0" presId="urn:microsoft.com/office/officeart/2005/8/layout/hProcess11"/>
    <dgm:cxn modelId="{DCCC1D73-258C-4B12-B653-904DA28747BA}" type="presParOf" srcId="{07B0C573-FC90-4840-AD95-F0C4DE9EA7F5}" destId="{10DC6139-159A-49BA-B3B1-6BB6C41AEBB8}" srcOrd="2" destOrd="0" presId="urn:microsoft.com/office/officeart/2005/8/layout/hProcess11"/>
    <dgm:cxn modelId="{C72109FB-4772-494B-8603-27135E105354}" type="presParOf" srcId="{D35884C7-8EAD-4AC1-AED8-C6D9350A3E0B}" destId="{C863CDB0-0616-4713-80D8-8B7521A1B2F1}" srcOrd="5" destOrd="0" presId="urn:microsoft.com/office/officeart/2005/8/layout/hProcess11"/>
    <dgm:cxn modelId="{224725CC-638D-48CE-8C5D-E45631568F85}" type="presParOf" srcId="{D35884C7-8EAD-4AC1-AED8-C6D9350A3E0B}" destId="{0E5895E6-66E0-4848-A83D-BCCDD5C9D0BE}" srcOrd="6" destOrd="0" presId="urn:microsoft.com/office/officeart/2005/8/layout/hProcess11"/>
    <dgm:cxn modelId="{18C87F90-A4AC-401A-9D1F-A502DDBBFB89}" type="presParOf" srcId="{0E5895E6-66E0-4848-A83D-BCCDD5C9D0BE}" destId="{435004AA-49E8-4F78-A41C-4C6FFA1ED19B}" srcOrd="0" destOrd="0" presId="urn:microsoft.com/office/officeart/2005/8/layout/hProcess11"/>
    <dgm:cxn modelId="{5AAF97BC-CC3F-4AB4-9835-B420C1C8DAA1}" type="presParOf" srcId="{0E5895E6-66E0-4848-A83D-BCCDD5C9D0BE}" destId="{6C862811-862C-48F1-91EC-322CD8C8BB6F}" srcOrd="1" destOrd="0" presId="urn:microsoft.com/office/officeart/2005/8/layout/hProcess11"/>
    <dgm:cxn modelId="{C7A2F409-CF62-40B3-9447-836CB34B90CD}" type="presParOf" srcId="{0E5895E6-66E0-4848-A83D-BCCDD5C9D0BE}" destId="{1AFAB90C-39EB-4E67-B248-C7C5E839B818}" srcOrd="2" destOrd="0" presId="urn:microsoft.com/office/officeart/2005/8/layout/hProcess11"/>
    <dgm:cxn modelId="{67AF9A23-3C75-4902-80FE-3FF8A2588335}" type="presParOf" srcId="{D35884C7-8EAD-4AC1-AED8-C6D9350A3E0B}" destId="{8027DEB7-4644-4D96-AC2D-676CF1925741}" srcOrd="7" destOrd="0" presId="urn:microsoft.com/office/officeart/2005/8/layout/hProcess11"/>
    <dgm:cxn modelId="{9122A420-ADC6-4F55-AE61-4856F4CDAF0F}" type="presParOf" srcId="{D35884C7-8EAD-4AC1-AED8-C6D9350A3E0B}" destId="{167104E0-F916-4C55-BC4B-5265B58412D7}" srcOrd="8" destOrd="0" presId="urn:microsoft.com/office/officeart/2005/8/layout/hProcess11"/>
    <dgm:cxn modelId="{2CC1DBB5-85EC-4C4E-8B92-3737A8CF8B1D}" type="presParOf" srcId="{167104E0-F916-4C55-BC4B-5265B58412D7}" destId="{21204661-17B3-4CF5-AC41-BA7E3DDE00DF}" srcOrd="0" destOrd="0" presId="urn:microsoft.com/office/officeart/2005/8/layout/hProcess11"/>
    <dgm:cxn modelId="{92537072-40C8-4C64-A118-00E54DAE6D19}" type="presParOf" srcId="{167104E0-F916-4C55-BC4B-5265B58412D7}" destId="{4EBBD826-73A4-4356-9F24-534FF44510E0}" srcOrd="1" destOrd="0" presId="urn:microsoft.com/office/officeart/2005/8/layout/hProcess11"/>
    <dgm:cxn modelId="{34D74467-A3DD-4730-90D2-B6A6F7BDB170}" type="presParOf" srcId="{167104E0-F916-4C55-BC4B-5265B58412D7}" destId="{01EFA1C2-518E-4EB2-BDB5-902FB60EE85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0B486-1A4B-4FD0-8143-30E2AD8E0C55}">
      <dsp:nvSpPr>
        <dsp:cNvPr id="0" name=""/>
        <dsp:cNvSpPr/>
      </dsp:nvSpPr>
      <dsp:spPr>
        <a:xfrm>
          <a:off x="0" y="1287194"/>
          <a:ext cx="8842549" cy="1716258"/>
        </a:xfrm>
        <a:prstGeom prst="notchedRightArrow">
          <a:avLst/>
        </a:prstGeom>
        <a:solidFill>
          <a:schemeClr val="bg2">
            <a:lumMod val="90000"/>
          </a:schemeClr>
        </a:solidFill>
        <a:ln>
          <a:noFill/>
        </a:ln>
        <a:effectLst/>
      </dsp:spPr>
      <dsp:style>
        <a:lnRef idx="0">
          <a:scrgbClr r="0" g="0" b="0"/>
        </a:lnRef>
        <a:fillRef idx="1">
          <a:scrgbClr r="0" g="0" b="0"/>
        </a:fillRef>
        <a:effectRef idx="0">
          <a:scrgbClr r="0" g="0" b="0"/>
        </a:effectRef>
        <a:fontRef idx="minor"/>
      </dsp:style>
    </dsp:sp>
    <dsp:sp modelId="{D6FA262A-2A75-4BC0-BF3A-A50F4BACA4A2}">
      <dsp:nvSpPr>
        <dsp:cNvPr id="0" name=""/>
        <dsp:cNvSpPr/>
      </dsp:nvSpPr>
      <dsp:spPr>
        <a:xfrm>
          <a:off x="2499" y="0"/>
          <a:ext cx="1444869"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URL PARSING</a:t>
          </a:r>
        </a:p>
        <a:p>
          <a:pPr marL="0" lvl="0" indent="0" algn="l" defTabSz="622300">
            <a:lnSpc>
              <a:spcPct val="90000"/>
            </a:lnSpc>
            <a:spcBef>
              <a:spcPct val="0"/>
            </a:spcBef>
            <a:spcAft>
              <a:spcPct val="35000"/>
            </a:spcAft>
            <a:buNone/>
          </a:pPr>
          <a:r>
            <a:rPr lang="en-US" sz="1400" b="0" kern="1200" dirty="0">
              <a:solidFill>
                <a:schemeClr val="tx1"/>
              </a:solidFill>
              <a:latin typeface="Roboto" panose="020B0604020202020204" charset="0"/>
              <a:ea typeface="Roboto" panose="020B0604020202020204" charset="0"/>
              <a:cs typeface="Arial" panose="020B0604020202020204" pitchFamily="34" charset="0"/>
            </a:rPr>
            <a:t>Extracting article’s keywords from URLs. </a:t>
          </a:r>
        </a:p>
      </dsp:txBody>
      <dsp:txXfrm>
        <a:off x="2499" y="0"/>
        <a:ext cx="1444869" cy="1716258"/>
      </dsp:txXfrm>
    </dsp:sp>
    <dsp:sp modelId="{3977BA41-92BC-4569-8C12-463F89DD98DF}">
      <dsp:nvSpPr>
        <dsp:cNvPr id="0" name=""/>
        <dsp:cNvSpPr/>
      </dsp:nvSpPr>
      <dsp:spPr>
        <a:xfrm>
          <a:off x="510402" y="1930791"/>
          <a:ext cx="429064" cy="429064"/>
        </a:xfrm>
        <a:prstGeom prst="ellipse">
          <a:avLst/>
        </a:prstGeom>
        <a:solidFill>
          <a:schemeClr val="accent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91E484-F65B-497A-8BE0-9689D99834CB}">
      <dsp:nvSpPr>
        <dsp:cNvPr id="0" name=""/>
        <dsp:cNvSpPr/>
      </dsp:nvSpPr>
      <dsp:spPr>
        <a:xfrm>
          <a:off x="1502062" y="2574388"/>
          <a:ext cx="1759905"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KEY WORD EXTRACTION</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Determining most important keywords with TF-IDF.</a:t>
          </a:r>
        </a:p>
      </dsp:txBody>
      <dsp:txXfrm>
        <a:off x="1502062" y="2574388"/>
        <a:ext cx="1759905" cy="1716258"/>
      </dsp:txXfrm>
    </dsp:sp>
    <dsp:sp modelId="{ACD756BE-16C2-4929-B9A3-4C8B9F4E8327}">
      <dsp:nvSpPr>
        <dsp:cNvPr id="0" name=""/>
        <dsp:cNvSpPr/>
      </dsp:nvSpPr>
      <dsp:spPr>
        <a:xfrm>
          <a:off x="2167483" y="1930791"/>
          <a:ext cx="429064" cy="429064"/>
        </a:xfrm>
        <a:prstGeom prst="ellipse">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E89FD5-44CF-401D-9CB7-10B5E10168B7}">
      <dsp:nvSpPr>
        <dsp:cNvPr id="0" name=""/>
        <dsp:cNvSpPr/>
      </dsp:nvSpPr>
      <dsp:spPr>
        <a:xfrm>
          <a:off x="3316662" y="0"/>
          <a:ext cx="1513477"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TOPIC MODELING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Grouping keywords into broader topics</a:t>
          </a:r>
          <a:r>
            <a:rPr lang="en-US" sz="1700" kern="1200" dirty="0">
              <a:solidFill>
                <a:schemeClr val="tx1"/>
              </a:solidFill>
              <a:latin typeface="Roboto" panose="020B0604020202020204" charset="0"/>
              <a:ea typeface="Roboto" panose="020B0604020202020204" charset="0"/>
              <a:cs typeface="Arial" panose="020B0604020202020204" pitchFamily="34" charset="0"/>
            </a:rPr>
            <a:t>. </a:t>
          </a:r>
          <a:endParaRPr lang="en-US" sz="1600" kern="1200" dirty="0">
            <a:solidFill>
              <a:schemeClr val="tx1"/>
            </a:solidFill>
            <a:latin typeface="Roboto" panose="020B0604020202020204" charset="0"/>
            <a:ea typeface="Roboto" panose="020B0604020202020204" charset="0"/>
            <a:cs typeface="Arial" panose="020B0604020202020204" pitchFamily="34" charset="0"/>
          </a:endParaRPr>
        </a:p>
      </dsp:txBody>
      <dsp:txXfrm>
        <a:off x="3316662" y="0"/>
        <a:ext cx="1513477" cy="1716258"/>
      </dsp:txXfrm>
    </dsp:sp>
    <dsp:sp modelId="{FB6E1ACD-3720-4C53-A8A2-58744AB64823}">
      <dsp:nvSpPr>
        <dsp:cNvPr id="0" name=""/>
        <dsp:cNvSpPr/>
      </dsp:nvSpPr>
      <dsp:spPr>
        <a:xfrm>
          <a:off x="3858868" y="1930791"/>
          <a:ext cx="429064" cy="429064"/>
        </a:xfrm>
        <a:prstGeom prst="ellipse">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004AA-49E8-4F78-A41C-4C6FFA1ED19B}">
      <dsp:nvSpPr>
        <dsp:cNvPr id="0" name=""/>
        <dsp:cNvSpPr/>
      </dsp:nvSpPr>
      <dsp:spPr>
        <a:xfrm>
          <a:off x="4884833" y="2574388"/>
          <a:ext cx="1612308"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DATA CLEANSING</a:t>
          </a:r>
        </a:p>
        <a:p>
          <a:pPr marL="0" lvl="0" indent="0" algn="l" defTabSz="622300">
            <a:lnSpc>
              <a:spcPct val="90000"/>
            </a:lnSpc>
            <a:spcBef>
              <a:spcPct val="0"/>
            </a:spcBef>
            <a:spcAft>
              <a:spcPct val="35000"/>
            </a:spcAft>
            <a:buNone/>
          </a:pPr>
          <a:r>
            <a:rPr lang="en-US" sz="1400" kern="1200" dirty="0">
              <a:solidFill>
                <a:schemeClr val="tx1"/>
              </a:solidFill>
              <a:latin typeface="Roboto" panose="020B0604020202020204" charset="0"/>
              <a:ea typeface="Roboto" panose="020B0604020202020204" charset="0"/>
              <a:cs typeface="Arial" panose="020B0604020202020204" pitchFamily="34" charset="0"/>
            </a:rPr>
            <a:t>Preparing data for statistical analysis</a:t>
          </a:r>
          <a:endParaRPr lang="en-US" sz="1400" kern="1200" dirty="0">
            <a:solidFill>
              <a:schemeClr val="tx1"/>
            </a:solidFill>
          </a:endParaRPr>
        </a:p>
      </dsp:txBody>
      <dsp:txXfrm>
        <a:off x="4884833" y="2574388"/>
        <a:ext cx="1612308" cy="1716258"/>
      </dsp:txXfrm>
    </dsp:sp>
    <dsp:sp modelId="{6C862811-862C-48F1-91EC-322CD8C8BB6F}">
      <dsp:nvSpPr>
        <dsp:cNvPr id="0" name=""/>
        <dsp:cNvSpPr/>
      </dsp:nvSpPr>
      <dsp:spPr>
        <a:xfrm>
          <a:off x="5476455" y="1930791"/>
          <a:ext cx="429064" cy="429064"/>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204661-17B3-4CF5-AC41-BA7E3DDE00DF}">
      <dsp:nvSpPr>
        <dsp:cNvPr id="0" name=""/>
        <dsp:cNvSpPr/>
      </dsp:nvSpPr>
      <dsp:spPr>
        <a:xfrm>
          <a:off x="6551836" y="0"/>
          <a:ext cx="1403958" cy="1716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solidFill>
              <a:latin typeface="Roboto" panose="020B0604020202020204" charset="0"/>
              <a:ea typeface="Roboto" panose="020B0604020202020204" charset="0"/>
              <a:cs typeface="Arial" panose="020B0604020202020204" pitchFamily="34" charset="0"/>
            </a:rPr>
            <a:t>STATSITICAL ANALYSES </a:t>
          </a:r>
        </a:p>
        <a:p>
          <a:pPr marL="0" lvl="0" indent="0" algn="l" defTabSz="622300">
            <a:lnSpc>
              <a:spcPct val="90000"/>
            </a:lnSpc>
            <a:spcBef>
              <a:spcPct val="0"/>
            </a:spcBef>
            <a:spcAft>
              <a:spcPct val="35000"/>
            </a:spcAft>
            <a:buNone/>
          </a:pPr>
          <a:r>
            <a:rPr lang="en-US" sz="1600" kern="1200" dirty="0">
              <a:solidFill>
                <a:schemeClr val="tx1"/>
              </a:solidFill>
              <a:latin typeface="Roboto" panose="020B0604020202020204" charset="0"/>
              <a:ea typeface="Roboto" panose="020B0604020202020204" charset="0"/>
            </a:rPr>
            <a:t>ANCOVA and article half-life</a:t>
          </a:r>
        </a:p>
      </dsp:txBody>
      <dsp:txXfrm>
        <a:off x="6551836" y="0"/>
        <a:ext cx="1403958" cy="1716258"/>
      </dsp:txXfrm>
    </dsp:sp>
    <dsp:sp modelId="{4EBBD826-73A4-4356-9F24-534FF44510E0}">
      <dsp:nvSpPr>
        <dsp:cNvPr id="0" name=""/>
        <dsp:cNvSpPr/>
      </dsp:nvSpPr>
      <dsp:spPr>
        <a:xfrm>
          <a:off x="7039282" y="1930791"/>
          <a:ext cx="429064" cy="429064"/>
        </a:xfrm>
        <a:prstGeom prst="ellipse">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906f9a1bfb_0_2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906f9a1bfb_0_2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9025ac5aeb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9025ac5aeb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Business and Technology</a:t>
            </a:r>
          </a:p>
          <a:p>
            <a:r>
              <a:rPr lang="en-US" dirty="0"/>
              <a:t>Sports and Competition</a:t>
            </a:r>
          </a:p>
          <a:p>
            <a:r>
              <a:rPr lang="en-US" dirty="0"/>
              <a:t> Remote Work</a:t>
            </a:r>
          </a:p>
          <a:p>
            <a:r>
              <a:rPr lang="en-US" dirty="0"/>
              <a:t>COVID-19 Updates</a:t>
            </a:r>
          </a:p>
          <a:p>
            <a:r>
              <a:rPr lang="en-US" dirty="0"/>
              <a:t>Employee Wellness</a:t>
            </a:r>
          </a:p>
          <a:p>
            <a:r>
              <a:rPr lang="en-US" dirty="0"/>
              <a:t>Stock Market Performance</a:t>
            </a:r>
          </a:p>
          <a:p>
            <a:endParaRPr lang="en-US" dirty="0"/>
          </a:p>
        </p:txBody>
      </p:sp>
    </p:spTree>
    <p:extLst>
      <p:ext uri="{BB962C8B-B14F-4D97-AF65-F5344CB8AC3E}">
        <p14:creationId xmlns:p14="http://schemas.microsoft.com/office/powerpoint/2010/main" val="404075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92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Highloight</a:t>
            </a:r>
            <a:r>
              <a:rPr lang="en-US" dirty="0"/>
              <a:t> keywords</a:t>
            </a:r>
            <a:endParaRPr dirty="0"/>
          </a:p>
        </p:txBody>
      </p:sp>
    </p:spTree>
    <p:extLst>
      <p:ext uri="{BB962C8B-B14F-4D97-AF65-F5344CB8AC3E}">
        <p14:creationId xmlns:p14="http://schemas.microsoft.com/office/powerpoint/2010/main" val="293292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25ac6416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25ac641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077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
        <p:nvSpPr>
          <p:cNvPr id="53" name="Google Shape;53;p15"/>
          <p:cNvSpPr txBox="1">
            <a:spLocks noGrp="1"/>
          </p:cNvSpPr>
          <p:nvPr>
            <p:ph type="ctrTitle"/>
          </p:nvPr>
        </p:nvSpPr>
        <p:spPr>
          <a:xfrm>
            <a:off x="2722350" y="1752600"/>
            <a:ext cx="3699300" cy="16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 name="Google Shape;54;p15"/>
          <p:cNvSpPr txBox="1">
            <a:spLocks noGrp="1"/>
          </p:cNvSpPr>
          <p:nvPr>
            <p:ph type="subTitle" idx="1"/>
          </p:nvPr>
        </p:nvSpPr>
        <p:spPr>
          <a:xfrm>
            <a:off x="2676625" y="3602425"/>
            <a:ext cx="3790800" cy="32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latin typeface="Bebas Neue"/>
                <a:ea typeface="Bebas Neue"/>
                <a:cs typeface="Bebas Neue"/>
                <a:sym typeface="Bebas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7" name="Google Shape;7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1" name="Google Shape;81;p2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 name="Google Shape;82;p2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6" name="Google Shape;8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2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0" name="Google Shape;9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solidFill>
                  <a:schemeClr val="dk1"/>
                </a:solidFill>
                <a:latin typeface="Bebas Neue"/>
                <a:ea typeface="Bebas Neue"/>
                <a:cs typeface="Bebas Neue"/>
                <a:sym typeface="Bebas Neu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57200" y="261001"/>
            <a:ext cx="4114800" cy="51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51" name="Google Shape;51;p14"/>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208543" y="1605630"/>
            <a:ext cx="6850659" cy="163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latin typeface="Bebas Neue"/>
                <a:ea typeface="Bebas Neue"/>
                <a:cs typeface="Bebas Neue"/>
                <a:sym typeface="Bebas Neue"/>
              </a:rPr>
              <a:t>P</a:t>
            </a:r>
            <a:r>
              <a:rPr lang="en" sz="6000" dirty="0">
                <a:latin typeface="Bebas Neue"/>
                <a:ea typeface="Bebas Neue"/>
                <a:cs typeface="Bebas Neue"/>
                <a:sym typeface="Bebas Neue"/>
              </a:rPr>
              <a:t>redicting performance of online media content</a:t>
            </a:r>
            <a:endParaRPr sz="6000" dirty="0">
              <a:latin typeface="Bebas Neue"/>
              <a:ea typeface="Bebas Neue"/>
              <a:cs typeface="Bebas Neue"/>
              <a:sym typeface="Bebas Neue"/>
            </a:endParaRPr>
          </a:p>
        </p:txBody>
      </p:sp>
      <p:sp>
        <p:nvSpPr>
          <p:cNvPr id="102" name="Google Shape;102;p29"/>
          <p:cNvSpPr txBox="1">
            <a:spLocks noGrp="1"/>
          </p:cNvSpPr>
          <p:nvPr>
            <p:ph type="subTitle" idx="1"/>
          </p:nvPr>
        </p:nvSpPr>
        <p:spPr>
          <a:xfrm>
            <a:off x="2436621" y="3423648"/>
            <a:ext cx="4115130" cy="3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Capstone Project II by Liudmila Khalitova</a:t>
            </a:r>
          </a:p>
          <a:p>
            <a:pPr marL="0" lvl="0" indent="0" algn="ctr" rtl="0">
              <a:spcBef>
                <a:spcPts val="0"/>
              </a:spcBef>
              <a:spcAft>
                <a:spcPts val="0"/>
              </a:spcAft>
              <a:buNone/>
            </a:pPr>
            <a:r>
              <a:rPr lang="en-US" dirty="0"/>
              <a:t>Supervisor Varun Bhatia</a:t>
            </a:r>
            <a:endParaRPr dirty="0"/>
          </a:p>
        </p:txBody>
      </p:sp>
      <p:grpSp>
        <p:nvGrpSpPr>
          <p:cNvPr id="103" name="Google Shape;103;p29"/>
          <p:cNvGrpSpPr/>
          <p:nvPr/>
        </p:nvGrpSpPr>
        <p:grpSpPr>
          <a:xfrm rot="10800000">
            <a:off x="-9346" y="-4077"/>
            <a:ext cx="2608341" cy="1282554"/>
            <a:chOff x="5444350" y="3319496"/>
            <a:chExt cx="3698725" cy="1818709"/>
          </a:xfrm>
        </p:grpSpPr>
        <p:sp>
          <p:nvSpPr>
            <p:cNvPr id="104" name="Google Shape;104;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5" name="Google Shape;105;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6" name="Google Shape;106;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7" name="Google Shape;107;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08" name="Google Shape;108;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09" name="Google Shape;109;p29"/>
          <p:cNvGrpSpPr/>
          <p:nvPr/>
        </p:nvGrpSpPr>
        <p:grpSpPr>
          <a:xfrm rot="10800000">
            <a:off x="6551751" y="48"/>
            <a:ext cx="2579338" cy="1482696"/>
            <a:chOff x="5811200" y="77788"/>
            <a:chExt cx="3076500" cy="1482696"/>
          </a:xfrm>
        </p:grpSpPr>
        <p:sp>
          <p:nvSpPr>
            <p:cNvPr id="110" name="Google Shape;110;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29"/>
          <p:cNvGrpSpPr/>
          <p:nvPr/>
        </p:nvGrpSpPr>
        <p:grpSpPr>
          <a:xfrm>
            <a:off x="6545004" y="3865023"/>
            <a:ext cx="2608341" cy="1282554"/>
            <a:chOff x="5444350" y="3319496"/>
            <a:chExt cx="3698725" cy="1818709"/>
          </a:xfrm>
        </p:grpSpPr>
        <p:sp>
          <p:nvSpPr>
            <p:cNvPr id="116" name="Google Shape;116;p29"/>
            <p:cNvSpPr/>
            <p:nvPr/>
          </p:nvSpPr>
          <p:spPr>
            <a:xfrm>
              <a:off x="6750682" y="3319496"/>
              <a:ext cx="1096283" cy="1031802"/>
            </a:xfrm>
            <a:custGeom>
              <a:avLst/>
              <a:gdLst/>
              <a:ahLst/>
              <a:cxnLst/>
              <a:rect l="l" t="t" r="r" b="b"/>
              <a:pathLst>
                <a:path w="3024229" h="2846350" extrusionOk="0">
                  <a:moveTo>
                    <a:pt x="1498741" y="0"/>
                  </a:moveTo>
                  <a:cubicBezTo>
                    <a:pt x="2023629" y="0"/>
                    <a:pt x="2529883" y="79782"/>
                    <a:pt x="3006037" y="227882"/>
                  </a:cubicBezTo>
                  <a:lnTo>
                    <a:pt x="3024229" y="234038"/>
                  </a:lnTo>
                  <a:lnTo>
                    <a:pt x="2158334" y="2846350"/>
                  </a:lnTo>
                  <a:lnTo>
                    <a:pt x="1966093" y="2796919"/>
                  </a:lnTo>
                  <a:cubicBezTo>
                    <a:pt x="1815134" y="2766029"/>
                    <a:pt x="1658832" y="2749806"/>
                    <a:pt x="1498741" y="2749806"/>
                  </a:cubicBezTo>
                  <a:cubicBezTo>
                    <a:pt x="1338650" y="2749806"/>
                    <a:pt x="1182348" y="2766029"/>
                    <a:pt x="1031389" y="2796919"/>
                  </a:cubicBezTo>
                  <a:lnTo>
                    <a:pt x="851609" y="2843146"/>
                  </a:lnTo>
                  <a:lnTo>
                    <a:pt x="0" y="225453"/>
                  </a:lnTo>
                  <a:lnTo>
                    <a:pt x="231977" y="159578"/>
                  </a:lnTo>
                  <a:cubicBezTo>
                    <a:pt x="636868" y="55405"/>
                    <a:pt x="1061334" y="0"/>
                    <a:pt x="149874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7" name="Google Shape;117;p29"/>
            <p:cNvSpPr/>
            <p:nvPr/>
          </p:nvSpPr>
          <p:spPr>
            <a:xfrm>
              <a:off x="5824318" y="3419049"/>
              <a:ext cx="1175623" cy="1217918"/>
            </a:xfrm>
            <a:custGeom>
              <a:avLst/>
              <a:gdLst/>
              <a:ahLst/>
              <a:cxnLst/>
              <a:rect l="l" t="t" r="r" b="b"/>
              <a:pathLst>
                <a:path w="3243097" h="3359774" extrusionOk="0">
                  <a:moveTo>
                    <a:pt x="2391581" y="0"/>
                  </a:moveTo>
                  <a:lnTo>
                    <a:pt x="3243097" y="2617405"/>
                  </a:lnTo>
                  <a:lnTo>
                    <a:pt x="3126410" y="2660112"/>
                  </a:lnTo>
                  <a:cubicBezTo>
                    <a:pt x="2779614" y="2806795"/>
                    <a:pt x="2475926" y="3035440"/>
                    <a:pt x="2239631" y="3321763"/>
                  </a:cubicBezTo>
                  <a:lnTo>
                    <a:pt x="2211207" y="3359774"/>
                  </a:lnTo>
                  <a:lnTo>
                    <a:pt x="0" y="1722466"/>
                  </a:lnTo>
                  <a:lnTo>
                    <a:pt x="117747" y="1572631"/>
                  </a:lnTo>
                  <a:cubicBezTo>
                    <a:pt x="685889" y="884203"/>
                    <a:pt x="1432270" y="348323"/>
                    <a:pt x="2286242" y="35642"/>
                  </a:cubicBezTo>
                  <a:lnTo>
                    <a:pt x="239158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8" name="Google Shape;118;p29"/>
            <p:cNvSpPr/>
            <p:nvPr/>
          </p:nvSpPr>
          <p:spPr>
            <a:xfrm>
              <a:off x="7591539" y="3422345"/>
              <a:ext cx="1185878" cy="1223423"/>
            </a:xfrm>
            <a:custGeom>
              <a:avLst/>
              <a:gdLst/>
              <a:ahLst/>
              <a:cxnLst/>
              <a:rect l="l" t="t" r="r" b="b"/>
              <a:pathLst>
                <a:path w="3271388" h="3374959" extrusionOk="0">
                  <a:moveTo>
                    <a:pt x="866062" y="0"/>
                  </a:moveTo>
                  <a:lnTo>
                    <a:pt x="944797" y="26641"/>
                  </a:lnTo>
                  <a:cubicBezTo>
                    <a:pt x="1876403" y="367748"/>
                    <a:pt x="2679967" y="974479"/>
                    <a:pt x="3263768" y="1755113"/>
                  </a:cubicBezTo>
                  <a:lnTo>
                    <a:pt x="3271388" y="1765829"/>
                  </a:lnTo>
                  <a:lnTo>
                    <a:pt x="1037918" y="3374959"/>
                  </a:lnTo>
                  <a:lnTo>
                    <a:pt x="991408" y="3312762"/>
                  </a:lnTo>
                  <a:cubicBezTo>
                    <a:pt x="755113" y="3026439"/>
                    <a:pt x="451425" y="2797794"/>
                    <a:pt x="104629" y="2651111"/>
                  </a:cubicBezTo>
                  <a:lnTo>
                    <a:pt x="0" y="2612817"/>
                  </a:lnTo>
                  <a:lnTo>
                    <a:pt x="86606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19" name="Google Shape;119;p29"/>
            <p:cNvSpPr/>
            <p:nvPr/>
          </p:nvSpPr>
          <p:spPr>
            <a:xfrm>
              <a:off x="5444350" y="4092751"/>
              <a:ext cx="1146027" cy="1045260"/>
            </a:xfrm>
            <a:custGeom>
              <a:avLst/>
              <a:gdLst/>
              <a:ahLst/>
              <a:cxnLst/>
              <a:rect l="l" t="t" r="r" b="b"/>
              <a:pathLst>
                <a:path w="3161453" h="2883477" extrusionOk="0">
                  <a:moveTo>
                    <a:pt x="951022" y="0"/>
                  </a:moveTo>
                  <a:lnTo>
                    <a:pt x="3161453" y="1636734"/>
                  </a:lnTo>
                  <a:lnTo>
                    <a:pt x="3143998" y="1660075"/>
                  </a:lnTo>
                  <a:cubicBezTo>
                    <a:pt x="2935631" y="1968499"/>
                    <a:pt x="2799513" y="2329744"/>
                    <a:pt x="2759929" y="2719528"/>
                  </a:cubicBezTo>
                  <a:lnTo>
                    <a:pt x="2751650" y="2883477"/>
                  </a:lnTo>
                  <a:lnTo>
                    <a:pt x="0" y="2883477"/>
                  </a:lnTo>
                  <a:lnTo>
                    <a:pt x="4745" y="2695790"/>
                  </a:lnTo>
                  <a:cubicBezTo>
                    <a:pt x="52918" y="1745467"/>
                    <a:pt x="362824" y="864198"/>
                    <a:pt x="863816" y="122632"/>
                  </a:cubicBezTo>
                  <a:lnTo>
                    <a:pt x="95102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sp>
          <p:nvSpPr>
            <p:cNvPr id="120" name="Google Shape;120;p29"/>
            <p:cNvSpPr/>
            <p:nvPr/>
          </p:nvSpPr>
          <p:spPr>
            <a:xfrm>
              <a:off x="8003579" y="4112466"/>
              <a:ext cx="1139497" cy="1025739"/>
            </a:xfrm>
            <a:custGeom>
              <a:avLst/>
              <a:gdLst/>
              <a:ahLst/>
              <a:cxnLst/>
              <a:rect l="l" t="t" r="r" b="b"/>
              <a:pathLst>
                <a:path w="3143439" h="2829624" extrusionOk="0">
                  <a:moveTo>
                    <a:pt x="2230713" y="0"/>
                  </a:moveTo>
                  <a:lnTo>
                    <a:pt x="2279623" y="68779"/>
                  </a:lnTo>
                  <a:cubicBezTo>
                    <a:pt x="2780615" y="810345"/>
                    <a:pt x="3090521" y="1691614"/>
                    <a:pt x="3138693" y="2641937"/>
                  </a:cubicBezTo>
                  <a:lnTo>
                    <a:pt x="3143439" y="2829624"/>
                  </a:lnTo>
                  <a:lnTo>
                    <a:pt x="391788" y="2829624"/>
                  </a:lnTo>
                  <a:lnTo>
                    <a:pt x="383509" y="2665675"/>
                  </a:lnTo>
                  <a:cubicBezTo>
                    <a:pt x="351842" y="2353848"/>
                    <a:pt x="258393" y="2060286"/>
                    <a:pt x="115596" y="1797420"/>
                  </a:cubicBezTo>
                  <a:lnTo>
                    <a:pt x="0" y="1607144"/>
                  </a:lnTo>
                  <a:lnTo>
                    <a:pt x="22307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dirty="0">
                <a:solidFill>
                  <a:srgbClr val="AAAAAA"/>
                </a:solidFill>
                <a:latin typeface="Calibri"/>
                <a:ea typeface="Calibri"/>
                <a:cs typeface="Calibri"/>
                <a:sym typeface="Calibri"/>
              </a:endParaRPr>
            </a:p>
          </p:txBody>
        </p:sp>
      </p:grpSp>
      <p:grpSp>
        <p:nvGrpSpPr>
          <p:cNvPr id="121" name="Google Shape;121;p29"/>
          <p:cNvGrpSpPr/>
          <p:nvPr/>
        </p:nvGrpSpPr>
        <p:grpSpPr>
          <a:xfrm>
            <a:off x="12912" y="3660756"/>
            <a:ext cx="2578722" cy="1482696"/>
            <a:chOff x="5811200" y="77788"/>
            <a:chExt cx="3076500" cy="1482696"/>
          </a:xfrm>
        </p:grpSpPr>
        <p:sp>
          <p:nvSpPr>
            <p:cNvPr id="122" name="Google Shape;122;p29"/>
            <p:cNvSpPr/>
            <p:nvPr/>
          </p:nvSpPr>
          <p:spPr>
            <a:xfrm>
              <a:off x="5811200" y="77788"/>
              <a:ext cx="1571700" cy="30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9"/>
            <p:cNvSpPr/>
            <p:nvPr/>
          </p:nvSpPr>
          <p:spPr>
            <a:xfrm>
              <a:off x="5811200" y="380216"/>
              <a:ext cx="2095500" cy="30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9"/>
            <p:cNvSpPr/>
            <p:nvPr/>
          </p:nvSpPr>
          <p:spPr>
            <a:xfrm>
              <a:off x="5811200" y="653227"/>
              <a:ext cx="2400300" cy="30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9"/>
            <p:cNvSpPr/>
            <p:nvPr/>
          </p:nvSpPr>
          <p:spPr>
            <a:xfrm>
              <a:off x="5811200" y="955655"/>
              <a:ext cx="2722200" cy="30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9"/>
            <p:cNvSpPr/>
            <p:nvPr/>
          </p:nvSpPr>
          <p:spPr>
            <a:xfrm>
              <a:off x="5811200" y="1258084"/>
              <a:ext cx="3076500" cy="302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8B913227-01A3-44DA-AA30-BA7C1ED4C415}"/>
              </a:ext>
            </a:extLst>
          </p:cNvPr>
          <p:cNvSpPr txBox="1"/>
          <p:nvPr/>
        </p:nvSpPr>
        <p:spPr>
          <a:xfrm>
            <a:off x="3552890" y="4663299"/>
            <a:ext cx="1662546" cy="261610"/>
          </a:xfrm>
          <a:prstGeom prst="rect">
            <a:avLst/>
          </a:prstGeom>
          <a:noFill/>
        </p:spPr>
        <p:txBody>
          <a:bodyPr wrap="square" rtlCol="0">
            <a:spAutoFit/>
          </a:bodyPr>
          <a:lstStyle/>
          <a:p>
            <a:r>
              <a:rPr lang="en-US" sz="1100" dirty="0"/>
              <a:t>Springboard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pic>
        <p:nvPicPr>
          <p:cNvPr id="11" name="Picture 10">
            <a:extLst>
              <a:ext uri="{FF2B5EF4-FFF2-40B4-BE49-F238E27FC236}">
                <a16:creationId xmlns:a16="http://schemas.microsoft.com/office/drawing/2014/main" id="{9E68152E-DD70-45FA-861A-2CD5CEA9DD45}"/>
              </a:ext>
            </a:extLst>
          </p:cNvPr>
          <p:cNvPicPr/>
          <p:nvPr/>
        </p:nvPicPr>
        <p:blipFill>
          <a:blip r:embed="rId3"/>
          <a:stretch>
            <a:fillRect/>
          </a:stretch>
        </p:blipFill>
        <p:spPr>
          <a:xfrm>
            <a:off x="542427" y="912842"/>
            <a:ext cx="3215657" cy="2031324"/>
          </a:xfrm>
          <a:prstGeom prst="rect">
            <a:avLst/>
          </a:prstGeom>
        </p:spPr>
      </p:pic>
      <p:pic>
        <p:nvPicPr>
          <p:cNvPr id="12" name="Picture 11">
            <a:extLst>
              <a:ext uri="{FF2B5EF4-FFF2-40B4-BE49-F238E27FC236}">
                <a16:creationId xmlns:a16="http://schemas.microsoft.com/office/drawing/2014/main" id="{8004ABD5-0738-413D-8889-F46BFF5962DC}"/>
              </a:ext>
            </a:extLst>
          </p:cNvPr>
          <p:cNvPicPr/>
          <p:nvPr/>
        </p:nvPicPr>
        <p:blipFill>
          <a:blip r:embed="rId4"/>
          <a:stretch>
            <a:fillRect/>
          </a:stretch>
        </p:blipFill>
        <p:spPr>
          <a:xfrm>
            <a:off x="645570" y="2871852"/>
            <a:ext cx="3112514" cy="1909698"/>
          </a:xfrm>
          <a:prstGeom prst="rect">
            <a:avLst/>
          </a:prstGeom>
        </p:spPr>
      </p:pic>
      <p:grpSp>
        <p:nvGrpSpPr>
          <p:cNvPr id="16" name="Group 15">
            <a:extLst>
              <a:ext uri="{FF2B5EF4-FFF2-40B4-BE49-F238E27FC236}">
                <a16:creationId xmlns:a16="http://schemas.microsoft.com/office/drawing/2014/main" id="{1B536298-DDF6-4C64-A056-BA6C1A009DB2}"/>
              </a:ext>
            </a:extLst>
          </p:cNvPr>
          <p:cNvGrpSpPr/>
          <p:nvPr/>
        </p:nvGrpSpPr>
        <p:grpSpPr>
          <a:xfrm>
            <a:off x="4295579" y="1402199"/>
            <a:ext cx="4536923" cy="1169551"/>
            <a:chOff x="4255385" y="1416399"/>
            <a:chExt cx="4536923" cy="1169551"/>
          </a:xfrm>
        </p:grpSpPr>
        <p:sp>
          <p:nvSpPr>
            <p:cNvPr id="2" name="TextBox 1">
              <a:extLst>
                <a:ext uri="{FF2B5EF4-FFF2-40B4-BE49-F238E27FC236}">
                  <a16:creationId xmlns:a16="http://schemas.microsoft.com/office/drawing/2014/main" id="{4AD66BC8-CBFB-4576-9327-753DA5C76A14}"/>
                </a:ext>
              </a:extLst>
            </p:cNvPr>
            <p:cNvSpPr txBox="1"/>
            <p:nvPr/>
          </p:nvSpPr>
          <p:spPr>
            <a:xfrm>
              <a:off x="4255385" y="1416399"/>
              <a:ext cx="4536923" cy="1169551"/>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Both unique visitors and impressions 	across all topics </a:t>
              </a:r>
              <a:r>
                <a:rPr lang="en-US" b="1" dirty="0">
                  <a:latin typeface="Roboto" panose="020B0604020202020204" charset="0"/>
                  <a:ea typeface="Roboto" panose="020B0604020202020204" charset="0"/>
                  <a:cs typeface="Calibri" panose="020F0502020204030204" pitchFamily="34" charset="0"/>
                </a:rPr>
                <a:t>peak</a:t>
              </a:r>
              <a:r>
                <a:rPr lang="en-US" dirty="0">
                  <a:latin typeface="Roboto" panose="020B0604020202020204" charset="0"/>
                  <a:ea typeface="Roboto" panose="020B0604020202020204" charset="0"/>
                  <a:cs typeface="Calibri" panose="020F0502020204030204" pitchFamily="34" charset="0"/>
                </a:rPr>
                <a:t> </a:t>
              </a:r>
              <a:r>
                <a:rPr lang="en-US" b="1" dirty="0">
                  <a:latin typeface="Roboto" panose="020B0604020202020204" charset="0"/>
                  <a:ea typeface="Roboto" panose="020B0604020202020204" charset="0"/>
                  <a:cs typeface="Calibri" panose="020F0502020204030204" pitchFamily="34" charset="0"/>
                </a:rPr>
                <a:t>around day 2</a:t>
              </a:r>
              <a:r>
                <a:rPr lang="en-US" dirty="0">
                  <a:latin typeface="Roboto" panose="020B0604020202020204" charset="0"/>
                  <a:ea typeface="Roboto" panose="020B0604020202020204" charset="0"/>
                  <a:cs typeface="Calibri" panose="020F0502020204030204" pitchFamily="34" charset="0"/>
                </a:rPr>
                <a:t>, remain 	relatively stable on days 3 to 6, and drop from day 6. The decline for Business and Digital Technology seems to be the most dramatic. </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6" name="Group 5">
              <a:extLst>
                <a:ext uri="{FF2B5EF4-FFF2-40B4-BE49-F238E27FC236}">
                  <a16:creationId xmlns:a16="http://schemas.microsoft.com/office/drawing/2014/main" id="{98614A29-D353-4B5D-9CC5-5E560A2E003F}"/>
                </a:ext>
              </a:extLst>
            </p:cNvPr>
            <p:cNvGrpSpPr/>
            <p:nvPr/>
          </p:nvGrpSpPr>
          <p:grpSpPr>
            <a:xfrm>
              <a:off x="4501662" y="1492244"/>
              <a:ext cx="542610" cy="517427"/>
              <a:chOff x="6223556" y="2992292"/>
              <a:chExt cx="794444" cy="765986"/>
            </a:xfrm>
          </p:grpSpPr>
          <p:sp>
            <p:nvSpPr>
              <p:cNvPr id="4" name="Oval 3">
                <a:extLst>
                  <a:ext uri="{FF2B5EF4-FFF2-40B4-BE49-F238E27FC236}">
                    <a16:creationId xmlns:a16="http://schemas.microsoft.com/office/drawing/2014/main" id="{075FED5F-F619-41F4-9802-62D895EB5B28}"/>
                  </a:ext>
                </a:extLst>
              </p:cNvPr>
              <p:cNvSpPr/>
              <p:nvPr/>
            </p:nvSpPr>
            <p:spPr>
              <a:xfrm>
                <a:off x="6223556" y="2992292"/>
                <a:ext cx="794444" cy="765986"/>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a:p>
            </p:txBody>
          </p:sp>
          <p:sp>
            <p:nvSpPr>
              <p:cNvPr id="5" name="Freeform 6">
                <a:extLst>
                  <a:ext uri="{FF2B5EF4-FFF2-40B4-BE49-F238E27FC236}">
                    <a16:creationId xmlns:a16="http://schemas.microsoft.com/office/drawing/2014/main" id="{7AAAE727-01FF-4D2A-A27B-CAB639141467}"/>
                  </a:ext>
                </a:extLst>
              </p:cNvPr>
              <p:cNvSpPr>
                <a:spLocks noEditPoints="1"/>
              </p:cNvSpPr>
              <p:nvPr/>
            </p:nvSpPr>
            <p:spPr bwMode="auto">
              <a:xfrm>
                <a:off x="6468378" y="3164270"/>
                <a:ext cx="304800" cy="422031"/>
              </a:xfrm>
              <a:custGeom>
                <a:avLst/>
                <a:gdLst>
                  <a:gd name="T0" fmla="*/ 2098 w 2791"/>
                  <a:gd name="T1" fmla="*/ 1065 h 3967"/>
                  <a:gd name="T2" fmla="*/ 1949 w 2791"/>
                  <a:gd name="T3" fmla="*/ 1471 h 3967"/>
                  <a:gd name="T4" fmla="*/ 1708 w 2791"/>
                  <a:gd name="T5" fmla="*/ 1759 h 3967"/>
                  <a:gd name="T6" fmla="*/ 1654 w 2791"/>
                  <a:gd name="T7" fmla="*/ 1795 h 3967"/>
                  <a:gd name="T8" fmla="*/ 1563 w 2791"/>
                  <a:gd name="T9" fmla="*/ 1941 h 3967"/>
                  <a:gd name="T10" fmla="*/ 1516 w 2791"/>
                  <a:gd name="T11" fmla="*/ 2200 h 3967"/>
                  <a:gd name="T12" fmla="*/ 1495 w 2791"/>
                  <a:gd name="T13" fmla="*/ 2463 h 3967"/>
                  <a:gd name="T14" fmla="*/ 1489 w 2791"/>
                  <a:gd name="T15" fmla="*/ 2620 h 3967"/>
                  <a:gd name="T16" fmla="*/ 1661 w 2791"/>
                  <a:gd name="T17" fmla="*/ 2687 h 3967"/>
                  <a:gd name="T18" fmla="*/ 1887 w 2791"/>
                  <a:gd name="T19" fmla="*/ 2877 h 3967"/>
                  <a:gd name="T20" fmla="*/ 2045 w 2791"/>
                  <a:gd name="T21" fmla="*/ 3023 h 3967"/>
                  <a:gd name="T22" fmla="*/ 2132 w 2791"/>
                  <a:gd name="T23" fmla="*/ 3139 h 3967"/>
                  <a:gd name="T24" fmla="*/ 2162 w 2791"/>
                  <a:gd name="T25" fmla="*/ 3281 h 3967"/>
                  <a:gd name="T26" fmla="*/ 763 w 2791"/>
                  <a:gd name="T27" fmla="*/ 3090 h 3967"/>
                  <a:gd name="T28" fmla="*/ 956 w 2791"/>
                  <a:gd name="T29" fmla="*/ 2878 h 3967"/>
                  <a:gd name="T30" fmla="*/ 1122 w 2791"/>
                  <a:gd name="T31" fmla="*/ 2746 h 3967"/>
                  <a:gd name="T32" fmla="*/ 1210 w 2791"/>
                  <a:gd name="T33" fmla="*/ 2690 h 3967"/>
                  <a:gd name="T34" fmla="*/ 1371 w 2791"/>
                  <a:gd name="T35" fmla="*/ 2632 h 3967"/>
                  <a:gd name="T36" fmla="*/ 1365 w 2791"/>
                  <a:gd name="T37" fmla="*/ 2533 h 3967"/>
                  <a:gd name="T38" fmla="*/ 1318 w 2791"/>
                  <a:gd name="T39" fmla="*/ 2162 h 3967"/>
                  <a:gd name="T40" fmla="*/ 1243 w 2791"/>
                  <a:gd name="T41" fmla="*/ 1928 h 3967"/>
                  <a:gd name="T42" fmla="*/ 1188 w 2791"/>
                  <a:gd name="T43" fmla="*/ 1823 h 3967"/>
                  <a:gd name="T44" fmla="*/ 953 w 2791"/>
                  <a:gd name="T45" fmla="*/ 1651 h 3967"/>
                  <a:gd name="T46" fmla="*/ 771 w 2791"/>
                  <a:gd name="T47" fmla="*/ 1349 h 3967"/>
                  <a:gd name="T48" fmla="*/ 673 w 2791"/>
                  <a:gd name="T49" fmla="*/ 961 h 3967"/>
                  <a:gd name="T50" fmla="*/ 422 w 2791"/>
                  <a:gd name="T51" fmla="*/ 807 h 3967"/>
                  <a:gd name="T52" fmla="*/ 554 w 2791"/>
                  <a:gd name="T53" fmla="*/ 1300 h 3967"/>
                  <a:gd name="T54" fmla="*/ 785 w 2791"/>
                  <a:gd name="T55" fmla="*/ 1698 h 3967"/>
                  <a:gd name="T56" fmla="*/ 963 w 2791"/>
                  <a:gd name="T57" fmla="*/ 2068 h 3967"/>
                  <a:gd name="T58" fmla="*/ 682 w 2791"/>
                  <a:gd name="T59" fmla="*/ 2388 h 3967"/>
                  <a:gd name="T60" fmla="*/ 488 w 2791"/>
                  <a:gd name="T61" fmla="*/ 2829 h 3967"/>
                  <a:gd name="T62" fmla="*/ 401 w 2791"/>
                  <a:gd name="T63" fmla="*/ 3349 h 3967"/>
                  <a:gd name="T64" fmla="*/ 2330 w 2791"/>
                  <a:gd name="T65" fmla="*/ 2929 h 3967"/>
                  <a:gd name="T66" fmla="*/ 2156 w 2791"/>
                  <a:gd name="T67" fmla="*/ 2468 h 3967"/>
                  <a:gd name="T68" fmla="*/ 1891 w 2791"/>
                  <a:gd name="T69" fmla="*/ 2121 h 3967"/>
                  <a:gd name="T70" fmla="*/ 1950 w 2791"/>
                  <a:gd name="T71" fmla="*/ 1763 h 3967"/>
                  <a:gd name="T72" fmla="*/ 2199 w 2791"/>
                  <a:gd name="T73" fmla="*/ 1390 h 3967"/>
                  <a:gd name="T74" fmla="*/ 2352 w 2791"/>
                  <a:gd name="T75" fmla="*/ 912 h 3967"/>
                  <a:gd name="T76" fmla="*/ 0 w 2791"/>
                  <a:gd name="T77" fmla="*/ 0 h 3967"/>
                  <a:gd name="T78" fmla="*/ 2634 w 2791"/>
                  <a:gd name="T79" fmla="*/ 593 h 3967"/>
                  <a:gd name="T80" fmla="*/ 2543 w 2791"/>
                  <a:gd name="T81" fmla="*/ 1167 h 3967"/>
                  <a:gd name="T82" fmla="*/ 2333 w 2791"/>
                  <a:gd name="T83" fmla="*/ 1660 h 3967"/>
                  <a:gd name="T84" fmla="*/ 2155 w 2791"/>
                  <a:gd name="T85" fmla="*/ 2040 h 3967"/>
                  <a:gd name="T86" fmla="*/ 2430 w 2791"/>
                  <a:gd name="T87" fmla="*/ 2466 h 3967"/>
                  <a:gd name="T88" fmla="*/ 2594 w 2791"/>
                  <a:gd name="T89" fmla="*/ 2997 h 3967"/>
                  <a:gd name="T90" fmla="*/ 2638 w 2791"/>
                  <a:gd name="T91" fmla="*/ 3593 h 3967"/>
                  <a:gd name="T92" fmla="*/ 155 w 2791"/>
                  <a:gd name="T93" fmla="*/ 3593 h 3967"/>
                  <a:gd name="T94" fmla="*/ 197 w 2791"/>
                  <a:gd name="T95" fmla="*/ 2997 h 3967"/>
                  <a:gd name="T96" fmla="*/ 363 w 2791"/>
                  <a:gd name="T97" fmla="*/ 2466 h 3967"/>
                  <a:gd name="T98" fmla="*/ 637 w 2791"/>
                  <a:gd name="T99" fmla="*/ 2040 h 3967"/>
                  <a:gd name="T100" fmla="*/ 460 w 2791"/>
                  <a:gd name="T101" fmla="*/ 1660 h 3967"/>
                  <a:gd name="T102" fmla="*/ 250 w 2791"/>
                  <a:gd name="T103" fmla="*/ 1167 h 3967"/>
                  <a:gd name="T104" fmla="*/ 157 w 2791"/>
                  <a:gd name="T105" fmla="*/ 593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3967">
                    <a:moveTo>
                      <a:pt x="657" y="789"/>
                    </a:moveTo>
                    <a:lnTo>
                      <a:pt x="2134" y="789"/>
                    </a:lnTo>
                    <a:lnTo>
                      <a:pt x="2127" y="883"/>
                    </a:lnTo>
                    <a:lnTo>
                      <a:pt x="2115" y="975"/>
                    </a:lnTo>
                    <a:lnTo>
                      <a:pt x="2098" y="1065"/>
                    </a:lnTo>
                    <a:lnTo>
                      <a:pt x="2077" y="1153"/>
                    </a:lnTo>
                    <a:lnTo>
                      <a:pt x="2050" y="1238"/>
                    </a:lnTo>
                    <a:lnTo>
                      <a:pt x="2021" y="1320"/>
                    </a:lnTo>
                    <a:lnTo>
                      <a:pt x="1987" y="1397"/>
                    </a:lnTo>
                    <a:lnTo>
                      <a:pt x="1949" y="1471"/>
                    </a:lnTo>
                    <a:lnTo>
                      <a:pt x="1908" y="1539"/>
                    </a:lnTo>
                    <a:lnTo>
                      <a:pt x="1861" y="1603"/>
                    </a:lnTo>
                    <a:lnTo>
                      <a:pt x="1814" y="1662"/>
                    </a:lnTo>
                    <a:lnTo>
                      <a:pt x="1762" y="1714"/>
                    </a:lnTo>
                    <a:lnTo>
                      <a:pt x="1708" y="1759"/>
                    </a:lnTo>
                    <a:lnTo>
                      <a:pt x="1706" y="1761"/>
                    </a:lnTo>
                    <a:lnTo>
                      <a:pt x="1698" y="1764"/>
                    </a:lnTo>
                    <a:lnTo>
                      <a:pt x="1687" y="1772"/>
                    </a:lnTo>
                    <a:lnTo>
                      <a:pt x="1671" y="1782"/>
                    </a:lnTo>
                    <a:lnTo>
                      <a:pt x="1654" y="1795"/>
                    </a:lnTo>
                    <a:lnTo>
                      <a:pt x="1634" y="1812"/>
                    </a:lnTo>
                    <a:lnTo>
                      <a:pt x="1611" y="1834"/>
                    </a:lnTo>
                    <a:lnTo>
                      <a:pt x="1594" y="1864"/>
                    </a:lnTo>
                    <a:lnTo>
                      <a:pt x="1578" y="1899"/>
                    </a:lnTo>
                    <a:lnTo>
                      <a:pt x="1563" y="1941"/>
                    </a:lnTo>
                    <a:lnTo>
                      <a:pt x="1551" y="1987"/>
                    </a:lnTo>
                    <a:lnTo>
                      <a:pt x="1540" y="2036"/>
                    </a:lnTo>
                    <a:lnTo>
                      <a:pt x="1530" y="2089"/>
                    </a:lnTo>
                    <a:lnTo>
                      <a:pt x="1523" y="2144"/>
                    </a:lnTo>
                    <a:lnTo>
                      <a:pt x="1516" y="2200"/>
                    </a:lnTo>
                    <a:lnTo>
                      <a:pt x="1510" y="2255"/>
                    </a:lnTo>
                    <a:lnTo>
                      <a:pt x="1505" y="2310"/>
                    </a:lnTo>
                    <a:lnTo>
                      <a:pt x="1500" y="2364"/>
                    </a:lnTo>
                    <a:lnTo>
                      <a:pt x="1497" y="2416"/>
                    </a:lnTo>
                    <a:lnTo>
                      <a:pt x="1495" y="2463"/>
                    </a:lnTo>
                    <a:lnTo>
                      <a:pt x="1493" y="2506"/>
                    </a:lnTo>
                    <a:lnTo>
                      <a:pt x="1491" y="2544"/>
                    </a:lnTo>
                    <a:lnTo>
                      <a:pt x="1490" y="2577"/>
                    </a:lnTo>
                    <a:lnTo>
                      <a:pt x="1490" y="2602"/>
                    </a:lnTo>
                    <a:lnTo>
                      <a:pt x="1489" y="2620"/>
                    </a:lnTo>
                    <a:lnTo>
                      <a:pt x="1489" y="2629"/>
                    </a:lnTo>
                    <a:lnTo>
                      <a:pt x="1531" y="2635"/>
                    </a:lnTo>
                    <a:lnTo>
                      <a:pt x="1574" y="2647"/>
                    </a:lnTo>
                    <a:lnTo>
                      <a:pt x="1617" y="2664"/>
                    </a:lnTo>
                    <a:lnTo>
                      <a:pt x="1661" y="2687"/>
                    </a:lnTo>
                    <a:lnTo>
                      <a:pt x="1704" y="2717"/>
                    </a:lnTo>
                    <a:lnTo>
                      <a:pt x="1749" y="2754"/>
                    </a:lnTo>
                    <a:lnTo>
                      <a:pt x="1799" y="2799"/>
                    </a:lnTo>
                    <a:lnTo>
                      <a:pt x="1844" y="2840"/>
                    </a:lnTo>
                    <a:lnTo>
                      <a:pt x="1887" y="2877"/>
                    </a:lnTo>
                    <a:lnTo>
                      <a:pt x="1926" y="2911"/>
                    </a:lnTo>
                    <a:lnTo>
                      <a:pt x="1960" y="2943"/>
                    </a:lnTo>
                    <a:lnTo>
                      <a:pt x="1992" y="2971"/>
                    </a:lnTo>
                    <a:lnTo>
                      <a:pt x="2021" y="2998"/>
                    </a:lnTo>
                    <a:lnTo>
                      <a:pt x="2045" y="3023"/>
                    </a:lnTo>
                    <a:lnTo>
                      <a:pt x="2068" y="3047"/>
                    </a:lnTo>
                    <a:lnTo>
                      <a:pt x="2088" y="3069"/>
                    </a:lnTo>
                    <a:lnTo>
                      <a:pt x="2105" y="3093"/>
                    </a:lnTo>
                    <a:lnTo>
                      <a:pt x="2119" y="3116"/>
                    </a:lnTo>
                    <a:lnTo>
                      <a:pt x="2132" y="3139"/>
                    </a:lnTo>
                    <a:lnTo>
                      <a:pt x="2141" y="3164"/>
                    </a:lnTo>
                    <a:lnTo>
                      <a:pt x="2149" y="3189"/>
                    </a:lnTo>
                    <a:lnTo>
                      <a:pt x="2155" y="3218"/>
                    </a:lnTo>
                    <a:lnTo>
                      <a:pt x="2160" y="3248"/>
                    </a:lnTo>
                    <a:lnTo>
                      <a:pt x="2162" y="3281"/>
                    </a:lnTo>
                    <a:lnTo>
                      <a:pt x="701" y="3281"/>
                    </a:lnTo>
                    <a:lnTo>
                      <a:pt x="707" y="3231"/>
                    </a:lnTo>
                    <a:lnTo>
                      <a:pt x="719" y="3182"/>
                    </a:lnTo>
                    <a:lnTo>
                      <a:pt x="739" y="3136"/>
                    </a:lnTo>
                    <a:lnTo>
                      <a:pt x="763" y="3090"/>
                    </a:lnTo>
                    <a:lnTo>
                      <a:pt x="793" y="3046"/>
                    </a:lnTo>
                    <a:lnTo>
                      <a:pt x="827" y="3003"/>
                    </a:lnTo>
                    <a:lnTo>
                      <a:pt x="867" y="2962"/>
                    </a:lnTo>
                    <a:lnTo>
                      <a:pt x="909" y="2920"/>
                    </a:lnTo>
                    <a:lnTo>
                      <a:pt x="956" y="2878"/>
                    </a:lnTo>
                    <a:lnTo>
                      <a:pt x="1006" y="2838"/>
                    </a:lnTo>
                    <a:lnTo>
                      <a:pt x="1059" y="2796"/>
                    </a:lnTo>
                    <a:lnTo>
                      <a:pt x="1114" y="2754"/>
                    </a:lnTo>
                    <a:lnTo>
                      <a:pt x="1116" y="2751"/>
                    </a:lnTo>
                    <a:lnTo>
                      <a:pt x="1122" y="2746"/>
                    </a:lnTo>
                    <a:lnTo>
                      <a:pt x="1133" y="2738"/>
                    </a:lnTo>
                    <a:lnTo>
                      <a:pt x="1147" y="2728"/>
                    </a:lnTo>
                    <a:lnTo>
                      <a:pt x="1165" y="2716"/>
                    </a:lnTo>
                    <a:lnTo>
                      <a:pt x="1186" y="2703"/>
                    </a:lnTo>
                    <a:lnTo>
                      <a:pt x="1210" y="2690"/>
                    </a:lnTo>
                    <a:lnTo>
                      <a:pt x="1237" y="2675"/>
                    </a:lnTo>
                    <a:lnTo>
                      <a:pt x="1267" y="2663"/>
                    </a:lnTo>
                    <a:lnTo>
                      <a:pt x="1299" y="2651"/>
                    </a:lnTo>
                    <a:lnTo>
                      <a:pt x="1334" y="2641"/>
                    </a:lnTo>
                    <a:lnTo>
                      <a:pt x="1371" y="2632"/>
                    </a:lnTo>
                    <a:lnTo>
                      <a:pt x="1368" y="2630"/>
                    </a:lnTo>
                    <a:lnTo>
                      <a:pt x="1367" y="2627"/>
                    </a:lnTo>
                    <a:lnTo>
                      <a:pt x="1367" y="2625"/>
                    </a:lnTo>
                    <a:lnTo>
                      <a:pt x="1366" y="2625"/>
                    </a:lnTo>
                    <a:lnTo>
                      <a:pt x="1365" y="2533"/>
                    </a:lnTo>
                    <a:lnTo>
                      <a:pt x="1360" y="2448"/>
                    </a:lnTo>
                    <a:lnTo>
                      <a:pt x="1353" y="2368"/>
                    </a:lnTo>
                    <a:lnTo>
                      <a:pt x="1343" y="2293"/>
                    </a:lnTo>
                    <a:lnTo>
                      <a:pt x="1332" y="2225"/>
                    </a:lnTo>
                    <a:lnTo>
                      <a:pt x="1318" y="2162"/>
                    </a:lnTo>
                    <a:lnTo>
                      <a:pt x="1304" y="2105"/>
                    </a:lnTo>
                    <a:lnTo>
                      <a:pt x="1289" y="2053"/>
                    </a:lnTo>
                    <a:lnTo>
                      <a:pt x="1273" y="2007"/>
                    </a:lnTo>
                    <a:lnTo>
                      <a:pt x="1259" y="1965"/>
                    </a:lnTo>
                    <a:lnTo>
                      <a:pt x="1243" y="1928"/>
                    </a:lnTo>
                    <a:lnTo>
                      <a:pt x="1230" y="1898"/>
                    </a:lnTo>
                    <a:lnTo>
                      <a:pt x="1216" y="1872"/>
                    </a:lnTo>
                    <a:lnTo>
                      <a:pt x="1205" y="1850"/>
                    </a:lnTo>
                    <a:lnTo>
                      <a:pt x="1195" y="1834"/>
                    </a:lnTo>
                    <a:lnTo>
                      <a:pt x="1188" y="1823"/>
                    </a:lnTo>
                    <a:lnTo>
                      <a:pt x="1183" y="1816"/>
                    </a:lnTo>
                    <a:lnTo>
                      <a:pt x="1182" y="1813"/>
                    </a:lnTo>
                    <a:lnTo>
                      <a:pt x="1051" y="1740"/>
                    </a:lnTo>
                    <a:lnTo>
                      <a:pt x="1001" y="1697"/>
                    </a:lnTo>
                    <a:lnTo>
                      <a:pt x="953" y="1651"/>
                    </a:lnTo>
                    <a:lnTo>
                      <a:pt x="911" y="1598"/>
                    </a:lnTo>
                    <a:lnTo>
                      <a:pt x="870" y="1542"/>
                    </a:lnTo>
                    <a:lnTo>
                      <a:pt x="834" y="1482"/>
                    </a:lnTo>
                    <a:lnTo>
                      <a:pt x="801" y="1417"/>
                    </a:lnTo>
                    <a:lnTo>
                      <a:pt x="771" y="1349"/>
                    </a:lnTo>
                    <a:lnTo>
                      <a:pt x="745" y="1277"/>
                    </a:lnTo>
                    <a:lnTo>
                      <a:pt x="722" y="1202"/>
                    </a:lnTo>
                    <a:lnTo>
                      <a:pt x="702" y="1124"/>
                    </a:lnTo>
                    <a:lnTo>
                      <a:pt x="687" y="1045"/>
                    </a:lnTo>
                    <a:lnTo>
                      <a:pt x="673" y="961"/>
                    </a:lnTo>
                    <a:lnTo>
                      <a:pt x="663" y="876"/>
                    </a:lnTo>
                    <a:lnTo>
                      <a:pt x="657" y="789"/>
                    </a:lnTo>
                    <a:close/>
                    <a:moveTo>
                      <a:pt x="401" y="594"/>
                    </a:moveTo>
                    <a:lnTo>
                      <a:pt x="409" y="702"/>
                    </a:lnTo>
                    <a:lnTo>
                      <a:pt x="422" y="807"/>
                    </a:lnTo>
                    <a:lnTo>
                      <a:pt x="439" y="912"/>
                    </a:lnTo>
                    <a:lnTo>
                      <a:pt x="461" y="1014"/>
                    </a:lnTo>
                    <a:lnTo>
                      <a:pt x="488" y="1112"/>
                    </a:lnTo>
                    <a:lnTo>
                      <a:pt x="519" y="1209"/>
                    </a:lnTo>
                    <a:lnTo>
                      <a:pt x="554" y="1300"/>
                    </a:lnTo>
                    <a:lnTo>
                      <a:pt x="593" y="1390"/>
                    </a:lnTo>
                    <a:lnTo>
                      <a:pt x="635" y="1474"/>
                    </a:lnTo>
                    <a:lnTo>
                      <a:pt x="682" y="1554"/>
                    </a:lnTo>
                    <a:lnTo>
                      <a:pt x="732" y="1628"/>
                    </a:lnTo>
                    <a:lnTo>
                      <a:pt x="785" y="1698"/>
                    </a:lnTo>
                    <a:lnTo>
                      <a:pt x="841" y="1763"/>
                    </a:lnTo>
                    <a:lnTo>
                      <a:pt x="901" y="1822"/>
                    </a:lnTo>
                    <a:lnTo>
                      <a:pt x="963" y="1873"/>
                    </a:lnTo>
                    <a:lnTo>
                      <a:pt x="1091" y="1971"/>
                    </a:lnTo>
                    <a:lnTo>
                      <a:pt x="963" y="2068"/>
                    </a:lnTo>
                    <a:lnTo>
                      <a:pt x="901" y="2121"/>
                    </a:lnTo>
                    <a:lnTo>
                      <a:pt x="841" y="2179"/>
                    </a:lnTo>
                    <a:lnTo>
                      <a:pt x="785" y="2243"/>
                    </a:lnTo>
                    <a:lnTo>
                      <a:pt x="732" y="2313"/>
                    </a:lnTo>
                    <a:lnTo>
                      <a:pt x="682" y="2388"/>
                    </a:lnTo>
                    <a:lnTo>
                      <a:pt x="635" y="2468"/>
                    </a:lnTo>
                    <a:lnTo>
                      <a:pt x="593" y="2553"/>
                    </a:lnTo>
                    <a:lnTo>
                      <a:pt x="554" y="2641"/>
                    </a:lnTo>
                    <a:lnTo>
                      <a:pt x="519" y="2734"/>
                    </a:lnTo>
                    <a:lnTo>
                      <a:pt x="488" y="2829"/>
                    </a:lnTo>
                    <a:lnTo>
                      <a:pt x="461" y="2929"/>
                    </a:lnTo>
                    <a:lnTo>
                      <a:pt x="439" y="3030"/>
                    </a:lnTo>
                    <a:lnTo>
                      <a:pt x="422" y="3134"/>
                    </a:lnTo>
                    <a:lnTo>
                      <a:pt x="409" y="3241"/>
                    </a:lnTo>
                    <a:lnTo>
                      <a:pt x="401" y="3349"/>
                    </a:lnTo>
                    <a:lnTo>
                      <a:pt x="2391" y="3349"/>
                    </a:lnTo>
                    <a:lnTo>
                      <a:pt x="2382" y="3241"/>
                    </a:lnTo>
                    <a:lnTo>
                      <a:pt x="2370" y="3134"/>
                    </a:lnTo>
                    <a:lnTo>
                      <a:pt x="2352" y="3030"/>
                    </a:lnTo>
                    <a:lnTo>
                      <a:pt x="2330" y="2929"/>
                    </a:lnTo>
                    <a:lnTo>
                      <a:pt x="2303" y="2829"/>
                    </a:lnTo>
                    <a:lnTo>
                      <a:pt x="2273" y="2734"/>
                    </a:lnTo>
                    <a:lnTo>
                      <a:pt x="2238" y="2641"/>
                    </a:lnTo>
                    <a:lnTo>
                      <a:pt x="2199" y="2553"/>
                    </a:lnTo>
                    <a:lnTo>
                      <a:pt x="2156" y="2468"/>
                    </a:lnTo>
                    <a:lnTo>
                      <a:pt x="2110" y="2388"/>
                    </a:lnTo>
                    <a:lnTo>
                      <a:pt x="2060" y="2313"/>
                    </a:lnTo>
                    <a:lnTo>
                      <a:pt x="2007" y="2243"/>
                    </a:lnTo>
                    <a:lnTo>
                      <a:pt x="1950" y="2179"/>
                    </a:lnTo>
                    <a:lnTo>
                      <a:pt x="1891" y="2121"/>
                    </a:lnTo>
                    <a:lnTo>
                      <a:pt x="1829" y="2068"/>
                    </a:lnTo>
                    <a:lnTo>
                      <a:pt x="1701" y="1971"/>
                    </a:lnTo>
                    <a:lnTo>
                      <a:pt x="1829" y="1873"/>
                    </a:lnTo>
                    <a:lnTo>
                      <a:pt x="1891" y="1822"/>
                    </a:lnTo>
                    <a:lnTo>
                      <a:pt x="1950" y="1763"/>
                    </a:lnTo>
                    <a:lnTo>
                      <a:pt x="2007" y="1698"/>
                    </a:lnTo>
                    <a:lnTo>
                      <a:pt x="2060" y="1628"/>
                    </a:lnTo>
                    <a:lnTo>
                      <a:pt x="2110" y="1554"/>
                    </a:lnTo>
                    <a:lnTo>
                      <a:pt x="2156" y="1474"/>
                    </a:lnTo>
                    <a:lnTo>
                      <a:pt x="2199" y="1390"/>
                    </a:lnTo>
                    <a:lnTo>
                      <a:pt x="2238" y="1300"/>
                    </a:lnTo>
                    <a:lnTo>
                      <a:pt x="2273" y="1209"/>
                    </a:lnTo>
                    <a:lnTo>
                      <a:pt x="2303" y="1112"/>
                    </a:lnTo>
                    <a:lnTo>
                      <a:pt x="2330" y="1014"/>
                    </a:lnTo>
                    <a:lnTo>
                      <a:pt x="2352" y="912"/>
                    </a:lnTo>
                    <a:lnTo>
                      <a:pt x="2370" y="807"/>
                    </a:lnTo>
                    <a:lnTo>
                      <a:pt x="2382" y="702"/>
                    </a:lnTo>
                    <a:lnTo>
                      <a:pt x="2391" y="594"/>
                    </a:lnTo>
                    <a:lnTo>
                      <a:pt x="401" y="594"/>
                    </a:lnTo>
                    <a:close/>
                    <a:moveTo>
                      <a:pt x="0" y="0"/>
                    </a:moveTo>
                    <a:lnTo>
                      <a:pt x="2791" y="0"/>
                    </a:lnTo>
                    <a:lnTo>
                      <a:pt x="2791" y="374"/>
                    </a:lnTo>
                    <a:lnTo>
                      <a:pt x="2638" y="374"/>
                    </a:lnTo>
                    <a:lnTo>
                      <a:pt x="2638" y="472"/>
                    </a:lnTo>
                    <a:lnTo>
                      <a:pt x="2634" y="593"/>
                    </a:lnTo>
                    <a:lnTo>
                      <a:pt x="2627" y="712"/>
                    </a:lnTo>
                    <a:lnTo>
                      <a:pt x="2614" y="829"/>
                    </a:lnTo>
                    <a:lnTo>
                      <a:pt x="2594" y="944"/>
                    </a:lnTo>
                    <a:lnTo>
                      <a:pt x="2571" y="1057"/>
                    </a:lnTo>
                    <a:lnTo>
                      <a:pt x="2543" y="1167"/>
                    </a:lnTo>
                    <a:lnTo>
                      <a:pt x="2509" y="1273"/>
                    </a:lnTo>
                    <a:lnTo>
                      <a:pt x="2471" y="1376"/>
                    </a:lnTo>
                    <a:lnTo>
                      <a:pt x="2430" y="1475"/>
                    </a:lnTo>
                    <a:lnTo>
                      <a:pt x="2382" y="1570"/>
                    </a:lnTo>
                    <a:lnTo>
                      <a:pt x="2333" y="1660"/>
                    </a:lnTo>
                    <a:lnTo>
                      <a:pt x="2277" y="1746"/>
                    </a:lnTo>
                    <a:lnTo>
                      <a:pt x="2218" y="1827"/>
                    </a:lnTo>
                    <a:lnTo>
                      <a:pt x="2155" y="1901"/>
                    </a:lnTo>
                    <a:lnTo>
                      <a:pt x="2089" y="1971"/>
                    </a:lnTo>
                    <a:lnTo>
                      <a:pt x="2155" y="2040"/>
                    </a:lnTo>
                    <a:lnTo>
                      <a:pt x="2218" y="2116"/>
                    </a:lnTo>
                    <a:lnTo>
                      <a:pt x="2277" y="2195"/>
                    </a:lnTo>
                    <a:lnTo>
                      <a:pt x="2333" y="2281"/>
                    </a:lnTo>
                    <a:lnTo>
                      <a:pt x="2382" y="2372"/>
                    </a:lnTo>
                    <a:lnTo>
                      <a:pt x="2430" y="2466"/>
                    </a:lnTo>
                    <a:lnTo>
                      <a:pt x="2471" y="2565"/>
                    </a:lnTo>
                    <a:lnTo>
                      <a:pt x="2509" y="2668"/>
                    </a:lnTo>
                    <a:lnTo>
                      <a:pt x="2543" y="2774"/>
                    </a:lnTo>
                    <a:lnTo>
                      <a:pt x="2571" y="2885"/>
                    </a:lnTo>
                    <a:lnTo>
                      <a:pt x="2594" y="2997"/>
                    </a:lnTo>
                    <a:lnTo>
                      <a:pt x="2614" y="3112"/>
                    </a:lnTo>
                    <a:lnTo>
                      <a:pt x="2627" y="3230"/>
                    </a:lnTo>
                    <a:lnTo>
                      <a:pt x="2634" y="3350"/>
                    </a:lnTo>
                    <a:lnTo>
                      <a:pt x="2638" y="3471"/>
                    </a:lnTo>
                    <a:lnTo>
                      <a:pt x="2638" y="3593"/>
                    </a:lnTo>
                    <a:lnTo>
                      <a:pt x="2791" y="3593"/>
                    </a:lnTo>
                    <a:lnTo>
                      <a:pt x="2791" y="3967"/>
                    </a:lnTo>
                    <a:lnTo>
                      <a:pt x="0" y="3967"/>
                    </a:lnTo>
                    <a:lnTo>
                      <a:pt x="0" y="3593"/>
                    </a:lnTo>
                    <a:lnTo>
                      <a:pt x="155" y="3593"/>
                    </a:lnTo>
                    <a:lnTo>
                      <a:pt x="155" y="3471"/>
                    </a:lnTo>
                    <a:lnTo>
                      <a:pt x="157" y="3350"/>
                    </a:lnTo>
                    <a:lnTo>
                      <a:pt x="166" y="3230"/>
                    </a:lnTo>
                    <a:lnTo>
                      <a:pt x="179" y="3112"/>
                    </a:lnTo>
                    <a:lnTo>
                      <a:pt x="197" y="2997"/>
                    </a:lnTo>
                    <a:lnTo>
                      <a:pt x="220" y="2885"/>
                    </a:lnTo>
                    <a:lnTo>
                      <a:pt x="250" y="2774"/>
                    </a:lnTo>
                    <a:lnTo>
                      <a:pt x="282" y="2668"/>
                    </a:lnTo>
                    <a:lnTo>
                      <a:pt x="320" y="2565"/>
                    </a:lnTo>
                    <a:lnTo>
                      <a:pt x="363" y="2466"/>
                    </a:lnTo>
                    <a:lnTo>
                      <a:pt x="409" y="2372"/>
                    </a:lnTo>
                    <a:lnTo>
                      <a:pt x="460" y="2281"/>
                    </a:lnTo>
                    <a:lnTo>
                      <a:pt x="515" y="2195"/>
                    </a:lnTo>
                    <a:lnTo>
                      <a:pt x="573" y="2116"/>
                    </a:lnTo>
                    <a:lnTo>
                      <a:pt x="637" y="2040"/>
                    </a:lnTo>
                    <a:lnTo>
                      <a:pt x="704" y="1971"/>
                    </a:lnTo>
                    <a:lnTo>
                      <a:pt x="637" y="1901"/>
                    </a:lnTo>
                    <a:lnTo>
                      <a:pt x="573" y="1827"/>
                    </a:lnTo>
                    <a:lnTo>
                      <a:pt x="515" y="1746"/>
                    </a:lnTo>
                    <a:lnTo>
                      <a:pt x="460" y="1660"/>
                    </a:lnTo>
                    <a:lnTo>
                      <a:pt x="409" y="1570"/>
                    </a:lnTo>
                    <a:lnTo>
                      <a:pt x="363" y="1475"/>
                    </a:lnTo>
                    <a:lnTo>
                      <a:pt x="320" y="1376"/>
                    </a:lnTo>
                    <a:lnTo>
                      <a:pt x="282" y="1273"/>
                    </a:lnTo>
                    <a:lnTo>
                      <a:pt x="250" y="1167"/>
                    </a:lnTo>
                    <a:lnTo>
                      <a:pt x="220" y="1057"/>
                    </a:lnTo>
                    <a:lnTo>
                      <a:pt x="197" y="944"/>
                    </a:lnTo>
                    <a:lnTo>
                      <a:pt x="179" y="829"/>
                    </a:lnTo>
                    <a:lnTo>
                      <a:pt x="166" y="712"/>
                    </a:lnTo>
                    <a:lnTo>
                      <a:pt x="157" y="593"/>
                    </a:lnTo>
                    <a:lnTo>
                      <a:pt x="155" y="472"/>
                    </a:lnTo>
                    <a:lnTo>
                      <a:pt x="155" y="374"/>
                    </a:lnTo>
                    <a:lnTo>
                      <a:pt x="0" y="374"/>
                    </a:lnTo>
                    <a:lnTo>
                      <a:pt x="0"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Tree>
    <p:extLst>
      <p:ext uri="{BB962C8B-B14F-4D97-AF65-F5344CB8AC3E}">
        <p14:creationId xmlns:p14="http://schemas.microsoft.com/office/powerpoint/2010/main" val="10352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grpSp>
        <p:nvGrpSpPr>
          <p:cNvPr id="7" name="Group 6">
            <a:extLst>
              <a:ext uri="{FF2B5EF4-FFF2-40B4-BE49-F238E27FC236}">
                <a16:creationId xmlns:a16="http://schemas.microsoft.com/office/drawing/2014/main" id="{0A02A71E-2B65-4BEA-9181-4CC9D33BFFBD}"/>
              </a:ext>
            </a:extLst>
          </p:cNvPr>
          <p:cNvGrpSpPr/>
          <p:nvPr/>
        </p:nvGrpSpPr>
        <p:grpSpPr>
          <a:xfrm>
            <a:off x="4295579" y="1402199"/>
            <a:ext cx="4536923" cy="2246769"/>
            <a:chOff x="4295579" y="1402199"/>
            <a:chExt cx="4536923" cy="2246769"/>
          </a:xfrm>
        </p:grpSpPr>
        <p:grpSp>
          <p:nvGrpSpPr>
            <p:cNvPr id="16" name="Group 15">
              <a:extLst>
                <a:ext uri="{FF2B5EF4-FFF2-40B4-BE49-F238E27FC236}">
                  <a16:creationId xmlns:a16="http://schemas.microsoft.com/office/drawing/2014/main" id="{1B536298-DDF6-4C64-A056-BA6C1A009DB2}"/>
                </a:ext>
              </a:extLst>
            </p:cNvPr>
            <p:cNvGrpSpPr/>
            <p:nvPr/>
          </p:nvGrpSpPr>
          <p:grpSpPr>
            <a:xfrm>
              <a:off x="4295579" y="1402199"/>
              <a:ext cx="4536923" cy="2246769"/>
              <a:chOff x="4255385" y="1416399"/>
              <a:chExt cx="4536923" cy="2246769"/>
            </a:xfrm>
          </p:grpSpPr>
          <p:sp>
            <p:nvSpPr>
              <p:cNvPr id="2" name="TextBox 1">
                <a:extLst>
                  <a:ext uri="{FF2B5EF4-FFF2-40B4-BE49-F238E27FC236}">
                    <a16:creationId xmlns:a16="http://schemas.microsoft.com/office/drawing/2014/main" id="{4AD66BC8-CBFB-4576-9327-753DA5C76A14}"/>
                  </a:ext>
                </a:extLst>
              </p:cNvPr>
              <p:cNvSpPr txBox="1"/>
              <p:nvPr/>
            </p:nvSpPr>
            <p:spPr>
              <a:xfrm>
                <a:off x="4255385" y="1416399"/>
                <a:ext cx="4536923" cy="2246769"/>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The charts suggest that r</a:t>
                </a:r>
                <a:r>
                  <a:rPr lang="en-US" b="1" dirty="0">
                    <a:latin typeface="Roboto" panose="020B0604020202020204" charset="0"/>
                    <a:ea typeface="Roboto" panose="020B0604020202020204" charset="0"/>
                    <a:cs typeface="Calibri" panose="020F0502020204030204" pitchFamily="34" charset="0"/>
                  </a:rPr>
                  <a:t>egardless of 	topic</a:t>
                </a:r>
                <a:r>
                  <a:rPr lang="en-US" dirty="0">
                    <a:latin typeface="Roboto" panose="020B0604020202020204" charset="0"/>
                    <a:ea typeface="Roboto" panose="020B0604020202020204" charset="0"/>
                    <a:cs typeface="Calibri" panose="020F0502020204030204" pitchFamily="34" charset="0"/>
                  </a:rPr>
                  <a:t>, </a:t>
                </a:r>
                <a:r>
                  <a:rPr lang="en-US" b="1" dirty="0">
                    <a:latin typeface="Roboto" panose="020B0604020202020204" charset="0"/>
                    <a:ea typeface="Roboto" panose="020B0604020202020204" charset="0"/>
                    <a:cs typeface="Calibri" panose="020F0502020204030204" pitchFamily="34" charset="0"/>
                  </a:rPr>
                  <a:t>all articles reach their half-life 	between days 3</a:t>
                </a:r>
                <a:r>
                  <a:rPr lang="en-US" dirty="0">
                    <a:latin typeface="Roboto" panose="020B0604020202020204" charset="0"/>
                    <a:ea typeface="Roboto" panose="020B0604020202020204" charset="0"/>
                    <a:cs typeface="Calibri" panose="020F0502020204030204" pitchFamily="34" charset="0"/>
                  </a:rPr>
                  <a:t> (t+2) </a:t>
                </a:r>
                <a:r>
                  <a:rPr lang="en-US" b="1" dirty="0">
                    <a:latin typeface="Roboto" panose="020B0604020202020204" charset="0"/>
                    <a:ea typeface="Roboto" panose="020B0604020202020204" charset="0"/>
                    <a:cs typeface="Calibri" panose="020F0502020204030204" pitchFamily="34" charset="0"/>
                  </a:rPr>
                  <a:t>and 4</a:t>
                </a:r>
                <a:r>
                  <a:rPr lang="en-US" dirty="0">
                    <a:latin typeface="Roboto" panose="020B0604020202020204" charset="0"/>
                    <a:ea typeface="Roboto" panose="020B0604020202020204" charset="0"/>
                    <a:cs typeface="Calibri" panose="020F0502020204030204" pitchFamily="34" charset="0"/>
                  </a:rPr>
                  <a:t> (t+3) since their publication (t). while Business and Technology does reach its half-life slightly quicker than other topics, still it remains within the same range as other topics (day 3 to 4). This means that an article's topic did not significantly affect its lifespan, meaning that readers were loosing interest in online content at approximately the same rate across topics</a:t>
                </a:r>
                <a:endParaRPr lang="en-US" dirty="0">
                  <a:effectLst/>
                  <a:latin typeface="Roboto" panose="020B0604020202020204" charset="0"/>
                  <a:ea typeface="Roboto" panose="020B0604020202020204" charset="0"/>
                  <a:cs typeface="Times New Roman" panose="02020603050405020304" pitchFamily="18" charset="0"/>
                </a:endParaRPr>
              </a:p>
            </p:txBody>
          </p:sp>
          <p:sp>
            <p:nvSpPr>
              <p:cNvPr id="4" name="Oval 3">
                <a:extLst>
                  <a:ext uri="{FF2B5EF4-FFF2-40B4-BE49-F238E27FC236}">
                    <a16:creationId xmlns:a16="http://schemas.microsoft.com/office/drawing/2014/main" id="{075FED5F-F619-41F4-9802-62D895EB5B28}"/>
                  </a:ext>
                </a:extLst>
              </p:cNvPr>
              <p:cNvSpPr/>
              <p:nvPr/>
            </p:nvSpPr>
            <p:spPr>
              <a:xfrm>
                <a:off x="4501661" y="1492244"/>
                <a:ext cx="542610" cy="517427"/>
              </a:xfrm>
              <a:prstGeom prst="ellipse">
                <a:avLst/>
              </a:prstGeom>
              <a:ln w="76200">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50"/>
              </a:p>
            </p:txBody>
          </p:sp>
        </p:grpSp>
        <p:grpSp>
          <p:nvGrpSpPr>
            <p:cNvPr id="13" name="Group 12">
              <a:extLst>
                <a:ext uri="{FF2B5EF4-FFF2-40B4-BE49-F238E27FC236}">
                  <a16:creationId xmlns:a16="http://schemas.microsoft.com/office/drawing/2014/main" id="{41DBF6B2-4825-499D-88C4-ADFEDDAAE517}"/>
                </a:ext>
              </a:extLst>
            </p:cNvPr>
            <p:cNvGrpSpPr/>
            <p:nvPr/>
          </p:nvGrpSpPr>
          <p:grpSpPr>
            <a:xfrm>
              <a:off x="4657724" y="1600200"/>
              <a:ext cx="304801" cy="266700"/>
              <a:chOff x="1346583" y="3786498"/>
              <a:chExt cx="411478" cy="411499"/>
            </a:xfrm>
            <a:solidFill>
              <a:schemeClr val="accent3"/>
            </a:solidFill>
          </p:grpSpPr>
          <p:grpSp>
            <p:nvGrpSpPr>
              <p:cNvPr id="14" name="Google Shape;2164;p56">
                <a:extLst>
                  <a:ext uri="{FF2B5EF4-FFF2-40B4-BE49-F238E27FC236}">
                    <a16:creationId xmlns:a16="http://schemas.microsoft.com/office/drawing/2014/main" id="{EE11F65A-72FD-4FB9-A9E8-093291004104}"/>
                  </a:ext>
                </a:extLst>
              </p:cNvPr>
              <p:cNvGrpSpPr/>
              <p:nvPr/>
            </p:nvGrpSpPr>
            <p:grpSpPr>
              <a:xfrm>
                <a:off x="1419745" y="3834726"/>
                <a:ext cx="265156" cy="241883"/>
                <a:chOff x="1573100" y="2078100"/>
                <a:chExt cx="311325" cy="284000"/>
              </a:xfrm>
              <a:grpFill/>
            </p:grpSpPr>
            <p:sp>
              <p:nvSpPr>
                <p:cNvPr id="17" name="Google Shape;2166;p56">
                  <a:extLst>
                    <a:ext uri="{FF2B5EF4-FFF2-40B4-BE49-F238E27FC236}">
                      <a16:creationId xmlns:a16="http://schemas.microsoft.com/office/drawing/2014/main" id="{8463AFCD-CFB5-40F2-B7B2-810446E845F0}"/>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2167;p56">
                  <a:extLst>
                    <a:ext uri="{FF2B5EF4-FFF2-40B4-BE49-F238E27FC236}">
                      <a16:creationId xmlns:a16="http://schemas.microsoft.com/office/drawing/2014/main" id="{B5E27843-52A3-45C4-856F-31153DC46E4A}"/>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9" name="Google Shape;2168;p56">
                  <a:extLst>
                    <a:ext uri="{FF2B5EF4-FFF2-40B4-BE49-F238E27FC236}">
                      <a16:creationId xmlns:a16="http://schemas.microsoft.com/office/drawing/2014/main" id="{55A47D42-4FA5-4E56-B7EC-D9F347B04D08}"/>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5" name="Google Shape;2165;p56">
                <a:extLst>
                  <a:ext uri="{FF2B5EF4-FFF2-40B4-BE49-F238E27FC236}">
                    <a16:creationId xmlns:a16="http://schemas.microsoft.com/office/drawing/2014/main" id="{1D3D7DB3-6660-4056-978A-26621A968EBB}"/>
                  </a:ext>
                </a:extLst>
              </p:cNvPr>
              <p:cNvSpPr/>
              <p:nvPr/>
            </p:nvSpPr>
            <p:spPr>
              <a:xfrm>
                <a:off x="1346583" y="3786498"/>
                <a:ext cx="411478" cy="411499"/>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pic>
        <p:nvPicPr>
          <p:cNvPr id="20" name="Picture 19">
            <a:extLst>
              <a:ext uri="{FF2B5EF4-FFF2-40B4-BE49-F238E27FC236}">
                <a16:creationId xmlns:a16="http://schemas.microsoft.com/office/drawing/2014/main" id="{1C8D390F-379A-4F91-9B25-D7A75395AFAD}"/>
              </a:ext>
            </a:extLst>
          </p:cNvPr>
          <p:cNvPicPr/>
          <p:nvPr/>
        </p:nvPicPr>
        <p:blipFill>
          <a:blip r:embed="rId3"/>
          <a:stretch>
            <a:fillRect/>
          </a:stretch>
        </p:blipFill>
        <p:spPr>
          <a:xfrm>
            <a:off x="228663" y="869950"/>
            <a:ext cx="3929888" cy="3911600"/>
          </a:xfrm>
          <a:prstGeom prst="rect">
            <a:avLst/>
          </a:prstGeom>
        </p:spPr>
      </p:pic>
    </p:spTree>
    <p:extLst>
      <p:ext uri="{BB962C8B-B14F-4D97-AF65-F5344CB8AC3E}">
        <p14:creationId xmlns:p14="http://schemas.microsoft.com/office/powerpoint/2010/main" val="77993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limitations</a:t>
            </a:r>
            <a:endParaRPr dirty="0"/>
          </a:p>
        </p:txBody>
      </p:sp>
      <p:sp>
        <p:nvSpPr>
          <p:cNvPr id="2" name="TextBox 1">
            <a:extLst>
              <a:ext uri="{FF2B5EF4-FFF2-40B4-BE49-F238E27FC236}">
                <a16:creationId xmlns:a16="http://schemas.microsoft.com/office/drawing/2014/main" id="{96DCF311-2B43-4B6B-A17A-CF37C6DFAE52}"/>
              </a:ext>
            </a:extLst>
          </p:cNvPr>
          <p:cNvSpPr txBox="1"/>
          <p:nvPr/>
        </p:nvSpPr>
        <p:spPr>
          <a:xfrm>
            <a:off x="311499" y="1085222"/>
            <a:ext cx="8350180" cy="1815882"/>
          </a:xfrm>
          <a:prstGeom prst="rect">
            <a:avLst/>
          </a:prstGeom>
          <a:noFill/>
        </p:spPr>
        <p:txBody>
          <a:bodyPr wrap="square" rtlCol="0">
            <a:spAutoFit/>
          </a:bodyPr>
          <a:lstStyle/>
          <a:p>
            <a:r>
              <a:rPr lang="en-US" dirty="0">
                <a:latin typeface="Roboto" panose="020B0604020202020204" charset="0"/>
                <a:ea typeface="Roboto" panose="020B0604020202020204" charset="0"/>
              </a:rPr>
              <a:t>The dataset used in this study was limited to news media articles mentioning only one company, Service Now. Therefore, the generalizability of the findings presented across companies and industries is unknown. More research needed to confirm our findings regarding of the lifespan of online news content. In addition, I investigated the topics relevant specifically to Service Now, it is not clear how applicable they would be even within the same industry. Finally, some of the extracted topics are specific to the time frame when the data was collected (e.g. May – June 2020), when COVID-19 coverage was especially prominent. Therefore, the topic extraction procedure may need to be repeated for each client if the media landscape significantly changes.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9"/>
          <p:cNvSpPr txBox="1">
            <a:spLocks noGrp="1"/>
          </p:cNvSpPr>
          <p:nvPr>
            <p:ph type="title"/>
          </p:nvPr>
        </p:nvSpPr>
        <p:spPr>
          <a:xfrm>
            <a:off x="1291525" y="361950"/>
            <a:ext cx="6835765"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grpSp>
        <p:nvGrpSpPr>
          <p:cNvPr id="699" name="Google Shape;699;p39"/>
          <p:cNvGrpSpPr/>
          <p:nvPr/>
        </p:nvGrpSpPr>
        <p:grpSpPr>
          <a:xfrm>
            <a:off x="1291524" y="1028044"/>
            <a:ext cx="3426133" cy="1602388"/>
            <a:chOff x="1291524" y="961369"/>
            <a:chExt cx="3426133" cy="1602388"/>
          </a:xfrm>
        </p:grpSpPr>
        <p:cxnSp>
          <p:nvCxnSpPr>
            <p:cNvPr id="700" name="Google Shape;700;p39"/>
            <p:cNvCxnSpPr/>
            <p:nvPr/>
          </p:nvCxnSpPr>
          <p:spPr>
            <a:xfrm>
              <a:off x="3175313" y="1598209"/>
              <a:ext cx="431700" cy="0"/>
            </a:xfrm>
            <a:prstGeom prst="straightConnector1">
              <a:avLst/>
            </a:prstGeom>
            <a:noFill/>
            <a:ln w="19050" cap="flat" cmpd="sng">
              <a:solidFill>
                <a:schemeClr val="accent1"/>
              </a:solidFill>
              <a:prstDash val="solid"/>
              <a:round/>
              <a:headEnd type="oval" w="med" len="med"/>
              <a:tailEnd type="none" w="med" len="med"/>
            </a:ln>
          </p:spPr>
        </p:cxnSp>
        <p:sp>
          <p:nvSpPr>
            <p:cNvPr id="701" name="Google Shape;701;p39"/>
            <p:cNvSpPr/>
            <p:nvPr/>
          </p:nvSpPr>
          <p:spPr>
            <a:xfrm rot="21408036">
              <a:off x="3443069" y="961369"/>
              <a:ext cx="1274588" cy="1602388"/>
            </a:xfrm>
            <a:custGeom>
              <a:avLst/>
              <a:gdLst/>
              <a:ahLst/>
              <a:cxnLst/>
              <a:rect l="l" t="t" r="r" b="b"/>
              <a:pathLst>
                <a:path w="68236" h="85785" extrusionOk="0">
                  <a:moveTo>
                    <a:pt x="59103" y="1"/>
                  </a:moveTo>
                  <a:cubicBezTo>
                    <a:pt x="26433" y="239"/>
                    <a:pt x="1" y="26790"/>
                    <a:pt x="1" y="59532"/>
                  </a:cubicBezTo>
                  <a:cubicBezTo>
                    <a:pt x="1" y="68950"/>
                    <a:pt x="2203" y="77867"/>
                    <a:pt x="6097" y="85785"/>
                  </a:cubicBezTo>
                  <a:lnTo>
                    <a:pt x="15729" y="69926"/>
                  </a:lnTo>
                  <a:lnTo>
                    <a:pt x="35469" y="69402"/>
                  </a:lnTo>
                  <a:cubicBezTo>
                    <a:pt x="34219" y="66354"/>
                    <a:pt x="33517" y="63020"/>
                    <a:pt x="33517" y="59532"/>
                  </a:cubicBezTo>
                  <a:cubicBezTo>
                    <a:pt x="33517" y="45316"/>
                    <a:pt x="44923" y="33767"/>
                    <a:pt x="59091" y="33529"/>
                  </a:cubicBezTo>
                  <a:lnTo>
                    <a:pt x="68235" y="16646"/>
                  </a:lnTo>
                  <a:lnTo>
                    <a:pt x="59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9"/>
            <p:cNvSpPr txBox="1"/>
            <p:nvPr/>
          </p:nvSpPr>
          <p:spPr>
            <a:xfrm>
              <a:off x="2171725" y="1157325"/>
              <a:ext cx="10044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AUDIENCEINTEREST</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703" name="Google Shape;703;p39"/>
            <p:cNvSpPr txBox="1"/>
            <p:nvPr/>
          </p:nvSpPr>
          <p:spPr>
            <a:xfrm>
              <a:off x="1291524" y="1504174"/>
              <a:ext cx="2022775" cy="70994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latin typeface="Roboto"/>
                  <a:ea typeface="Roboto"/>
                  <a:cs typeface="Roboto"/>
                  <a:sym typeface="Roboto"/>
                </a:rPr>
                <a:t>Drives editorial decisions regarding what gets published</a:t>
              </a:r>
              <a:endParaRPr sz="1200" dirty="0">
                <a:latin typeface="Roboto"/>
                <a:ea typeface="Roboto"/>
                <a:cs typeface="Roboto"/>
                <a:sym typeface="Roboto"/>
              </a:endParaRPr>
            </a:p>
          </p:txBody>
        </p:sp>
        <p:grpSp>
          <p:nvGrpSpPr>
            <p:cNvPr id="704" name="Google Shape;704;p39"/>
            <p:cNvGrpSpPr/>
            <p:nvPr/>
          </p:nvGrpSpPr>
          <p:grpSpPr>
            <a:xfrm>
              <a:off x="3730242" y="1421424"/>
              <a:ext cx="353557" cy="353557"/>
              <a:chOff x="-31164450" y="2657050"/>
              <a:chExt cx="291425" cy="291425"/>
            </a:xfrm>
          </p:grpSpPr>
          <p:sp>
            <p:nvSpPr>
              <p:cNvPr id="705" name="Google Shape;705;p39"/>
              <p:cNvSpPr/>
              <p:nvPr/>
            </p:nvSpPr>
            <p:spPr>
              <a:xfrm>
                <a:off x="-31028975" y="2761000"/>
                <a:ext cx="18125" cy="17350"/>
              </a:xfrm>
              <a:custGeom>
                <a:avLst/>
                <a:gdLst/>
                <a:ahLst/>
                <a:cxnLst/>
                <a:rect l="l" t="t" r="r" b="b"/>
                <a:pathLst>
                  <a:path w="725" h="694" extrusionOk="0">
                    <a:moveTo>
                      <a:pt x="378" y="1"/>
                    </a:moveTo>
                    <a:cubicBezTo>
                      <a:pt x="158" y="1"/>
                      <a:pt x="0" y="158"/>
                      <a:pt x="0" y="347"/>
                    </a:cubicBezTo>
                    <a:cubicBezTo>
                      <a:pt x="63" y="536"/>
                      <a:pt x="221" y="694"/>
                      <a:pt x="378" y="694"/>
                    </a:cubicBezTo>
                    <a:cubicBezTo>
                      <a:pt x="567" y="694"/>
                      <a:pt x="725" y="536"/>
                      <a:pt x="725" y="347"/>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39"/>
              <p:cNvSpPr/>
              <p:nvPr/>
            </p:nvSpPr>
            <p:spPr>
              <a:xfrm>
                <a:off x="-31028975" y="2794075"/>
                <a:ext cx="18125" cy="52025"/>
              </a:xfrm>
              <a:custGeom>
                <a:avLst/>
                <a:gdLst/>
                <a:ahLst/>
                <a:cxnLst/>
                <a:rect l="l" t="t" r="r" b="b"/>
                <a:pathLst>
                  <a:path w="725" h="2081" extrusionOk="0">
                    <a:moveTo>
                      <a:pt x="378" y="1"/>
                    </a:moveTo>
                    <a:cubicBezTo>
                      <a:pt x="158" y="1"/>
                      <a:pt x="0" y="158"/>
                      <a:pt x="0" y="347"/>
                    </a:cubicBezTo>
                    <a:lnTo>
                      <a:pt x="0" y="1734"/>
                    </a:lnTo>
                    <a:cubicBezTo>
                      <a:pt x="63" y="1923"/>
                      <a:pt x="221" y="2080"/>
                      <a:pt x="378" y="2080"/>
                    </a:cubicBezTo>
                    <a:cubicBezTo>
                      <a:pt x="567" y="2080"/>
                      <a:pt x="725" y="1923"/>
                      <a:pt x="725" y="1734"/>
                    </a:cubicBezTo>
                    <a:lnTo>
                      <a:pt x="725" y="347"/>
                    </a:ln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9"/>
              <p:cNvSpPr/>
              <p:nvPr/>
            </p:nvSpPr>
            <p:spPr>
              <a:xfrm>
                <a:off x="-31164450" y="2657050"/>
                <a:ext cx="291425" cy="291425"/>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9"/>
              <p:cNvSpPr/>
              <p:nvPr/>
            </p:nvSpPr>
            <p:spPr>
              <a:xfrm>
                <a:off x="-31097500" y="2727125"/>
                <a:ext cx="156750" cy="153925"/>
              </a:xfrm>
              <a:custGeom>
                <a:avLst/>
                <a:gdLst/>
                <a:ahLst/>
                <a:cxnLst/>
                <a:rect l="l" t="t" r="r" b="b"/>
                <a:pathLst>
                  <a:path w="6270" h="6157" extrusionOk="0">
                    <a:moveTo>
                      <a:pt x="3119" y="663"/>
                    </a:moveTo>
                    <a:cubicBezTo>
                      <a:pt x="4442" y="663"/>
                      <a:pt x="5514" y="1734"/>
                      <a:pt x="5514" y="3088"/>
                    </a:cubicBezTo>
                    <a:cubicBezTo>
                      <a:pt x="5514" y="4412"/>
                      <a:pt x="4411" y="5483"/>
                      <a:pt x="3119" y="5483"/>
                    </a:cubicBezTo>
                    <a:cubicBezTo>
                      <a:pt x="2647" y="5483"/>
                      <a:pt x="2206" y="5357"/>
                      <a:pt x="1796" y="5136"/>
                    </a:cubicBezTo>
                    <a:cubicBezTo>
                      <a:pt x="1750" y="5090"/>
                      <a:pt x="1670" y="5061"/>
                      <a:pt x="1606" y="5061"/>
                    </a:cubicBezTo>
                    <a:cubicBezTo>
                      <a:pt x="1582" y="5061"/>
                      <a:pt x="1561" y="5065"/>
                      <a:pt x="1544" y="5073"/>
                    </a:cubicBezTo>
                    <a:lnTo>
                      <a:pt x="914" y="5294"/>
                    </a:lnTo>
                    <a:lnTo>
                      <a:pt x="1103" y="4664"/>
                    </a:lnTo>
                    <a:cubicBezTo>
                      <a:pt x="1134" y="4569"/>
                      <a:pt x="1103" y="4443"/>
                      <a:pt x="1071" y="4380"/>
                    </a:cubicBezTo>
                    <a:cubicBezTo>
                      <a:pt x="819" y="3971"/>
                      <a:pt x="693" y="3561"/>
                      <a:pt x="693" y="3120"/>
                    </a:cubicBezTo>
                    <a:cubicBezTo>
                      <a:pt x="693" y="1734"/>
                      <a:pt x="1796" y="663"/>
                      <a:pt x="3119" y="663"/>
                    </a:cubicBezTo>
                    <a:close/>
                    <a:moveTo>
                      <a:pt x="3151" y="1"/>
                    </a:moveTo>
                    <a:cubicBezTo>
                      <a:pt x="1449" y="1"/>
                      <a:pt x="32" y="1387"/>
                      <a:pt x="32" y="3057"/>
                    </a:cubicBezTo>
                    <a:cubicBezTo>
                      <a:pt x="32" y="3593"/>
                      <a:pt x="158" y="4097"/>
                      <a:pt x="441" y="4569"/>
                    </a:cubicBezTo>
                    <a:lnTo>
                      <a:pt x="32" y="5703"/>
                    </a:lnTo>
                    <a:cubicBezTo>
                      <a:pt x="0" y="5829"/>
                      <a:pt x="32" y="5955"/>
                      <a:pt x="126" y="6081"/>
                    </a:cubicBezTo>
                    <a:cubicBezTo>
                      <a:pt x="172" y="6128"/>
                      <a:pt x="269" y="6157"/>
                      <a:pt x="367" y="6157"/>
                    </a:cubicBezTo>
                    <a:cubicBezTo>
                      <a:pt x="403" y="6157"/>
                      <a:pt x="439" y="6153"/>
                      <a:pt x="473" y="6144"/>
                    </a:cubicBezTo>
                    <a:lnTo>
                      <a:pt x="1607" y="5735"/>
                    </a:lnTo>
                    <a:cubicBezTo>
                      <a:pt x="2080" y="5987"/>
                      <a:pt x="2584" y="6144"/>
                      <a:pt x="3151" y="6144"/>
                    </a:cubicBezTo>
                    <a:cubicBezTo>
                      <a:pt x="4852" y="6144"/>
                      <a:pt x="6270" y="4758"/>
                      <a:pt x="6270" y="3057"/>
                    </a:cubicBezTo>
                    <a:cubicBezTo>
                      <a:pt x="6270" y="1387"/>
                      <a:pt x="4883" y="1"/>
                      <a:pt x="3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9" name="Google Shape;709;p39"/>
          <p:cNvGrpSpPr/>
          <p:nvPr/>
        </p:nvGrpSpPr>
        <p:grpSpPr>
          <a:xfrm>
            <a:off x="4615194" y="970623"/>
            <a:ext cx="4177114" cy="1664010"/>
            <a:chOff x="4615194" y="903948"/>
            <a:chExt cx="4177114" cy="1664010"/>
          </a:xfrm>
        </p:grpSpPr>
        <p:cxnSp>
          <p:nvCxnSpPr>
            <p:cNvPr id="710" name="Google Shape;710;p39"/>
            <p:cNvCxnSpPr/>
            <p:nvPr/>
          </p:nvCxnSpPr>
          <p:spPr>
            <a:xfrm rot="10800000">
              <a:off x="5555888" y="1598209"/>
              <a:ext cx="412800" cy="0"/>
            </a:xfrm>
            <a:prstGeom prst="straightConnector1">
              <a:avLst/>
            </a:prstGeom>
            <a:noFill/>
            <a:ln w="19050" cap="flat" cmpd="sng">
              <a:solidFill>
                <a:schemeClr val="accent2"/>
              </a:solidFill>
              <a:prstDash val="solid"/>
              <a:round/>
              <a:headEnd type="oval" w="med" len="med"/>
              <a:tailEnd type="none" w="med" len="med"/>
            </a:ln>
          </p:spPr>
        </p:cxnSp>
        <p:sp>
          <p:nvSpPr>
            <p:cNvPr id="711" name="Google Shape;711;p39"/>
            <p:cNvSpPr/>
            <p:nvPr/>
          </p:nvSpPr>
          <p:spPr>
            <a:xfrm rot="-191964">
              <a:off x="4615194" y="903948"/>
              <a:ext cx="1052195" cy="1664010"/>
            </a:xfrm>
            <a:custGeom>
              <a:avLst/>
              <a:gdLst/>
              <a:ahLst/>
              <a:cxnLst/>
              <a:rect l="l" t="t" r="r" b="b"/>
              <a:pathLst>
                <a:path w="56330" h="89084" extrusionOk="0">
                  <a:moveTo>
                    <a:pt x="179" y="1"/>
                  </a:moveTo>
                  <a:lnTo>
                    <a:pt x="9264" y="16539"/>
                  </a:lnTo>
                  <a:lnTo>
                    <a:pt x="1" y="33624"/>
                  </a:lnTo>
                  <a:cubicBezTo>
                    <a:pt x="12859" y="35196"/>
                    <a:pt x="22813" y="46149"/>
                    <a:pt x="22813" y="59437"/>
                  </a:cubicBezTo>
                  <a:cubicBezTo>
                    <a:pt x="22813" y="64223"/>
                    <a:pt x="21515" y="68700"/>
                    <a:pt x="19265" y="72557"/>
                  </a:cubicBezTo>
                  <a:lnTo>
                    <a:pt x="29147" y="88667"/>
                  </a:lnTo>
                  <a:lnTo>
                    <a:pt x="48435" y="89083"/>
                  </a:lnTo>
                  <a:cubicBezTo>
                    <a:pt x="53460" y="80356"/>
                    <a:pt x="56329" y="70236"/>
                    <a:pt x="56329" y="59437"/>
                  </a:cubicBezTo>
                  <a:cubicBezTo>
                    <a:pt x="56329" y="27695"/>
                    <a:pt x="31481" y="1763"/>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9"/>
            <p:cNvSpPr txBox="1"/>
            <p:nvPr/>
          </p:nvSpPr>
          <p:spPr>
            <a:xfrm>
              <a:off x="5968700" y="1157325"/>
              <a:ext cx="1090724"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EDITORIAL DECISIONS </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13" name="Google Shape;713;p39"/>
            <p:cNvSpPr txBox="1"/>
            <p:nvPr/>
          </p:nvSpPr>
          <p:spPr>
            <a:xfrm>
              <a:off x="5968700" y="1504175"/>
              <a:ext cx="2823608" cy="8973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Editors and reporters receive dozens of corporate press-releases each day. Only a tiny fraction of them receives coverage</a:t>
              </a:r>
              <a:endParaRPr sz="1200" dirty="0">
                <a:latin typeface="Roboto"/>
                <a:ea typeface="Roboto"/>
                <a:cs typeface="Roboto"/>
                <a:sym typeface="Roboto"/>
              </a:endParaRPr>
            </a:p>
          </p:txBody>
        </p:sp>
        <p:grpSp>
          <p:nvGrpSpPr>
            <p:cNvPr id="714" name="Google Shape;714;p39"/>
            <p:cNvGrpSpPr/>
            <p:nvPr/>
          </p:nvGrpSpPr>
          <p:grpSpPr>
            <a:xfrm>
              <a:off x="5144768" y="1623581"/>
              <a:ext cx="353557" cy="353557"/>
              <a:chOff x="-30064925" y="2332550"/>
              <a:chExt cx="291425" cy="291425"/>
            </a:xfrm>
          </p:grpSpPr>
          <p:sp>
            <p:nvSpPr>
              <p:cNvPr id="715" name="Google Shape;715;p39"/>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9"/>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9"/>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43" name="Google Shape;743;p39"/>
          <p:cNvGrpSpPr/>
          <p:nvPr/>
        </p:nvGrpSpPr>
        <p:grpSpPr>
          <a:xfrm>
            <a:off x="1291525" y="2358264"/>
            <a:ext cx="4244949" cy="912311"/>
            <a:chOff x="1291525" y="2291589"/>
            <a:chExt cx="4244949" cy="912311"/>
          </a:xfrm>
        </p:grpSpPr>
        <p:sp>
          <p:nvSpPr>
            <p:cNvPr id="744" name="Google Shape;744;p39"/>
            <p:cNvSpPr/>
            <p:nvPr/>
          </p:nvSpPr>
          <p:spPr>
            <a:xfrm rot="-191964">
              <a:off x="3645176" y="2291589"/>
              <a:ext cx="1891298" cy="866692"/>
            </a:xfrm>
            <a:custGeom>
              <a:avLst/>
              <a:gdLst/>
              <a:ahLst/>
              <a:cxnLst/>
              <a:rect l="l" t="t" r="r" b="b"/>
              <a:pathLst>
                <a:path w="101252" h="46399" extrusionOk="0">
                  <a:moveTo>
                    <a:pt x="29183" y="0"/>
                  </a:moveTo>
                  <a:lnTo>
                    <a:pt x="9704" y="524"/>
                  </a:lnTo>
                  <a:lnTo>
                    <a:pt x="0" y="16514"/>
                  </a:lnTo>
                  <a:cubicBezTo>
                    <a:pt x="10276" y="34374"/>
                    <a:pt x="29552" y="46399"/>
                    <a:pt x="51638" y="46399"/>
                  </a:cubicBezTo>
                  <a:cubicBezTo>
                    <a:pt x="72343" y="46399"/>
                    <a:pt x="90583" y="35826"/>
                    <a:pt x="101251" y="19777"/>
                  </a:cubicBezTo>
                  <a:lnTo>
                    <a:pt x="82106" y="19360"/>
                  </a:lnTo>
                  <a:lnTo>
                    <a:pt x="72057" y="2977"/>
                  </a:lnTo>
                  <a:cubicBezTo>
                    <a:pt x="67295" y="9013"/>
                    <a:pt x="59913" y="12883"/>
                    <a:pt x="51638" y="12883"/>
                  </a:cubicBezTo>
                  <a:cubicBezTo>
                    <a:pt x="42053" y="12883"/>
                    <a:pt x="33695" y="7704"/>
                    <a:pt x="29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9"/>
            <p:cNvSpPr txBox="1"/>
            <p:nvPr/>
          </p:nvSpPr>
          <p:spPr>
            <a:xfrm>
              <a:off x="1354272" y="2322150"/>
              <a:ext cx="1821853"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3"/>
                  </a:solidFill>
                  <a:latin typeface="Fira Sans Extra Condensed Medium"/>
                  <a:ea typeface="Fira Sans Extra Condensed Medium"/>
                  <a:cs typeface="Fira Sans Extra Condensed Medium"/>
                  <a:sym typeface="Fira Sans Extra Condensed Medium"/>
                </a:rPr>
                <a:t>PUBLIC RELATIONS CONTENT </a:t>
              </a:r>
              <a:endParaRPr sz="17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746" name="Google Shape;746;p39"/>
            <p:cNvSpPr txBox="1"/>
            <p:nvPr/>
          </p:nvSpPr>
          <p:spPr>
            <a:xfrm>
              <a:off x="1291525" y="2669000"/>
              <a:ext cx="1884600" cy="53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latin typeface="Roboto"/>
                  <a:ea typeface="Roboto"/>
                  <a:cs typeface="Roboto"/>
                  <a:sym typeface="Roboto"/>
                </a:rPr>
                <a:t>Corporations compete for media and audience attention</a:t>
              </a:r>
              <a:endParaRPr sz="1200" dirty="0">
                <a:latin typeface="Roboto"/>
                <a:ea typeface="Roboto"/>
                <a:cs typeface="Roboto"/>
                <a:sym typeface="Roboto"/>
              </a:endParaRPr>
            </a:p>
          </p:txBody>
        </p:sp>
        <p:grpSp>
          <p:nvGrpSpPr>
            <p:cNvPr id="747" name="Google Shape;747;p39"/>
            <p:cNvGrpSpPr/>
            <p:nvPr/>
          </p:nvGrpSpPr>
          <p:grpSpPr>
            <a:xfrm>
              <a:off x="4436783" y="2668994"/>
              <a:ext cx="270453" cy="353587"/>
              <a:chOff x="-35101800" y="2631050"/>
              <a:chExt cx="222925" cy="291450"/>
            </a:xfrm>
          </p:grpSpPr>
          <p:sp>
            <p:nvSpPr>
              <p:cNvPr id="748" name="Google Shape;748;p3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52" name="Google Shape;752;p39"/>
            <p:cNvCxnSpPr/>
            <p:nvPr/>
          </p:nvCxnSpPr>
          <p:spPr>
            <a:xfrm>
              <a:off x="3175313" y="2755497"/>
              <a:ext cx="772800" cy="0"/>
            </a:xfrm>
            <a:prstGeom prst="straightConnector1">
              <a:avLst/>
            </a:prstGeom>
            <a:noFill/>
            <a:ln w="19050" cap="flat" cmpd="sng">
              <a:solidFill>
                <a:schemeClr val="accent3"/>
              </a:solidFill>
              <a:prstDash val="solid"/>
              <a:round/>
              <a:headEnd type="oval" w="med" len="med"/>
              <a:tailEnd type="none" w="med" len="med"/>
            </a:ln>
          </p:spPr>
        </p:cxnSp>
      </p:grpSp>
      <p:sp>
        <p:nvSpPr>
          <p:cNvPr id="2" name="TextBox 1">
            <a:extLst>
              <a:ext uri="{FF2B5EF4-FFF2-40B4-BE49-F238E27FC236}">
                <a16:creationId xmlns:a16="http://schemas.microsoft.com/office/drawing/2014/main" id="{94896131-AFBE-4EF4-A9FE-4698C76373E8}"/>
              </a:ext>
            </a:extLst>
          </p:cNvPr>
          <p:cNvSpPr txBox="1"/>
          <p:nvPr/>
        </p:nvSpPr>
        <p:spPr>
          <a:xfrm>
            <a:off x="441214" y="3741564"/>
            <a:ext cx="8351094" cy="1169551"/>
          </a:xfrm>
          <a:prstGeom prst="rect">
            <a:avLst/>
          </a:prstGeom>
          <a:noFill/>
        </p:spPr>
        <p:txBody>
          <a:bodyPr wrap="square" rtlCol="0">
            <a:spAutoFit/>
          </a:bodyPr>
          <a:lstStyle/>
          <a:p>
            <a:r>
              <a:rPr lang="en-US" sz="1000" dirty="0">
                <a:latin typeface="Roboto" panose="020B0604020202020204" charset="0"/>
                <a:ea typeface="Roboto" panose="020B0604020202020204" charset="0"/>
              </a:rPr>
              <a:t>Public relations practitioners have always been looking for ways to increase positive media attention to their organizations. One common practice includes media pitching and distribution of a company's news to journalists and media outlets via press releases. While public relations managers get to decide what kind of news their company will be sharing with media, journalists and editors are the gatekeepers deciding whether the audience of their outlets will actually see that news. Relevance and audience interest in a particular topic are one of the common factors that media professionals take into account when making editorial decisions. If a corporation's public relations department knows exactly what kind of their corporate news generate the most interest among media audiences, they would be able to pitch outlets more successfully by addressing the topics that attract readers the most.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3651214" y="1658070"/>
            <a:ext cx="1744746" cy="298285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ounded Rectangle 12"/>
          <p:cNvSpPr/>
          <p:nvPr/>
        </p:nvSpPr>
        <p:spPr>
          <a:xfrm>
            <a:off x="1710068" y="1658070"/>
            <a:ext cx="1744746" cy="298285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18" name="Group 4"/>
          <p:cNvGrpSpPr>
            <a:grpSpLocks noChangeAspect="1"/>
          </p:cNvGrpSpPr>
          <p:nvPr/>
        </p:nvGrpSpPr>
        <p:grpSpPr bwMode="auto">
          <a:xfrm>
            <a:off x="2445890" y="2168817"/>
            <a:ext cx="269606" cy="348301"/>
            <a:chOff x="751" y="536"/>
            <a:chExt cx="1110" cy="1434"/>
          </a:xfrm>
          <a:solidFill>
            <a:schemeClr val="bg1"/>
          </a:solidFill>
        </p:grpSpPr>
        <p:sp>
          <p:nvSpPr>
            <p:cNvPr id="21" name="Freeform 6"/>
            <p:cNvSpPr>
              <a:spLocks noEditPoints="1"/>
            </p:cNvSpPr>
            <p:nvPr/>
          </p:nvSpPr>
          <p:spPr bwMode="auto">
            <a:xfrm>
              <a:off x="751" y="1199"/>
              <a:ext cx="1110" cy="771"/>
            </a:xfrm>
            <a:custGeom>
              <a:avLst/>
              <a:gdLst>
                <a:gd name="T0" fmla="*/ 1627 w 3331"/>
                <a:gd name="T1" fmla="*/ 200 h 2313"/>
                <a:gd name="T2" fmla="*/ 1472 w 3331"/>
                <a:gd name="T3" fmla="*/ 330 h 2313"/>
                <a:gd name="T4" fmla="*/ 1505 w 3331"/>
                <a:gd name="T5" fmla="*/ 1654 h 2313"/>
                <a:gd name="T6" fmla="*/ 1619 w 3331"/>
                <a:gd name="T7" fmla="*/ 1862 h 2313"/>
                <a:gd name="T8" fmla="*/ 1666 w 3331"/>
                <a:gd name="T9" fmla="*/ 1882 h 2313"/>
                <a:gd name="T10" fmla="*/ 1714 w 3331"/>
                <a:gd name="T11" fmla="*/ 1862 h 2313"/>
                <a:gd name="T12" fmla="*/ 1827 w 3331"/>
                <a:gd name="T13" fmla="*/ 1654 h 2313"/>
                <a:gd name="T14" fmla="*/ 1860 w 3331"/>
                <a:gd name="T15" fmla="*/ 330 h 2313"/>
                <a:gd name="T16" fmla="*/ 1705 w 3331"/>
                <a:gd name="T17" fmla="*/ 200 h 2313"/>
                <a:gd name="T18" fmla="*/ 1482 w 3331"/>
                <a:gd name="T19" fmla="*/ 0 h 2313"/>
                <a:gd name="T20" fmla="*/ 1548 w 3331"/>
                <a:gd name="T21" fmla="*/ 23 h 2313"/>
                <a:gd name="T22" fmla="*/ 1608 w 3331"/>
                <a:gd name="T23" fmla="*/ 89 h 2313"/>
                <a:gd name="T24" fmla="*/ 1666 w 3331"/>
                <a:gd name="T25" fmla="*/ 134 h 2313"/>
                <a:gd name="T26" fmla="*/ 1725 w 3331"/>
                <a:gd name="T27" fmla="*/ 89 h 2313"/>
                <a:gd name="T28" fmla="*/ 1784 w 3331"/>
                <a:gd name="T29" fmla="*/ 23 h 2313"/>
                <a:gd name="T30" fmla="*/ 1850 w 3331"/>
                <a:gd name="T31" fmla="*/ 0 h 2313"/>
                <a:gd name="T32" fmla="*/ 2167 w 3331"/>
                <a:gd name="T33" fmla="*/ 41 h 2313"/>
                <a:gd name="T34" fmla="*/ 2446 w 3331"/>
                <a:gd name="T35" fmla="*/ 115 h 2313"/>
                <a:gd name="T36" fmla="*/ 2682 w 3331"/>
                <a:gd name="T37" fmla="*/ 217 h 2313"/>
                <a:gd name="T38" fmla="*/ 2869 w 3331"/>
                <a:gd name="T39" fmla="*/ 345 h 2313"/>
                <a:gd name="T40" fmla="*/ 2999 w 3331"/>
                <a:gd name="T41" fmla="*/ 496 h 2313"/>
                <a:gd name="T42" fmla="*/ 3016 w 3331"/>
                <a:gd name="T43" fmla="*/ 528 h 2313"/>
                <a:gd name="T44" fmla="*/ 3058 w 3331"/>
                <a:gd name="T45" fmla="*/ 610 h 2313"/>
                <a:gd name="T46" fmla="*/ 3115 w 3331"/>
                <a:gd name="T47" fmla="*/ 736 h 2313"/>
                <a:gd name="T48" fmla="*/ 3179 w 3331"/>
                <a:gd name="T49" fmla="*/ 896 h 2313"/>
                <a:gd name="T50" fmla="*/ 3241 w 3331"/>
                <a:gd name="T51" fmla="*/ 1083 h 2313"/>
                <a:gd name="T52" fmla="*/ 3293 w 3331"/>
                <a:gd name="T53" fmla="*/ 1290 h 2313"/>
                <a:gd name="T54" fmla="*/ 3326 w 3331"/>
                <a:gd name="T55" fmla="*/ 1508 h 2313"/>
                <a:gd name="T56" fmla="*/ 3329 w 3331"/>
                <a:gd name="T57" fmla="*/ 1730 h 2313"/>
                <a:gd name="T58" fmla="*/ 3296 w 3331"/>
                <a:gd name="T59" fmla="*/ 1949 h 2313"/>
                <a:gd name="T60" fmla="*/ 3217 w 3331"/>
                <a:gd name="T61" fmla="*/ 2153 h 2313"/>
                <a:gd name="T62" fmla="*/ 3121 w 3331"/>
                <a:gd name="T63" fmla="*/ 2294 h 2313"/>
                <a:gd name="T64" fmla="*/ 3065 w 3331"/>
                <a:gd name="T65" fmla="*/ 2313 h 2313"/>
                <a:gd name="T66" fmla="*/ 229 w 3331"/>
                <a:gd name="T67" fmla="*/ 2304 h 2313"/>
                <a:gd name="T68" fmla="*/ 152 w 3331"/>
                <a:gd name="T69" fmla="*/ 2216 h 2313"/>
                <a:gd name="T70" fmla="*/ 56 w 3331"/>
                <a:gd name="T71" fmla="*/ 2013 h 2313"/>
                <a:gd name="T72" fmla="*/ 8 w 3331"/>
                <a:gd name="T73" fmla="*/ 1795 h 2313"/>
                <a:gd name="T74" fmla="*/ 0 w 3331"/>
                <a:gd name="T75" fmla="*/ 1642 h 2313"/>
                <a:gd name="T76" fmla="*/ 16 w 3331"/>
                <a:gd name="T77" fmla="*/ 1421 h 2313"/>
                <a:gd name="T78" fmla="*/ 57 w 3331"/>
                <a:gd name="T79" fmla="*/ 1204 h 2313"/>
                <a:gd name="T80" fmla="*/ 115 w 3331"/>
                <a:gd name="T81" fmla="*/ 1001 h 2313"/>
                <a:gd name="T82" fmla="*/ 180 w 3331"/>
                <a:gd name="T83" fmla="*/ 822 h 2313"/>
                <a:gd name="T84" fmla="*/ 244 w 3331"/>
                <a:gd name="T85" fmla="*/ 675 h 2313"/>
                <a:gd name="T86" fmla="*/ 295 w 3331"/>
                <a:gd name="T87" fmla="*/ 567 h 2313"/>
                <a:gd name="T88" fmla="*/ 326 w 3331"/>
                <a:gd name="T89" fmla="*/ 508 h 2313"/>
                <a:gd name="T90" fmla="*/ 412 w 3331"/>
                <a:gd name="T91" fmla="*/ 396 h 2313"/>
                <a:gd name="T92" fmla="*/ 581 w 3331"/>
                <a:gd name="T93" fmla="*/ 259 h 2313"/>
                <a:gd name="T94" fmla="*/ 803 w 3331"/>
                <a:gd name="T95" fmla="*/ 146 h 2313"/>
                <a:gd name="T96" fmla="*/ 1068 w 3331"/>
                <a:gd name="T97" fmla="*/ 62 h 2313"/>
                <a:gd name="T98" fmla="*/ 1374 w 3331"/>
                <a:gd name="T99" fmla="*/ 9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31" h="2313">
                  <a:moveTo>
                    <a:pt x="1666" y="187"/>
                  </a:moveTo>
                  <a:lnTo>
                    <a:pt x="1645" y="191"/>
                  </a:lnTo>
                  <a:lnTo>
                    <a:pt x="1627" y="200"/>
                  </a:lnTo>
                  <a:lnTo>
                    <a:pt x="1495" y="296"/>
                  </a:lnTo>
                  <a:lnTo>
                    <a:pt x="1481" y="310"/>
                  </a:lnTo>
                  <a:lnTo>
                    <a:pt x="1472" y="330"/>
                  </a:lnTo>
                  <a:lnTo>
                    <a:pt x="1469" y="351"/>
                  </a:lnTo>
                  <a:lnTo>
                    <a:pt x="1503" y="1638"/>
                  </a:lnTo>
                  <a:lnTo>
                    <a:pt x="1505" y="1654"/>
                  </a:lnTo>
                  <a:lnTo>
                    <a:pt x="1511" y="1669"/>
                  </a:lnTo>
                  <a:lnTo>
                    <a:pt x="1607" y="1848"/>
                  </a:lnTo>
                  <a:lnTo>
                    <a:pt x="1619" y="1862"/>
                  </a:lnTo>
                  <a:lnTo>
                    <a:pt x="1632" y="1873"/>
                  </a:lnTo>
                  <a:lnTo>
                    <a:pt x="1648" y="1881"/>
                  </a:lnTo>
                  <a:lnTo>
                    <a:pt x="1666" y="1882"/>
                  </a:lnTo>
                  <a:lnTo>
                    <a:pt x="1684" y="1881"/>
                  </a:lnTo>
                  <a:lnTo>
                    <a:pt x="1699" y="1873"/>
                  </a:lnTo>
                  <a:lnTo>
                    <a:pt x="1714" y="1862"/>
                  </a:lnTo>
                  <a:lnTo>
                    <a:pt x="1725" y="1848"/>
                  </a:lnTo>
                  <a:lnTo>
                    <a:pt x="1821" y="1669"/>
                  </a:lnTo>
                  <a:lnTo>
                    <a:pt x="1827" y="1654"/>
                  </a:lnTo>
                  <a:lnTo>
                    <a:pt x="1829" y="1638"/>
                  </a:lnTo>
                  <a:lnTo>
                    <a:pt x="1862" y="351"/>
                  </a:lnTo>
                  <a:lnTo>
                    <a:pt x="1860" y="330"/>
                  </a:lnTo>
                  <a:lnTo>
                    <a:pt x="1850" y="310"/>
                  </a:lnTo>
                  <a:lnTo>
                    <a:pt x="1836" y="296"/>
                  </a:lnTo>
                  <a:lnTo>
                    <a:pt x="1705" y="200"/>
                  </a:lnTo>
                  <a:lnTo>
                    <a:pt x="1686" y="191"/>
                  </a:lnTo>
                  <a:lnTo>
                    <a:pt x="1666" y="187"/>
                  </a:lnTo>
                  <a:close/>
                  <a:moveTo>
                    <a:pt x="1482" y="0"/>
                  </a:moveTo>
                  <a:lnTo>
                    <a:pt x="1506" y="1"/>
                  </a:lnTo>
                  <a:lnTo>
                    <a:pt x="1529" y="9"/>
                  </a:lnTo>
                  <a:lnTo>
                    <a:pt x="1548" y="23"/>
                  </a:lnTo>
                  <a:lnTo>
                    <a:pt x="1567" y="43"/>
                  </a:lnTo>
                  <a:lnTo>
                    <a:pt x="1588" y="65"/>
                  </a:lnTo>
                  <a:lnTo>
                    <a:pt x="1608" y="89"/>
                  </a:lnTo>
                  <a:lnTo>
                    <a:pt x="1628" y="109"/>
                  </a:lnTo>
                  <a:lnTo>
                    <a:pt x="1646" y="125"/>
                  </a:lnTo>
                  <a:lnTo>
                    <a:pt x="1666" y="134"/>
                  </a:lnTo>
                  <a:lnTo>
                    <a:pt x="1686" y="125"/>
                  </a:lnTo>
                  <a:lnTo>
                    <a:pt x="1705" y="109"/>
                  </a:lnTo>
                  <a:lnTo>
                    <a:pt x="1725" y="89"/>
                  </a:lnTo>
                  <a:lnTo>
                    <a:pt x="1743" y="68"/>
                  </a:lnTo>
                  <a:lnTo>
                    <a:pt x="1764" y="43"/>
                  </a:lnTo>
                  <a:lnTo>
                    <a:pt x="1784" y="23"/>
                  </a:lnTo>
                  <a:lnTo>
                    <a:pt x="1804" y="9"/>
                  </a:lnTo>
                  <a:lnTo>
                    <a:pt x="1827" y="1"/>
                  </a:lnTo>
                  <a:lnTo>
                    <a:pt x="1850" y="0"/>
                  </a:lnTo>
                  <a:lnTo>
                    <a:pt x="1960" y="11"/>
                  </a:lnTo>
                  <a:lnTo>
                    <a:pt x="2065" y="24"/>
                  </a:lnTo>
                  <a:lnTo>
                    <a:pt x="2167" y="41"/>
                  </a:lnTo>
                  <a:lnTo>
                    <a:pt x="2265" y="62"/>
                  </a:lnTo>
                  <a:lnTo>
                    <a:pt x="2358" y="88"/>
                  </a:lnTo>
                  <a:lnTo>
                    <a:pt x="2446" y="115"/>
                  </a:lnTo>
                  <a:lnTo>
                    <a:pt x="2530" y="146"/>
                  </a:lnTo>
                  <a:lnTo>
                    <a:pt x="2609" y="180"/>
                  </a:lnTo>
                  <a:lnTo>
                    <a:pt x="2682" y="217"/>
                  </a:lnTo>
                  <a:lnTo>
                    <a:pt x="2751" y="257"/>
                  </a:lnTo>
                  <a:lnTo>
                    <a:pt x="2813" y="300"/>
                  </a:lnTo>
                  <a:lnTo>
                    <a:pt x="2869" y="345"/>
                  </a:lnTo>
                  <a:lnTo>
                    <a:pt x="2919" y="392"/>
                  </a:lnTo>
                  <a:lnTo>
                    <a:pt x="2963" y="443"/>
                  </a:lnTo>
                  <a:lnTo>
                    <a:pt x="2999" y="496"/>
                  </a:lnTo>
                  <a:lnTo>
                    <a:pt x="3001" y="500"/>
                  </a:lnTo>
                  <a:lnTo>
                    <a:pt x="3007" y="510"/>
                  </a:lnTo>
                  <a:lnTo>
                    <a:pt x="3016" y="528"/>
                  </a:lnTo>
                  <a:lnTo>
                    <a:pt x="3028" y="549"/>
                  </a:lnTo>
                  <a:lnTo>
                    <a:pt x="3043" y="577"/>
                  </a:lnTo>
                  <a:lnTo>
                    <a:pt x="3058" y="610"/>
                  </a:lnTo>
                  <a:lnTo>
                    <a:pt x="3076" y="647"/>
                  </a:lnTo>
                  <a:lnTo>
                    <a:pt x="3096" y="689"/>
                  </a:lnTo>
                  <a:lnTo>
                    <a:pt x="3115" y="736"/>
                  </a:lnTo>
                  <a:lnTo>
                    <a:pt x="3137" y="785"/>
                  </a:lnTo>
                  <a:lnTo>
                    <a:pt x="3158" y="839"/>
                  </a:lnTo>
                  <a:lnTo>
                    <a:pt x="3179" y="896"/>
                  </a:lnTo>
                  <a:lnTo>
                    <a:pt x="3201" y="956"/>
                  </a:lnTo>
                  <a:lnTo>
                    <a:pt x="3221" y="1018"/>
                  </a:lnTo>
                  <a:lnTo>
                    <a:pt x="3241" y="1083"/>
                  </a:lnTo>
                  <a:lnTo>
                    <a:pt x="3261" y="1151"/>
                  </a:lnTo>
                  <a:lnTo>
                    <a:pt x="3278" y="1220"/>
                  </a:lnTo>
                  <a:lnTo>
                    <a:pt x="3293" y="1290"/>
                  </a:lnTo>
                  <a:lnTo>
                    <a:pt x="3306" y="1363"/>
                  </a:lnTo>
                  <a:lnTo>
                    <a:pt x="3318" y="1436"/>
                  </a:lnTo>
                  <a:lnTo>
                    <a:pt x="3326" y="1508"/>
                  </a:lnTo>
                  <a:lnTo>
                    <a:pt x="3330" y="1583"/>
                  </a:lnTo>
                  <a:lnTo>
                    <a:pt x="3331" y="1657"/>
                  </a:lnTo>
                  <a:lnTo>
                    <a:pt x="3329" y="1730"/>
                  </a:lnTo>
                  <a:lnTo>
                    <a:pt x="3323" y="1804"/>
                  </a:lnTo>
                  <a:lnTo>
                    <a:pt x="3311" y="1877"/>
                  </a:lnTo>
                  <a:lnTo>
                    <a:pt x="3296" y="1949"/>
                  </a:lnTo>
                  <a:lnTo>
                    <a:pt x="3276" y="2019"/>
                  </a:lnTo>
                  <a:lnTo>
                    <a:pt x="3249" y="2086"/>
                  </a:lnTo>
                  <a:lnTo>
                    <a:pt x="3217" y="2153"/>
                  </a:lnTo>
                  <a:lnTo>
                    <a:pt x="3179" y="2218"/>
                  </a:lnTo>
                  <a:lnTo>
                    <a:pt x="3135" y="2280"/>
                  </a:lnTo>
                  <a:lnTo>
                    <a:pt x="3121" y="2294"/>
                  </a:lnTo>
                  <a:lnTo>
                    <a:pt x="3103" y="2304"/>
                  </a:lnTo>
                  <a:lnTo>
                    <a:pt x="3085" y="2310"/>
                  </a:lnTo>
                  <a:lnTo>
                    <a:pt x="3065" y="2313"/>
                  </a:lnTo>
                  <a:lnTo>
                    <a:pt x="268" y="2313"/>
                  </a:lnTo>
                  <a:lnTo>
                    <a:pt x="248" y="2310"/>
                  </a:lnTo>
                  <a:lnTo>
                    <a:pt x="229" y="2304"/>
                  </a:lnTo>
                  <a:lnTo>
                    <a:pt x="212" y="2293"/>
                  </a:lnTo>
                  <a:lnTo>
                    <a:pt x="197" y="2280"/>
                  </a:lnTo>
                  <a:lnTo>
                    <a:pt x="152" y="2216"/>
                  </a:lnTo>
                  <a:lnTo>
                    <a:pt x="114" y="2151"/>
                  </a:lnTo>
                  <a:lnTo>
                    <a:pt x="82" y="2082"/>
                  </a:lnTo>
                  <a:lnTo>
                    <a:pt x="56" y="2013"/>
                  </a:lnTo>
                  <a:lnTo>
                    <a:pt x="34" y="1942"/>
                  </a:lnTo>
                  <a:lnTo>
                    <a:pt x="19" y="1869"/>
                  </a:lnTo>
                  <a:lnTo>
                    <a:pt x="8" y="1795"/>
                  </a:lnTo>
                  <a:lnTo>
                    <a:pt x="1" y="1721"/>
                  </a:lnTo>
                  <a:lnTo>
                    <a:pt x="0" y="1648"/>
                  </a:lnTo>
                  <a:lnTo>
                    <a:pt x="0" y="1642"/>
                  </a:lnTo>
                  <a:lnTo>
                    <a:pt x="1" y="1571"/>
                  </a:lnTo>
                  <a:lnTo>
                    <a:pt x="7" y="1495"/>
                  </a:lnTo>
                  <a:lnTo>
                    <a:pt x="16" y="1421"/>
                  </a:lnTo>
                  <a:lnTo>
                    <a:pt x="28" y="1347"/>
                  </a:lnTo>
                  <a:lnTo>
                    <a:pt x="41" y="1275"/>
                  </a:lnTo>
                  <a:lnTo>
                    <a:pt x="57" y="1204"/>
                  </a:lnTo>
                  <a:lnTo>
                    <a:pt x="76" y="1133"/>
                  </a:lnTo>
                  <a:lnTo>
                    <a:pt x="94" y="1066"/>
                  </a:lnTo>
                  <a:lnTo>
                    <a:pt x="115" y="1001"/>
                  </a:lnTo>
                  <a:lnTo>
                    <a:pt x="136" y="939"/>
                  </a:lnTo>
                  <a:lnTo>
                    <a:pt x="159" y="879"/>
                  </a:lnTo>
                  <a:lnTo>
                    <a:pt x="180" y="822"/>
                  </a:lnTo>
                  <a:lnTo>
                    <a:pt x="201" y="769"/>
                  </a:lnTo>
                  <a:lnTo>
                    <a:pt x="223" y="720"/>
                  </a:lnTo>
                  <a:lnTo>
                    <a:pt x="244" y="675"/>
                  </a:lnTo>
                  <a:lnTo>
                    <a:pt x="262" y="635"/>
                  </a:lnTo>
                  <a:lnTo>
                    <a:pt x="279" y="599"/>
                  </a:lnTo>
                  <a:lnTo>
                    <a:pt x="295" y="567"/>
                  </a:lnTo>
                  <a:lnTo>
                    <a:pt x="309" y="542"/>
                  </a:lnTo>
                  <a:lnTo>
                    <a:pt x="319" y="522"/>
                  </a:lnTo>
                  <a:lnTo>
                    <a:pt x="326" y="508"/>
                  </a:lnTo>
                  <a:lnTo>
                    <a:pt x="331" y="501"/>
                  </a:lnTo>
                  <a:lnTo>
                    <a:pt x="368" y="447"/>
                  </a:lnTo>
                  <a:lnTo>
                    <a:pt x="412" y="396"/>
                  </a:lnTo>
                  <a:lnTo>
                    <a:pt x="462" y="347"/>
                  </a:lnTo>
                  <a:lnTo>
                    <a:pt x="518" y="302"/>
                  </a:lnTo>
                  <a:lnTo>
                    <a:pt x="581" y="259"/>
                  </a:lnTo>
                  <a:lnTo>
                    <a:pt x="649" y="219"/>
                  </a:lnTo>
                  <a:lnTo>
                    <a:pt x="723" y="180"/>
                  </a:lnTo>
                  <a:lnTo>
                    <a:pt x="803" y="146"/>
                  </a:lnTo>
                  <a:lnTo>
                    <a:pt x="886" y="115"/>
                  </a:lnTo>
                  <a:lnTo>
                    <a:pt x="975" y="88"/>
                  </a:lnTo>
                  <a:lnTo>
                    <a:pt x="1068" y="62"/>
                  </a:lnTo>
                  <a:lnTo>
                    <a:pt x="1166" y="41"/>
                  </a:lnTo>
                  <a:lnTo>
                    <a:pt x="1268" y="24"/>
                  </a:lnTo>
                  <a:lnTo>
                    <a:pt x="1374" y="9"/>
                  </a:lnTo>
                  <a:lnTo>
                    <a:pt x="14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22" name="Freeform 7"/>
            <p:cNvSpPr>
              <a:spLocks/>
            </p:cNvSpPr>
            <p:nvPr/>
          </p:nvSpPr>
          <p:spPr bwMode="auto">
            <a:xfrm>
              <a:off x="988" y="536"/>
              <a:ext cx="626" cy="626"/>
            </a:xfrm>
            <a:custGeom>
              <a:avLst/>
              <a:gdLst>
                <a:gd name="T0" fmla="*/ 939 w 1877"/>
                <a:gd name="T1" fmla="*/ 0 h 1878"/>
                <a:gd name="T2" fmla="*/ 1108 w 1877"/>
                <a:gd name="T3" fmla="*/ 15 h 1878"/>
                <a:gd name="T4" fmla="*/ 1267 w 1877"/>
                <a:gd name="T5" fmla="*/ 59 h 1878"/>
                <a:gd name="T6" fmla="*/ 1412 w 1877"/>
                <a:gd name="T7" fmla="*/ 128 h 1878"/>
                <a:gd name="T8" fmla="*/ 1543 w 1877"/>
                <a:gd name="T9" fmla="*/ 221 h 1878"/>
                <a:gd name="T10" fmla="*/ 1657 w 1877"/>
                <a:gd name="T11" fmla="*/ 335 h 1878"/>
                <a:gd name="T12" fmla="*/ 1750 w 1877"/>
                <a:gd name="T13" fmla="*/ 466 h 1878"/>
                <a:gd name="T14" fmla="*/ 1819 w 1877"/>
                <a:gd name="T15" fmla="*/ 612 h 1878"/>
                <a:gd name="T16" fmla="*/ 1863 w 1877"/>
                <a:gd name="T17" fmla="*/ 771 h 1878"/>
                <a:gd name="T18" fmla="*/ 1877 w 1877"/>
                <a:gd name="T19" fmla="*/ 939 h 1878"/>
                <a:gd name="T20" fmla="*/ 1863 w 1877"/>
                <a:gd name="T21" fmla="*/ 1108 h 1878"/>
                <a:gd name="T22" fmla="*/ 1819 w 1877"/>
                <a:gd name="T23" fmla="*/ 1267 h 1878"/>
                <a:gd name="T24" fmla="*/ 1750 w 1877"/>
                <a:gd name="T25" fmla="*/ 1413 h 1878"/>
                <a:gd name="T26" fmla="*/ 1657 w 1877"/>
                <a:gd name="T27" fmla="*/ 1544 h 1878"/>
                <a:gd name="T28" fmla="*/ 1543 w 1877"/>
                <a:gd name="T29" fmla="*/ 1656 h 1878"/>
                <a:gd name="T30" fmla="*/ 1412 w 1877"/>
                <a:gd name="T31" fmla="*/ 1749 h 1878"/>
                <a:gd name="T32" fmla="*/ 1267 w 1877"/>
                <a:gd name="T33" fmla="*/ 1819 h 1878"/>
                <a:gd name="T34" fmla="*/ 1108 w 1877"/>
                <a:gd name="T35" fmla="*/ 1863 h 1878"/>
                <a:gd name="T36" fmla="*/ 939 w 1877"/>
                <a:gd name="T37" fmla="*/ 1878 h 1878"/>
                <a:gd name="T38" fmla="*/ 771 w 1877"/>
                <a:gd name="T39" fmla="*/ 1863 h 1878"/>
                <a:gd name="T40" fmla="*/ 612 w 1877"/>
                <a:gd name="T41" fmla="*/ 1819 h 1878"/>
                <a:gd name="T42" fmla="*/ 467 w 1877"/>
                <a:gd name="T43" fmla="*/ 1749 h 1878"/>
                <a:gd name="T44" fmla="*/ 335 w 1877"/>
                <a:gd name="T45" fmla="*/ 1656 h 1878"/>
                <a:gd name="T46" fmla="*/ 221 w 1877"/>
                <a:gd name="T47" fmla="*/ 1544 h 1878"/>
                <a:gd name="T48" fmla="*/ 129 w 1877"/>
                <a:gd name="T49" fmla="*/ 1413 h 1878"/>
                <a:gd name="T50" fmla="*/ 60 w 1877"/>
                <a:gd name="T51" fmla="*/ 1267 h 1878"/>
                <a:gd name="T52" fmla="*/ 16 w 1877"/>
                <a:gd name="T53" fmla="*/ 1108 h 1878"/>
                <a:gd name="T54" fmla="*/ 0 w 1877"/>
                <a:gd name="T55" fmla="*/ 939 h 1878"/>
                <a:gd name="T56" fmla="*/ 16 w 1877"/>
                <a:gd name="T57" fmla="*/ 771 h 1878"/>
                <a:gd name="T58" fmla="*/ 60 w 1877"/>
                <a:gd name="T59" fmla="*/ 612 h 1878"/>
                <a:gd name="T60" fmla="*/ 129 w 1877"/>
                <a:gd name="T61" fmla="*/ 466 h 1878"/>
                <a:gd name="T62" fmla="*/ 221 w 1877"/>
                <a:gd name="T63" fmla="*/ 335 h 1878"/>
                <a:gd name="T64" fmla="*/ 335 w 1877"/>
                <a:gd name="T65" fmla="*/ 221 h 1878"/>
                <a:gd name="T66" fmla="*/ 467 w 1877"/>
                <a:gd name="T67" fmla="*/ 128 h 1878"/>
                <a:gd name="T68" fmla="*/ 612 w 1877"/>
                <a:gd name="T69" fmla="*/ 59 h 1878"/>
                <a:gd name="T70" fmla="*/ 771 w 1877"/>
                <a:gd name="T71" fmla="*/ 15 h 1878"/>
                <a:gd name="T72" fmla="*/ 939 w 1877"/>
                <a:gd name="T73"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7" h="1878">
                  <a:moveTo>
                    <a:pt x="939" y="0"/>
                  </a:moveTo>
                  <a:lnTo>
                    <a:pt x="939" y="0"/>
                  </a:lnTo>
                  <a:lnTo>
                    <a:pt x="1024" y="4"/>
                  </a:lnTo>
                  <a:lnTo>
                    <a:pt x="1108" y="15"/>
                  </a:lnTo>
                  <a:lnTo>
                    <a:pt x="1188" y="34"/>
                  </a:lnTo>
                  <a:lnTo>
                    <a:pt x="1267" y="59"/>
                  </a:lnTo>
                  <a:lnTo>
                    <a:pt x="1341" y="91"/>
                  </a:lnTo>
                  <a:lnTo>
                    <a:pt x="1412" y="128"/>
                  </a:lnTo>
                  <a:lnTo>
                    <a:pt x="1480" y="172"/>
                  </a:lnTo>
                  <a:lnTo>
                    <a:pt x="1543" y="221"/>
                  </a:lnTo>
                  <a:lnTo>
                    <a:pt x="1603" y="275"/>
                  </a:lnTo>
                  <a:lnTo>
                    <a:pt x="1657" y="335"/>
                  </a:lnTo>
                  <a:lnTo>
                    <a:pt x="1706" y="399"/>
                  </a:lnTo>
                  <a:lnTo>
                    <a:pt x="1750" y="466"/>
                  </a:lnTo>
                  <a:lnTo>
                    <a:pt x="1787" y="538"/>
                  </a:lnTo>
                  <a:lnTo>
                    <a:pt x="1819" y="612"/>
                  </a:lnTo>
                  <a:lnTo>
                    <a:pt x="1844" y="690"/>
                  </a:lnTo>
                  <a:lnTo>
                    <a:pt x="1863" y="771"/>
                  </a:lnTo>
                  <a:lnTo>
                    <a:pt x="1875" y="853"/>
                  </a:lnTo>
                  <a:lnTo>
                    <a:pt x="1877" y="939"/>
                  </a:lnTo>
                  <a:lnTo>
                    <a:pt x="1875" y="1024"/>
                  </a:lnTo>
                  <a:lnTo>
                    <a:pt x="1863" y="1108"/>
                  </a:lnTo>
                  <a:lnTo>
                    <a:pt x="1844" y="1189"/>
                  </a:lnTo>
                  <a:lnTo>
                    <a:pt x="1819" y="1267"/>
                  </a:lnTo>
                  <a:lnTo>
                    <a:pt x="1787" y="1341"/>
                  </a:lnTo>
                  <a:lnTo>
                    <a:pt x="1750" y="1413"/>
                  </a:lnTo>
                  <a:lnTo>
                    <a:pt x="1706" y="1480"/>
                  </a:lnTo>
                  <a:lnTo>
                    <a:pt x="1657" y="1544"/>
                  </a:lnTo>
                  <a:lnTo>
                    <a:pt x="1603" y="1603"/>
                  </a:lnTo>
                  <a:lnTo>
                    <a:pt x="1543" y="1656"/>
                  </a:lnTo>
                  <a:lnTo>
                    <a:pt x="1480" y="1707"/>
                  </a:lnTo>
                  <a:lnTo>
                    <a:pt x="1412" y="1749"/>
                  </a:lnTo>
                  <a:lnTo>
                    <a:pt x="1341" y="1788"/>
                  </a:lnTo>
                  <a:lnTo>
                    <a:pt x="1267" y="1819"/>
                  </a:lnTo>
                  <a:lnTo>
                    <a:pt x="1188" y="1845"/>
                  </a:lnTo>
                  <a:lnTo>
                    <a:pt x="1108" y="1863"/>
                  </a:lnTo>
                  <a:lnTo>
                    <a:pt x="1024" y="1874"/>
                  </a:lnTo>
                  <a:lnTo>
                    <a:pt x="939" y="1878"/>
                  </a:lnTo>
                  <a:lnTo>
                    <a:pt x="855" y="1874"/>
                  </a:lnTo>
                  <a:lnTo>
                    <a:pt x="771" y="1863"/>
                  </a:lnTo>
                  <a:lnTo>
                    <a:pt x="690" y="1845"/>
                  </a:lnTo>
                  <a:lnTo>
                    <a:pt x="612" y="1819"/>
                  </a:lnTo>
                  <a:lnTo>
                    <a:pt x="538" y="1788"/>
                  </a:lnTo>
                  <a:lnTo>
                    <a:pt x="467" y="1749"/>
                  </a:lnTo>
                  <a:lnTo>
                    <a:pt x="399" y="1707"/>
                  </a:lnTo>
                  <a:lnTo>
                    <a:pt x="335" y="1656"/>
                  </a:lnTo>
                  <a:lnTo>
                    <a:pt x="276" y="1603"/>
                  </a:lnTo>
                  <a:lnTo>
                    <a:pt x="221" y="1544"/>
                  </a:lnTo>
                  <a:lnTo>
                    <a:pt x="172" y="1480"/>
                  </a:lnTo>
                  <a:lnTo>
                    <a:pt x="129" y="1413"/>
                  </a:lnTo>
                  <a:lnTo>
                    <a:pt x="92" y="1341"/>
                  </a:lnTo>
                  <a:lnTo>
                    <a:pt x="60" y="1267"/>
                  </a:lnTo>
                  <a:lnTo>
                    <a:pt x="35" y="1189"/>
                  </a:lnTo>
                  <a:lnTo>
                    <a:pt x="16" y="1108"/>
                  </a:lnTo>
                  <a:lnTo>
                    <a:pt x="4" y="1024"/>
                  </a:lnTo>
                  <a:lnTo>
                    <a:pt x="0" y="939"/>
                  </a:lnTo>
                  <a:lnTo>
                    <a:pt x="4" y="853"/>
                  </a:lnTo>
                  <a:lnTo>
                    <a:pt x="16" y="771"/>
                  </a:lnTo>
                  <a:lnTo>
                    <a:pt x="35" y="690"/>
                  </a:lnTo>
                  <a:lnTo>
                    <a:pt x="60" y="612"/>
                  </a:lnTo>
                  <a:lnTo>
                    <a:pt x="92" y="538"/>
                  </a:lnTo>
                  <a:lnTo>
                    <a:pt x="129" y="466"/>
                  </a:lnTo>
                  <a:lnTo>
                    <a:pt x="172" y="399"/>
                  </a:lnTo>
                  <a:lnTo>
                    <a:pt x="221" y="335"/>
                  </a:lnTo>
                  <a:lnTo>
                    <a:pt x="276" y="275"/>
                  </a:lnTo>
                  <a:lnTo>
                    <a:pt x="335" y="221"/>
                  </a:lnTo>
                  <a:lnTo>
                    <a:pt x="399" y="172"/>
                  </a:lnTo>
                  <a:lnTo>
                    <a:pt x="467" y="128"/>
                  </a:lnTo>
                  <a:lnTo>
                    <a:pt x="538" y="91"/>
                  </a:lnTo>
                  <a:lnTo>
                    <a:pt x="612" y="59"/>
                  </a:lnTo>
                  <a:lnTo>
                    <a:pt x="690" y="34"/>
                  </a:lnTo>
                  <a:lnTo>
                    <a:pt x="771" y="15"/>
                  </a:lnTo>
                  <a:lnTo>
                    <a:pt x="855" y="4"/>
                  </a:lnTo>
                  <a:lnTo>
                    <a:pt x="9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sp>
        <p:nvSpPr>
          <p:cNvPr id="23" name="Oval 22"/>
          <p:cNvSpPr/>
          <p:nvPr/>
        </p:nvSpPr>
        <p:spPr>
          <a:xfrm>
            <a:off x="2185219"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1" name="Rectangle 70"/>
          <p:cNvSpPr/>
          <p:nvPr/>
        </p:nvSpPr>
        <p:spPr>
          <a:xfrm>
            <a:off x="1815039" y="3043161"/>
            <a:ext cx="1586879" cy="715581"/>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UNIQUE VISITORS</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people who have seen an online article</a:t>
            </a:r>
          </a:p>
        </p:txBody>
      </p:sp>
      <p:sp>
        <p:nvSpPr>
          <p:cNvPr id="58" name="Oval 57"/>
          <p:cNvSpPr/>
          <p:nvPr/>
        </p:nvSpPr>
        <p:spPr>
          <a:xfrm>
            <a:off x="4140532"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ectangle 89"/>
          <p:cNvSpPr/>
          <p:nvPr/>
        </p:nvSpPr>
        <p:spPr>
          <a:xfrm>
            <a:off x="3738601" y="3043161"/>
            <a:ext cx="1586879" cy="561692"/>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IMPRESSIONS</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times an article was viewed</a:t>
            </a:r>
          </a:p>
        </p:txBody>
      </p:sp>
      <p:sp>
        <p:nvSpPr>
          <p:cNvPr id="30" name="Rounded Rectangle 29"/>
          <p:cNvSpPr/>
          <p:nvPr/>
        </p:nvSpPr>
        <p:spPr>
          <a:xfrm>
            <a:off x="5592360" y="1658070"/>
            <a:ext cx="1744746" cy="29828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2" name="Oval 61"/>
          <p:cNvSpPr/>
          <p:nvPr/>
        </p:nvSpPr>
        <p:spPr>
          <a:xfrm>
            <a:off x="6076304" y="1962456"/>
            <a:ext cx="794444" cy="7659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ectangle 90"/>
          <p:cNvSpPr/>
          <p:nvPr/>
        </p:nvSpPr>
        <p:spPr>
          <a:xfrm>
            <a:off x="5662841" y="3043161"/>
            <a:ext cx="1586879" cy="869469"/>
          </a:xfrm>
          <a:prstGeom prst="rect">
            <a:avLst/>
          </a:prstGeom>
        </p:spPr>
        <p:txBody>
          <a:bodyPr wrap="square">
            <a:spAutoFit/>
          </a:bodyPr>
          <a:lstStyle/>
          <a:p>
            <a:pPr algn="ctr"/>
            <a:r>
              <a:rPr lang="en-US" sz="1050" b="1" dirty="0">
                <a:solidFill>
                  <a:schemeClr val="bg1"/>
                </a:solidFill>
                <a:latin typeface="Roboto" panose="020B0604020202020204" charset="0"/>
                <a:ea typeface="Roboto" panose="020B0604020202020204" charset="0"/>
                <a:cs typeface="Arial" panose="020B0604020202020204" pitchFamily="34" charset="0"/>
              </a:rPr>
              <a:t>LIFESPAN</a:t>
            </a:r>
          </a:p>
          <a:p>
            <a:pPr algn="ctr">
              <a:defRPr/>
            </a:pPr>
            <a:r>
              <a:rPr lang="en-US" sz="1000" dirty="0">
                <a:solidFill>
                  <a:schemeClr val="bg1"/>
                </a:solidFill>
                <a:latin typeface="Roboto" panose="020B0604020202020204" charset="0"/>
                <a:ea typeface="Roboto" panose="020B0604020202020204" charset="0"/>
                <a:cs typeface="Arial" panose="020B0604020202020204" pitchFamily="34" charset="0"/>
              </a:rPr>
              <a:t>The number of days an article continues to drive views and visits without a significant decline </a:t>
            </a:r>
          </a:p>
        </p:txBody>
      </p:sp>
      <p:sp>
        <p:nvSpPr>
          <p:cNvPr id="27" name="Rectangle 26"/>
          <p:cNvSpPr/>
          <p:nvPr/>
        </p:nvSpPr>
        <p:spPr>
          <a:xfrm>
            <a:off x="0" y="351716"/>
            <a:ext cx="9144000" cy="1004121"/>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Bebas Neue"/>
              </a:rPr>
              <a:t>Defining audience interest in online news content</a:t>
            </a:r>
          </a:p>
          <a:p>
            <a:pPr algn="ctr">
              <a:defRPr/>
            </a:pPr>
            <a:endParaRPr lang="en-US" sz="1050" dirty="0">
              <a:solidFill>
                <a:schemeClr val="bg1"/>
              </a:solidFill>
              <a:latin typeface="Arial" panose="020B0604020202020204" pitchFamily="34" charset="0"/>
              <a:cs typeface="Arial" panose="020B0604020202020204" pitchFamily="34" charset="0"/>
            </a:endParaRPr>
          </a:p>
          <a:p>
            <a:pPr algn="ctr">
              <a:defRPr/>
            </a:pPr>
            <a:r>
              <a:rPr lang="en-US" sz="1050" dirty="0">
                <a:solidFill>
                  <a:schemeClr val="bg1"/>
                </a:solidFill>
                <a:latin typeface="Arial" panose="020B0604020202020204" pitchFamily="34" charset="0"/>
                <a:cs typeface="Arial" panose="020B0604020202020204" pitchFamily="34" charset="0"/>
              </a:rPr>
              <a:t>You can edit this text. Edit this line of text. You can edit this text.</a:t>
            </a:r>
          </a:p>
          <a:p>
            <a:pPr algn="ctr">
              <a:defRPr/>
            </a:pPr>
            <a:endParaRPr lang="en-US" sz="825" dirty="0">
              <a:solidFill>
                <a:schemeClr val="bg1"/>
              </a:solidFill>
              <a:latin typeface="Arial" panose="020B0604020202020204" pitchFamily="34" charset="0"/>
              <a:cs typeface="Arial" panose="020B0604020202020204" pitchFamily="34" charset="0"/>
            </a:endParaRPr>
          </a:p>
        </p:txBody>
      </p:sp>
      <p:sp>
        <p:nvSpPr>
          <p:cNvPr id="15" name="Left-Right Arrow 14"/>
          <p:cNvSpPr/>
          <p:nvPr/>
        </p:nvSpPr>
        <p:spPr>
          <a:xfrm>
            <a:off x="1806305" y="3863665"/>
            <a:ext cx="5520889" cy="702396"/>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3" name="Freeform 18">
            <a:extLst>
              <a:ext uri="{FF2B5EF4-FFF2-40B4-BE49-F238E27FC236}">
                <a16:creationId xmlns:a16="http://schemas.microsoft.com/office/drawing/2014/main" id="{3CA81B84-8750-4E8A-B31C-02F95942B786}"/>
              </a:ext>
            </a:extLst>
          </p:cNvPr>
          <p:cNvSpPr>
            <a:spLocks noEditPoints="1"/>
          </p:cNvSpPr>
          <p:nvPr/>
        </p:nvSpPr>
        <p:spPr bwMode="auto">
          <a:xfrm>
            <a:off x="4349340" y="2168817"/>
            <a:ext cx="434820" cy="385981"/>
          </a:xfrm>
          <a:custGeom>
            <a:avLst/>
            <a:gdLst>
              <a:gd name="T0" fmla="*/ 487 w 3681"/>
              <a:gd name="T1" fmla="*/ 1431 h 3446"/>
              <a:gd name="T2" fmla="*/ 864 w 3681"/>
              <a:gd name="T3" fmla="*/ 1431 h 3446"/>
              <a:gd name="T4" fmla="*/ 864 w 3681"/>
              <a:gd name="T5" fmla="*/ 3012 h 3446"/>
              <a:gd name="T6" fmla="*/ 487 w 3681"/>
              <a:gd name="T7" fmla="*/ 3012 h 3446"/>
              <a:gd name="T8" fmla="*/ 487 w 3681"/>
              <a:gd name="T9" fmla="*/ 1431 h 3446"/>
              <a:gd name="T10" fmla="*/ 1669 w 3681"/>
              <a:gd name="T11" fmla="*/ 1343 h 3446"/>
              <a:gd name="T12" fmla="*/ 2046 w 3681"/>
              <a:gd name="T13" fmla="*/ 1343 h 3446"/>
              <a:gd name="T14" fmla="*/ 2046 w 3681"/>
              <a:gd name="T15" fmla="*/ 3024 h 3446"/>
              <a:gd name="T16" fmla="*/ 1669 w 3681"/>
              <a:gd name="T17" fmla="*/ 3024 h 3446"/>
              <a:gd name="T18" fmla="*/ 1669 w 3681"/>
              <a:gd name="T19" fmla="*/ 1343 h 3446"/>
              <a:gd name="T20" fmla="*/ 2267 w 3681"/>
              <a:gd name="T21" fmla="*/ 816 h 3446"/>
              <a:gd name="T22" fmla="*/ 2644 w 3681"/>
              <a:gd name="T23" fmla="*/ 816 h 3446"/>
              <a:gd name="T24" fmla="*/ 2644 w 3681"/>
              <a:gd name="T25" fmla="*/ 3024 h 3446"/>
              <a:gd name="T26" fmla="*/ 2267 w 3681"/>
              <a:gd name="T27" fmla="*/ 3024 h 3446"/>
              <a:gd name="T28" fmla="*/ 2267 w 3681"/>
              <a:gd name="T29" fmla="*/ 816 h 3446"/>
              <a:gd name="T30" fmla="*/ 1089 w 3681"/>
              <a:gd name="T31" fmla="*/ 816 h 3446"/>
              <a:gd name="T32" fmla="*/ 1466 w 3681"/>
              <a:gd name="T33" fmla="*/ 816 h 3446"/>
              <a:gd name="T34" fmla="*/ 1466 w 3681"/>
              <a:gd name="T35" fmla="*/ 3024 h 3446"/>
              <a:gd name="T36" fmla="*/ 1089 w 3681"/>
              <a:gd name="T37" fmla="*/ 3024 h 3446"/>
              <a:gd name="T38" fmla="*/ 1089 w 3681"/>
              <a:gd name="T39" fmla="*/ 816 h 3446"/>
              <a:gd name="T40" fmla="*/ 0 w 3681"/>
              <a:gd name="T41" fmla="*/ 0 h 3446"/>
              <a:gd name="T42" fmla="*/ 201 w 3681"/>
              <a:gd name="T43" fmla="*/ 0 h 3446"/>
              <a:gd name="T44" fmla="*/ 201 w 3681"/>
              <a:gd name="T45" fmla="*/ 3245 h 3446"/>
              <a:gd name="T46" fmla="*/ 3681 w 3681"/>
              <a:gd name="T47" fmla="*/ 3245 h 3446"/>
              <a:gd name="T48" fmla="*/ 3681 w 3681"/>
              <a:gd name="T49" fmla="*/ 3446 h 3446"/>
              <a:gd name="T50" fmla="*/ 0 w 3681"/>
              <a:gd name="T51" fmla="*/ 3446 h 3446"/>
              <a:gd name="T52" fmla="*/ 0 w 3681"/>
              <a:gd name="T53" fmla="*/ 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81" h="3446">
                <a:moveTo>
                  <a:pt x="487" y="1431"/>
                </a:moveTo>
                <a:lnTo>
                  <a:pt x="864" y="1431"/>
                </a:lnTo>
                <a:lnTo>
                  <a:pt x="864" y="3012"/>
                </a:lnTo>
                <a:lnTo>
                  <a:pt x="487" y="3012"/>
                </a:lnTo>
                <a:lnTo>
                  <a:pt x="487" y="1431"/>
                </a:lnTo>
                <a:close/>
                <a:moveTo>
                  <a:pt x="1669" y="1343"/>
                </a:moveTo>
                <a:lnTo>
                  <a:pt x="2046" y="1343"/>
                </a:lnTo>
                <a:lnTo>
                  <a:pt x="2046" y="3024"/>
                </a:lnTo>
                <a:lnTo>
                  <a:pt x="1669" y="3024"/>
                </a:lnTo>
                <a:lnTo>
                  <a:pt x="1669" y="1343"/>
                </a:lnTo>
                <a:close/>
                <a:moveTo>
                  <a:pt x="2267" y="816"/>
                </a:moveTo>
                <a:lnTo>
                  <a:pt x="2644" y="816"/>
                </a:lnTo>
                <a:lnTo>
                  <a:pt x="2644" y="3024"/>
                </a:lnTo>
                <a:lnTo>
                  <a:pt x="2267" y="3024"/>
                </a:lnTo>
                <a:lnTo>
                  <a:pt x="2267" y="816"/>
                </a:lnTo>
                <a:close/>
                <a:moveTo>
                  <a:pt x="1089" y="816"/>
                </a:moveTo>
                <a:lnTo>
                  <a:pt x="1466" y="816"/>
                </a:lnTo>
                <a:lnTo>
                  <a:pt x="1466" y="3024"/>
                </a:lnTo>
                <a:lnTo>
                  <a:pt x="1089" y="3024"/>
                </a:lnTo>
                <a:lnTo>
                  <a:pt x="1089" y="816"/>
                </a:lnTo>
                <a:close/>
                <a:moveTo>
                  <a:pt x="0" y="0"/>
                </a:moveTo>
                <a:lnTo>
                  <a:pt x="201" y="0"/>
                </a:lnTo>
                <a:lnTo>
                  <a:pt x="201" y="3245"/>
                </a:lnTo>
                <a:lnTo>
                  <a:pt x="3681" y="3245"/>
                </a:lnTo>
                <a:lnTo>
                  <a:pt x="3681" y="3446"/>
                </a:lnTo>
                <a:lnTo>
                  <a:pt x="0" y="344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6">
            <a:extLst>
              <a:ext uri="{FF2B5EF4-FFF2-40B4-BE49-F238E27FC236}">
                <a16:creationId xmlns:a16="http://schemas.microsoft.com/office/drawing/2014/main" id="{1F5EABE9-3C0D-49CF-B39B-986110DCAA1A}"/>
              </a:ext>
            </a:extLst>
          </p:cNvPr>
          <p:cNvSpPr>
            <a:spLocks noEditPoints="1"/>
          </p:cNvSpPr>
          <p:nvPr/>
        </p:nvSpPr>
        <p:spPr bwMode="auto">
          <a:xfrm>
            <a:off x="6321126" y="2127821"/>
            <a:ext cx="304800" cy="422031"/>
          </a:xfrm>
          <a:custGeom>
            <a:avLst/>
            <a:gdLst>
              <a:gd name="T0" fmla="*/ 2098 w 2791"/>
              <a:gd name="T1" fmla="*/ 1065 h 3967"/>
              <a:gd name="T2" fmla="*/ 1949 w 2791"/>
              <a:gd name="T3" fmla="*/ 1471 h 3967"/>
              <a:gd name="T4" fmla="*/ 1708 w 2791"/>
              <a:gd name="T5" fmla="*/ 1759 h 3967"/>
              <a:gd name="T6" fmla="*/ 1654 w 2791"/>
              <a:gd name="T7" fmla="*/ 1795 h 3967"/>
              <a:gd name="T8" fmla="*/ 1563 w 2791"/>
              <a:gd name="T9" fmla="*/ 1941 h 3967"/>
              <a:gd name="T10" fmla="*/ 1516 w 2791"/>
              <a:gd name="T11" fmla="*/ 2200 h 3967"/>
              <a:gd name="T12" fmla="*/ 1495 w 2791"/>
              <a:gd name="T13" fmla="*/ 2463 h 3967"/>
              <a:gd name="T14" fmla="*/ 1489 w 2791"/>
              <a:gd name="T15" fmla="*/ 2620 h 3967"/>
              <a:gd name="T16" fmla="*/ 1661 w 2791"/>
              <a:gd name="T17" fmla="*/ 2687 h 3967"/>
              <a:gd name="T18" fmla="*/ 1887 w 2791"/>
              <a:gd name="T19" fmla="*/ 2877 h 3967"/>
              <a:gd name="T20" fmla="*/ 2045 w 2791"/>
              <a:gd name="T21" fmla="*/ 3023 h 3967"/>
              <a:gd name="T22" fmla="*/ 2132 w 2791"/>
              <a:gd name="T23" fmla="*/ 3139 h 3967"/>
              <a:gd name="T24" fmla="*/ 2162 w 2791"/>
              <a:gd name="T25" fmla="*/ 3281 h 3967"/>
              <a:gd name="T26" fmla="*/ 763 w 2791"/>
              <a:gd name="T27" fmla="*/ 3090 h 3967"/>
              <a:gd name="T28" fmla="*/ 956 w 2791"/>
              <a:gd name="T29" fmla="*/ 2878 h 3967"/>
              <a:gd name="T30" fmla="*/ 1122 w 2791"/>
              <a:gd name="T31" fmla="*/ 2746 h 3967"/>
              <a:gd name="T32" fmla="*/ 1210 w 2791"/>
              <a:gd name="T33" fmla="*/ 2690 h 3967"/>
              <a:gd name="T34" fmla="*/ 1371 w 2791"/>
              <a:gd name="T35" fmla="*/ 2632 h 3967"/>
              <a:gd name="T36" fmla="*/ 1365 w 2791"/>
              <a:gd name="T37" fmla="*/ 2533 h 3967"/>
              <a:gd name="T38" fmla="*/ 1318 w 2791"/>
              <a:gd name="T39" fmla="*/ 2162 h 3967"/>
              <a:gd name="T40" fmla="*/ 1243 w 2791"/>
              <a:gd name="T41" fmla="*/ 1928 h 3967"/>
              <a:gd name="T42" fmla="*/ 1188 w 2791"/>
              <a:gd name="T43" fmla="*/ 1823 h 3967"/>
              <a:gd name="T44" fmla="*/ 953 w 2791"/>
              <a:gd name="T45" fmla="*/ 1651 h 3967"/>
              <a:gd name="T46" fmla="*/ 771 w 2791"/>
              <a:gd name="T47" fmla="*/ 1349 h 3967"/>
              <a:gd name="T48" fmla="*/ 673 w 2791"/>
              <a:gd name="T49" fmla="*/ 961 h 3967"/>
              <a:gd name="T50" fmla="*/ 422 w 2791"/>
              <a:gd name="T51" fmla="*/ 807 h 3967"/>
              <a:gd name="T52" fmla="*/ 554 w 2791"/>
              <a:gd name="T53" fmla="*/ 1300 h 3967"/>
              <a:gd name="T54" fmla="*/ 785 w 2791"/>
              <a:gd name="T55" fmla="*/ 1698 h 3967"/>
              <a:gd name="T56" fmla="*/ 963 w 2791"/>
              <a:gd name="T57" fmla="*/ 2068 h 3967"/>
              <a:gd name="T58" fmla="*/ 682 w 2791"/>
              <a:gd name="T59" fmla="*/ 2388 h 3967"/>
              <a:gd name="T60" fmla="*/ 488 w 2791"/>
              <a:gd name="T61" fmla="*/ 2829 h 3967"/>
              <a:gd name="T62" fmla="*/ 401 w 2791"/>
              <a:gd name="T63" fmla="*/ 3349 h 3967"/>
              <a:gd name="T64" fmla="*/ 2330 w 2791"/>
              <a:gd name="T65" fmla="*/ 2929 h 3967"/>
              <a:gd name="T66" fmla="*/ 2156 w 2791"/>
              <a:gd name="T67" fmla="*/ 2468 h 3967"/>
              <a:gd name="T68" fmla="*/ 1891 w 2791"/>
              <a:gd name="T69" fmla="*/ 2121 h 3967"/>
              <a:gd name="T70" fmla="*/ 1950 w 2791"/>
              <a:gd name="T71" fmla="*/ 1763 h 3967"/>
              <a:gd name="T72" fmla="*/ 2199 w 2791"/>
              <a:gd name="T73" fmla="*/ 1390 h 3967"/>
              <a:gd name="T74" fmla="*/ 2352 w 2791"/>
              <a:gd name="T75" fmla="*/ 912 h 3967"/>
              <a:gd name="T76" fmla="*/ 0 w 2791"/>
              <a:gd name="T77" fmla="*/ 0 h 3967"/>
              <a:gd name="T78" fmla="*/ 2634 w 2791"/>
              <a:gd name="T79" fmla="*/ 593 h 3967"/>
              <a:gd name="T80" fmla="*/ 2543 w 2791"/>
              <a:gd name="T81" fmla="*/ 1167 h 3967"/>
              <a:gd name="T82" fmla="*/ 2333 w 2791"/>
              <a:gd name="T83" fmla="*/ 1660 h 3967"/>
              <a:gd name="T84" fmla="*/ 2155 w 2791"/>
              <a:gd name="T85" fmla="*/ 2040 h 3967"/>
              <a:gd name="T86" fmla="*/ 2430 w 2791"/>
              <a:gd name="T87" fmla="*/ 2466 h 3967"/>
              <a:gd name="T88" fmla="*/ 2594 w 2791"/>
              <a:gd name="T89" fmla="*/ 2997 h 3967"/>
              <a:gd name="T90" fmla="*/ 2638 w 2791"/>
              <a:gd name="T91" fmla="*/ 3593 h 3967"/>
              <a:gd name="T92" fmla="*/ 155 w 2791"/>
              <a:gd name="T93" fmla="*/ 3593 h 3967"/>
              <a:gd name="T94" fmla="*/ 197 w 2791"/>
              <a:gd name="T95" fmla="*/ 2997 h 3967"/>
              <a:gd name="T96" fmla="*/ 363 w 2791"/>
              <a:gd name="T97" fmla="*/ 2466 h 3967"/>
              <a:gd name="T98" fmla="*/ 637 w 2791"/>
              <a:gd name="T99" fmla="*/ 2040 h 3967"/>
              <a:gd name="T100" fmla="*/ 460 w 2791"/>
              <a:gd name="T101" fmla="*/ 1660 h 3967"/>
              <a:gd name="T102" fmla="*/ 250 w 2791"/>
              <a:gd name="T103" fmla="*/ 1167 h 3967"/>
              <a:gd name="T104" fmla="*/ 157 w 2791"/>
              <a:gd name="T105" fmla="*/ 593 h 3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3967">
                <a:moveTo>
                  <a:pt x="657" y="789"/>
                </a:moveTo>
                <a:lnTo>
                  <a:pt x="2134" y="789"/>
                </a:lnTo>
                <a:lnTo>
                  <a:pt x="2127" y="883"/>
                </a:lnTo>
                <a:lnTo>
                  <a:pt x="2115" y="975"/>
                </a:lnTo>
                <a:lnTo>
                  <a:pt x="2098" y="1065"/>
                </a:lnTo>
                <a:lnTo>
                  <a:pt x="2077" y="1153"/>
                </a:lnTo>
                <a:lnTo>
                  <a:pt x="2050" y="1238"/>
                </a:lnTo>
                <a:lnTo>
                  <a:pt x="2021" y="1320"/>
                </a:lnTo>
                <a:lnTo>
                  <a:pt x="1987" y="1397"/>
                </a:lnTo>
                <a:lnTo>
                  <a:pt x="1949" y="1471"/>
                </a:lnTo>
                <a:lnTo>
                  <a:pt x="1908" y="1539"/>
                </a:lnTo>
                <a:lnTo>
                  <a:pt x="1861" y="1603"/>
                </a:lnTo>
                <a:lnTo>
                  <a:pt x="1814" y="1662"/>
                </a:lnTo>
                <a:lnTo>
                  <a:pt x="1762" y="1714"/>
                </a:lnTo>
                <a:lnTo>
                  <a:pt x="1708" y="1759"/>
                </a:lnTo>
                <a:lnTo>
                  <a:pt x="1706" y="1761"/>
                </a:lnTo>
                <a:lnTo>
                  <a:pt x="1698" y="1764"/>
                </a:lnTo>
                <a:lnTo>
                  <a:pt x="1687" y="1772"/>
                </a:lnTo>
                <a:lnTo>
                  <a:pt x="1671" y="1782"/>
                </a:lnTo>
                <a:lnTo>
                  <a:pt x="1654" y="1795"/>
                </a:lnTo>
                <a:lnTo>
                  <a:pt x="1634" y="1812"/>
                </a:lnTo>
                <a:lnTo>
                  <a:pt x="1611" y="1834"/>
                </a:lnTo>
                <a:lnTo>
                  <a:pt x="1594" y="1864"/>
                </a:lnTo>
                <a:lnTo>
                  <a:pt x="1578" y="1899"/>
                </a:lnTo>
                <a:lnTo>
                  <a:pt x="1563" y="1941"/>
                </a:lnTo>
                <a:lnTo>
                  <a:pt x="1551" y="1987"/>
                </a:lnTo>
                <a:lnTo>
                  <a:pt x="1540" y="2036"/>
                </a:lnTo>
                <a:lnTo>
                  <a:pt x="1530" y="2089"/>
                </a:lnTo>
                <a:lnTo>
                  <a:pt x="1523" y="2144"/>
                </a:lnTo>
                <a:lnTo>
                  <a:pt x="1516" y="2200"/>
                </a:lnTo>
                <a:lnTo>
                  <a:pt x="1510" y="2255"/>
                </a:lnTo>
                <a:lnTo>
                  <a:pt x="1505" y="2310"/>
                </a:lnTo>
                <a:lnTo>
                  <a:pt x="1500" y="2364"/>
                </a:lnTo>
                <a:lnTo>
                  <a:pt x="1497" y="2416"/>
                </a:lnTo>
                <a:lnTo>
                  <a:pt x="1495" y="2463"/>
                </a:lnTo>
                <a:lnTo>
                  <a:pt x="1493" y="2506"/>
                </a:lnTo>
                <a:lnTo>
                  <a:pt x="1491" y="2544"/>
                </a:lnTo>
                <a:lnTo>
                  <a:pt x="1490" y="2577"/>
                </a:lnTo>
                <a:lnTo>
                  <a:pt x="1490" y="2602"/>
                </a:lnTo>
                <a:lnTo>
                  <a:pt x="1489" y="2620"/>
                </a:lnTo>
                <a:lnTo>
                  <a:pt x="1489" y="2629"/>
                </a:lnTo>
                <a:lnTo>
                  <a:pt x="1531" y="2635"/>
                </a:lnTo>
                <a:lnTo>
                  <a:pt x="1574" y="2647"/>
                </a:lnTo>
                <a:lnTo>
                  <a:pt x="1617" y="2664"/>
                </a:lnTo>
                <a:lnTo>
                  <a:pt x="1661" y="2687"/>
                </a:lnTo>
                <a:lnTo>
                  <a:pt x="1704" y="2717"/>
                </a:lnTo>
                <a:lnTo>
                  <a:pt x="1749" y="2754"/>
                </a:lnTo>
                <a:lnTo>
                  <a:pt x="1799" y="2799"/>
                </a:lnTo>
                <a:lnTo>
                  <a:pt x="1844" y="2840"/>
                </a:lnTo>
                <a:lnTo>
                  <a:pt x="1887" y="2877"/>
                </a:lnTo>
                <a:lnTo>
                  <a:pt x="1926" y="2911"/>
                </a:lnTo>
                <a:lnTo>
                  <a:pt x="1960" y="2943"/>
                </a:lnTo>
                <a:lnTo>
                  <a:pt x="1992" y="2971"/>
                </a:lnTo>
                <a:lnTo>
                  <a:pt x="2021" y="2998"/>
                </a:lnTo>
                <a:lnTo>
                  <a:pt x="2045" y="3023"/>
                </a:lnTo>
                <a:lnTo>
                  <a:pt x="2068" y="3047"/>
                </a:lnTo>
                <a:lnTo>
                  <a:pt x="2088" y="3069"/>
                </a:lnTo>
                <a:lnTo>
                  <a:pt x="2105" y="3093"/>
                </a:lnTo>
                <a:lnTo>
                  <a:pt x="2119" y="3116"/>
                </a:lnTo>
                <a:lnTo>
                  <a:pt x="2132" y="3139"/>
                </a:lnTo>
                <a:lnTo>
                  <a:pt x="2141" y="3164"/>
                </a:lnTo>
                <a:lnTo>
                  <a:pt x="2149" y="3189"/>
                </a:lnTo>
                <a:lnTo>
                  <a:pt x="2155" y="3218"/>
                </a:lnTo>
                <a:lnTo>
                  <a:pt x="2160" y="3248"/>
                </a:lnTo>
                <a:lnTo>
                  <a:pt x="2162" y="3281"/>
                </a:lnTo>
                <a:lnTo>
                  <a:pt x="701" y="3281"/>
                </a:lnTo>
                <a:lnTo>
                  <a:pt x="707" y="3231"/>
                </a:lnTo>
                <a:lnTo>
                  <a:pt x="719" y="3182"/>
                </a:lnTo>
                <a:lnTo>
                  <a:pt x="739" y="3136"/>
                </a:lnTo>
                <a:lnTo>
                  <a:pt x="763" y="3090"/>
                </a:lnTo>
                <a:lnTo>
                  <a:pt x="793" y="3046"/>
                </a:lnTo>
                <a:lnTo>
                  <a:pt x="827" y="3003"/>
                </a:lnTo>
                <a:lnTo>
                  <a:pt x="867" y="2962"/>
                </a:lnTo>
                <a:lnTo>
                  <a:pt x="909" y="2920"/>
                </a:lnTo>
                <a:lnTo>
                  <a:pt x="956" y="2878"/>
                </a:lnTo>
                <a:lnTo>
                  <a:pt x="1006" y="2838"/>
                </a:lnTo>
                <a:lnTo>
                  <a:pt x="1059" y="2796"/>
                </a:lnTo>
                <a:lnTo>
                  <a:pt x="1114" y="2754"/>
                </a:lnTo>
                <a:lnTo>
                  <a:pt x="1116" y="2751"/>
                </a:lnTo>
                <a:lnTo>
                  <a:pt x="1122" y="2746"/>
                </a:lnTo>
                <a:lnTo>
                  <a:pt x="1133" y="2738"/>
                </a:lnTo>
                <a:lnTo>
                  <a:pt x="1147" y="2728"/>
                </a:lnTo>
                <a:lnTo>
                  <a:pt x="1165" y="2716"/>
                </a:lnTo>
                <a:lnTo>
                  <a:pt x="1186" y="2703"/>
                </a:lnTo>
                <a:lnTo>
                  <a:pt x="1210" y="2690"/>
                </a:lnTo>
                <a:lnTo>
                  <a:pt x="1237" y="2675"/>
                </a:lnTo>
                <a:lnTo>
                  <a:pt x="1267" y="2663"/>
                </a:lnTo>
                <a:lnTo>
                  <a:pt x="1299" y="2651"/>
                </a:lnTo>
                <a:lnTo>
                  <a:pt x="1334" y="2641"/>
                </a:lnTo>
                <a:lnTo>
                  <a:pt x="1371" y="2632"/>
                </a:lnTo>
                <a:lnTo>
                  <a:pt x="1368" y="2630"/>
                </a:lnTo>
                <a:lnTo>
                  <a:pt x="1367" y="2627"/>
                </a:lnTo>
                <a:lnTo>
                  <a:pt x="1367" y="2625"/>
                </a:lnTo>
                <a:lnTo>
                  <a:pt x="1366" y="2625"/>
                </a:lnTo>
                <a:lnTo>
                  <a:pt x="1365" y="2533"/>
                </a:lnTo>
                <a:lnTo>
                  <a:pt x="1360" y="2448"/>
                </a:lnTo>
                <a:lnTo>
                  <a:pt x="1353" y="2368"/>
                </a:lnTo>
                <a:lnTo>
                  <a:pt x="1343" y="2293"/>
                </a:lnTo>
                <a:lnTo>
                  <a:pt x="1332" y="2225"/>
                </a:lnTo>
                <a:lnTo>
                  <a:pt x="1318" y="2162"/>
                </a:lnTo>
                <a:lnTo>
                  <a:pt x="1304" y="2105"/>
                </a:lnTo>
                <a:lnTo>
                  <a:pt x="1289" y="2053"/>
                </a:lnTo>
                <a:lnTo>
                  <a:pt x="1273" y="2007"/>
                </a:lnTo>
                <a:lnTo>
                  <a:pt x="1259" y="1965"/>
                </a:lnTo>
                <a:lnTo>
                  <a:pt x="1243" y="1928"/>
                </a:lnTo>
                <a:lnTo>
                  <a:pt x="1230" y="1898"/>
                </a:lnTo>
                <a:lnTo>
                  <a:pt x="1216" y="1872"/>
                </a:lnTo>
                <a:lnTo>
                  <a:pt x="1205" y="1850"/>
                </a:lnTo>
                <a:lnTo>
                  <a:pt x="1195" y="1834"/>
                </a:lnTo>
                <a:lnTo>
                  <a:pt x="1188" y="1823"/>
                </a:lnTo>
                <a:lnTo>
                  <a:pt x="1183" y="1816"/>
                </a:lnTo>
                <a:lnTo>
                  <a:pt x="1182" y="1813"/>
                </a:lnTo>
                <a:lnTo>
                  <a:pt x="1051" y="1740"/>
                </a:lnTo>
                <a:lnTo>
                  <a:pt x="1001" y="1697"/>
                </a:lnTo>
                <a:lnTo>
                  <a:pt x="953" y="1651"/>
                </a:lnTo>
                <a:lnTo>
                  <a:pt x="911" y="1598"/>
                </a:lnTo>
                <a:lnTo>
                  <a:pt x="870" y="1542"/>
                </a:lnTo>
                <a:lnTo>
                  <a:pt x="834" y="1482"/>
                </a:lnTo>
                <a:lnTo>
                  <a:pt x="801" y="1417"/>
                </a:lnTo>
                <a:lnTo>
                  <a:pt x="771" y="1349"/>
                </a:lnTo>
                <a:lnTo>
                  <a:pt x="745" y="1277"/>
                </a:lnTo>
                <a:lnTo>
                  <a:pt x="722" y="1202"/>
                </a:lnTo>
                <a:lnTo>
                  <a:pt x="702" y="1124"/>
                </a:lnTo>
                <a:lnTo>
                  <a:pt x="687" y="1045"/>
                </a:lnTo>
                <a:lnTo>
                  <a:pt x="673" y="961"/>
                </a:lnTo>
                <a:lnTo>
                  <a:pt x="663" y="876"/>
                </a:lnTo>
                <a:lnTo>
                  <a:pt x="657" y="789"/>
                </a:lnTo>
                <a:close/>
                <a:moveTo>
                  <a:pt x="401" y="594"/>
                </a:moveTo>
                <a:lnTo>
                  <a:pt x="409" y="702"/>
                </a:lnTo>
                <a:lnTo>
                  <a:pt x="422" y="807"/>
                </a:lnTo>
                <a:lnTo>
                  <a:pt x="439" y="912"/>
                </a:lnTo>
                <a:lnTo>
                  <a:pt x="461" y="1014"/>
                </a:lnTo>
                <a:lnTo>
                  <a:pt x="488" y="1112"/>
                </a:lnTo>
                <a:lnTo>
                  <a:pt x="519" y="1209"/>
                </a:lnTo>
                <a:lnTo>
                  <a:pt x="554" y="1300"/>
                </a:lnTo>
                <a:lnTo>
                  <a:pt x="593" y="1390"/>
                </a:lnTo>
                <a:lnTo>
                  <a:pt x="635" y="1474"/>
                </a:lnTo>
                <a:lnTo>
                  <a:pt x="682" y="1554"/>
                </a:lnTo>
                <a:lnTo>
                  <a:pt x="732" y="1628"/>
                </a:lnTo>
                <a:lnTo>
                  <a:pt x="785" y="1698"/>
                </a:lnTo>
                <a:lnTo>
                  <a:pt x="841" y="1763"/>
                </a:lnTo>
                <a:lnTo>
                  <a:pt x="901" y="1822"/>
                </a:lnTo>
                <a:lnTo>
                  <a:pt x="963" y="1873"/>
                </a:lnTo>
                <a:lnTo>
                  <a:pt x="1091" y="1971"/>
                </a:lnTo>
                <a:lnTo>
                  <a:pt x="963" y="2068"/>
                </a:lnTo>
                <a:lnTo>
                  <a:pt x="901" y="2121"/>
                </a:lnTo>
                <a:lnTo>
                  <a:pt x="841" y="2179"/>
                </a:lnTo>
                <a:lnTo>
                  <a:pt x="785" y="2243"/>
                </a:lnTo>
                <a:lnTo>
                  <a:pt x="732" y="2313"/>
                </a:lnTo>
                <a:lnTo>
                  <a:pt x="682" y="2388"/>
                </a:lnTo>
                <a:lnTo>
                  <a:pt x="635" y="2468"/>
                </a:lnTo>
                <a:lnTo>
                  <a:pt x="593" y="2553"/>
                </a:lnTo>
                <a:lnTo>
                  <a:pt x="554" y="2641"/>
                </a:lnTo>
                <a:lnTo>
                  <a:pt x="519" y="2734"/>
                </a:lnTo>
                <a:lnTo>
                  <a:pt x="488" y="2829"/>
                </a:lnTo>
                <a:lnTo>
                  <a:pt x="461" y="2929"/>
                </a:lnTo>
                <a:lnTo>
                  <a:pt x="439" y="3030"/>
                </a:lnTo>
                <a:lnTo>
                  <a:pt x="422" y="3134"/>
                </a:lnTo>
                <a:lnTo>
                  <a:pt x="409" y="3241"/>
                </a:lnTo>
                <a:lnTo>
                  <a:pt x="401" y="3349"/>
                </a:lnTo>
                <a:lnTo>
                  <a:pt x="2391" y="3349"/>
                </a:lnTo>
                <a:lnTo>
                  <a:pt x="2382" y="3241"/>
                </a:lnTo>
                <a:lnTo>
                  <a:pt x="2370" y="3134"/>
                </a:lnTo>
                <a:lnTo>
                  <a:pt x="2352" y="3030"/>
                </a:lnTo>
                <a:lnTo>
                  <a:pt x="2330" y="2929"/>
                </a:lnTo>
                <a:lnTo>
                  <a:pt x="2303" y="2829"/>
                </a:lnTo>
                <a:lnTo>
                  <a:pt x="2273" y="2734"/>
                </a:lnTo>
                <a:lnTo>
                  <a:pt x="2238" y="2641"/>
                </a:lnTo>
                <a:lnTo>
                  <a:pt x="2199" y="2553"/>
                </a:lnTo>
                <a:lnTo>
                  <a:pt x="2156" y="2468"/>
                </a:lnTo>
                <a:lnTo>
                  <a:pt x="2110" y="2388"/>
                </a:lnTo>
                <a:lnTo>
                  <a:pt x="2060" y="2313"/>
                </a:lnTo>
                <a:lnTo>
                  <a:pt x="2007" y="2243"/>
                </a:lnTo>
                <a:lnTo>
                  <a:pt x="1950" y="2179"/>
                </a:lnTo>
                <a:lnTo>
                  <a:pt x="1891" y="2121"/>
                </a:lnTo>
                <a:lnTo>
                  <a:pt x="1829" y="2068"/>
                </a:lnTo>
                <a:lnTo>
                  <a:pt x="1701" y="1971"/>
                </a:lnTo>
                <a:lnTo>
                  <a:pt x="1829" y="1873"/>
                </a:lnTo>
                <a:lnTo>
                  <a:pt x="1891" y="1822"/>
                </a:lnTo>
                <a:lnTo>
                  <a:pt x="1950" y="1763"/>
                </a:lnTo>
                <a:lnTo>
                  <a:pt x="2007" y="1698"/>
                </a:lnTo>
                <a:lnTo>
                  <a:pt x="2060" y="1628"/>
                </a:lnTo>
                <a:lnTo>
                  <a:pt x="2110" y="1554"/>
                </a:lnTo>
                <a:lnTo>
                  <a:pt x="2156" y="1474"/>
                </a:lnTo>
                <a:lnTo>
                  <a:pt x="2199" y="1390"/>
                </a:lnTo>
                <a:lnTo>
                  <a:pt x="2238" y="1300"/>
                </a:lnTo>
                <a:lnTo>
                  <a:pt x="2273" y="1209"/>
                </a:lnTo>
                <a:lnTo>
                  <a:pt x="2303" y="1112"/>
                </a:lnTo>
                <a:lnTo>
                  <a:pt x="2330" y="1014"/>
                </a:lnTo>
                <a:lnTo>
                  <a:pt x="2352" y="912"/>
                </a:lnTo>
                <a:lnTo>
                  <a:pt x="2370" y="807"/>
                </a:lnTo>
                <a:lnTo>
                  <a:pt x="2382" y="702"/>
                </a:lnTo>
                <a:lnTo>
                  <a:pt x="2391" y="594"/>
                </a:lnTo>
                <a:lnTo>
                  <a:pt x="401" y="594"/>
                </a:lnTo>
                <a:close/>
                <a:moveTo>
                  <a:pt x="0" y="0"/>
                </a:moveTo>
                <a:lnTo>
                  <a:pt x="2791" y="0"/>
                </a:lnTo>
                <a:lnTo>
                  <a:pt x="2791" y="374"/>
                </a:lnTo>
                <a:lnTo>
                  <a:pt x="2638" y="374"/>
                </a:lnTo>
                <a:lnTo>
                  <a:pt x="2638" y="472"/>
                </a:lnTo>
                <a:lnTo>
                  <a:pt x="2634" y="593"/>
                </a:lnTo>
                <a:lnTo>
                  <a:pt x="2627" y="712"/>
                </a:lnTo>
                <a:lnTo>
                  <a:pt x="2614" y="829"/>
                </a:lnTo>
                <a:lnTo>
                  <a:pt x="2594" y="944"/>
                </a:lnTo>
                <a:lnTo>
                  <a:pt x="2571" y="1057"/>
                </a:lnTo>
                <a:lnTo>
                  <a:pt x="2543" y="1167"/>
                </a:lnTo>
                <a:lnTo>
                  <a:pt x="2509" y="1273"/>
                </a:lnTo>
                <a:lnTo>
                  <a:pt x="2471" y="1376"/>
                </a:lnTo>
                <a:lnTo>
                  <a:pt x="2430" y="1475"/>
                </a:lnTo>
                <a:lnTo>
                  <a:pt x="2382" y="1570"/>
                </a:lnTo>
                <a:lnTo>
                  <a:pt x="2333" y="1660"/>
                </a:lnTo>
                <a:lnTo>
                  <a:pt x="2277" y="1746"/>
                </a:lnTo>
                <a:lnTo>
                  <a:pt x="2218" y="1827"/>
                </a:lnTo>
                <a:lnTo>
                  <a:pt x="2155" y="1901"/>
                </a:lnTo>
                <a:lnTo>
                  <a:pt x="2089" y="1971"/>
                </a:lnTo>
                <a:lnTo>
                  <a:pt x="2155" y="2040"/>
                </a:lnTo>
                <a:lnTo>
                  <a:pt x="2218" y="2116"/>
                </a:lnTo>
                <a:lnTo>
                  <a:pt x="2277" y="2195"/>
                </a:lnTo>
                <a:lnTo>
                  <a:pt x="2333" y="2281"/>
                </a:lnTo>
                <a:lnTo>
                  <a:pt x="2382" y="2372"/>
                </a:lnTo>
                <a:lnTo>
                  <a:pt x="2430" y="2466"/>
                </a:lnTo>
                <a:lnTo>
                  <a:pt x="2471" y="2565"/>
                </a:lnTo>
                <a:lnTo>
                  <a:pt x="2509" y="2668"/>
                </a:lnTo>
                <a:lnTo>
                  <a:pt x="2543" y="2774"/>
                </a:lnTo>
                <a:lnTo>
                  <a:pt x="2571" y="2885"/>
                </a:lnTo>
                <a:lnTo>
                  <a:pt x="2594" y="2997"/>
                </a:lnTo>
                <a:lnTo>
                  <a:pt x="2614" y="3112"/>
                </a:lnTo>
                <a:lnTo>
                  <a:pt x="2627" y="3230"/>
                </a:lnTo>
                <a:lnTo>
                  <a:pt x="2634" y="3350"/>
                </a:lnTo>
                <a:lnTo>
                  <a:pt x="2638" y="3471"/>
                </a:lnTo>
                <a:lnTo>
                  <a:pt x="2638" y="3593"/>
                </a:lnTo>
                <a:lnTo>
                  <a:pt x="2791" y="3593"/>
                </a:lnTo>
                <a:lnTo>
                  <a:pt x="2791" y="3967"/>
                </a:lnTo>
                <a:lnTo>
                  <a:pt x="0" y="3967"/>
                </a:lnTo>
                <a:lnTo>
                  <a:pt x="0" y="3593"/>
                </a:lnTo>
                <a:lnTo>
                  <a:pt x="155" y="3593"/>
                </a:lnTo>
                <a:lnTo>
                  <a:pt x="155" y="3471"/>
                </a:lnTo>
                <a:lnTo>
                  <a:pt x="157" y="3350"/>
                </a:lnTo>
                <a:lnTo>
                  <a:pt x="166" y="3230"/>
                </a:lnTo>
                <a:lnTo>
                  <a:pt x="179" y="3112"/>
                </a:lnTo>
                <a:lnTo>
                  <a:pt x="197" y="2997"/>
                </a:lnTo>
                <a:lnTo>
                  <a:pt x="220" y="2885"/>
                </a:lnTo>
                <a:lnTo>
                  <a:pt x="250" y="2774"/>
                </a:lnTo>
                <a:lnTo>
                  <a:pt x="282" y="2668"/>
                </a:lnTo>
                <a:lnTo>
                  <a:pt x="320" y="2565"/>
                </a:lnTo>
                <a:lnTo>
                  <a:pt x="363" y="2466"/>
                </a:lnTo>
                <a:lnTo>
                  <a:pt x="409" y="2372"/>
                </a:lnTo>
                <a:lnTo>
                  <a:pt x="460" y="2281"/>
                </a:lnTo>
                <a:lnTo>
                  <a:pt x="515" y="2195"/>
                </a:lnTo>
                <a:lnTo>
                  <a:pt x="573" y="2116"/>
                </a:lnTo>
                <a:lnTo>
                  <a:pt x="637" y="2040"/>
                </a:lnTo>
                <a:lnTo>
                  <a:pt x="704" y="1971"/>
                </a:lnTo>
                <a:lnTo>
                  <a:pt x="637" y="1901"/>
                </a:lnTo>
                <a:lnTo>
                  <a:pt x="573" y="1827"/>
                </a:lnTo>
                <a:lnTo>
                  <a:pt x="515" y="1746"/>
                </a:lnTo>
                <a:lnTo>
                  <a:pt x="460" y="1660"/>
                </a:lnTo>
                <a:lnTo>
                  <a:pt x="409" y="1570"/>
                </a:lnTo>
                <a:lnTo>
                  <a:pt x="363" y="1475"/>
                </a:lnTo>
                <a:lnTo>
                  <a:pt x="320" y="1376"/>
                </a:lnTo>
                <a:lnTo>
                  <a:pt x="282" y="1273"/>
                </a:lnTo>
                <a:lnTo>
                  <a:pt x="250" y="1167"/>
                </a:lnTo>
                <a:lnTo>
                  <a:pt x="220" y="1057"/>
                </a:lnTo>
                <a:lnTo>
                  <a:pt x="197" y="944"/>
                </a:lnTo>
                <a:lnTo>
                  <a:pt x="179" y="829"/>
                </a:lnTo>
                <a:lnTo>
                  <a:pt x="166" y="712"/>
                </a:lnTo>
                <a:lnTo>
                  <a:pt x="157" y="593"/>
                </a:lnTo>
                <a:lnTo>
                  <a:pt x="155" y="472"/>
                </a:lnTo>
                <a:lnTo>
                  <a:pt x="155" y="374"/>
                </a:lnTo>
                <a:lnTo>
                  <a:pt x="0" y="37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94017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B1EC-73F5-43B6-AC82-8BF55F7650D8}"/>
              </a:ext>
            </a:extLst>
          </p:cNvPr>
          <p:cNvSpPr>
            <a:spLocks noGrp="1"/>
          </p:cNvSpPr>
          <p:nvPr>
            <p:ph type="title"/>
          </p:nvPr>
        </p:nvSpPr>
        <p:spPr/>
        <p:txBody>
          <a:bodyPr/>
          <a:lstStyle/>
          <a:p>
            <a:pPr algn="ctr"/>
            <a:r>
              <a:rPr lang="en-US" sz="3000" dirty="0">
                <a:latin typeface="Bebas Neue"/>
                <a:sym typeface="Bebas Neue"/>
              </a:rPr>
              <a:t>RESEARCH QUESTIONS</a:t>
            </a:r>
          </a:p>
        </p:txBody>
      </p:sp>
      <p:sp>
        <p:nvSpPr>
          <p:cNvPr id="5" name="Google Shape;1599;p49">
            <a:extLst>
              <a:ext uri="{FF2B5EF4-FFF2-40B4-BE49-F238E27FC236}">
                <a16:creationId xmlns:a16="http://schemas.microsoft.com/office/drawing/2014/main" id="{9F57542D-7B10-4056-81A9-3A9EE73C5D57}"/>
              </a:ext>
            </a:extLst>
          </p:cNvPr>
          <p:cNvSpPr/>
          <p:nvPr/>
        </p:nvSpPr>
        <p:spPr>
          <a:xfrm>
            <a:off x="412348" y="2551342"/>
            <a:ext cx="8316700" cy="917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6" name="Google Shape;1600;p49">
            <a:extLst>
              <a:ext uri="{FF2B5EF4-FFF2-40B4-BE49-F238E27FC236}">
                <a16:creationId xmlns:a16="http://schemas.microsoft.com/office/drawing/2014/main" id="{28D120B6-A593-47C9-A097-4AF570A39987}"/>
              </a:ext>
            </a:extLst>
          </p:cNvPr>
          <p:cNvSpPr/>
          <p:nvPr/>
        </p:nvSpPr>
        <p:spPr>
          <a:xfrm>
            <a:off x="527908" y="2717692"/>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7" name="Google Shape;1601;p49">
            <a:extLst>
              <a:ext uri="{FF2B5EF4-FFF2-40B4-BE49-F238E27FC236}">
                <a16:creationId xmlns:a16="http://schemas.microsoft.com/office/drawing/2014/main" id="{EC60DF40-71FF-450A-90D5-5C20FE1EFE65}"/>
              </a:ext>
            </a:extLst>
          </p:cNvPr>
          <p:cNvSpPr txBox="1"/>
          <p:nvPr/>
        </p:nvSpPr>
        <p:spPr>
          <a:xfrm>
            <a:off x="1390389" y="2830192"/>
            <a:ext cx="7225703"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Does audience interest in a news media article depend on the article’s topic? </a:t>
            </a:r>
            <a:endParaRPr sz="2100" dirty="0">
              <a:solidFill>
                <a:schemeClr val="lt1"/>
              </a:solidFill>
              <a:latin typeface="Bebas Neue"/>
              <a:ea typeface="Bebas Neue"/>
              <a:cs typeface="Bebas Neue"/>
              <a:sym typeface="Bebas Neue"/>
            </a:endParaRPr>
          </a:p>
        </p:txBody>
      </p:sp>
      <p:sp>
        <p:nvSpPr>
          <p:cNvPr id="10" name="Google Shape;1604;p49">
            <a:extLst>
              <a:ext uri="{FF2B5EF4-FFF2-40B4-BE49-F238E27FC236}">
                <a16:creationId xmlns:a16="http://schemas.microsoft.com/office/drawing/2014/main" id="{84397886-93FF-43BE-B042-A95B2F620A41}"/>
              </a:ext>
            </a:extLst>
          </p:cNvPr>
          <p:cNvSpPr/>
          <p:nvPr/>
        </p:nvSpPr>
        <p:spPr>
          <a:xfrm>
            <a:off x="615393" y="2780024"/>
            <a:ext cx="410030" cy="411421"/>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15;p49">
            <a:extLst>
              <a:ext uri="{FF2B5EF4-FFF2-40B4-BE49-F238E27FC236}">
                <a16:creationId xmlns:a16="http://schemas.microsoft.com/office/drawing/2014/main" id="{FCAD2EAC-6B8E-49F1-920A-CD800C235C5A}"/>
              </a:ext>
            </a:extLst>
          </p:cNvPr>
          <p:cNvSpPr/>
          <p:nvPr/>
        </p:nvSpPr>
        <p:spPr>
          <a:xfrm>
            <a:off x="413649" y="1416215"/>
            <a:ext cx="8316702" cy="917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4" name="Google Shape;1617;p49">
            <a:extLst>
              <a:ext uri="{FF2B5EF4-FFF2-40B4-BE49-F238E27FC236}">
                <a16:creationId xmlns:a16="http://schemas.microsoft.com/office/drawing/2014/main" id="{02307D19-5E3E-49E1-804C-9F286E34E4B1}"/>
              </a:ext>
            </a:extLst>
          </p:cNvPr>
          <p:cNvSpPr txBox="1"/>
          <p:nvPr/>
        </p:nvSpPr>
        <p:spPr>
          <a:xfrm>
            <a:off x="1112908" y="1686926"/>
            <a:ext cx="614265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What topics drive media attention toward organization?  </a:t>
            </a:r>
          </a:p>
        </p:txBody>
      </p:sp>
      <p:grpSp>
        <p:nvGrpSpPr>
          <p:cNvPr id="27" name="Group 26">
            <a:extLst>
              <a:ext uri="{FF2B5EF4-FFF2-40B4-BE49-F238E27FC236}">
                <a16:creationId xmlns:a16="http://schemas.microsoft.com/office/drawing/2014/main" id="{3DB6E7D1-637E-4FF9-A860-86903DA73674}"/>
              </a:ext>
            </a:extLst>
          </p:cNvPr>
          <p:cNvGrpSpPr/>
          <p:nvPr/>
        </p:nvGrpSpPr>
        <p:grpSpPr>
          <a:xfrm>
            <a:off x="527908" y="1582565"/>
            <a:ext cx="673434" cy="585000"/>
            <a:chOff x="1022957" y="1921520"/>
            <a:chExt cx="673434" cy="585000"/>
          </a:xfrm>
        </p:grpSpPr>
        <p:sp>
          <p:nvSpPr>
            <p:cNvPr id="13" name="Google Shape;1616;p49">
              <a:extLst>
                <a:ext uri="{FF2B5EF4-FFF2-40B4-BE49-F238E27FC236}">
                  <a16:creationId xmlns:a16="http://schemas.microsoft.com/office/drawing/2014/main" id="{E0552CAF-24CA-4134-AADF-737672120BD5}"/>
                </a:ext>
              </a:extLst>
            </p:cNvPr>
            <p:cNvSpPr/>
            <p:nvPr/>
          </p:nvSpPr>
          <p:spPr>
            <a:xfrm>
              <a:off x="1022957" y="1921520"/>
              <a:ext cx="673434"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17" name="Google Shape;1620;p49">
              <a:extLst>
                <a:ext uri="{FF2B5EF4-FFF2-40B4-BE49-F238E27FC236}">
                  <a16:creationId xmlns:a16="http://schemas.microsoft.com/office/drawing/2014/main" id="{58F6DEFE-D5FC-445A-B8A7-5982414739EA}"/>
                </a:ext>
              </a:extLst>
            </p:cNvPr>
            <p:cNvSpPr/>
            <p:nvPr/>
          </p:nvSpPr>
          <p:spPr>
            <a:xfrm>
              <a:off x="1189405" y="2026550"/>
              <a:ext cx="340539" cy="408022"/>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Google Shape;1622;p49">
            <a:extLst>
              <a:ext uri="{FF2B5EF4-FFF2-40B4-BE49-F238E27FC236}">
                <a16:creationId xmlns:a16="http://schemas.microsoft.com/office/drawing/2014/main" id="{5154FC48-A774-4123-B5F8-7C4631D69696}"/>
              </a:ext>
            </a:extLst>
          </p:cNvPr>
          <p:cNvSpPr/>
          <p:nvPr/>
        </p:nvSpPr>
        <p:spPr>
          <a:xfrm>
            <a:off x="412347" y="3686469"/>
            <a:ext cx="8316701" cy="9177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0" name="Google Shape;1623;p49">
            <a:extLst>
              <a:ext uri="{FF2B5EF4-FFF2-40B4-BE49-F238E27FC236}">
                <a16:creationId xmlns:a16="http://schemas.microsoft.com/office/drawing/2014/main" id="{3D42ED5E-4AE7-46B9-9133-A71B78F84C04}"/>
              </a:ext>
            </a:extLst>
          </p:cNvPr>
          <p:cNvSpPr/>
          <p:nvPr/>
        </p:nvSpPr>
        <p:spPr>
          <a:xfrm>
            <a:off x="527908" y="3852819"/>
            <a:ext cx="585000" cy="585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dirty="0">
              <a:solidFill>
                <a:srgbClr val="FFFFFF"/>
              </a:solidFill>
              <a:latin typeface="Lato Light"/>
              <a:ea typeface="Lato Light"/>
              <a:cs typeface="Lato Light"/>
              <a:sym typeface="Lato Light"/>
            </a:endParaRPr>
          </a:p>
        </p:txBody>
      </p:sp>
      <p:sp>
        <p:nvSpPr>
          <p:cNvPr id="21" name="Google Shape;1624;p49">
            <a:extLst>
              <a:ext uri="{FF2B5EF4-FFF2-40B4-BE49-F238E27FC236}">
                <a16:creationId xmlns:a16="http://schemas.microsoft.com/office/drawing/2014/main" id="{82FBE815-B70E-45BF-B8C0-5728AEBE14EB}"/>
              </a:ext>
            </a:extLst>
          </p:cNvPr>
          <p:cNvSpPr txBox="1"/>
          <p:nvPr/>
        </p:nvSpPr>
        <p:spPr>
          <a:xfrm>
            <a:off x="1390389" y="3959242"/>
            <a:ext cx="4521896" cy="3600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100" dirty="0">
                <a:solidFill>
                  <a:schemeClr val="lt1"/>
                </a:solidFill>
                <a:latin typeface="Bebas Neue"/>
                <a:ea typeface="Bebas Neue"/>
                <a:cs typeface="Bebas Neue"/>
                <a:sym typeface="Bebas Neue"/>
              </a:rPr>
              <a:t>Does an article’s lifespan depend on its topic?</a:t>
            </a:r>
            <a:endParaRPr sz="2100" dirty="0">
              <a:solidFill>
                <a:schemeClr val="lt1"/>
              </a:solidFill>
              <a:latin typeface="Bebas Neue"/>
              <a:ea typeface="Bebas Neue"/>
              <a:cs typeface="Bebas Neue"/>
              <a:sym typeface="Bebas Neue"/>
            </a:endParaRPr>
          </a:p>
        </p:txBody>
      </p:sp>
      <p:grpSp>
        <p:nvGrpSpPr>
          <p:cNvPr id="24" name="Google Shape;1627;p49">
            <a:extLst>
              <a:ext uri="{FF2B5EF4-FFF2-40B4-BE49-F238E27FC236}">
                <a16:creationId xmlns:a16="http://schemas.microsoft.com/office/drawing/2014/main" id="{E00478C7-F29A-4B8E-BB43-1DD21A8EF18E}"/>
              </a:ext>
            </a:extLst>
          </p:cNvPr>
          <p:cNvGrpSpPr/>
          <p:nvPr/>
        </p:nvGrpSpPr>
        <p:grpSpPr>
          <a:xfrm>
            <a:off x="605196" y="3938190"/>
            <a:ext cx="430425" cy="414270"/>
            <a:chOff x="-37534750" y="2668075"/>
            <a:chExt cx="332400" cy="319900"/>
          </a:xfrm>
        </p:grpSpPr>
        <p:sp>
          <p:nvSpPr>
            <p:cNvPr id="25" name="Google Shape;1628;p49">
              <a:extLst>
                <a:ext uri="{FF2B5EF4-FFF2-40B4-BE49-F238E27FC236}">
                  <a16:creationId xmlns:a16="http://schemas.microsoft.com/office/drawing/2014/main" id="{38EA5BFD-5703-4FAA-9235-DBFC22AAA10D}"/>
                </a:ext>
              </a:extLst>
            </p:cNvPr>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29;p49">
              <a:extLst>
                <a:ext uri="{FF2B5EF4-FFF2-40B4-BE49-F238E27FC236}">
                  <a16:creationId xmlns:a16="http://schemas.microsoft.com/office/drawing/2014/main" id="{A34D76A3-5805-480E-9543-DFB22EC79A03}"/>
                </a:ext>
              </a:extLst>
            </p:cNvPr>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7959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he dataset</a:t>
            </a:r>
            <a:endParaRPr dirty="0"/>
          </a:p>
        </p:txBody>
      </p:sp>
      <p:pic>
        <p:nvPicPr>
          <p:cNvPr id="72" name="Picture 71">
            <a:extLst>
              <a:ext uri="{FF2B5EF4-FFF2-40B4-BE49-F238E27FC236}">
                <a16:creationId xmlns:a16="http://schemas.microsoft.com/office/drawing/2014/main" id="{FBE16132-5E00-467A-B39B-6DF619D3C52D}"/>
              </a:ext>
            </a:extLst>
          </p:cNvPr>
          <p:cNvPicPr/>
          <p:nvPr/>
        </p:nvPicPr>
        <p:blipFill>
          <a:blip r:embed="rId3"/>
          <a:stretch>
            <a:fillRect/>
          </a:stretch>
        </p:blipFill>
        <p:spPr>
          <a:xfrm>
            <a:off x="688931" y="865505"/>
            <a:ext cx="7766137" cy="3412490"/>
          </a:xfrm>
          <a:prstGeom prst="rect">
            <a:avLst/>
          </a:prstGeom>
        </p:spPr>
      </p:pic>
      <p:sp>
        <p:nvSpPr>
          <p:cNvPr id="2" name="TextBox 1">
            <a:extLst>
              <a:ext uri="{FF2B5EF4-FFF2-40B4-BE49-F238E27FC236}">
                <a16:creationId xmlns:a16="http://schemas.microsoft.com/office/drawing/2014/main" id="{72DC858C-493E-41BE-8B06-9DB1C897B713}"/>
              </a:ext>
            </a:extLst>
          </p:cNvPr>
          <p:cNvSpPr txBox="1"/>
          <p:nvPr/>
        </p:nvSpPr>
        <p:spPr>
          <a:xfrm>
            <a:off x="688931" y="4407450"/>
            <a:ext cx="7766137" cy="507831"/>
          </a:xfrm>
          <a:prstGeom prst="rect">
            <a:avLst/>
          </a:prstGeom>
          <a:noFill/>
        </p:spPr>
        <p:txBody>
          <a:bodyPr wrap="square" rtlCol="0">
            <a:spAutoFit/>
          </a:bodyPr>
          <a:lstStyle/>
          <a:p>
            <a:r>
              <a:rPr lang="en-US" sz="900" dirty="0">
                <a:latin typeface="Roboto" panose="020B0604020202020204" charset="0"/>
                <a:ea typeface="Roboto" panose="020B0604020202020204" charset="0"/>
              </a:rPr>
              <a:t>The original data set represented an Excel file exported from the Cision Impact platform. The file had three sheets with date ranges: May 9-15, 2020, May 25-28, and June 19 through 23 of 2020. Each sheet had a column with URLs, columns with dates and sub-columns with metrics Impressions (how many times an article was viewed) and Unique Users (how many unique users have visited the page) on each day.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941863309"/>
              </p:ext>
            </p:extLst>
          </p:nvPr>
        </p:nvGraphicFramePr>
        <p:xfrm>
          <a:off x="301451" y="844062"/>
          <a:ext cx="8842549" cy="429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0" y="330922"/>
            <a:ext cx="9144000" cy="55399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Fira Sans Extra Condensed Medium"/>
              </a:rPr>
              <a:t>The approach</a:t>
            </a:r>
            <a:endParaRPr lang="en-US" sz="825"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03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982" y="2734409"/>
            <a:ext cx="1274885" cy="12836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Rectangle 4"/>
          <p:cNvSpPr/>
          <p:nvPr/>
        </p:nvSpPr>
        <p:spPr>
          <a:xfrm>
            <a:off x="1800224" y="2734409"/>
            <a:ext cx="1274885" cy="128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Rectangle 5"/>
          <p:cNvSpPr/>
          <p:nvPr/>
        </p:nvSpPr>
        <p:spPr>
          <a:xfrm>
            <a:off x="3211536" y="2736295"/>
            <a:ext cx="1274885" cy="12836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p:cNvSpPr/>
          <p:nvPr/>
        </p:nvSpPr>
        <p:spPr>
          <a:xfrm>
            <a:off x="4620310" y="2736295"/>
            <a:ext cx="1274885" cy="12836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038303" y="2735034"/>
            <a:ext cx="1274885" cy="12836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Donut 8"/>
          <p:cNvSpPr/>
          <p:nvPr/>
        </p:nvSpPr>
        <p:spPr>
          <a:xfrm>
            <a:off x="560828" y="1705709"/>
            <a:ext cx="931985" cy="931984"/>
          </a:xfrm>
          <a:prstGeom prst="donut">
            <a:avLst>
              <a:gd name="adj" fmla="val 125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 name="Donut 9"/>
          <p:cNvSpPr/>
          <p:nvPr/>
        </p:nvSpPr>
        <p:spPr>
          <a:xfrm>
            <a:off x="1980466" y="1705709"/>
            <a:ext cx="931985" cy="931984"/>
          </a:xfrm>
          <a:prstGeom prst="donut">
            <a:avLst>
              <a:gd name="adj" fmla="val 12545"/>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 name="Donut 10"/>
          <p:cNvSpPr/>
          <p:nvPr/>
        </p:nvSpPr>
        <p:spPr>
          <a:xfrm>
            <a:off x="3400571" y="1707595"/>
            <a:ext cx="931985" cy="931984"/>
          </a:xfrm>
          <a:prstGeom prst="donut">
            <a:avLst>
              <a:gd name="adj" fmla="val 1254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2" name="Donut 11"/>
          <p:cNvSpPr/>
          <p:nvPr/>
        </p:nvSpPr>
        <p:spPr>
          <a:xfrm>
            <a:off x="4804950" y="1707594"/>
            <a:ext cx="931985" cy="931984"/>
          </a:xfrm>
          <a:prstGeom prst="donut">
            <a:avLst>
              <a:gd name="adj" fmla="val 1254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3" name="Donut 12"/>
          <p:cNvSpPr/>
          <p:nvPr/>
        </p:nvSpPr>
        <p:spPr>
          <a:xfrm>
            <a:off x="6205361" y="1706333"/>
            <a:ext cx="931985" cy="931984"/>
          </a:xfrm>
          <a:prstGeom prst="donut">
            <a:avLst>
              <a:gd name="adj" fmla="val 1254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nvGrpSpPr>
          <p:cNvPr id="32" name="Group 19"/>
          <p:cNvGrpSpPr>
            <a:grpSpLocks noChangeAspect="1"/>
          </p:cNvGrpSpPr>
          <p:nvPr/>
        </p:nvGrpSpPr>
        <p:grpSpPr bwMode="auto">
          <a:xfrm>
            <a:off x="5082011" y="1987251"/>
            <a:ext cx="377862" cy="372668"/>
            <a:chOff x="3759" y="504"/>
            <a:chExt cx="582" cy="574"/>
          </a:xfrm>
          <a:solidFill>
            <a:schemeClr val="accent5"/>
          </a:solidFill>
        </p:grpSpPr>
        <p:sp>
          <p:nvSpPr>
            <p:cNvPr id="35" name="Freeform 21"/>
            <p:cNvSpPr>
              <a:spLocks/>
            </p:cNvSpPr>
            <p:nvPr/>
          </p:nvSpPr>
          <p:spPr bwMode="auto">
            <a:xfrm>
              <a:off x="3759" y="908"/>
              <a:ext cx="172" cy="170"/>
            </a:xfrm>
            <a:custGeom>
              <a:avLst/>
              <a:gdLst>
                <a:gd name="T0" fmla="*/ 517 w 1035"/>
                <a:gd name="T1" fmla="*/ 0 h 1023"/>
                <a:gd name="T2" fmla="*/ 578 w 1035"/>
                <a:gd name="T3" fmla="*/ 4 h 1023"/>
                <a:gd name="T4" fmla="*/ 636 w 1035"/>
                <a:gd name="T5" fmla="*/ 14 h 1023"/>
                <a:gd name="T6" fmla="*/ 692 w 1035"/>
                <a:gd name="T7" fmla="*/ 31 h 1023"/>
                <a:gd name="T8" fmla="*/ 745 w 1035"/>
                <a:gd name="T9" fmla="*/ 52 h 1023"/>
                <a:gd name="T10" fmla="*/ 795 w 1035"/>
                <a:gd name="T11" fmla="*/ 80 h 1023"/>
                <a:gd name="T12" fmla="*/ 840 w 1035"/>
                <a:gd name="T13" fmla="*/ 113 h 1023"/>
                <a:gd name="T14" fmla="*/ 883 w 1035"/>
                <a:gd name="T15" fmla="*/ 150 h 1023"/>
                <a:gd name="T16" fmla="*/ 922 w 1035"/>
                <a:gd name="T17" fmla="*/ 192 h 1023"/>
                <a:gd name="T18" fmla="*/ 955 w 1035"/>
                <a:gd name="T19" fmla="*/ 238 h 1023"/>
                <a:gd name="T20" fmla="*/ 982 w 1035"/>
                <a:gd name="T21" fmla="*/ 287 h 1023"/>
                <a:gd name="T22" fmla="*/ 1005 w 1035"/>
                <a:gd name="T23" fmla="*/ 340 h 1023"/>
                <a:gd name="T24" fmla="*/ 1021 w 1035"/>
                <a:gd name="T25" fmla="*/ 395 h 1023"/>
                <a:gd name="T26" fmla="*/ 1031 w 1035"/>
                <a:gd name="T27" fmla="*/ 452 h 1023"/>
                <a:gd name="T28" fmla="*/ 1035 w 1035"/>
                <a:gd name="T29" fmla="*/ 512 h 1023"/>
                <a:gd name="T30" fmla="*/ 1031 w 1035"/>
                <a:gd name="T31" fmla="*/ 572 h 1023"/>
                <a:gd name="T32" fmla="*/ 1021 w 1035"/>
                <a:gd name="T33" fmla="*/ 629 h 1023"/>
                <a:gd name="T34" fmla="*/ 1005 w 1035"/>
                <a:gd name="T35" fmla="*/ 684 h 1023"/>
                <a:gd name="T36" fmla="*/ 982 w 1035"/>
                <a:gd name="T37" fmla="*/ 737 h 1023"/>
                <a:gd name="T38" fmla="*/ 955 w 1035"/>
                <a:gd name="T39" fmla="*/ 785 h 1023"/>
                <a:gd name="T40" fmla="*/ 922 w 1035"/>
                <a:gd name="T41" fmla="*/ 831 h 1023"/>
                <a:gd name="T42" fmla="*/ 883 w 1035"/>
                <a:gd name="T43" fmla="*/ 873 h 1023"/>
                <a:gd name="T44" fmla="*/ 840 w 1035"/>
                <a:gd name="T45" fmla="*/ 910 h 1023"/>
                <a:gd name="T46" fmla="*/ 795 w 1035"/>
                <a:gd name="T47" fmla="*/ 943 h 1023"/>
                <a:gd name="T48" fmla="*/ 745 w 1035"/>
                <a:gd name="T49" fmla="*/ 971 h 1023"/>
                <a:gd name="T50" fmla="*/ 692 w 1035"/>
                <a:gd name="T51" fmla="*/ 992 h 1023"/>
                <a:gd name="T52" fmla="*/ 636 w 1035"/>
                <a:gd name="T53" fmla="*/ 1009 h 1023"/>
                <a:gd name="T54" fmla="*/ 578 w 1035"/>
                <a:gd name="T55" fmla="*/ 1020 h 1023"/>
                <a:gd name="T56" fmla="*/ 517 w 1035"/>
                <a:gd name="T57" fmla="*/ 1023 h 1023"/>
                <a:gd name="T58" fmla="*/ 457 w 1035"/>
                <a:gd name="T59" fmla="*/ 1020 h 1023"/>
                <a:gd name="T60" fmla="*/ 399 w 1035"/>
                <a:gd name="T61" fmla="*/ 1009 h 1023"/>
                <a:gd name="T62" fmla="*/ 343 w 1035"/>
                <a:gd name="T63" fmla="*/ 992 h 1023"/>
                <a:gd name="T64" fmla="*/ 290 w 1035"/>
                <a:gd name="T65" fmla="*/ 971 h 1023"/>
                <a:gd name="T66" fmla="*/ 240 w 1035"/>
                <a:gd name="T67" fmla="*/ 943 h 1023"/>
                <a:gd name="T68" fmla="*/ 194 w 1035"/>
                <a:gd name="T69" fmla="*/ 910 h 1023"/>
                <a:gd name="T70" fmla="*/ 151 w 1035"/>
                <a:gd name="T71" fmla="*/ 873 h 1023"/>
                <a:gd name="T72" fmla="*/ 113 w 1035"/>
                <a:gd name="T73" fmla="*/ 831 h 1023"/>
                <a:gd name="T74" fmla="*/ 80 w 1035"/>
                <a:gd name="T75" fmla="*/ 785 h 1023"/>
                <a:gd name="T76" fmla="*/ 53 w 1035"/>
                <a:gd name="T77" fmla="*/ 737 h 1023"/>
                <a:gd name="T78" fmla="*/ 30 w 1035"/>
                <a:gd name="T79" fmla="*/ 684 h 1023"/>
                <a:gd name="T80" fmla="*/ 14 w 1035"/>
                <a:gd name="T81" fmla="*/ 629 h 1023"/>
                <a:gd name="T82" fmla="*/ 3 w 1035"/>
                <a:gd name="T83" fmla="*/ 572 h 1023"/>
                <a:gd name="T84" fmla="*/ 0 w 1035"/>
                <a:gd name="T85" fmla="*/ 512 h 1023"/>
                <a:gd name="T86" fmla="*/ 3 w 1035"/>
                <a:gd name="T87" fmla="*/ 452 h 1023"/>
                <a:gd name="T88" fmla="*/ 14 w 1035"/>
                <a:gd name="T89" fmla="*/ 395 h 1023"/>
                <a:gd name="T90" fmla="*/ 30 w 1035"/>
                <a:gd name="T91" fmla="*/ 340 h 1023"/>
                <a:gd name="T92" fmla="*/ 53 w 1035"/>
                <a:gd name="T93" fmla="*/ 287 h 1023"/>
                <a:gd name="T94" fmla="*/ 80 w 1035"/>
                <a:gd name="T95" fmla="*/ 238 h 1023"/>
                <a:gd name="T96" fmla="*/ 113 w 1035"/>
                <a:gd name="T97" fmla="*/ 192 h 1023"/>
                <a:gd name="T98" fmla="*/ 151 w 1035"/>
                <a:gd name="T99" fmla="*/ 150 h 1023"/>
                <a:gd name="T100" fmla="*/ 194 w 1035"/>
                <a:gd name="T101" fmla="*/ 113 h 1023"/>
                <a:gd name="T102" fmla="*/ 240 w 1035"/>
                <a:gd name="T103" fmla="*/ 80 h 1023"/>
                <a:gd name="T104" fmla="*/ 290 w 1035"/>
                <a:gd name="T105" fmla="*/ 52 h 1023"/>
                <a:gd name="T106" fmla="*/ 343 w 1035"/>
                <a:gd name="T107" fmla="*/ 31 h 1023"/>
                <a:gd name="T108" fmla="*/ 399 w 1035"/>
                <a:gd name="T109" fmla="*/ 14 h 1023"/>
                <a:gd name="T110" fmla="*/ 457 w 1035"/>
                <a:gd name="T111" fmla="*/ 4 h 1023"/>
                <a:gd name="T112" fmla="*/ 517 w 1035"/>
                <a:gd name="T113"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5" h="1023">
                  <a:moveTo>
                    <a:pt x="517" y="0"/>
                  </a:moveTo>
                  <a:lnTo>
                    <a:pt x="578" y="4"/>
                  </a:lnTo>
                  <a:lnTo>
                    <a:pt x="636" y="14"/>
                  </a:lnTo>
                  <a:lnTo>
                    <a:pt x="692" y="31"/>
                  </a:lnTo>
                  <a:lnTo>
                    <a:pt x="745" y="52"/>
                  </a:lnTo>
                  <a:lnTo>
                    <a:pt x="795" y="80"/>
                  </a:lnTo>
                  <a:lnTo>
                    <a:pt x="840" y="113"/>
                  </a:lnTo>
                  <a:lnTo>
                    <a:pt x="883" y="150"/>
                  </a:lnTo>
                  <a:lnTo>
                    <a:pt x="922" y="192"/>
                  </a:lnTo>
                  <a:lnTo>
                    <a:pt x="955" y="238"/>
                  </a:lnTo>
                  <a:lnTo>
                    <a:pt x="982" y="287"/>
                  </a:lnTo>
                  <a:lnTo>
                    <a:pt x="1005" y="340"/>
                  </a:lnTo>
                  <a:lnTo>
                    <a:pt x="1021" y="395"/>
                  </a:lnTo>
                  <a:lnTo>
                    <a:pt x="1031" y="452"/>
                  </a:lnTo>
                  <a:lnTo>
                    <a:pt x="1035" y="512"/>
                  </a:lnTo>
                  <a:lnTo>
                    <a:pt x="1031" y="572"/>
                  </a:lnTo>
                  <a:lnTo>
                    <a:pt x="1021" y="629"/>
                  </a:lnTo>
                  <a:lnTo>
                    <a:pt x="1005" y="684"/>
                  </a:lnTo>
                  <a:lnTo>
                    <a:pt x="982" y="737"/>
                  </a:lnTo>
                  <a:lnTo>
                    <a:pt x="955" y="785"/>
                  </a:lnTo>
                  <a:lnTo>
                    <a:pt x="922" y="831"/>
                  </a:lnTo>
                  <a:lnTo>
                    <a:pt x="883" y="873"/>
                  </a:lnTo>
                  <a:lnTo>
                    <a:pt x="840" y="910"/>
                  </a:lnTo>
                  <a:lnTo>
                    <a:pt x="795" y="943"/>
                  </a:lnTo>
                  <a:lnTo>
                    <a:pt x="745" y="971"/>
                  </a:lnTo>
                  <a:lnTo>
                    <a:pt x="692" y="992"/>
                  </a:lnTo>
                  <a:lnTo>
                    <a:pt x="636" y="1009"/>
                  </a:lnTo>
                  <a:lnTo>
                    <a:pt x="578" y="1020"/>
                  </a:lnTo>
                  <a:lnTo>
                    <a:pt x="517" y="1023"/>
                  </a:lnTo>
                  <a:lnTo>
                    <a:pt x="457" y="1020"/>
                  </a:lnTo>
                  <a:lnTo>
                    <a:pt x="399" y="1009"/>
                  </a:lnTo>
                  <a:lnTo>
                    <a:pt x="343" y="992"/>
                  </a:lnTo>
                  <a:lnTo>
                    <a:pt x="290" y="971"/>
                  </a:lnTo>
                  <a:lnTo>
                    <a:pt x="240" y="943"/>
                  </a:lnTo>
                  <a:lnTo>
                    <a:pt x="194" y="910"/>
                  </a:lnTo>
                  <a:lnTo>
                    <a:pt x="151" y="873"/>
                  </a:lnTo>
                  <a:lnTo>
                    <a:pt x="113" y="831"/>
                  </a:lnTo>
                  <a:lnTo>
                    <a:pt x="80" y="785"/>
                  </a:lnTo>
                  <a:lnTo>
                    <a:pt x="53" y="737"/>
                  </a:lnTo>
                  <a:lnTo>
                    <a:pt x="30" y="684"/>
                  </a:lnTo>
                  <a:lnTo>
                    <a:pt x="14" y="629"/>
                  </a:lnTo>
                  <a:lnTo>
                    <a:pt x="3" y="572"/>
                  </a:lnTo>
                  <a:lnTo>
                    <a:pt x="0" y="512"/>
                  </a:lnTo>
                  <a:lnTo>
                    <a:pt x="3" y="452"/>
                  </a:lnTo>
                  <a:lnTo>
                    <a:pt x="14" y="395"/>
                  </a:lnTo>
                  <a:lnTo>
                    <a:pt x="30" y="340"/>
                  </a:lnTo>
                  <a:lnTo>
                    <a:pt x="53" y="287"/>
                  </a:lnTo>
                  <a:lnTo>
                    <a:pt x="80" y="238"/>
                  </a:lnTo>
                  <a:lnTo>
                    <a:pt x="113" y="192"/>
                  </a:lnTo>
                  <a:lnTo>
                    <a:pt x="151" y="150"/>
                  </a:lnTo>
                  <a:lnTo>
                    <a:pt x="194" y="113"/>
                  </a:lnTo>
                  <a:lnTo>
                    <a:pt x="240" y="80"/>
                  </a:lnTo>
                  <a:lnTo>
                    <a:pt x="290" y="52"/>
                  </a:lnTo>
                  <a:lnTo>
                    <a:pt x="343" y="31"/>
                  </a:lnTo>
                  <a:lnTo>
                    <a:pt x="399" y="14"/>
                  </a:lnTo>
                  <a:lnTo>
                    <a:pt x="457" y="4"/>
                  </a:lnTo>
                  <a:lnTo>
                    <a:pt x="51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6" name="Freeform 22"/>
            <p:cNvSpPr>
              <a:spLocks/>
            </p:cNvSpPr>
            <p:nvPr/>
          </p:nvSpPr>
          <p:spPr bwMode="auto">
            <a:xfrm>
              <a:off x="3759" y="692"/>
              <a:ext cx="392" cy="386"/>
            </a:xfrm>
            <a:custGeom>
              <a:avLst/>
              <a:gdLst>
                <a:gd name="T0" fmla="*/ 183 w 2352"/>
                <a:gd name="T1" fmla="*/ 3 h 2320"/>
                <a:gd name="T2" fmla="*/ 436 w 2352"/>
                <a:gd name="T3" fmla="*/ 32 h 2320"/>
                <a:gd name="T4" fmla="*/ 681 w 2352"/>
                <a:gd name="T5" fmla="*/ 86 h 2320"/>
                <a:gd name="T6" fmla="*/ 914 w 2352"/>
                <a:gd name="T7" fmla="*/ 165 h 2320"/>
                <a:gd name="T8" fmla="*/ 1135 w 2352"/>
                <a:gd name="T9" fmla="*/ 268 h 2320"/>
                <a:gd name="T10" fmla="*/ 1344 w 2352"/>
                <a:gd name="T11" fmla="*/ 392 h 2320"/>
                <a:gd name="T12" fmla="*/ 1537 w 2352"/>
                <a:gd name="T13" fmla="*/ 538 h 2320"/>
                <a:gd name="T14" fmla="*/ 1713 w 2352"/>
                <a:gd name="T15" fmla="*/ 702 h 2320"/>
                <a:gd name="T16" fmla="*/ 1871 w 2352"/>
                <a:gd name="T17" fmla="*/ 883 h 2320"/>
                <a:gd name="T18" fmla="*/ 2009 w 2352"/>
                <a:gd name="T19" fmla="*/ 1080 h 2320"/>
                <a:gd name="T20" fmla="*/ 2126 w 2352"/>
                <a:gd name="T21" fmla="*/ 1292 h 2320"/>
                <a:gd name="T22" fmla="*/ 2220 w 2352"/>
                <a:gd name="T23" fmla="*/ 1516 h 2320"/>
                <a:gd name="T24" fmla="*/ 2290 w 2352"/>
                <a:gd name="T25" fmla="*/ 1752 h 2320"/>
                <a:gd name="T26" fmla="*/ 2334 w 2352"/>
                <a:gd name="T27" fmla="*/ 1996 h 2320"/>
                <a:gd name="T28" fmla="*/ 2350 w 2352"/>
                <a:gd name="T29" fmla="*/ 2250 h 2320"/>
                <a:gd name="T30" fmla="*/ 2349 w 2352"/>
                <a:gd name="T31" fmla="*/ 2284 h 2320"/>
                <a:gd name="T32" fmla="*/ 2330 w 2352"/>
                <a:gd name="T33" fmla="*/ 2310 h 2320"/>
                <a:gd name="T34" fmla="*/ 2298 w 2352"/>
                <a:gd name="T35" fmla="*/ 2320 h 2320"/>
                <a:gd name="T36" fmla="*/ 1622 w 2352"/>
                <a:gd name="T37" fmla="*/ 2317 h 2320"/>
                <a:gd name="T38" fmla="*/ 1595 w 2352"/>
                <a:gd name="T39" fmla="*/ 2297 h 2320"/>
                <a:gd name="T40" fmla="*/ 1584 w 2352"/>
                <a:gd name="T41" fmla="*/ 2267 h 2320"/>
                <a:gd name="T42" fmla="*/ 1570 w 2352"/>
                <a:gd name="T43" fmla="*/ 2062 h 2320"/>
                <a:gd name="T44" fmla="*/ 1529 w 2352"/>
                <a:gd name="T45" fmla="*/ 1866 h 2320"/>
                <a:gd name="T46" fmla="*/ 1464 w 2352"/>
                <a:gd name="T47" fmla="*/ 1678 h 2320"/>
                <a:gd name="T48" fmla="*/ 1375 w 2352"/>
                <a:gd name="T49" fmla="*/ 1504 h 2320"/>
                <a:gd name="T50" fmla="*/ 1265 w 2352"/>
                <a:gd name="T51" fmla="*/ 1344 h 2320"/>
                <a:gd name="T52" fmla="*/ 1135 w 2352"/>
                <a:gd name="T53" fmla="*/ 1198 h 2320"/>
                <a:gd name="T54" fmla="*/ 988 w 2352"/>
                <a:gd name="T55" fmla="*/ 1071 h 2320"/>
                <a:gd name="T56" fmla="*/ 826 w 2352"/>
                <a:gd name="T57" fmla="*/ 962 h 2320"/>
                <a:gd name="T58" fmla="*/ 649 w 2352"/>
                <a:gd name="T59" fmla="*/ 874 h 2320"/>
                <a:gd name="T60" fmla="*/ 460 w 2352"/>
                <a:gd name="T61" fmla="*/ 809 h 2320"/>
                <a:gd name="T62" fmla="*/ 260 w 2352"/>
                <a:gd name="T63" fmla="*/ 769 h 2320"/>
                <a:gd name="T64" fmla="*/ 54 w 2352"/>
                <a:gd name="T65" fmla="*/ 755 h 2320"/>
                <a:gd name="T66" fmla="*/ 22 w 2352"/>
                <a:gd name="T67" fmla="*/ 745 h 2320"/>
                <a:gd name="T68" fmla="*/ 2 w 2352"/>
                <a:gd name="T69" fmla="*/ 719 h 2320"/>
                <a:gd name="T70" fmla="*/ 0 w 2352"/>
                <a:gd name="T71" fmla="*/ 54 h 2320"/>
                <a:gd name="T72" fmla="*/ 10 w 2352"/>
                <a:gd name="T73" fmla="*/ 21 h 2320"/>
                <a:gd name="T74" fmla="*/ 37 w 2352"/>
                <a:gd name="T75" fmla="*/ 2 h 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52" h="2320">
                  <a:moveTo>
                    <a:pt x="54" y="0"/>
                  </a:moveTo>
                  <a:lnTo>
                    <a:pt x="183" y="3"/>
                  </a:lnTo>
                  <a:lnTo>
                    <a:pt x="311" y="13"/>
                  </a:lnTo>
                  <a:lnTo>
                    <a:pt x="436" y="32"/>
                  </a:lnTo>
                  <a:lnTo>
                    <a:pt x="560" y="55"/>
                  </a:lnTo>
                  <a:lnTo>
                    <a:pt x="681" y="86"/>
                  </a:lnTo>
                  <a:lnTo>
                    <a:pt x="798" y="123"/>
                  </a:lnTo>
                  <a:lnTo>
                    <a:pt x="914" y="165"/>
                  </a:lnTo>
                  <a:lnTo>
                    <a:pt x="1027" y="214"/>
                  </a:lnTo>
                  <a:lnTo>
                    <a:pt x="1135" y="268"/>
                  </a:lnTo>
                  <a:lnTo>
                    <a:pt x="1241" y="328"/>
                  </a:lnTo>
                  <a:lnTo>
                    <a:pt x="1344" y="392"/>
                  </a:lnTo>
                  <a:lnTo>
                    <a:pt x="1442" y="462"/>
                  </a:lnTo>
                  <a:lnTo>
                    <a:pt x="1537" y="538"/>
                  </a:lnTo>
                  <a:lnTo>
                    <a:pt x="1627" y="618"/>
                  </a:lnTo>
                  <a:lnTo>
                    <a:pt x="1713" y="702"/>
                  </a:lnTo>
                  <a:lnTo>
                    <a:pt x="1794" y="790"/>
                  </a:lnTo>
                  <a:lnTo>
                    <a:pt x="1871" y="883"/>
                  </a:lnTo>
                  <a:lnTo>
                    <a:pt x="1942" y="980"/>
                  </a:lnTo>
                  <a:lnTo>
                    <a:pt x="2009" y="1080"/>
                  </a:lnTo>
                  <a:lnTo>
                    <a:pt x="2070" y="1185"/>
                  </a:lnTo>
                  <a:lnTo>
                    <a:pt x="2126" y="1292"/>
                  </a:lnTo>
                  <a:lnTo>
                    <a:pt x="2177" y="1402"/>
                  </a:lnTo>
                  <a:lnTo>
                    <a:pt x="2220" y="1516"/>
                  </a:lnTo>
                  <a:lnTo>
                    <a:pt x="2258" y="1632"/>
                  </a:lnTo>
                  <a:lnTo>
                    <a:pt x="2290" y="1752"/>
                  </a:lnTo>
                  <a:lnTo>
                    <a:pt x="2315" y="1872"/>
                  </a:lnTo>
                  <a:lnTo>
                    <a:pt x="2334" y="1996"/>
                  </a:lnTo>
                  <a:lnTo>
                    <a:pt x="2346" y="2123"/>
                  </a:lnTo>
                  <a:lnTo>
                    <a:pt x="2350" y="2250"/>
                  </a:lnTo>
                  <a:lnTo>
                    <a:pt x="2352" y="2267"/>
                  </a:lnTo>
                  <a:lnTo>
                    <a:pt x="2349" y="2284"/>
                  </a:lnTo>
                  <a:lnTo>
                    <a:pt x="2342" y="2297"/>
                  </a:lnTo>
                  <a:lnTo>
                    <a:pt x="2330" y="2310"/>
                  </a:lnTo>
                  <a:lnTo>
                    <a:pt x="2315" y="2317"/>
                  </a:lnTo>
                  <a:lnTo>
                    <a:pt x="2298" y="2320"/>
                  </a:lnTo>
                  <a:lnTo>
                    <a:pt x="1639" y="2320"/>
                  </a:lnTo>
                  <a:lnTo>
                    <a:pt x="1622" y="2317"/>
                  </a:lnTo>
                  <a:lnTo>
                    <a:pt x="1607" y="2310"/>
                  </a:lnTo>
                  <a:lnTo>
                    <a:pt x="1595" y="2297"/>
                  </a:lnTo>
                  <a:lnTo>
                    <a:pt x="1587" y="2284"/>
                  </a:lnTo>
                  <a:lnTo>
                    <a:pt x="1584" y="2267"/>
                  </a:lnTo>
                  <a:lnTo>
                    <a:pt x="1580" y="2163"/>
                  </a:lnTo>
                  <a:lnTo>
                    <a:pt x="1570" y="2062"/>
                  </a:lnTo>
                  <a:lnTo>
                    <a:pt x="1553" y="1963"/>
                  </a:lnTo>
                  <a:lnTo>
                    <a:pt x="1529" y="1866"/>
                  </a:lnTo>
                  <a:lnTo>
                    <a:pt x="1499" y="1771"/>
                  </a:lnTo>
                  <a:lnTo>
                    <a:pt x="1464" y="1678"/>
                  </a:lnTo>
                  <a:lnTo>
                    <a:pt x="1422" y="1589"/>
                  </a:lnTo>
                  <a:lnTo>
                    <a:pt x="1375" y="1504"/>
                  </a:lnTo>
                  <a:lnTo>
                    <a:pt x="1322" y="1421"/>
                  </a:lnTo>
                  <a:lnTo>
                    <a:pt x="1265" y="1344"/>
                  </a:lnTo>
                  <a:lnTo>
                    <a:pt x="1202" y="1269"/>
                  </a:lnTo>
                  <a:lnTo>
                    <a:pt x="1135" y="1198"/>
                  </a:lnTo>
                  <a:lnTo>
                    <a:pt x="1064" y="1132"/>
                  </a:lnTo>
                  <a:lnTo>
                    <a:pt x="988" y="1071"/>
                  </a:lnTo>
                  <a:lnTo>
                    <a:pt x="909" y="1013"/>
                  </a:lnTo>
                  <a:lnTo>
                    <a:pt x="826" y="962"/>
                  </a:lnTo>
                  <a:lnTo>
                    <a:pt x="739" y="915"/>
                  </a:lnTo>
                  <a:lnTo>
                    <a:pt x="649" y="874"/>
                  </a:lnTo>
                  <a:lnTo>
                    <a:pt x="556" y="839"/>
                  </a:lnTo>
                  <a:lnTo>
                    <a:pt x="460" y="809"/>
                  </a:lnTo>
                  <a:lnTo>
                    <a:pt x="362" y="786"/>
                  </a:lnTo>
                  <a:lnTo>
                    <a:pt x="260" y="769"/>
                  </a:lnTo>
                  <a:lnTo>
                    <a:pt x="159" y="759"/>
                  </a:lnTo>
                  <a:lnTo>
                    <a:pt x="54" y="755"/>
                  </a:lnTo>
                  <a:lnTo>
                    <a:pt x="37" y="753"/>
                  </a:lnTo>
                  <a:lnTo>
                    <a:pt x="22" y="745"/>
                  </a:lnTo>
                  <a:lnTo>
                    <a:pt x="10" y="734"/>
                  </a:lnTo>
                  <a:lnTo>
                    <a:pt x="2" y="719"/>
                  </a:lnTo>
                  <a:lnTo>
                    <a:pt x="0" y="702"/>
                  </a:lnTo>
                  <a:lnTo>
                    <a:pt x="0" y="54"/>
                  </a:lnTo>
                  <a:lnTo>
                    <a:pt x="2" y="36"/>
                  </a:lnTo>
                  <a:lnTo>
                    <a:pt x="10" y="21"/>
                  </a:lnTo>
                  <a:lnTo>
                    <a:pt x="22" y="10"/>
                  </a:lnTo>
                  <a:lnTo>
                    <a:pt x="37" y="2"/>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sp>
          <p:nvSpPr>
            <p:cNvPr id="37" name="Freeform 23"/>
            <p:cNvSpPr>
              <a:spLocks/>
            </p:cNvSpPr>
            <p:nvPr/>
          </p:nvSpPr>
          <p:spPr bwMode="auto">
            <a:xfrm>
              <a:off x="3759" y="504"/>
              <a:ext cx="582" cy="574"/>
            </a:xfrm>
            <a:custGeom>
              <a:avLst/>
              <a:gdLst>
                <a:gd name="T0" fmla="*/ 54 w 3492"/>
                <a:gd name="T1" fmla="*/ 0 h 3445"/>
                <a:gd name="T2" fmla="*/ 364 w 3492"/>
                <a:gd name="T3" fmla="*/ 13 h 3445"/>
                <a:gd name="T4" fmla="*/ 668 w 3492"/>
                <a:gd name="T5" fmla="*/ 54 h 3445"/>
                <a:gd name="T6" fmla="*/ 963 w 3492"/>
                <a:gd name="T7" fmla="*/ 121 h 3445"/>
                <a:gd name="T8" fmla="*/ 1248 w 3492"/>
                <a:gd name="T9" fmla="*/ 211 h 3445"/>
                <a:gd name="T10" fmla="*/ 1521 w 3492"/>
                <a:gd name="T11" fmla="*/ 325 h 3445"/>
                <a:gd name="T12" fmla="*/ 1781 w 3492"/>
                <a:gd name="T13" fmla="*/ 461 h 3445"/>
                <a:gd name="T14" fmla="*/ 2028 w 3492"/>
                <a:gd name="T15" fmla="*/ 618 h 3445"/>
                <a:gd name="T16" fmla="*/ 2261 w 3492"/>
                <a:gd name="T17" fmla="*/ 794 h 3445"/>
                <a:gd name="T18" fmla="*/ 2476 w 3492"/>
                <a:gd name="T19" fmla="*/ 989 h 3445"/>
                <a:gd name="T20" fmla="*/ 2674 w 3492"/>
                <a:gd name="T21" fmla="*/ 1200 h 3445"/>
                <a:gd name="T22" fmla="*/ 2855 w 3492"/>
                <a:gd name="T23" fmla="*/ 1428 h 3445"/>
                <a:gd name="T24" fmla="*/ 3015 w 3492"/>
                <a:gd name="T25" fmla="*/ 1672 h 3445"/>
                <a:gd name="T26" fmla="*/ 3153 w 3492"/>
                <a:gd name="T27" fmla="*/ 1929 h 3445"/>
                <a:gd name="T28" fmla="*/ 3269 w 3492"/>
                <a:gd name="T29" fmla="*/ 2197 h 3445"/>
                <a:gd name="T30" fmla="*/ 3363 w 3492"/>
                <a:gd name="T31" fmla="*/ 2478 h 3445"/>
                <a:gd name="T32" fmla="*/ 3432 w 3492"/>
                <a:gd name="T33" fmla="*/ 2769 h 3445"/>
                <a:gd name="T34" fmla="*/ 3474 w 3492"/>
                <a:gd name="T35" fmla="*/ 3067 h 3445"/>
                <a:gd name="T36" fmla="*/ 3490 w 3492"/>
                <a:gd name="T37" fmla="*/ 3375 h 3445"/>
                <a:gd name="T38" fmla="*/ 3490 w 3492"/>
                <a:gd name="T39" fmla="*/ 3409 h 3445"/>
                <a:gd name="T40" fmla="*/ 3470 w 3492"/>
                <a:gd name="T41" fmla="*/ 3435 h 3445"/>
                <a:gd name="T42" fmla="*/ 3438 w 3492"/>
                <a:gd name="T43" fmla="*/ 3445 h 3445"/>
                <a:gd name="T44" fmla="*/ 2742 w 3492"/>
                <a:gd name="T45" fmla="*/ 3442 h 3445"/>
                <a:gd name="T46" fmla="*/ 2716 w 3492"/>
                <a:gd name="T47" fmla="*/ 3422 h 3445"/>
                <a:gd name="T48" fmla="*/ 2705 w 3492"/>
                <a:gd name="T49" fmla="*/ 3392 h 3445"/>
                <a:gd name="T50" fmla="*/ 2690 w 3492"/>
                <a:gd name="T51" fmla="*/ 3116 h 3445"/>
                <a:gd name="T52" fmla="*/ 2648 w 3492"/>
                <a:gd name="T53" fmla="*/ 2849 h 3445"/>
                <a:gd name="T54" fmla="*/ 2579 w 3492"/>
                <a:gd name="T55" fmla="*/ 2590 h 3445"/>
                <a:gd name="T56" fmla="*/ 2484 w 3492"/>
                <a:gd name="T57" fmla="*/ 2344 h 3445"/>
                <a:gd name="T58" fmla="*/ 2365 w 3492"/>
                <a:gd name="T59" fmla="*/ 2109 h 3445"/>
                <a:gd name="T60" fmla="*/ 2223 w 3492"/>
                <a:gd name="T61" fmla="*/ 1889 h 3445"/>
                <a:gd name="T62" fmla="*/ 2062 w 3492"/>
                <a:gd name="T63" fmla="*/ 1684 h 3445"/>
                <a:gd name="T64" fmla="*/ 1881 w 3492"/>
                <a:gd name="T65" fmla="*/ 1496 h 3445"/>
                <a:gd name="T66" fmla="*/ 1682 w 3492"/>
                <a:gd name="T67" fmla="*/ 1327 h 3445"/>
                <a:gd name="T68" fmla="*/ 1466 w 3492"/>
                <a:gd name="T69" fmla="*/ 1177 h 3445"/>
                <a:gd name="T70" fmla="*/ 1236 w 3492"/>
                <a:gd name="T71" fmla="*/ 1048 h 3445"/>
                <a:gd name="T72" fmla="*/ 991 w 3492"/>
                <a:gd name="T73" fmla="*/ 943 h 3445"/>
                <a:gd name="T74" fmla="*/ 735 w 3492"/>
                <a:gd name="T75" fmla="*/ 861 h 3445"/>
                <a:gd name="T76" fmla="*/ 469 w 3492"/>
                <a:gd name="T77" fmla="*/ 806 h 3445"/>
                <a:gd name="T78" fmla="*/ 194 w 3492"/>
                <a:gd name="T79" fmla="*/ 778 h 3445"/>
                <a:gd name="T80" fmla="*/ 37 w 3492"/>
                <a:gd name="T81" fmla="*/ 771 h 3445"/>
                <a:gd name="T82" fmla="*/ 10 w 3492"/>
                <a:gd name="T83" fmla="*/ 752 h 3445"/>
                <a:gd name="T84" fmla="*/ 0 w 3492"/>
                <a:gd name="T85" fmla="*/ 720 h 3445"/>
                <a:gd name="T86" fmla="*/ 0 w 3492"/>
                <a:gd name="T87" fmla="*/ 53 h 3445"/>
                <a:gd name="T88" fmla="*/ 10 w 3492"/>
                <a:gd name="T89" fmla="*/ 21 h 3445"/>
                <a:gd name="T90" fmla="*/ 37 w 3492"/>
                <a:gd name="T91" fmla="*/ 2 h 3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2" h="3445">
                  <a:moveTo>
                    <a:pt x="54" y="0"/>
                  </a:moveTo>
                  <a:lnTo>
                    <a:pt x="54" y="0"/>
                  </a:lnTo>
                  <a:lnTo>
                    <a:pt x="210" y="3"/>
                  </a:lnTo>
                  <a:lnTo>
                    <a:pt x="364" y="13"/>
                  </a:lnTo>
                  <a:lnTo>
                    <a:pt x="517" y="30"/>
                  </a:lnTo>
                  <a:lnTo>
                    <a:pt x="668" y="54"/>
                  </a:lnTo>
                  <a:lnTo>
                    <a:pt x="816" y="83"/>
                  </a:lnTo>
                  <a:lnTo>
                    <a:pt x="963" y="121"/>
                  </a:lnTo>
                  <a:lnTo>
                    <a:pt x="1107" y="162"/>
                  </a:lnTo>
                  <a:lnTo>
                    <a:pt x="1248" y="211"/>
                  </a:lnTo>
                  <a:lnTo>
                    <a:pt x="1386" y="265"/>
                  </a:lnTo>
                  <a:lnTo>
                    <a:pt x="1521" y="325"/>
                  </a:lnTo>
                  <a:lnTo>
                    <a:pt x="1652" y="390"/>
                  </a:lnTo>
                  <a:lnTo>
                    <a:pt x="1781" y="461"/>
                  </a:lnTo>
                  <a:lnTo>
                    <a:pt x="1907" y="537"/>
                  </a:lnTo>
                  <a:lnTo>
                    <a:pt x="2028" y="618"/>
                  </a:lnTo>
                  <a:lnTo>
                    <a:pt x="2147" y="703"/>
                  </a:lnTo>
                  <a:lnTo>
                    <a:pt x="2261" y="794"/>
                  </a:lnTo>
                  <a:lnTo>
                    <a:pt x="2371" y="888"/>
                  </a:lnTo>
                  <a:lnTo>
                    <a:pt x="2476" y="989"/>
                  </a:lnTo>
                  <a:lnTo>
                    <a:pt x="2577" y="1092"/>
                  </a:lnTo>
                  <a:lnTo>
                    <a:pt x="2674" y="1200"/>
                  </a:lnTo>
                  <a:lnTo>
                    <a:pt x="2767" y="1312"/>
                  </a:lnTo>
                  <a:lnTo>
                    <a:pt x="2855" y="1428"/>
                  </a:lnTo>
                  <a:lnTo>
                    <a:pt x="2937" y="1549"/>
                  </a:lnTo>
                  <a:lnTo>
                    <a:pt x="3015" y="1672"/>
                  </a:lnTo>
                  <a:lnTo>
                    <a:pt x="3087" y="1798"/>
                  </a:lnTo>
                  <a:lnTo>
                    <a:pt x="3153" y="1929"/>
                  </a:lnTo>
                  <a:lnTo>
                    <a:pt x="3215" y="2062"/>
                  </a:lnTo>
                  <a:lnTo>
                    <a:pt x="3269" y="2197"/>
                  </a:lnTo>
                  <a:lnTo>
                    <a:pt x="3320" y="2337"/>
                  </a:lnTo>
                  <a:lnTo>
                    <a:pt x="3363" y="2478"/>
                  </a:lnTo>
                  <a:lnTo>
                    <a:pt x="3401" y="2622"/>
                  </a:lnTo>
                  <a:lnTo>
                    <a:pt x="3432" y="2769"/>
                  </a:lnTo>
                  <a:lnTo>
                    <a:pt x="3457" y="2917"/>
                  </a:lnTo>
                  <a:lnTo>
                    <a:pt x="3474" y="3067"/>
                  </a:lnTo>
                  <a:lnTo>
                    <a:pt x="3485" y="3221"/>
                  </a:lnTo>
                  <a:lnTo>
                    <a:pt x="3490" y="3375"/>
                  </a:lnTo>
                  <a:lnTo>
                    <a:pt x="3492" y="3392"/>
                  </a:lnTo>
                  <a:lnTo>
                    <a:pt x="3490" y="3409"/>
                  </a:lnTo>
                  <a:lnTo>
                    <a:pt x="3482" y="3422"/>
                  </a:lnTo>
                  <a:lnTo>
                    <a:pt x="3470" y="3435"/>
                  </a:lnTo>
                  <a:lnTo>
                    <a:pt x="3456" y="3442"/>
                  </a:lnTo>
                  <a:lnTo>
                    <a:pt x="3438" y="3445"/>
                  </a:lnTo>
                  <a:lnTo>
                    <a:pt x="2759" y="3445"/>
                  </a:lnTo>
                  <a:lnTo>
                    <a:pt x="2742" y="3442"/>
                  </a:lnTo>
                  <a:lnTo>
                    <a:pt x="2727" y="3435"/>
                  </a:lnTo>
                  <a:lnTo>
                    <a:pt x="2716" y="3422"/>
                  </a:lnTo>
                  <a:lnTo>
                    <a:pt x="2708" y="3409"/>
                  </a:lnTo>
                  <a:lnTo>
                    <a:pt x="2705" y="3392"/>
                  </a:lnTo>
                  <a:lnTo>
                    <a:pt x="2702" y="3253"/>
                  </a:lnTo>
                  <a:lnTo>
                    <a:pt x="2690" y="3116"/>
                  </a:lnTo>
                  <a:lnTo>
                    <a:pt x="2672" y="2980"/>
                  </a:lnTo>
                  <a:lnTo>
                    <a:pt x="2648" y="2849"/>
                  </a:lnTo>
                  <a:lnTo>
                    <a:pt x="2616" y="2718"/>
                  </a:lnTo>
                  <a:lnTo>
                    <a:pt x="2579" y="2590"/>
                  </a:lnTo>
                  <a:lnTo>
                    <a:pt x="2534" y="2465"/>
                  </a:lnTo>
                  <a:lnTo>
                    <a:pt x="2484" y="2344"/>
                  </a:lnTo>
                  <a:lnTo>
                    <a:pt x="2427" y="2224"/>
                  </a:lnTo>
                  <a:lnTo>
                    <a:pt x="2365" y="2109"/>
                  </a:lnTo>
                  <a:lnTo>
                    <a:pt x="2296" y="1997"/>
                  </a:lnTo>
                  <a:lnTo>
                    <a:pt x="2223" y="1889"/>
                  </a:lnTo>
                  <a:lnTo>
                    <a:pt x="2146" y="1784"/>
                  </a:lnTo>
                  <a:lnTo>
                    <a:pt x="2062" y="1684"/>
                  </a:lnTo>
                  <a:lnTo>
                    <a:pt x="1973" y="1588"/>
                  </a:lnTo>
                  <a:lnTo>
                    <a:pt x="1881" y="1496"/>
                  </a:lnTo>
                  <a:lnTo>
                    <a:pt x="1784" y="1409"/>
                  </a:lnTo>
                  <a:lnTo>
                    <a:pt x="1682" y="1327"/>
                  </a:lnTo>
                  <a:lnTo>
                    <a:pt x="1576" y="1249"/>
                  </a:lnTo>
                  <a:lnTo>
                    <a:pt x="1466" y="1177"/>
                  </a:lnTo>
                  <a:lnTo>
                    <a:pt x="1352" y="1110"/>
                  </a:lnTo>
                  <a:lnTo>
                    <a:pt x="1236" y="1048"/>
                  </a:lnTo>
                  <a:lnTo>
                    <a:pt x="1116" y="993"/>
                  </a:lnTo>
                  <a:lnTo>
                    <a:pt x="991" y="943"/>
                  </a:lnTo>
                  <a:lnTo>
                    <a:pt x="866" y="900"/>
                  </a:lnTo>
                  <a:lnTo>
                    <a:pt x="735" y="861"/>
                  </a:lnTo>
                  <a:lnTo>
                    <a:pt x="604" y="831"/>
                  </a:lnTo>
                  <a:lnTo>
                    <a:pt x="469" y="806"/>
                  </a:lnTo>
                  <a:lnTo>
                    <a:pt x="332" y="788"/>
                  </a:lnTo>
                  <a:lnTo>
                    <a:pt x="194" y="778"/>
                  </a:lnTo>
                  <a:lnTo>
                    <a:pt x="54" y="773"/>
                  </a:lnTo>
                  <a:lnTo>
                    <a:pt x="37" y="771"/>
                  </a:lnTo>
                  <a:lnTo>
                    <a:pt x="22" y="763"/>
                  </a:lnTo>
                  <a:lnTo>
                    <a:pt x="10" y="752"/>
                  </a:lnTo>
                  <a:lnTo>
                    <a:pt x="2" y="737"/>
                  </a:lnTo>
                  <a:lnTo>
                    <a:pt x="0" y="720"/>
                  </a:lnTo>
                  <a:lnTo>
                    <a:pt x="0" y="662"/>
                  </a:lnTo>
                  <a:lnTo>
                    <a:pt x="0" y="53"/>
                  </a:lnTo>
                  <a:lnTo>
                    <a:pt x="2" y="36"/>
                  </a:lnTo>
                  <a:lnTo>
                    <a:pt x="10" y="21"/>
                  </a:lnTo>
                  <a:lnTo>
                    <a:pt x="22" y="10"/>
                  </a:lnTo>
                  <a:lnTo>
                    <a:pt x="37" y="2"/>
                  </a:lnTo>
                  <a:lnTo>
                    <a:pt x="5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50"/>
            </a:p>
          </p:txBody>
        </p:sp>
      </p:grpSp>
      <p:sp>
        <p:nvSpPr>
          <p:cNvPr id="49" name="Rectangle 48"/>
          <p:cNvSpPr/>
          <p:nvPr/>
        </p:nvSpPr>
        <p:spPr>
          <a:xfrm>
            <a:off x="402569" y="3094962"/>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BUSINESS AND TECHNOLOGY </a:t>
            </a:r>
            <a:endParaRPr lang="en-US" sz="1050" dirty="0">
              <a:latin typeface="Roboto" panose="020B0604020202020204" charset="0"/>
              <a:ea typeface="Roboto" panose="020B0604020202020204" charset="0"/>
            </a:endParaRPr>
          </a:p>
        </p:txBody>
      </p:sp>
      <p:sp>
        <p:nvSpPr>
          <p:cNvPr id="73" name="Rectangle 72"/>
          <p:cNvSpPr/>
          <p:nvPr/>
        </p:nvSpPr>
        <p:spPr>
          <a:xfrm>
            <a:off x="1817810" y="3175753"/>
            <a:ext cx="1244112" cy="253916"/>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REMOTE WORK</a:t>
            </a:r>
          </a:p>
        </p:txBody>
      </p:sp>
      <p:sp>
        <p:nvSpPr>
          <p:cNvPr id="74" name="Rectangle 73"/>
          <p:cNvSpPr/>
          <p:nvPr/>
        </p:nvSpPr>
        <p:spPr>
          <a:xfrm>
            <a:off x="3211536" y="3107408"/>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EMPLOYEE WELLNESS</a:t>
            </a:r>
          </a:p>
        </p:txBody>
      </p:sp>
      <p:sp>
        <p:nvSpPr>
          <p:cNvPr id="75" name="Rectangle 74"/>
          <p:cNvSpPr/>
          <p:nvPr/>
        </p:nvSpPr>
        <p:spPr>
          <a:xfrm>
            <a:off x="4626903" y="3088572"/>
            <a:ext cx="1244112"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COVID-19 UPDATES</a:t>
            </a:r>
          </a:p>
        </p:txBody>
      </p:sp>
      <p:sp>
        <p:nvSpPr>
          <p:cNvPr id="76" name="Rectangle 75"/>
          <p:cNvSpPr/>
          <p:nvPr/>
        </p:nvSpPr>
        <p:spPr>
          <a:xfrm>
            <a:off x="6047315" y="3070943"/>
            <a:ext cx="1255103"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SPORTS AND COMPETITION  </a:t>
            </a:r>
          </a:p>
        </p:txBody>
      </p:sp>
      <p:sp>
        <p:nvSpPr>
          <p:cNvPr id="34" name="Rectangle 33"/>
          <p:cNvSpPr/>
          <p:nvPr/>
        </p:nvSpPr>
        <p:spPr>
          <a:xfrm>
            <a:off x="0" y="330922"/>
            <a:ext cx="9144000" cy="842538"/>
          </a:xfrm>
          <a:prstGeom prst="rect">
            <a:avLst/>
          </a:prstGeom>
        </p:spPr>
        <p:txBody>
          <a:bodyPr wrap="square">
            <a:spAutoFit/>
          </a:bodyPr>
          <a:lstStyle/>
          <a:p>
            <a:pPr algn="ctr">
              <a:buClr>
                <a:schemeClr val="dk1"/>
              </a:buClr>
              <a:buSzPts val="2800"/>
            </a:pPr>
            <a:r>
              <a:rPr lang="en-US" sz="3000" dirty="0">
                <a:solidFill>
                  <a:schemeClr val="dk1"/>
                </a:solidFill>
                <a:latin typeface="Bebas Neue"/>
                <a:sym typeface="Bebas Neue"/>
              </a:rPr>
              <a:t>TOPICS EXTRACTED</a:t>
            </a:r>
          </a:p>
          <a:p>
            <a:pPr algn="ctr">
              <a:defRPr/>
            </a:pPr>
            <a:r>
              <a:rPr lang="en-US" sz="1050" dirty="0">
                <a:solidFill>
                  <a:schemeClr val="bg1"/>
                </a:solidFill>
                <a:latin typeface="Arial" panose="020B0604020202020204" pitchFamily="34" charset="0"/>
                <a:cs typeface="Arial" panose="020B0604020202020204" pitchFamily="34" charset="0"/>
              </a:rPr>
              <a:t>You can edit this text. Edit this line of text. You can edit this text.</a:t>
            </a:r>
          </a:p>
          <a:p>
            <a:pPr algn="ctr">
              <a:defRPr/>
            </a:pPr>
            <a:endParaRPr lang="en-US" sz="825" dirty="0">
              <a:solidFill>
                <a:schemeClr val="bg1"/>
              </a:solidFill>
              <a:latin typeface="Arial" panose="020B0604020202020204" pitchFamily="34" charset="0"/>
              <a:cs typeface="Arial" panose="020B0604020202020204" pitchFamily="34" charset="0"/>
            </a:endParaRPr>
          </a:p>
        </p:txBody>
      </p:sp>
      <p:sp>
        <p:nvSpPr>
          <p:cNvPr id="3" name="Google Shape;707;p39">
            <a:extLst>
              <a:ext uri="{FF2B5EF4-FFF2-40B4-BE49-F238E27FC236}">
                <a16:creationId xmlns:a16="http://schemas.microsoft.com/office/drawing/2014/main" id="{75A77672-D027-4383-AE43-88EB513DEF0D}"/>
              </a:ext>
            </a:extLst>
          </p:cNvPr>
          <p:cNvSpPr/>
          <p:nvPr/>
        </p:nvSpPr>
        <p:spPr>
          <a:xfrm>
            <a:off x="2287265" y="2006362"/>
            <a:ext cx="353557" cy="353557"/>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Rectangle 54">
            <a:extLst>
              <a:ext uri="{FF2B5EF4-FFF2-40B4-BE49-F238E27FC236}">
                <a16:creationId xmlns:a16="http://schemas.microsoft.com/office/drawing/2014/main" id="{B59396B0-272B-432E-9AC3-EBC6F6393E61}"/>
              </a:ext>
            </a:extLst>
          </p:cNvPr>
          <p:cNvSpPr/>
          <p:nvPr/>
        </p:nvSpPr>
        <p:spPr>
          <a:xfrm>
            <a:off x="7449501" y="2734410"/>
            <a:ext cx="1274885" cy="1283677"/>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1050"/>
          </a:p>
        </p:txBody>
      </p:sp>
      <p:sp>
        <p:nvSpPr>
          <p:cNvPr id="56" name="Donut 12">
            <a:extLst>
              <a:ext uri="{FF2B5EF4-FFF2-40B4-BE49-F238E27FC236}">
                <a16:creationId xmlns:a16="http://schemas.microsoft.com/office/drawing/2014/main" id="{ECBDA8BE-3CC0-4291-898A-9B51F3C281B0}"/>
              </a:ext>
            </a:extLst>
          </p:cNvPr>
          <p:cNvSpPr/>
          <p:nvPr/>
        </p:nvSpPr>
        <p:spPr>
          <a:xfrm>
            <a:off x="7616559" y="1705709"/>
            <a:ext cx="931985" cy="931984"/>
          </a:xfrm>
          <a:prstGeom prst="donut">
            <a:avLst>
              <a:gd name="adj" fmla="val 12545"/>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2" name="Rectangle 61">
            <a:extLst>
              <a:ext uri="{FF2B5EF4-FFF2-40B4-BE49-F238E27FC236}">
                <a16:creationId xmlns:a16="http://schemas.microsoft.com/office/drawing/2014/main" id="{A62EEFCC-EDC3-4F86-8BE0-AB840EC6F81A}"/>
              </a:ext>
            </a:extLst>
          </p:cNvPr>
          <p:cNvSpPr/>
          <p:nvPr/>
        </p:nvSpPr>
        <p:spPr>
          <a:xfrm>
            <a:off x="7460494" y="3074789"/>
            <a:ext cx="1255103" cy="415498"/>
          </a:xfrm>
          <a:prstGeom prst="rect">
            <a:avLst/>
          </a:prstGeom>
        </p:spPr>
        <p:txBody>
          <a:bodyPr wrap="square">
            <a:spAutoFit/>
          </a:bodyPr>
          <a:lstStyle/>
          <a:p>
            <a:pPr algn="ctr"/>
            <a:r>
              <a:rPr lang="en-US" sz="1050" dirty="0">
                <a:solidFill>
                  <a:schemeClr val="bg1"/>
                </a:solidFill>
                <a:latin typeface="Roboto" panose="020B0604020202020204" charset="0"/>
                <a:ea typeface="Roboto" panose="020B0604020202020204" charset="0"/>
                <a:cs typeface="Arial" panose="020B0604020202020204" pitchFamily="34" charset="0"/>
              </a:rPr>
              <a:t>STOCK MARKET NEWS</a:t>
            </a:r>
          </a:p>
        </p:txBody>
      </p:sp>
      <p:sp>
        <p:nvSpPr>
          <p:cNvPr id="14" name="Google Shape;440;p34">
            <a:extLst>
              <a:ext uri="{FF2B5EF4-FFF2-40B4-BE49-F238E27FC236}">
                <a16:creationId xmlns:a16="http://schemas.microsoft.com/office/drawing/2014/main" id="{F212195A-B305-4D89-9CEF-244A3DE9CD5A}"/>
              </a:ext>
            </a:extLst>
          </p:cNvPr>
          <p:cNvSpPr/>
          <p:nvPr/>
        </p:nvSpPr>
        <p:spPr>
          <a:xfrm>
            <a:off x="3775526" y="1944543"/>
            <a:ext cx="182074" cy="435634"/>
          </a:xfrm>
          <a:custGeom>
            <a:avLst/>
            <a:gdLst/>
            <a:ahLst/>
            <a:cxnLst/>
            <a:rect l="l" t="t" r="r" b="b"/>
            <a:pathLst>
              <a:path w="466856" h="1117011" extrusionOk="0">
                <a:moveTo>
                  <a:pt x="135322" y="217674"/>
                </a:moveTo>
                <a:cubicBezTo>
                  <a:pt x="135322" y="217674"/>
                  <a:pt x="135322" y="217674"/>
                  <a:pt x="189450" y="217674"/>
                </a:cubicBezTo>
                <a:cubicBezTo>
                  <a:pt x="189450" y="217674"/>
                  <a:pt x="189450" y="217674"/>
                  <a:pt x="202982" y="217674"/>
                </a:cubicBezTo>
                <a:cubicBezTo>
                  <a:pt x="202982" y="217674"/>
                  <a:pt x="202982" y="217674"/>
                  <a:pt x="338302" y="217674"/>
                </a:cubicBezTo>
                <a:cubicBezTo>
                  <a:pt x="405962" y="217674"/>
                  <a:pt x="466856" y="278993"/>
                  <a:pt x="466856" y="347124"/>
                </a:cubicBezTo>
                <a:cubicBezTo>
                  <a:pt x="466856" y="347124"/>
                  <a:pt x="466856" y="347124"/>
                  <a:pt x="466856" y="612837"/>
                </a:cubicBezTo>
                <a:cubicBezTo>
                  <a:pt x="466856" y="640090"/>
                  <a:pt x="446558" y="653716"/>
                  <a:pt x="426260" y="653716"/>
                </a:cubicBezTo>
                <a:cubicBezTo>
                  <a:pt x="399196" y="653716"/>
                  <a:pt x="385664" y="640090"/>
                  <a:pt x="385664" y="612837"/>
                </a:cubicBezTo>
                <a:cubicBezTo>
                  <a:pt x="385664" y="612837"/>
                  <a:pt x="385664" y="612837"/>
                  <a:pt x="385664" y="456135"/>
                </a:cubicBezTo>
                <a:cubicBezTo>
                  <a:pt x="385664" y="456135"/>
                  <a:pt x="385664" y="456135"/>
                  <a:pt x="385664" y="367564"/>
                </a:cubicBezTo>
                <a:cubicBezTo>
                  <a:pt x="385664" y="367564"/>
                  <a:pt x="385664" y="367564"/>
                  <a:pt x="358600" y="367564"/>
                </a:cubicBezTo>
                <a:cubicBezTo>
                  <a:pt x="358600" y="367564"/>
                  <a:pt x="358600" y="367564"/>
                  <a:pt x="358600" y="469761"/>
                </a:cubicBezTo>
                <a:cubicBezTo>
                  <a:pt x="358600" y="469761"/>
                  <a:pt x="358600" y="469761"/>
                  <a:pt x="358600" y="633277"/>
                </a:cubicBezTo>
                <a:cubicBezTo>
                  <a:pt x="358600" y="633277"/>
                  <a:pt x="358600" y="633277"/>
                  <a:pt x="358600" y="653716"/>
                </a:cubicBezTo>
                <a:cubicBezTo>
                  <a:pt x="358600" y="653716"/>
                  <a:pt x="358600" y="653716"/>
                  <a:pt x="358600" y="1062506"/>
                </a:cubicBezTo>
                <a:cubicBezTo>
                  <a:pt x="358600" y="1096572"/>
                  <a:pt x="338302" y="1117011"/>
                  <a:pt x="304472" y="1117011"/>
                </a:cubicBezTo>
                <a:cubicBezTo>
                  <a:pt x="270642" y="1117011"/>
                  <a:pt x="250344" y="1096572"/>
                  <a:pt x="250344" y="1062506"/>
                </a:cubicBezTo>
                <a:cubicBezTo>
                  <a:pt x="250344" y="1062506"/>
                  <a:pt x="250344" y="1062506"/>
                  <a:pt x="250344" y="653716"/>
                </a:cubicBezTo>
                <a:cubicBezTo>
                  <a:pt x="250344" y="653716"/>
                  <a:pt x="250344" y="653716"/>
                  <a:pt x="223280" y="653716"/>
                </a:cubicBezTo>
                <a:cubicBezTo>
                  <a:pt x="223280" y="653716"/>
                  <a:pt x="223280" y="653716"/>
                  <a:pt x="223280" y="1062506"/>
                </a:cubicBezTo>
                <a:cubicBezTo>
                  <a:pt x="223280" y="1096572"/>
                  <a:pt x="202982" y="1117011"/>
                  <a:pt x="169152" y="1117011"/>
                </a:cubicBezTo>
                <a:cubicBezTo>
                  <a:pt x="135322" y="1117011"/>
                  <a:pt x="108258" y="1096572"/>
                  <a:pt x="108258" y="1062506"/>
                </a:cubicBezTo>
                <a:cubicBezTo>
                  <a:pt x="108258" y="1062506"/>
                  <a:pt x="108258" y="1062506"/>
                  <a:pt x="108258" y="653716"/>
                </a:cubicBezTo>
                <a:cubicBezTo>
                  <a:pt x="108258" y="653716"/>
                  <a:pt x="108258" y="653716"/>
                  <a:pt x="108258" y="633277"/>
                </a:cubicBezTo>
                <a:cubicBezTo>
                  <a:pt x="108258" y="633277"/>
                  <a:pt x="108258" y="633277"/>
                  <a:pt x="108258" y="469761"/>
                </a:cubicBezTo>
                <a:cubicBezTo>
                  <a:pt x="108258" y="469761"/>
                  <a:pt x="108258" y="469761"/>
                  <a:pt x="108258" y="367564"/>
                </a:cubicBezTo>
                <a:cubicBezTo>
                  <a:pt x="108258" y="367564"/>
                  <a:pt x="108258" y="367564"/>
                  <a:pt x="87960" y="367564"/>
                </a:cubicBezTo>
                <a:cubicBezTo>
                  <a:pt x="87960" y="367564"/>
                  <a:pt x="87960" y="367564"/>
                  <a:pt x="87960" y="456135"/>
                </a:cubicBezTo>
                <a:cubicBezTo>
                  <a:pt x="87960" y="456135"/>
                  <a:pt x="87960" y="456135"/>
                  <a:pt x="87960" y="612837"/>
                </a:cubicBezTo>
                <a:cubicBezTo>
                  <a:pt x="87960" y="640090"/>
                  <a:pt x="74428" y="653716"/>
                  <a:pt x="47364" y="653716"/>
                </a:cubicBezTo>
                <a:cubicBezTo>
                  <a:pt x="20300" y="653716"/>
                  <a:pt x="0" y="640090"/>
                  <a:pt x="0" y="612837"/>
                </a:cubicBezTo>
                <a:cubicBezTo>
                  <a:pt x="0" y="612837"/>
                  <a:pt x="0" y="612837"/>
                  <a:pt x="0" y="347124"/>
                </a:cubicBezTo>
                <a:cubicBezTo>
                  <a:pt x="0" y="278993"/>
                  <a:pt x="67662" y="217674"/>
                  <a:pt x="135322" y="217674"/>
                </a:cubicBezTo>
                <a:close/>
                <a:moveTo>
                  <a:pt x="236292" y="0"/>
                </a:moveTo>
                <a:cubicBezTo>
                  <a:pt x="292448" y="0"/>
                  <a:pt x="337968" y="45522"/>
                  <a:pt x="337968" y="101677"/>
                </a:cubicBezTo>
                <a:cubicBezTo>
                  <a:pt x="337968" y="157832"/>
                  <a:pt x="292448" y="203354"/>
                  <a:pt x="236292" y="203354"/>
                </a:cubicBezTo>
                <a:cubicBezTo>
                  <a:pt x="180136" y="203354"/>
                  <a:pt x="134616" y="157832"/>
                  <a:pt x="134616" y="101677"/>
                </a:cubicBezTo>
                <a:cubicBezTo>
                  <a:pt x="134616" y="45522"/>
                  <a:pt x="180136" y="0"/>
                  <a:pt x="236292" y="0"/>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182825" tIns="91400" rIns="182825" bIns="91400" anchor="t" anchorCtr="0">
            <a:noAutofit/>
          </a:bodyPr>
          <a:lstStyle/>
          <a:p>
            <a:pPr marL="0" marR="0" lvl="0" indent="0" algn="l" rtl="0">
              <a:spcBef>
                <a:spcPts val="0"/>
              </a:spcBef>
              <a:spcAft>
                <a:spcPts val="0"/>
              </a:spcAft>
              <a:buNone/>
            </a:pPr>
            <a:endParaRPr sz="7198" dirty="0">
              <a:solidFill>
                <a:srgbClr val="737572"/>
              </a:solidFill>
              <a:latin typeface="Lato Light"/>
              <a:ea typeface="Lato Light"/>
              <a:cs typeface="Lato Light"/>
              <a:sym typeface="Lato Light"/>
            </a:endParaRPr>
          </a:p>
        </p:txBody>
      </p:sp>
      <p:sp>
        <p:nvSpPr>
          <p:cNvPr id="16" name="Google Shape;910;p41">
            <a:extLst>
              <a:ext uri="{FF2B5EF4-FFF2-40B4-BE49-F238E27FC236}">
                <a16:creationId xmlns:a16="http://schemas.microsoft.com/office/drawing/2014/main" id="{1179FC82-F014-4869-B2B3-E45862390726}"/>
              </a:ext>
            </a:extLst>
          </p:cNvPr>
          <p:cNvSpPr/>
          <p:nvPr/>
        </p:nvSpPr>
        <p:spPr>
          <a:xfrm>
            <a:off x="7917334" y="200636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1539;p48">
            <a:extLst>
              <a:ext uri="{FF2B5EF4-FFF2-40B4-BE49-F238E27FC236}">
                <a16:creationId xmlns:a16="http://schemas.microsoft.com/office/drawing/2014/main" id="{EBC0E79A-A78A-4CD4-BE5C-5F12694EBAC9}"/>
              </a:ext>
            </a:extLst>
          </p:cNvPr>
          <p:cNvSpPr/>
          <p:nvPr/>
        </p:nvSpPr>
        <p:spPr>
          <a:xfrm>
            <a:off x="825893" y="1977199"/>
            <a:ext cx="349765" cy="378506"/>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9" name="Google Shape;1379;p46">
            <a:extLst>
              <a:ext uri="{FF2B5EF4-FFF2-40B4-BE49-F238E27FC236}">
                <a16:creationId xmlns:a16="http://schemas.microsoft.com/office/drawing/2014/main" id="{480D85F8-B9E0-414C-8CCB-21D5DBA1467A}"/>
              </a:ext>
            </a:extLst>
          </p:cNvPr>
          <p:cNvSpPr/>
          <p:nvPr/>
        </p:nvSpPr>
        <p:spPr>
          <a:xfrm>
            <a:off x="6390827" y="1880018"/>
            <a:ext cx="561052" cy="520832"/>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Tree>
    <p:extLst>
      <p:ext uri="{BB962C8B-B14F-4D97-AF65-F5344CB8AC3E}">
        <p14:creationId xmlns:p14="http://schemas.microsoft.com/office/powerpoint/2010/main" val="344751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grpSp>
        <p:nvGrpSpPr>
          <p:cNvPr id="6" name="Group 5">
            <a:extLst>
              <a:ext uri="{FF2B5EF4-FFF2-40B4-BE49-F238E27FC236}">
                <a16:creationId xmlns:a16="http://schemas.microsoft.com/office/drawing/2014/main" id="{B7D77B17-B31C-49FE-8D7C-841B583AA9F7}"/>
              </a:ext>
            </a:extLst>
          </p:cNvPr>
          <p:cNvGrpSpPr/>
          <p:nvPr/>
        </p:nvGrpSpPr>
        <p:grpSpPr>
          <a:xfrm>
            <a:off x="4225239" y="1104900"/>
            <a:ext cx="4371033" cy="3108543"/>
            <a:chOff x="3933836" y="937005"/>
            <a:chExt cx="4371033" cy="3108543"/>
          </a:xfrm>
        </p:grpSpPr>
        <p:sp>
          <p:nvSpPr>
            <p:cNvPr id="2" name="TextBox 1">
              <a:extLst>
                <a:ext uri="{FF2B5EF4-FFF2-40B4-BE49-F238E27FC236}">
                  <a16:creationId xmlns:a16="http://schemas.microsoft.com/office/drawing/2014/main" id="{4AD66BC8-CBFB-4576-9327-753DA5C76A14}"/>
                </a:ext>
              </a:extLst>
            </p:cNvPr>
            <p:cNvSpPr txBox="1"/>
            <p:nvPr/>
          </p:nvSpPr>
          <p:spPr>
            <a:xfrm>
              <a:off x="3933836" y="937005"/>
              <a:ext cx="4371033" cy="3108543"/>
            </a:xfrm>
            <a:prstGeom prst="rect">
              <a:avLst/>
            </a:prstGeom>
            <a:noFill/>
          </p:spPr>
          <p:txBody>
            <a:bodyPr wrap="square" rtlCol="0">
              <a:spAutoFit/>
            </a:bodyPr>
            <a:lstStyle/>
            <a:p>
              <a:r>
                <a:rPr lang="en-US" b="1" dirty="0">
                  <a:latin typeface="Roboto" panose="020B0604020202020204" charset="0"/>
                  <a:ea typeface="Roboto" panose="020B0604020202020204" charset="0"/>
                  <a:cs typeface="Calibri" panose="020F0502020204030204" pitchFamily="34" charset="0"/>
                </a:rPr>
                <a:t>	</a:t>
              </a:r>
              <a:r>
                <a:rPr lang="en-US" b="1" dirty="0">
                  <a:effectLst/>
                  <a:latin typeface="Roboto" panose="020B0604020202020204" charset="0"/>
                  <a:ea typeface="Roboto" panose="020B0604020202020204" charset="0"/>
                  <a:cs typeface="Calibri" panose="020F0502020204030204" pitchFamily="34" charset="0"/>
                </a:rPr>
                <a:t>Business and Technology </a:t>
              </a:r>
              <a:r>
                <a:rPr lang="en-US" dirty="0">
                  <a:effectLst/>
                  <a:latin typeface="Roboto" panose="020B0604020202020204" charset="0"/>
                  <a:ea typeface="Roboto" panose="020B0604020202020204" charset="0"/>
                  <a:cs typeface="Calibri" panose="020F0502020204030204" pitchFamily="34" charset="0"/>
                </a:rPr>
                <a:t>significantly 	differed from other topics in terms of 	their ability to generate impressions. This topic, on average, received 209 views fewer than other topics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.028). Pairwise comparisons revealed that in comparison with Remote Work, Business and Technology received 244 fewer views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.043); in comparison with COVID-19 Updates it had 255 fewer views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.015) and 209 fewer views than Stock Market Performance (</a:t>
              </a:r>
              <a:r>
                <a:rPr lang="en-US" i="1" dirty="0">
                  <a:effectLst/>
                  <a:latin typeface="Roboto" panose="020B0604020202020204" charset="0"/>
                  <a:ea typeface="Roboto" panose="020B0604020202020204" charset="0"/>
                  <a:cs typeface="Calibri" panose="020F0502020204030204" pitchFamily="34" charset="0"/>
                </a:rPr>
                <a:t>p</a:t>
              </a:r>
              <a:r>
                <a:rPr lang="en-US" dirty="0">
                  <a:effectLst/>
                  <a:latin typeface="Roboto" panose="020B0604020202020204" charset="0"/>
                  <a:ea typeface="Roboto" panose="020B0604020202020204" charset="0"/>
                  <a:cs typeface="Calibri" panose="020F0502020204030204" pitchFamily="34" charset="0"/>
                </a:rPr>
                <a:t> = .028). There were no statistically significant differences between Business and Technology and Sports and Competition and Business and Technology and Employee Wellness. </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5" name="Group 4">
              <a:extLst>
                <a:ext uri="{FF2B5EF4-FFF2-40B4-BE49-F238E27FC236}">
                  <a16:creationId xmlns:a16="http://schemas.microsoft.com/office/drawing/2014/main" id="{B284E47C-1E40-4C5D-AAD1-AE40A30100AD}"/>
                </a:ext>
              </a:extLst>
            </p:cNvPr>
            <p:cNvGrpSpPr/>
            <p:nvPr/>
          </p:nvGrpSpPr>
          <p:grpSpPr>
            <a:xfrm>
              <a:off x="4106008" y="972180"/>
              <a:ext cx="666960" cy="625508"/>
              <a:chOff x="4106007" y="972180"/>
              <a:chExt cx="931985" cy="931984"/>
            </a:xfrm>
          </p:grpSpPr>
          <p:sp>
            <p:nvSpPr>
              <p:cNvPr id="3" name="Donut 8">
                <a:extLst>
                  <a:ext uri="{FF2B5EF4-FFF2-40B4-BE49-F238E27FC236}">
                    <a16:creationId xmlns:a16="http://schemas.microsoft.com/office/drawing/2014/main" id="{00C003CC-C623-4003-BC0A-3459490218B6}"/>
                  </a:ext>
                </a:extLst>
              </p:cNvPr>
              <p:cNvSpPr/>
              <p:nvPr/>
            </p:nvSpPr>
            <p:spPr>
              <a:xfrm>
                <a:off x="4106007" y="972180"/>
                <a:ext cx="931985" cy="931984"/>
              </a:xfrm>
              <a:prstGeom prst="donut">
                <a:avLst>
                  <a:gd name="adj" fmla="val 1254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4" name="Google Shape;1539;p48">
                <a:extLst>
                  <a:ext uri="{FF2B5EF4-FFF2-40B4-BE49-F238E27FC236}">
                    <a16:creationId xmlns:a16="http://schemas.microsoft.com/office/drawing/2014/main" id="{418A961D-EBB1-4FB8-A482-E8CBC39AA357}"/>
                  </a:ext>
                </a:extLst>
              </p:cNvPr>
              <p:cNvSpPr/>
              <p:nvPr/>
            </p:nvSpPr>
            <p:spPr>
              <a:xfrm>
                <a:off x="4371072" y="1243670"/>
                <a:ext cx="349765" cy="378506"/>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pic>
        <p:nvPicPr>
          <p:cNvPr id="7" name="Picture 6">
            <a:extLst>
              <a:ext uri="{FF2B5EF4-FFF2-40B4-BE49-F238E27FC236}">
                <a16:creationId xmlns:a16="http://schemas.microsoft.com/office/drawing/2014/main" id="{E2A24D70-B717-4E9F-810A-FB56006A2096}"/>
              </a:ext>
            </a:extLst>
          </p:cNvPr>
          <p:cNvPicPr/>
          <p:nvPr/>
        </p:nvPicPr>
        <p:blipFill>
          <a:blip r:embed="rId3"/>
          <a:stretch>
            <a:fillRect/>
          </a:stretch>
        </p:blipFill>
        <p:spPr>
          <a:xfrm>
            <a:off x="839131" y="1104900"/>
            <a:ext cx="2783205" cy="2933700"/>
          </a:xfrm>
          <a:prstGeom prst="rect">
            <a:avLst/>
          </a:prstGeom>
        </p:spPr>
      </p:pic>
    </p:spTree>
    <p:extLst>
      <p:ext uri="{BB962C8B-B14F-4D97-AF65-F5344CB8AC3E}">
        <p14:creationId xmlns:p14="http://schemas.microsoft.com/office/powerpoint/2010/main" val="38363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09950" y="361950"/>
            <a:ext cx="2924100" cy="3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FINDINGS</a:t>
            </a:r>
            <a:endParaRPr dirty="0"/>
          </a:p>
        </p:txBody>
      </p:sp>
      <p:grpSp>
        <p:nvGrpSpPr>
          <p:cNvPr id="10" name="Group 9">
            <a:extLst>
              <a:ext uri="{FF2B5EF4-FFF2-40B4-BE49-F238E27FC236}">
                <a16:creationId xmlns:a16="http://schemas.microsoft.com/office/drawing/2014/main" id="{E7B52BF8-23D1-41B1-A0E2-C1E550DAB009}"/>
              </a:ext>
            </a:extLst>
          </p:cNvPr>
          <p:cNvGrpSpPr/>
          <p:nvPr/>
        </p:nvGrpSpPr>
        <p:grpSpPr>
          <a:xfrm>
            <a:off x="4255385" y="1416399"/>
            <a:ext cx="4536923" cy="2031325"/>
            <a:chOff x="4225239" y="1104900"/>
            <a:chExt cx="4536923" cy="2031325"/>
          </a:xfrm>
        </p:grpSpPr>
        <p:sp>
          <p:nvSpPr>
            <p:cNvPr id="2" name="TextBox 1">
              <a:extLst>
                <a:ext uri="{FF2B5EF4-FFF2-40B4-BE49-F238E27FC236}">
                  <a16:creationId xmlns:a16="http://schemas.microsoft.com/office/drawing/2014/main" id="{4AD66BC8-CBFB-4576-9327-753DA5C76A14}"/>
                </a:ext>
              </a:extLst>
            </p:cNvPr>
            <p:cNvSpPr txBox="1"/>
            <p:nvPr/>
          </p:nvSpPr>
          <p:spPr>
            <a:xfrm>
              <a:off x="4225239" y="1104900"/>
              <a:ext cx="4536923" cy="2031325"/>
            </a:xfrm>
            <a:prstGeom prst="rect">
              <a:avLst/>
            </a:prstGeom>
            <a:noFill/>
          </p:spPr>
          <p:txBody>
            <a:bodyPr wrap="square" rtlCol="0">
              <a:spAutoFit/>
            </a:bodyPr>
            <a:lstStyle/>
            <a:p>
              <a:r>
                <a:rPr lang="en-US" dirty="0">
                  <a:latin typeface="Roboto" panose="020B0604020202020204" charset="0"/>
                  <a:ea typeface="Roboto" panose="020B0604020202020204" charset="0"/>
                  <a:cs typeface="Calibri" panose="020F0502020204030204" pitchFamily="34" charset="0"/>
                </a:rPr>
                <a:t>	</a:t>
              </a:r>
              <a:r>
                <a:rPr lang="en-US" b="1" dirty="0">
                  <a:latin typeface="Roboto" panose="020B0604020202020204" charset="0"/>
                  <a:ea typeface="Roboto" panose="020B0604020202020204" charset="0"/>
                  <a:cs typeface="Calibri" panose="020F0502020204030204" pitchFamily="34" charset="0"/>
                </a:rPr>
                <a:t>Stock Market Performance </a:t>
              </a:r>
              <a:r>
                <a:rPr lang="en-US" dirty="0">
                  <a:latin typeface="Roboto" panose="020B0604020202020204" charset="0"/>
                  <a:ea typeface="Roboto" panose="020B0604020202020204" charset="0"/>
                  <a:cs typeface="Calibri" panose="020F0502020204030204" pitchFamily="34" charset="0"/>
                </a:rPr>
                <a:t>performed 	significantly better than every other topic 	in terms of unique visitors. On average, it attracted 92 users more than Sports and Competition (p = .042), 133 users more than Business and Technology (p = .004), 106 users more than Remote Work (p = .033), 113 users more than COVID-19 (p = .018), and 118 users more than Employee Wellness (p = .022).</a:t>
              </a:r>
              <a:endParaRPr lang="en-US" dirty="0">
                <a:effectLst/>
                <a:latin typeface="Roboto" panose="020B0604020202020204" charset="0"/>
                <a:ea typeface="Roboto" panose="020B0604020202020204" charset="0"/>
                <a:cs typeface="Times New Roman" panose="02020603050405020304" pitchFamily="18" charset="0"/>
              </a:endParaRPr>
            </a:p>
          </p:txBody>
        </p:sp>
        <p:grpSp>
          <p:nvGrpSpPr>
            <p:cNvPr id="9" name="Group 8">
              <a:extLst>
                <a:ext uri="{FF2B5EF4-FFF2-40B4-BE49-F238E27FC236}">
                  <a16:creationId xmlns:a16="http://schemas.microsoft.com/office/drawing/2014/main" id="{6171B509-501A-4AF8-AF1A-7CA46EFC51A2}"/>
                </a:ext>
              </a:extLst>
            </p:cNvPr>
            <p:cNvGrpSpPr/>
            <p:nvPr/>
          </p:nvGrpSpPr>
          <p:grpSpPr>
            <a:xfrm>
              <a:off x="4360894" y="1104900"/>
              <a:ext cx="688310" cy="655654"/>
              <a:chOff x="7616559" y="1705709"/>
              <a:chExt cx="931985" cy="931984"/>
            </a:xfrm>
          </p:grpSpPr>
          <p:sp>
            <p:nvSpPr>
              <p:cNvPr id="7" name="Donut 12">
                <a:extLst>
                  <a:ext uri="{FF2B5EF4-FFF2-40B4-BE49-F238E27FC236}">
                    <a16:creationId xmlns:a16="http://schemas.microsoft.com/office/drawing/2014/main" id="{7B261B5D-CD95-43D8-B800-1F02A6CC7BEB}"/>
                  </a:ext>
                </a:extLst>
              </p:cNvPr>
              <p:cNvSpPr/>
              <p:nvPr/>
            </p:nvSpPr>
            <p:spPr>
              <a:xfrm>
                <a:off x="7616559" y="1705709"/>
                <a:ext cx="931985" cy="931984"/>
              </a:xfrm>
              <a:prstGeom prst="donut">
                <a:avLst>
                  <a:gd name="adj" fmla="val 12545"/>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 name="Google Shape;910;p41">
                <a:extLst>
                  <a:ext uri="{FF2B5EF4-FFF2-40B4-BE49-F238E27FC236}">
                    <a16:creationId xmlns:a16="http://schemas.microsoft.com/office/drawing/2014/main" id="{78C8AA53-BBE9-4BD9-9D85-0661CB090F75}"/>
                  </a:ext>
                </a:extLst>
              </p:cNvPr>
              <p:cNvSpPr/>
              <p:nvPr/>
            </p:nvSpPr>
            <p:spPr>
              <a:xfrm>
                <a:off x="7917334" y="200636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pic>
        <p:nvPicPr>
          <p:cNvPr id="3" name="Picture 2">
            <a:extLst>
              <a:ext uri="{FF2B5EF4-FFF2-40B4-BE49-F238E27FC236}">
                <a16:creationId xmlns:a16="http://schemas.microsoft.com/office/drawing/2014/main" id="{DA7E7B51-52AA-43B1-9EE0-6E0E84FCBE85}"/>
              </a:ext>
            </a:extLst>
          </p:cNvPr>
          <p:cNvPicPr/>
          <p:nvPr/>
        </p:nvPicPr>
        <p:blipFill>
          <a:blip r:embed="rId3"/>
          <a:stretch>
            <a:fillRect/>
          </a:stretch>
        </p:blipFill>
        <p:spPr>
          <a:xfrm>
            <a:off x="678082" y="1416399"/>
            <a:ext cx="2748915" cy="2952750"/>
          </a:xfrm>
          <a:prstGeom prst="rect">
            <a:avLst/>
          </a:prstGeom>
        </p:spPr>
      </p:pic>
    </p:spTree>
  </p:cSld>
  <p:clrMapOvr>
    <a:masterClrMapping/>
  </p:clrMapOvr>
</p:sld>
</file>

<file path=ppt/theme/theme1.xml><?xml version="1.0" encoding="utf-8"?>
<a:theme xmlns:a="http://schemas.openxmlformats.org/drawingml/2006/main" name="KPI Infographics by Slidesgo">
  <a:themeElements>
    <a:clrScheme name="Simple Light">
      <a:dk1>
        <a:srgbClr val="000000"/>
      </a:dk1>
      <a:lt1>
        <a:srgbClr val="FFFFFF"/>
      </a:lt1>
      <a:dk2>
        <a:srgbClr val="636363"/>
      </a:dk2>
      <a:lt2>
        <a:srgbClr val="E2E2E2"/>
      </a:lt2>
      <a:accent1>
        <a:srgbClr val="E2BE53"/>
      </a:accent1>
      <a:accent2>
        <a:srgbClr val="C99319"/>
      </a:accent2>
      <a:accent3>
        <a:srgbClr val="FA8839"/>
      </a:accent3>
      <a:accent4>
        <a:srgbClr val="41BDBB"/>
      </a:accent4>
      <a:accent5>
        <a:srgbClr val="60BEFF"/>
      </a:accent5>
      <a:accent6>
        <a:srgbClr val="056CB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usiness Infographics">
  <a:themeElements>
    <a:clrScheme name="Simple Light">
      <a:dk1>
        <a:srgbClr val="000000"/>
      </a:dk1>
      <a:lt1>
        <a:srgbClr val="FFFFFF"/>
      </a:lt1>
      <a:dk2>
        <a:srgbClr val="636363"/>
      </a:dk2>
      <a:lt2>
        <a:srgbClr val="DADADA"/>
      </a:lt2>
      <a:accent1>
        <a:srgbClr val="E2BE53"/>
      </a:accent1>
      <a:accent2>
        <a:srgbClr val="C99319"/>
      </a:accent2>
      <a:accent3>
        <a:srgbClr val="FA8839"/>
      </a:accent3>
      <a:accent4>
        <a:srgbClr val="41BDBB"/>
      </a:accent4>
      <a:accent5>
        <a:srgbClr val="51B0F1"/>
      </a:accent5>
      <a:accent6>
        <a:srgbClr val="167DC3"/>
      </a:accent6>
      <a:hlink>
        <a:srgbClr val="222C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962</Words>
  <Application>Microsoft Office PowerPoint</Application>
  <PresentationFormat>On-screen Show (16:9)</PresentationFormat>
  <Paragraphs>63</Paragraphs>
  <Slides>12</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Lato Light</vt:lpstr>
      <vt:lpstr>Bebas Neue</vt:lpstr>
      <vt:lpstr>Roboto</vt:lpstr>
      <vt:lpstr>Fira Sans Extra Condensed Medium</vt:lpstr>
      <vt:lpstr>Calibri</vt:lpstr>
      <vt:lpstr>KPI Infographics by Slidesgo</vt:lpstr>
      <vt:lpstr>Business Infographics</vt:lpstr>
      <vt:lpstr>Predicting performance of online media content</vt:lpstr>
      <vt:lpstr>PROBLEM STATEMENT</vt:lpstr>
      <vt:lpstr>PowerPoint Presentation</vt:lpstr>
      <vt:lpstr>RESEARCH QUESTIONS</vt:lpstr>
      <vt:lpstr>The dataset</vt:lpstr>
      <vt:lpstr>PowerPoint Presentation</vt:lpstr>
      <vt:lpstr>PowerPoint Presentation</vt:lpstr>
      <vt:lpstr>KEY FINDINGS</vt:lpstr>
      <vt:lpstr>KEY FINDINGS</vt:lpstr>
      <vt:lpstr>KEY FINDINGS</vt:lpstr>
      <vt:lpstr>KEY FINDINGS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KPI INFOGRAPHICS</dc:title>
  <dc:creator>Людмила Халитова</dc:creator>
  <cp:lastModifiedBy>Людмила Халитова</cp:lastModifiedBy>
  <cp:revision>19</cp:revision>
  <dcterms:modified xsi:type="dcterms:W3CDTF">2020-09-27T16:11:07Z</dcterms:modified>
</cp:coreProperties>
</file>