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4" r:id="rId5"/>
    <p:sldId id="267" r:id="rId6"/>
    <p:sldId id="26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2CD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1104-3E94-6319-266F-4A20EAEA5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2C011-6EE1-8554-8B21-48B94BDC2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F139F-5B82-5D85-80DB-932BCED6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965F-BFDA-50AD-E0EE-F7286807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12C3-889A-9E85-13E0-528DE26D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7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94D4-CBBA-422C-91AB-0AFBECAC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FCB0C-686F-61C9-8BDE-F3D1B2E8D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E980-DCAA-95F5-6054-C235EA35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6C42-B27E-400E-9342-F36DFED0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5D86-F31F-4ABD-9B10-84955110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90347-EF51-DE75-4725-25D9A51B3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F1771-73F5-7879-5A47-11D5D5C4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E08F-8E46-0A6A-E996-84FAAFF8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E65-55D8-5F3C-8D4B-F734A11D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C883-376F-A052-759F-277E3C5C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43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1B59-66A4-733C-945C-93A4D27B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0D02-5C2F-FB40-1220-87AE773A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CDCD-264D-417B-B83E-743CCBB8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F950-0237-4695-5420-1BE7B692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20DF-DFB8-70A8-2217-1DB67F76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17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9F96-2CB4-C88E-4659-343F7639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A24EE-4C69-1DE4-60A7-99A8420E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CD8E-9D70-4898-87B4-9ACB48C2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B312-66FA-FC42-1ED7-0650DAB5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B4AC-ADDF-620A-DC33-9E093478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6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FCF-7C68-8A0E-A2DF-FD2DDB7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5C69-166C-CD7D-4536-39E10C572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3F2F6-7CC7-534B-C132-4E986077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82E4-C611-F31E-2F9C-8BD0B68F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6741-413E-0710-22A7-5433916F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98B80-3380-A25C-5745-1F8E759A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69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DA-9E4D-FFC0-FF7E-35509869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FD70D-ECB0-36F6-5B8A-B296BFBF5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8B71-DF3C-C796-73B1-0C70BFFC1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7E1EB-ED67-BB3E-FBC1-A9FCE49E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430E2-C6AE-8B2E-8D46-BC8A9999D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D094E-1335-3AB3-C62D-8F4B63ED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9CC08-4E15-8B57-74CB-FCBBE693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A0C70-62F0-5F16-4776-0C0607C0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8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AE08-1024-5710-735B-2147DE0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C2640-1CAC-DA91-F4A8-C4D1AF16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C6BCB-D680-5E43-D12D-47CBFE94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9AEF7-5074-F0CD-8C0B-927D803D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37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309F2-A3A9-57E7-F7CE-1D215F30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33B92-4438-BE48-A051-8225C1B0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0C8A-F274-2E81-4F92-7424A012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0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8C3B-231E-0BEE-C63D-19ACA58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D40E-DC98-17DF-576B-679CBAFC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A6E4A-C236-EA61-4C29-F296AE19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D896-7D2A-9591-A0B0-E3BDE0CD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F304D-E1E4-F3D3-E1F1-267A0523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11F5-1FA8-E27F-266F-332A4E7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99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1BEC-32C6-4A56-B6AB-BFF55EC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DC8BD-0C81-971E-CCD8-B5FFC5B2A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288E3-74EE-6110-15E0-43E73DC1F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D694-2F6F-2A14-99D6-22C9F307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3970A-C135-8DDC-2FC7-14D18839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39D91-075B-AE3F-F9BB-3533ECE0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23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EE00C-BA0F-F52B-5B1F-F7F5F4D1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99F47-E9AB-6D96-7C8C-6FD46B0A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CE84-3E55-C05B-66AE-B05BF5780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0D35-14DC-4DA5-8BA4-6C8A008EE274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86C6-F578-D420-45B3-C3AB64DB0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760A1-61CA-9215-022E-C68BEFCC3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C0D24-6BC3-481B-86AA-07CFE1179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8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7EB3E-38D9-C640-4E1F-169B1681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1464106"/>
            <a:ext cx="6129880" cy="346349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A8708F6-8F4F-10A1-337C-9E390ACE6FDA}"/>
              </a:ext>
            </a:extLst>
          </p:cNvPr>
          <p:cNvSpPr/>
          <p:nvPr/>
        </p:nvSpPr>
        <p:spPr>
          <a:xfrm>
            <a:off x="447260" y="282896"/>
            <a:ext cx="854766" cy="795130"/>
          </a:xfrm>
          <a:prstGeom prst="ellipse">
            <a:avLst/>
          </a:prstGeom>
          <a:solidFill>
            <a:srgbClr val="AA2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058E0-1266-FF3E-3929-623CCF91A06E}"/>
              </a:ext>
            </a:extLst>
          </p:cNvPr>
          <p:cNvSpPr txBox="1"/>
          <p:nvPr/>
        </p:nvSpPr>
        <p:spPr>
          <a:xfrm>
            <a:off x="1560442" y="461801"/>
            <a:ext cx="885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Creazione Database Contatti da caricare su Brevo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D76A4-B09C-3E08-05EE-7B36F7576262}"/>
              </a:ext>
            </a:extLst>
          </p:cNvPr>
          <p:cNvSpPr txBox="1"/>
          <p:nvPr/>
        </p:nvSpPr>
        <p:spPr>
          <a:xfrm>
            <a:off x="10038521" y="6503918"/>
            <a:ext cx="7573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i="1" dirty="0"/>
              <a:t>Progetto Fine Modulo VI – Lorenza Milanesi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3A2A4-E233-43F5-E8AF-B2396AB9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0" y="3195853"/>
            <a:ext cx="6431280" cy="299339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0E549CD-9147-9D56-FABD-9839A1F080BE}"/>
              </a:ext>
            </a:extLst>
          </p:cNvPr>
          <p:cNvSpPr/>
          <p:nvPr/>
        </p:nvSpPr>
        <p:spPr>
          <a:xfrm>
            <a:off x="10804277" y="3481740"/>
            <a:ext cx="10261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74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6C7A-1608-FE1E-2D5D-117216A47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80" y="2171065"/>
            <a:ext cx="3507658" cy="315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600" b="1" dirty="0"/>
              <a:t>📩 </a:t>
            </a:r>
            <a:r>
              <a:rPr lang="it-IT" sz="3000" b="1" dirty="0"/>
              <a:t>1. Nuovi Lead</a:t>
            </a:r>
          </a:p>
          <a:p>
            <a:pPr>
              <a:buNone/>
            </a:pPr>
            <a:r>
              <a:rPr lang="it-IT" sz="1500" dirty="0"/>
              <a:t>Contatti che hanno interagito poco o non hanno ancora effettuato acquisti significativi.</a:t>
            </a:r>
          </a:p>
          <a:p>
            <a:pPr>
              <a:lnSpc>
                <a:spcPct val="120000"/>
              </a:lnSpc>
              <a:buNone/>
            </a:pPr>
            <a:br>
              <a:rPr lang="it-IT" sz="1500" dirty="0"/>
            </a:br>
            <a:r>
              <a:rPr lang="it-IT" sz="1500" b="1" dirty="0"/>
              <a:t>Comportamenti d'acquisto associati:</a:t>
            </a:r>
            <a:endParaRPr lang="it-IT" sz="15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it-IT" sz="1500" dirty="0"/>
              <a:t>Cliente nuovo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it-IT" sz="1500" dirty="0"/>
              <a:t>Interazioni senza acquisto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it-IT" sz="1500" dirty="0"/>
              <a:t>Visite frequenti, no acquisti</a:t>
            </a:r>
          </a:p>
          <a:p>
            <a:endParaRPr lang="it-IT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5E5364-1D3E-8704-A8EC-A94A81125335}"/>
              </a:ext>
            </a:extLst>
          </p:cNvPr>
          <p:cNvSpPr txBox="1">
            <a:spLocks/>
          </p:cNvSpPr>
          <p:nvPr/>
        </p:nvSpPr>
        <p:spPr>
          <a:xfrm>
            <a:off x="4422987" y="2171065"/>
            <a:ext cx="3507658" cy="3159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b="1" dirty="0"/>
              <a:t>💼 2. Clienti Attivi</a:t>
            </a:r>
          </a:p>
          <a:p>
            <a:pPr>
              <a:buNone/>
            </a:pPr>
            <a:r>
              <a:rPr lang="it-IT" sz="1400" dirty="0"/>
              <a:t>Contatti che effettuano acquisti con una certa regolarità.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br>
              <a:rPr lang="it-IT" sz="1400" dirty="0"/>
            </a:br>
            <a:r>
              <a:rPr lang="it-IT" sz="1400" b="1" dirty="0"/>
              <a:t>Comportamenti d'acquisto associati:</a:t>
            </a:r>
            <a:endParaRPr lang="it-IT" sz="1400" dirty="0"/>
          </a:p>
          <a:p>
            <a:pPr mar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Acquisti frequenti (mensili)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it-IT" sz="1400" dirty="0"/>
              <a:t>Carrello abbandonato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Cliente VIP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Alto valore medio d’ordine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Clientela fedele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Acquisti regolari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Acquisti con referral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Risponde a promozioni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Coupon user attiva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800" dirty="0"/>
          </a:p>
          <a:p>
            <a:endParaRPr lang="it-IT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133B8-F699-B569-DD01-16D4F640F71B}"/>
              </a:ext>
            </a:extLst>
          </p:cNvPr>
          <p:cNvSpPr txBox="1"/>
          <p:nvPr/>
        </p:nvSpPr>
        <p:spPr>
          <a:xfrm>
            <a:off x="8479994" y="2171065"/>
            <a:ext cx="350765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b="1" dirty="0"/>
              <a:t>⏳ 3. Clienti Inattivi</a:t>
            </a:r>
          </a:p>
          <a:p>
            <a:pPr>
              <a:buNone/>
            </a:pPr>
            <a:r>
              <a:rPr lang="it-IT" sz="1400" dirty="0"/>
              <a:t>Contatti che hanno smesso di acquistare o sono passivi da un po’.</a:t>
            </a:r>
          </a:p>
          <a:p>
            <a:pPr>
              <a:buNone/>
            </a:pPr>
            <a:br>
              <a:rPr lang="it-IT" sz="1400" dirty="0"/>
            </a:br>
            <a:r>
              <a:rPr lang="it-IT" sz="1400" b="1" dirty="0"/>
              <a:t>Comportamenti d'acquisto associati:</a:t>
            </a:r>
            <a:endParaRPr lang="it-IT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Inattivo da 3 mesi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Acquisto annuale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Acquisti saltuari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Acquisti stagionali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Solo saldi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Preferisce acquisti offline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Cliente indeciso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E521D-F6DB-D3B9-FB11-9B4EF58A7B1E}"/>
              </a:ext>
            </a:extLst>
          </p:cNvPr>
          <p:cNvSpPr txBox="1"/>
          <p:nvPr/>
        </p:nvSpPr>
        <p:spPr>
          <a:xfrm>
            <a:off x="10038521" y="6503918"/>
            <a:ext cx="7573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i="1" dirty="0"/>
              <a:t>Progetto Fine Modulo VI – Lorenza Milanesi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8A3345-0984-6537-CBAB-E026A8D4EFA1}"/>
              </a:ext>
            </a:extLst>
          </p:cNvPr>
          <p:cNvSpPr/>
          <p:nvPr/>
        </p:nvSpPr>
        <p:spPr>
          <a:xfrm>
            <a:off x="447260" y="282896"/>
            <a:ext cx="854766" cy="795130"/>
          </a:xfrm>
          <a:prstGeom prst="ellipse">
            <a:avLst/>
          </a:prstGeom>
          <a:solidFill>
            <a:srgbClr val="AA2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9BE95-C7D8-D178-D486-C8BD81A68308}"/>
              </a:ext>
            </a:extLst>
          </p:cNvPr>
          <p:cNvSpPr txBox="1"/>
          <p:nvPr/>
        </p:nvSpPr>
        <p:spPr>
          <a:xfrm>
            <a:off x="1560442" y="461801"/>
            <a:ext cx="1018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Segmentazione sulla base dei comportamenti d’acquisto</a:t>
            </a:r>
          </a:p>
        </p:txBody>
      </p:sp>
    </p:spTree>
    <p:extLst>
      <p:ext uri="{BB962C8B-B14F-4D97-AF65-F5344CB8AC3E}">
        <p14:creationId xmlns:p14="http://schemas.microsoft.com/office/powerpoint/2010/main" val="184797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2AA0-3E28-F77A-906B-61225F37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3EE5B-3E54-4AE0-E902-B2164B91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4" y="1690688"/>
            <a:ext cx="10641215" cy="44932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50B229-53B2-A54A-5892-7B56CBB079F3}"/>
              </a:ext>
            </a:extLst>
          </p:cNvPr>
          <p:cNvSpPr/>
          <p:nvPr/>
        </p:nvSpPr>
        <p:spPr>
          <a:xfrm>
            <a:off x="447260" y="282896"/>
            <a:ext cx="854766" cy="795130"/>
          </a:xfrm>
          <a:prstGeom prst="ellipse">
            <a:avLst/>
          </a:prstGeom>
          <a:solidFill>
            <a:srgbClr val="AA2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3C2BD-8328-01B8-293C-66D8A3BA8CC3}"/>
              </a:ext>
            </a:extLst>
          </p:cNvPr>
          <p:cNvSpPr txBox="1"/>
          <p:nvPr/>
        </p:nvSpPr>
        <p:spPr>
          <a:xfrm>
            <a:off x="1560442" y="461801"/>
            <a:ext cx="1018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Segmentazione sulla base dei comportamenti d’acquisto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0650E1-83D9-9503-364D-F9D1550DF4BA}"/>
              </a:ext>
            </a:extLst>
          </p:cNvPr>
          <p:cNvSpPr/>
          <p:nvPr/>
        </p:nvSpPr>
        <p:spPr>
          <a:xfrm>
            <a:off x="3120887" y="4921792"/>
            <a:ext cx="1510748" cy="318052"/>
          </a:xfrm>
          <a:prstGeom prst="roundRect">
            <a:avLst/>
          </a:prstGeom>
          <a:noFill/>
          <a:ln w="38100">
            <a:solidFill>
              <a:srgbClr val="AA2CD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5F4932-332A-BEC7-87D6-3AD2F7AD42F0}"/>
              </a:ext>
            </a:extLst>
          </p:cNvPr>
          <p:cNvSpPr/>
          <p:nvPr/>
        </p:nvSpPr>
        <p:spPr>
          <a:xfrm>
            <a:off x="3120887" y="5388932"/>
            <a:ext cx="1510748" cy="318052"/>
          </a:xfrm>
          <a:prstGeom prst="roundRect">
            <a:avLst/>
          </a:prstGeom>
          <a:noFill/>
          <a:ln w="38100">
            <a:solidFill>
              <a:srgbClr val="AA2CD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0C9583-7B63-962A-CB5A-93E108A23BC3}"/>
              </a:ext>
            </a:extLst>
          </p:cNvPr>
          <p:cNvSpPr/>
          <p:nvPr/>
        </p:nvSpPr>
        <p:spPr>
          <a:xfrm>
            <a:off x="3120887" y="5796432"/>
            <a:ext cx="1510748" cy="318052"/>
          </a:xfrm>
          <a:prstGeom prst="roundRect">
            <a:avLst/>
          </a:prstGeom>
          <a:noFill/>
          <a:ln w="38100">
            <a:solidFill>
              <a:srgbClr val="AA2CD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EAB73E-D1C3-87D1-9532-9ED04A23AE07}"/>
              </a:ext>
            </a:extLst>
          </p:cNvPr>
          <p:cNvSpPr/>
          <p:nvPr/>
        </p:nvSpPr>
        <p:spPr>
          <a:xfrm>
            <a:off x="1007165" y="3379305"/>
            <a:ext cx="1510748" cy="318052"/>
          </a:xfrm>
          <a:prstGeom prst="roundRect">
            <a:avLst/>
          </a:prstGeom>
          <a:noFill/>
          <a:ln w="38100">
            <a:solidFill>
              <a:srgbClr val="AA2CD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92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8904-7DF8-CC83-CD97-812511D5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91" y="1053979"/>
            <a:ext cx="2927555" cy="1070385"/>
          </a:xfrm>
        </p:spPr>
        <p:txBody>
          <a:bodyPr>
            <a:normAutofit/>
          </a:bodyPr>
          <a:lstStyle/>
          <a:p>
            <a:r>
              <a:rPr lang="it-IT" sz="1800" b="1" dirty="0"/>
              <a:t>1. Mail di benvenuto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B8542-3F8B-6A40-2C11-767C2FCB3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54" y="2105106"/>
            <a:ext cx="3110531" cy="392269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93B225-AD35-1985-F1AC-A15AAA464753}"/>
              </a:ext>
            </a:extLst>
          </p:cNvPr>
          <p:cNvSpPr txBox="1">
            <a:spLocks/>
          </p:cNvSpPr>
          <p:nvPr/>
        </p:nvSpPr>
        <p:spPr>
          <a:xfrm>
            <a:off x="5906728" y="237305"/>
            <a:ext cx="1718187" cy="107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F7066B-9DF7-3B96-541F-C72AE85E8C9A}"/>
              </a:ext>
            </a:extLst>
          </p:cNvPr>
          <p:cNvSpPr txBox="1">
            <a:spLocks/>
          </p:cNvSpPr>
          <p:nvPr/>
        </p:nvSpPr>
        <p:spPr>
          <a:xfrm>
            <a:off x="4697360" y="1034721"/>
            <a:ext cx="2927555" cy="107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b="1"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2. Sconto di benvenuto su primo ordine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E9CB55-BB6D-D88E-9F33-73B8115BF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76" y="5086681"/>
            <a:ext cx="1831778" cy="1420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8CE0CA-780F-01DE-CDE1-DFC67632E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296" y="2105105"/>
            <a:ext cx="2458784" cy="3407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E5B757-12D1-E32B-2CED-6DBAF9456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519" y="4947421"/>
            <a:ext cx="2340144" cy="169895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B84F90F-47E0-EFCA-2764-F021522B7453}"/>
              </a:ext>
            </a:extLst>
          </p:cNvPr>
          <p:cNvSpPr txBox="1">
            <a:spLocks/>
          </p:cNvSpPr>
          <p:nvPr/>
        </p:nvSpPr>
        <p:spPr>
          <a:xfrm>
            <a:off x="9264445" y="892574"/>
            <a:ext cx="2927555" cy="107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1"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3. Fiducia e Riprova Sociale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C7F45B-7AF9-97FB-929E-8782F78C8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9461" y="2105105"/>
            <a:ext cx="2880630" cy="32929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2AE561-93FB-64FD-EA1A-D3DCA91D6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6817" y="5213747"/>
            <a:ext cx="1995219" cy="14479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D56523-AB46-1D9F-E047-C814EB8788A3}"/>
              </a:ext>
            </a:extLst>
          </p:cNvPr>
          <p:cNvSpPr txBox="1"/>
          <p:nvPr/>
        </p:nvSpPr>
        <p:spPr>
          <a:xfrm>
            <a:off x="139964" y="6589312"/>
            <a:ext cx="7573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i="1" dirty="0"/>
              <a:t>Progetto Fine Modulo VI – Lorenza Milanesi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613497-E25E-419A-2293-D1235CF85360}"/>
              </a:ext>
            </a:extLst>
          </p:cNvPr>
          <p:cNvCxnSpPr>
            <a:cxnSpLocks/>
          </p:cNvCxnSpPr>
          <p:nvPr/>
        </p:nvCxnSpPr>
        <p:spPr>
          <a:xfrm>
            <a:off x="4247640" y="1898308"/>
            <a:ext cx="0" cy="28824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43534DC-5F1B-9C8E-4338-DF4B15CAF6F8}"/>
              </a:ext>
            </a:extLst>
          </p:cNvPr>
          <p:cNvSpPr/>
          <p:nvPr/>
        </p:nvSpPr>
        <p:spPr>
          <a:xfrm>
            <a:off x="389375" y="17428"/>
            <a:ext cx="854766" cy="795130"/>
          </a:xfrm>
          <a:prstGeom prst="ellipse">
            <a:avLst/>
          </a:prstGeom>
          <a:solidFill>
            <a:srgbClr val="AA2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A44D5B-31ED-14F8-A441-8F8E3E77E73D}"/>
              </a:ext>
            </a:extLst>
          </p:cNvPr>
          <p:cNvSpPr txBox="1"/>
          <p:nvPr/>
        </p:nvSpPr>
        <p:spPr>
          <a:xfrm>
            <a:off x="1502557" y="196333"/>
            <a:ext cx="1018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/>
              <a:t>Definizione Flusso di Automazioni | Lista Nuovi Utenti</a:t>
            </a:r>
            <a:endParaRPr lang="it-IT" sz="3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B4D28-0029-5146-B6FE-4D0337126BC4}"/>
              </a:ext>
            </a:extLst>
          </p:cNvPr>
          <p:cNvSpPr txBox="1"/>
          <p:nvPr/>
        </p:nvSpPr>
        <p:spPr>
          <a:xfrm>
            <a:off x="2852029" y="721369"/>
            <a:ext cx="8793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🎯 </a:t>
            </a:r>
            <a:r>
              <a:rPr lang="it-IT" b="1" dirty="0"/>
              <a:t>Obiettivo</a:t>
            </a:r>
            <a:r>
              <a:rPr lang="it-IT" dirty="0"/>
              <a:t>: incuriosire, costruire fiducia e spingere al primo acquisto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407CA2-3D1A-FC5B-D864-F28AEBC6425B}"/>
              </a:ext>
            </a:extLst>
          </p:cNvPr>
          <p:cNvCxnSpPr>
            <a:cxnSpLocks/>
          </p:cNvCxnSpPr>
          <p:nvPr/>
        </p:nvCxnSpPr>
        <p:spPr>
          <a:xfrm>
            <a:off x="8395570" y="1898308"/>
            <a:ext cx="0" cy="28824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1696-FDBB-E4F1-0C5F-13008465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449-B574-5346-0015-22D46347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32" y="1284353"/>
            <a:ext cx="2927555" cy="1070385"/>
          </a:xfrm>
        </p:spPr>
        <p:txBody>
          <a:bodyPr>
            <a:normAutofit/>
          </a:bodyPr>
          <a:lstStyle/>
          <a:p>
            <a:r>
              <a:rPr lang="it-IT" sz="1800" b="1" dirty="0"/>
              <a:t>1. Sconto e offerte esclusive per clienti TOP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CDEC1F-49F6-EAEB-2489-265062A37CFF}"/>
              </a:ext>
            </a:extLst>
          </p:cNvPr>
          <p:cNvSpPr txBox="1">
            <a:spLocks/>
          </p:cNvSpPr>
          <p:nvPr/>
        </p:nvSpPr>
        <p:spPr>
          <a:xfrm>
            <a:off x="5906728" y="237305"/>
            <a:ext cx="1718187" cy="107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9D8B8C-B5F6-872A-58A9-ED7255C70F6C}"/>
              </a:ext>
            </a:extLst>
          </p:cNvPr>
          <p:cNvSpPr txBox="1">
            <a:spLocks/>
          </p:cNvSpPr>
          <p:nvPr/>
        </p:nvSpPr>
        <p:spPr>
          <a:xfrm>
            <a:off x="4881803" y="1172199"/>
            <a:ext cx="2927555" cy="107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b="1"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2</a:t>
            </a:r>
            <a:r>
              <a:rPr lang="it-IT" sz="1800" dirty="0"/>
              <a:t> Up-Sell e Cross-Sell</a:t>
            </a:r>
            <a:endParaRPr lang="it-IT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20894F8-23D4-2333-79BB-64915FAC273B}"/>
              </a:ext>
            </a:extLst>
          </p:cNvPr>
          <p:cNvSpPr txBox="1">
            <a:spLocks/>
          </p:cNvSpPr>
          <p:nvPr/>
        </p:nvSpPr>
        <p:spPr>
          <a:xfrm>
            <a:off x="9101531" y="1118906"/>
            <a:ext cx="2927555" cy="107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1"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3. </a:t>
            </a:r>
            <a:r>
              <a:rPr lang="it-IT" sz="1800" dirty="0"/>
              <a:t>Programma Fedeltà e Referral </a:t>
            </a:r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2FE2A4-49A0-5A96-138D-78CF95A2BE1D}"/>
              </a:ext>
            </a:extLst>
          </p:cNvPr>
          <p:cNvSpPr txBox="1"/>
          <p:nvPr/>
        </p:nvSpPr>
        <p:spPr>
          <a:xfrm>
            <a:off x="139964" y="6589312"/>
            <a:ext cx="7573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i="1" dirty="0"/>
              <a:t>Progetto Fine Modulo VI – Lorenza Milanesi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0FC24B-B3D0-61D4-36BE-63988E45E2D8}"/>
              </a:ext>
            </a:extLst>
          </p:cNvPr>
          <p:cNvCxnSpPr>
            <a:cxnSpLocks/>
          </p:cNvCxnSpPr>
          <p:nvPr/>
        </p:nvCxnSpPr>
        <p:spPr>
          <a:xfrm>
            <a:off x="4247640" y="1898308"/>
            <a:ext cx="0" cy="28824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685DF5E-CE01-9DEF-8FD2-5D37E84853CB}"/>
              </a:ext>
            </a:extLst>
          </p:cNvPr>
          <p:cNvSpPr/>
          <p:nvPr/>
        </p:nvSpPr>
        <p:spPr>
          <a:xfrm>
            <a:off x="389375" y="17428"/>
            <a:ext cx="854766" cy="795130"/>
          </a:xfrm>
          <a:prstGeom prst="ellipse">
            <a:avLst/>
          </a:prstGeom>
          <a:solidFill>
            <a:srgbClr val="AA2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411C89-ED11-ACD9-66E6-DD58D8B9252A}"/>
              </a:ext>
            </a:extLst>
          </p:cNvPr>
          <p:cNvSpPr txBox="1"/>
          <p:nvPr/>
        </p:nvSpPr>
        <p:spPr>
          <a:xfrm>
            <a:off x="1502557" y="196333"/>
            <a:ext cx="1018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Definizione Flusso di Automazioni | Lista Utenti Inattivi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15366D-A7E3-06CC-7BA9-D7589555BF11}"/>
              </a:ext>
            </a:extLst>
          </p:cNvPr>
          <p:cNvCxnSpPr>
            <a:cxnSpLocks/>
          </p:cNvCxnSpPr>
          <p:nvPr/>
        </p:nvCxnSpPr>
        <p:spPr>
          <a:xfrm>
            <a:off x="8395570" y="1898308"/>
            <a:ext cx="0" cy="28824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5D3A099-0C8B-47C7-4FC0-97C52736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1" y="2217306"/>
            <a:ext cx="2514196" cy="2918779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7A5D809-38AC-8D0A-9665-CC8B040D7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066" y="4654036"/>
            <a:ext cx="2206291" cy="160004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823336-C1F5-4D6A-E7E8-ABD0295CF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393" y="1992057"/>
            <a:ext cx="2483500" cy="3461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43C30-CE53-9992-91BE-B15169B0E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174" y="4608947"/>
            <a:ext cx="2103242" cy="15488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3C9652-035A-36B9-02F2-0CA7808E9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172" y="2100756"/>
            <a:ext cx="2918508" cy="32747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AA2A3D-15EA-A76C-C61B-8E8956678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2365" y="4780722"/>
            <a:ext cx="2228916" cy="16910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10D493-1087-B49A-FC2B-9EC2BA0E041B}"/>
              </a:ext>
            </a:extLst>
          </p:cNvPr>
          <p:cNvSpPr txBox="1"/>
          <p:nvPr/>
        </p:nvSpPr>
        <p:spPr>
          <a:xfrm>
            <a:off x="1682209" y="751636"/>
            <a:ext cx="942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800" dirty="0"/>
              <a:t>🎯 </a:t>
            </a:r>
            <a:r>
              <a:rPr lang="it-IT" sz="1800" b="1" dirty="0"/>
              <a:t>Obiettivo</a:t>
            </a:r>
            <a:r>
              <a:rPr lang="it-IT" sz="1800" dirty="0"/>
              <a:t>: fidelizzare, aumentare il valore medio dell’ordine, spingere agli acquisti ricorrenti</a:t>
            </a:r>
          </a:p>
        </p:txBody>
      </p:sp>
    </p:spTree>
    <p:extLst>
      <p:ext uri="{BB962C8B-B14F-4D97-AF65-F5344CB8AC3E}">
        <p14:creationId xmlns:p14="http://schemas.microsoft.com/office/powerpoint/2010/main" val="256519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D90AA-1EF1-C87E-9042-D99259A7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DCAE-56F6-5027-CE81-2E651DF3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32" y="1284353"/>
            <a:ext cx="2927555" cy="1070385"/>
          </a:xfrm>
        </p:spPr>
        <p:txBody>
          <a:bodyPr>
            <a:normAutofit/>
          </a:bodyPr>
          <a:lstStyle/>
          <a:p>
            <a:r>
              <a:rPr lang="it-IT" sz="1800" b="1" dirty="0"/>
              <a:t>1. Riattivare interesse dopo 60gg di inattività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ACA399-CF67-24ED-B4B4-6E94C3963737}"/>
              </a:ext>
            </a:extLst>
          </p:cNvPr>
          <p:cNvSpPr txBox="1">
            <a:spLocks/>
          </p:cNvSpPr>
          <p:nvPr/>
        </p:nvSpPr>
        <p:spPr>
          <a:xfrm>
            <a:off x="5906728" y="237305"/>
            <a:ext cx="1718187" cy="107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22577-630E-94CD-F920-294C9F9C1A41}"/>
              </a:ext>
            </a:extLst>
          </p:cNvPr>
          <p:cNvSpPr txBox="1">
            <a:spLocks/>
          </p:cNvSpPr>
          <p:nvPr/>
        </p:nvSpPr>
        <p:spPr>
          <a:xfrm>
            <a:off x="4881803" y="1172199"/>
            <a:ext cx="2927555" cy="107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b="1"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2. </a:t>
            </a:r>
            <a:r>
              <a:rPr lang="it-IT" sz="1800" dirty="0"/>
              <a:t>Sollecitare acquisto con leva scarsità</a:t>
            </a:r>
            <a:endParaRPr lang="it-IT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BC6DA6-CB7E-F94F-9C3A-1A9E247B5215}"/>
              </a:ext>
            </a:extLst>
          </p:cNvPr>
          <p:cNvSpPr txBox="1">
            <a:spLocks/>
          </p:cNvSpPr>
          <p:nvPr/>
        </p:nvSpPr>
        <p:spPr>
          <a:xfrm>
            <a:off x="9101531" y="1118906"/>
            <a:ext cx="2927555" cy="107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1"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3.</a:t>
            </a:r>
            <a:r>
              <a:rPr lang="it-IT" sz="1800" dirty="0"/>
              <a:t> Richiesta feedback</a:t>
            </a:r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1F1CC-2011-5E6A-239D-64ECDA14BF12}"/>
              </a:ext>
            </a:extLst>
          </p:cNvPr>
          <p:cNvSpPr txBox="1"/>
          <p:nvPr/>
        </p:nvSpPr>
        <p:spPr>
          <a:xfrm>
            <a:off x="139964" y="6589312"/>
            <a:ext cx="7573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i="1" dirty="0"/>
              <a:t>Progetto Fine Modulo VI – Lorenza Milanesi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49B657-8C38-52D8-18CD-2CEC1C6D8EF5}"/>
              </a:ext>
            </a:extLst>
          </p:cNvPr>
          <p:cNvCxnSpPr>
            <a:cxnSpLocks/>
          </p:cNvCxnSpPr>
          <p:nvPr/>
        </p:nvCxnSpPr>
        <p:spPr>
          <a:xfrm>
            <a:off x="4247640" y="1898308"/>
            <a:ext cx="0" cy="28824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A78AFE9-9759-E735-2A0C-BEB2427B0B5F}"/>
              </a:ext>
            </a:extLst>
          </p:cNvPr>
          <p:cNvSpPr/>
          <p:nvPr/>
        </p:nvSpPr>
        <p:spPr>
          <a:xfrm>
            <a:off x="389375" y="17428"/>
            <a:ext cx="854766" cy="795130"/>
          </a:xfrm>
          <a:prstGeom prst="ellipse">
            <a:avLst/>
          </a:prstGeom>
          <a:solidFill>
            <a:srgbClr val="AA2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49A6F-3F7B-05FA-C32D-2A14A2AC7300}"/>
              </a:ext>
            </a:extLst>
          </p:cNvPr>
          <p:cNvSpPr txBox="1"/>
          <p:nvPr/>
        </p:nvSpPr>
        <p:spPr>
          <a:xfrm>
            <a:off x="1502557" y="196333"/>
            <a:ext cx="1018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Definizione Flusso di Automazioni | Lista Utenti Attivi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D3ADE7-40B1-0C48-BEE3-0C6190F0746C}"/>
              </a:ext>
            </a:extLst>
          </p:cNvPr>
          <p:cNvCxnSpPr>
            <a:cxnSpLocks/>
          </p:cNvCxnSpPr>
          <p:nvPr/>
        </p:nvCxnSpPr>
        <p:spPr>
          <a:xfrm>
            <a:off x="8395570" y="1898308"/>
            <a:ext cx="0" cy="28824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7F68F4D-7D8D-6579-C505-56429ADF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9" y="2354738"/>
            <a:ext cx="2496381" cy="314761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5474B04-3E3B-670D-8043-51504EFF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236" y="4465287"/>
            <a:ext cx="2311430" cy="1758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34F929-3590-7B04-9281-93789F9EA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55" y="2022538"/>
            <a:ext cx="2572356" cy="3321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2512E-4AE5-8613-3051-3B15A5F5D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491" y="4801298"/>
            <a:ext cx="2572355" cy="1675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C4147E-DE57-ECA2-210E-32720F92E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8397" y="2053207"/>
            <a:ext cx="2927556" cy="2967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A29EA3-FCC7-D551-C5DD-449C6D39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8214" y="4465287"/>
            <a:ext cx="2304306" cy="16758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1461C3-6FB5-2DD3-0E54-9FBF72CA4D1D}"/>
              </a:ext>
            </a:extLst>
          </p:cNvPr>
          <p:cNvSpPr txBox="1"/>
          <p:nvPr/>
        </p:nvSpPr>
        <p:spPr>
          <a:xfrm>
            <a:off x="1466432" y="757955"/>
            <a:ext cx="997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800" dirty="0"/>
              <a:t>🎯 </a:t>
            </a:r>
            <a:r>
              <a:rPr lang="it-IT" sz="1800" b="1" dirty="0"/>
              <a:t>Obiettivo</a:t>
            </a:r>
            <a:r>
              <a:rPr lang="it-IT" sz="1800" dirty="0"/>
              <a:t>: riattivare l’interesse, incentivare un ritorno, far percepire al cliente che il suo parere conta</a:t>
            </a:r>
          </a:p>
        </p:txBody>
      </p:sp>
    </p:spTree>
    <p:extLst>
      <p:ext uri="{BB962C8B-B14F-4D97-AF65-F5344CB8AC3E}">
        <p14:creationId xmlns:p14="http://schemas.microsoft.com/office/powerpoint/2010/main" val="267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305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1. Mail di benvenuto</vt:lpstr>
      <vt:lpstr>1. Sconto e offerte esclusive per clienti TOP</vt:lpstr>
      <vt:lpstr>1. Riattivare interesse dopo 60gg di inattività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Lorenza Milanesi</dc:creator>
  <cp:lastModifiedBy>Lorenza Milanesi</cp:lastModifiedBy>
  <cp:revision>6</cp:revision>
  <dcterms:created xsi:type="dcterms:W3CDTF">2025-04-18T16:14:06Z</dcterms:created>
  <dcterms:modified xsi:type="dcterms:W3CDTF">2025-04-18T18:32:29Z</dcterms:modified>
</cp:coreProperties>
</file>