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3B2-9C9D-83C9-95AE-F917F6FAB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1A37B-445E-6D7D-545C-3DF1A8E7E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CAEE-E38F-D46B-A3BE-0EFFC32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2548-94C3-ED6A-75B8-003FE716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C2F8-59BD-6F61-FD23-8127DC1A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38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A004-AAE7-C279-F82D-E479C4B1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33B55-AC6B-6C5F-8FE7-3EA71BECD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7125-FC4A-3B09-EF3E-2268446A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7C25-925A-D688-EEC0-A75FCC4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52CF-24BC-9134-37B7-4616C4E6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64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19558-35B9-262A-8C12-2F05679C7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CB4E5-B30C-F070-18D2-5248A69F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F4BEA-97EC-9218-395F-69DDB641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75CA-5ED6-0B64-C851-47619CB9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9BB6-B570-DF93-3CA0-7738AD1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50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AB12-FE8C-A7C1-39B7-F5364009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021D-202A-F6F3-42B0-1C93D6DF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4734-A350-6A7F-21D5-C3A4660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E672-2EDF-BC51-94C2-755EB9EE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EB89-DA1D-789D-7CEB-B68783C0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48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D7E9-9017-9BE5-E105-84A1ACA5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DF5E-0723-8D37-86B3-4A18D988F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7CD2-A309-1428-C136-0E5ADE9E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7AAB-9433-4F43-A241-57096EAC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6E1C-21BE-6161-AE32-CD8B2517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1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E605-CF17-62CA-5E8E-B9E35932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48C1-FA0F-240A-02A3-686DE7EDB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4EBC-7F26-6B4F-93EE-90092FF1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2D359-067A-D1C5-EB14-FD169455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3EE0-5730-30BE-91DA-F63C216E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7E4D-5DE3-BCD5-149C-6290B5B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7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99F7-537A-2B3B-4591-E1C7D492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7A05-98C6-E688-D723-B2C2A735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BE45-92D5-C7F4-4112-35425225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80B74-922F-F4DC-48E2-928A569FF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AAE4F-9BC9-353A-B243-A2C6B7CB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E6F4-D6B8-F78E-F279-055E3FE2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8D11C-1BD2-E24D-A22B-08260D1E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784DB-4F81-8FDF-B362-ECD7C4BB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82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461B-F780-FB7C-154B-36AC1CE8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79B5B-1418-28C1-6E3C-62AD3C5B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A5767-8E72-90FC-329F-273A679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6ED7B-CA5F-84FD-9DB6-08E5C17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2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F9FFD-ACB7-0281-74D0-B80677E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BBBAC-14D8-1BF7-1755-61B757F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A2F84-8813-BD2A-2A98-E7D9E72B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9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BD40-EAE8-1013-E5C9-D9623DC1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E688-D495-D5DC-1CE1-8F28D6A89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5821-D011-BD58-8556-737C0CBD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B83B2-3FA0-CDFE-6042-300D518F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566F-6C0D-7DFF-9E71-C441E46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1F5F5-41AE-9E6B-8BE6-4CA94C0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61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E6C-902B-A24E-EE2A-B3971713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C5BC5-8772-3F48-6E8A-79B2592A6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DB5E-10C2-1A7E-401C-756B857F7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1EDCE-6D17-EE9D-91EF-FF37E141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43FBB-D4B0-707F-FE25-549B630C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DC65-3756-D113-8FCD-64CCAAB6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56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FA3BB-8860-B422-02E4-76E80221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C717-51A7-F1CD-ECA6-471F66E0A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FC68-9D28-8F64-8E97-4B16B3B2D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DE0-AD14-4366-9B00-E90E9B3F7423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FD3C7-A7E3-AF7A-98CA-5E6F2D47F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F1D4-8BA4-7FC9-505B-1CFE2B798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AB18-5977-4671-A1B6-BCEE0BEC7BC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33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C529-D2AC-0D98-D1F0-9F7E3E3E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9032"/>
          </a:xfrm>
        </p:spPr>
        <p:txBody>
          <a:bodyPr>
            <a:normAutofit/>
          </a:bodyPr>
          <a:lstStyle/>
          <a:p>
            <a:r>
              <a:rPr lang="it-IT" sz="2400" dirty="0"/>
              <a:t>Database: 3 tipi di pubblico a cui sono stati inviati flussi di email marketing differenti in base alla fase del funnel in cui si trovano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C7DBD-DBA3-9566-5527-EF4CE08F9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04402"/>
              </p:ext>
            </p:extLst>
          </p:nvPr>
        </p:nvGraphicFramePr>
        <p:xfrm>
          <a:off x="1593235" y="1799303"/>
          <a:ext cx="9753189" cy="379525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016949">
                  <a:extLst>
                    <a:ext uri="{9D8B030D-6E8A-4147-A177-3AD203B41FA5}">
                      <a16:colId xmlns:a16="http://schemas.microsoft.com/office/drawing/2014/main" val="449790566"/>
                    </a:ext>
                  </a:extLst>
                </a:gridCol>
                <a:gridCol w="1547248">
                  <a:extLst>
                    <a:ext uri="{9D8B030D-6E8A-4147-A177-3AD203B41FA5}">
                      <a16:colId xmlns:a16="http://schemas.microsoft.com/office/drawing/2014/main" val="1363049831"/>
                    </a:ext>
                  </a:extLst>
                </a:gridCol>
                <a:gridCol w="1547248">
                  <a:extLst>
                    <a:ext uri="{9D8B030D-6E8A-4147-A177-3AD203B41FA5}">
                      <a16:colId xmlns:a16="http://schemas.microsoft.com/office/drawing/2014/main" val="668278794"/>
                    </a:ext>
                  </a:extLst>
                </a:gridCol>
                <a:gridCol w="1547248">
                  <a:extLst>
                    <a:ext uri="{9D8B030D-6E8A-4147-A177-3AD203B41FA5}">
                      <a16:colId xmlns:a16="http://schemas.microsoft.com/office/drawing/2014/main" val="835127136"/>
                    </a:ext>
                  </a:extLst>
                </a:gridCol>
                <a:gridCol w="1547248">
                  <a:extLst>
                    <a:ext uri="{9D8B030D-6E8A-4147-A177-3AD203B41FA5}">
                      <a16:colId xmlns:a16="http://schemas.microsoft.com/office/drawing/2014/main" val="1908439252"/>
                    </a:ext>
                  </a:extLst>
                </a:gridCol>
                <a:gridCol w="1547248">
                  <a:extLst>
                    <a:ext uri="{9D8B030D-6E8A-4147-A177-3AD203B41FA5}">
                      <a16:colId xmlns:a16="http://schemas.microsoft.com/office/drawing/2014/main" val="165158324"/>
                    </a:ext>
                  </a:extLst>
                </a:gridCol>
              </a:tblGrid>
              <a:tr h="63254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 OTTMIZZAZIONE</a:t>
                      </a:r>
                      <a:endParaRPr lang="it-IT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399"/>
                  </a:ext>
                </a:extLst>
              </a:tr>
              <a:tr h="126508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Segmento / Campagna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Tasso di Apertura (%)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CTR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Conversione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Iscrizione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Disiscrizione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37803"/>
                  </a:ext>
                </a:extLst>
              </a:tr>
              <a:tr h="6325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Pubblico 1: Nuovi Utenti</a:t>
                      </a:r>
                      <a:endParaRPr lang="it-IT" sz="20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18%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4%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0.5%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0.1%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8466973"/>
                  </a:ext>
                </a:extLst>
              </a:tr>
              <a:tr h="6325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Pubblico 2: Utenti Esistenti</a:t>
                      </a:r>
                      <a:endParaRPr lang="it-IT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30%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8%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2.5%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0.05%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727026"/>
                  </a:ext>
                </a:extLst>
              </a:tr>
              <a:tr h="63254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Pubblico 3: Utenti Inattivi</a:t>
                      </a:r>
                      <a:endParaRPr lang="it-IT" sz="2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12%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3%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1%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3%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0.2%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151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B325-290A-96DC-F68D-B2B39E02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Ottimizzazzione email Pubblico 1: </a:t>
            </a:r>
            <a:r>
              <a:rPr lang="it-IT" dirty="0">
                <a:solidFill>
                  <a:srgbClr val="00B0F0"/>
                </a:solidFill>
              </a:rPr>
              <a:t>Nuovi utenti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552F1-955C-6DE2-B06F-37B371876EE2}"/>
              </a:ext>
            </a:extLst>
          </p:cNvPr>
          <p:cNvSpPr txBox="1"/>
          <p:nvPr/>
        </p:nvSpPr>
        <p:spPr>
          <a:xfrm>
            <a:off x="934063" y="1768818"/>
            <a:ext cx="10599175" cy="444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Aumentare l'engagement iniziale e la conversione (primo acquisto)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di benvenuto: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 un workflow di benvenuto che dia una panoramica chiara dei benefici del servizio/prodotto e che includa contenuti informativi, tutorial, testimonianze.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Segmentazione e personalizzazione in base ad età e zona geografica: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anziché inviare la stessa email a tutti i nuovi iscritti, segmentare ulteriormente il pubblico in base a criteri come geolocalizzazione ed età.</a:t>
            </a:r>
            <a:r>
              <a:rPr lang="it-I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Adattare il contenuto e i benefici dell’uso del prodotto/servizi al target.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Sconto sul primo acquist</a:t>
            </a:r>
            <a:r>
              <a:rPr lang="it-IT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o: </a:t>
            </a:r>
            <a:r>
              <a:rPr lang="it-IT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piccolo sconto (ad es 10%) come incentivo per fare il primo passo. 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Ottimizzazione dell'oggetto e del preheader: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aumentareil tasso di apertura, lavorare sull’oggetto e sull’anteprima in modo da renderli accattivanti ma allo stesso tempo concisi e diritti al punto.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Timing e frequenza dell'invio: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all’inizio la frequenza sarà maggiore, ma evitando l’invadenza ( ad esempio, 3-4 email la settimana). Dopo il periodo di iniziale del workflow di benvenuto (2-3 settimane), ridurremo gradualmente la frequenza per evitare di diventare troppo ridondanti e che l’utente si disiscriva (facendo aumentare il tasso di disiscrizione)</a:t>
            </a:r>
          </a:p>
        </p:txBody>
      </p:sp>
    </p:spTree>
    <p:extLst>
      <p:ext uri="{BB962C8B-B14F-4D97-AF65-F5344CB8AC3E}">
        <p14:creationId xmlns:p14="http://schemas.microsoft.com/office/powerpoint/2010/main" val="113153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0788B-8372-2D7A-9200-6B869B2A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4E61-2A68-13DD-7346-F3F1E5AD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Ottimizzazzione email Pubblico 2: </a:t>
            </a:r>
            <a:r>
              <a:rPr lang="it-IT" dirty="0">
                <a:solidFill>
                  <a:srgbClr val="00B050"/>
                </a:solidFill>
              </a:rPr>
              <a:t>Utenti esistenti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900CC-7163-49D9-BFCE-E765C94914A9}"/>
              </a:ext>
            </a:extLst>
          </p:cNvPr>
          <p:cNvSpPr txBox="1"/>
          <p:nvPr/>
        </p:nvSpPr>
        <p:spPr>
          <a:xfrm>
            <a:off x="934063" y="1768818"/>
            <a:ext cx="10599175" cy="5140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</a:t>
            </a:r>
            <a:r>
              <a:rPr lang="it-IT" b="1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timolare gli acquisti ripetuti e la fidelizzazione tramite email di stampo transazionale e promozionale.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endParaRPr lang="it-IT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di upsell e cross-sell: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offrire prodotti complementari o versioni più avanzate di ciò che l'utente ha già acquistato.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di fidelizzazione: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inviare email mirate in base a data compleanno, oppure «premiarli» per il loro comportamento tramite una ricompensa ( programmi fedeltà di accumulo punti ad esempio) o sconti fedeltà.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A/b test su email promozionali: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testare diverse versioni di email promozionali per capire quale combinazione di copy, cta, immagini e offerte che produce i migliori risultati.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Timing dell'invio: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dal momento che si tratta di email con l’obiettio di stimolare conversione e riacquisto, spesso legate a sconti promozionali, allinearsi al calendario promozionale. L’analisi dello storico dei dati in questo potrà essere utile per capire quali sono stati in passato i  momenti di massimo engagement e se hanno conciso con le date della promozione.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endParaRPr lang="it-IT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7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A3C3-9A85-6682-8E09-D6D286FE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DCC-EA47-4DC6-72F7-30269E5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Ottimizzazzione email Pubblico 3: </a:t>
            </a:r>
            <a:r>
              <a:rPr lang="it-IT" dirty="0">
                <a:solidFill>
                  <a:srgbClr val="7030A0"/>
                </a:solidFill>
              </a:rPr>
              <a:t>Utenti inattivi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162B9-A914-5547-2AF7-F87E79D34664}"/>
              </a:ext>
            </a:extLst>
          </p:cNvPr>
          <p:cNvSpPr txBox="1"/>
          <p:nvPr/>
        </p:nvSpPr>
        <p:spPr>
          <a:xfrm>
            <a:off x="467031" y="1690228"/>
            <a:ext cx="11257937" cy="503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Obiettivo: </a:t>
            </a:r>
            <a:r>
              <a:rPr lang="it-IT" sz="18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Riattivare gli utenti che non interagiscono più per riportarli in una fase attiva, in modo che continuino  a generare valore.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di riattivazione che esaltano le «novità»: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proporre prodotti che potrebbero piacere, in base a comportamenti d’acquisto precedenti, nuove gamme o nuove versioni di prodotti acquistati in precedenza.. Mostrare le novità che potrebbero essersi persi nel frattempo potrebbe motivarli di nuovo! In aggiunta,stimolare il ritorno all’acquisto con uno sconto.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Sondaggi e feedback: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chiedere feedback in maneira non invasiva per capire il motivo del suo allontanamento del brand e allo stesso tempo stimolare l’engagement, mostrando interesse per il suo parere.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Campagne che puntano sull’urgenza e la scarsità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A/B test sul contenuto campagna di riattivazione: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provare diversi oggetti e contenuto di queste mail. Ad esempio, l'invio di un'email con una CTA diretta come “torna a trovarci” potrebbe funzionare meglio di una più generale come “abbiamo nuovi aggiornamenti per te”.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Timing e frequenza dell'invio: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 di tutto dobbiamo analizzare il periodo di inattivitià dell’utente, in quanto se è inattivo da molto tempo potrebbe essere infastidito da una frequenza elevata. Inviare mail distanziate nel tempo ( ad esempio 1 al mese) con contenuti diversificati. </a:t>
            </a:r>
            <a:endParaRPr lang="it-IT" sz="18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7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F24A7-51BF-1014-77C0-A504F8D72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6B6CD-A572-549E-D8CF-8F5E3F1E0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31214"/>
              </p:ext>
            </p:extLst>
          </p:nvPr>
        </p:nvGraphicFramePr>
        <p:xfrm>
          <a:off x="422787" y="816537"/>
          <a:ext cx="11582402" cy="236911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41523">
                  <a:extLst>
                    <a:ext uri="{9D8B030D-6E8A-4147-A177-3AD203B41FA5}">
                      <a16:colId xmlns:a16="http://schemas.microsoft.com/office/drawing/2014/main" val="449790566"/>
                    </a:ext>
                  </a:extLst>
                </a:gridCol>
                <a:gridCol w="1391139">
                  <a:extLst>
                    <a:ext uri="{9D8B030D-6E8A-4147-A177-3AD203B41FA5}">
                      <a16:colId xmlns:a16="http://schemas.microsoft.com/office/drawing/2014/main" val="1363049831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668278794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835127136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1908439252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165158324"/>
                    </a:ext>
                  </a:extLst>
                </a:gridCol>
              </a:tblGrid>
              <a:tr h="39485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 OTTMIZZAZIONE</a:t>
                      </a:r>
                      <a:endParaRPr lang="it-IT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25399"/>
                  </a:ext>
                </a:extLst>
              </a:tr>
              <a:tr h="78970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Segmento / Campagna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Apertura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CTR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Conversione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Iscrizione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Tasso di Disiscrizione (%)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137803"/>
                  </a:ext>
                </a:extLst>
              </a:tr>
              <a:tr h="39485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Pubblico 1: Nuovi Utenti</a:t>
                      </a:r>
                      <a:endParaRPr lang="it-IT" sz="20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18%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4%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0.5%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0.1%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8466973"/>
                  </a:ext>
                </a:extLst>
              </a:tr>
              <a:tr h="39485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Pubblico 2: Utenti Esistenti</a:t>
                      </a:r>
                      <a:endParaRPr lang="it-IT" sz="20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30%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8%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2.5%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0.05%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727026"/>
                  </a:ext>
                </a:extLst>
              </a:tr>
              <a:tr h="394852"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Pubblico 3: Utenti Inattivi</a:t>
                      </a:r>
                      <a:endParaRPr lang="it-IT" sz="20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12%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3%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1%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3%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0.2%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15187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D0097E-B77E-AA35-7460-053C6A22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11466"/>
              </p:ext>
            </p:extLst>
          </p:nvPr>
        </p:nvGraphicFramePr>
        <p:xfrm>
          <a:off x="304797" y="3372693"/>
          <a:ext cx="11582403" cy="3227946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566219">
                  <a:extLst>
                    <a:ext uri="{9D8B030D-6E8A-4147-A177-3AD203B41FA5}">
                      <a16:colId xmlns:a16="http://schemas.microsoft.com/office/drawing/2014/main" val="63742280"/>
                    </a:ext>
                  </a:extLst>
                </a:gridCol>
                <a:gridCol w="1666444">
                  <a:extLst>
                    <a:ext uri="{9D8B030D-6E8A-4147-A177-3AD203B41FA5}">
                      <a16:colId xmlns:a16="http://schemas.microsoft.com/office/drawing/2014/main" val="39529073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2065889665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342244994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4247718492"/>
                    </a:ext>
                  </a:extLst>
                </a:gridCol>
                <a:gridCol w="1837435">
                  <a:extLst>
                    <a:ext uri="{9D8B030D-6E8A-4147-A177-3AD203B41FA5}">
                      <a16:colId xmlns:a16="http://schemas.microsoft.com/office/drawing/2014/main" val="3808755561"/>
                    </a:ext>
                  </a:extLst>
                </a:gridCol>
              </a:tblGrid>
              <a:tr h="45876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it-IT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POST OTTMIZZAZIONE (STIMA) </a:t>
                      </a:r>
                      <a:endParaRPr lang="it-IT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03629"/>
                  </a:ext>
                </a:extLst>
              </a:tr>
              <a:tr h="917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Segmento / Campagna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Tasso di Apertura (%)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 (%)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Tasso di Conversione (%)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Tasso di Iscrizione (%)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it-IT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Tasso di Disiscrizione (%)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856118"/>
                  </a:ext>
                </a:extLst>
              </a:tr>
              <a:tr h="45876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2000" b="1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Pubblico 1: Nuovi Utenti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25% (da 18%)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6% (da 4%)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1.5% (da 0.5%)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3% (da 2%)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0.05% (da 0.1%)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9964447"/>
                  </a:ext>
                </a:extLst>
              </a:tr>
              <a:tr h="45876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2000" b="1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Pubblico 2: Utenti Esistenti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35% (da 30%)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10% (da 8%)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4% (da 2.5%)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1.2% (da 1%)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0.03% (da 0.05%)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167126"/>
                  </a:ext>
                </a:extLst>
              </a:tr>
              <a:tr h="45876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2000" b="1" u="none" strike="noStrike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Pubblico 3: Utenti Inattivi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20% (da 12%)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5% (da 3%)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>
                          <a:effectLst/>
                        </a:rPr>
                        <a:t>2% (da 1%)</a:t>
                      </a:r>
                      <a:endParaRPr lang="it-IT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4% (da 3%)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2000" u="none" strike="noStrike" dirty="0">
                          <a:effectLst/>
                        </a:rPr>
                        <a:t>0.1% (da 0.2%)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4613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B97914B-A821-4323-3B07-D2E65299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887"/>
            <a:ext cx="9144000" cy="550606"/>
          </a:xfrm>
        </p:spPr>
        <p:txBody>
          <a:bodyPr>
            <a:normAutofit/>
          </a:bodyPr>
          <a:lstStyle/>
          <a:p>
            <a:r>
              <a:rPr lang="it-IT" sz="2400" dirty="0"/>
              <a:t>Risultati post ottimizazione</a:t>
            </a:r>
          </a:p>
        </p:txBody>
      </p:sp>
    </p:spTree>
    <p:extLst>
      <p:ext uri="{BB962C8B-B14F-4D97-AF65-F5344CB8AC3E}">
        <p14:creationId xmlns:p14="http://schemas.microsoft.com/office/powerpoint/2010/main" val="53248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913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Database: 3 tipi di pubblico a cui sono stati inviati flussi di email marketing differenti in base alla fase del funnel in cui si trovano</vt:lpstr>
      <vt:lpstr>1. Ottimizzazzione email Pubblico 1: Nuovi utenti  </vt:lpstr>
      <vt:lpstr>1. Ottimizzazzione email Pubblico 2: Utenti esistenti</vt:lpstr>
      <vt:lpstr>1. Ottimizzazzione email Pubblico 3: Utenti inattivi</vt:lpstr>
      <vt:lpstr>Risultati post ottimizazione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2</cp:revision>
  <dcterms:created xsi:type="dcterms:W3CDTF">2025-04-04T18:14:43Z</dcterms:created>
  <dcterms:modified xsi:type="dcterms:W3CDTF">2025-04-04T18:39:04Z</dcterms:modified>
</cp:coreProperties>
</file>