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metadata" ContentType="application/binary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3" r:id="rId1"/>
  </p:sldMasterIdLst>
  <p:notesMasterIdLst>
    <p:notesMasterId r:id="rId18"/>
  </p:notesMasterIdLst>
  <p:sldIdLst>
    <p:sldId id="256" r:id="rId2"/>
    <p:sldId id="275" r:id="rId3"/>
    <p:sldId id="274" r:id="rId4"/>
    <p:sldId id="271" r:id="rId5"/>
    <p:sldId id="276" r:id="rId6"/>
    <p:sldId id="277" r:id="rId7"/>
    <p:sldId id="279" r:id="rId8"/>
    <p:sldId id="280" r:id="rId9"/>
    <p:sldId id="261" r:id="rId10"/>
    <p:sldId id="281" r:id="rId11"/>
    <p:sldId id="282" r:id="rId12"/>
    <p:sldId id="283" r:id="rId13"/>
    <p:sldId id="284" r:id="rId14"/>
    <p:sldId id="287" r:id="rId15"/>
    <p:sldId id="286" r:id="rId16"/>
    <p:sldId id="260" r:id="rId17"/>
  </p:sldIdLst>
  <p:sldSz cx="12192000" cy="6858000"/>
  <p:notesSz cx="6858000" cy="9144000"/>
  <p:embeddedFontLst>
    <p:embeddedFont>
      <p:font typeface="Open Sans" charset="0"/>
      <p:regular r:id="rId19"/>
      <p:bold r:id="rId20"/>
      <p:italic r:id="rId21"/>
      <p:boldItalic r:id="rId22"/>
    </p:embeddedFont>
    <p:embeddedFont>
      <p:font typeface="Lucida Sans" pitchFamily="34" charset="0"/>
      <p:regular r:id="rId23"/>
      <p:bold r:id="rId24"/>
      <p:italic r:id="rId25"/>
      <p:boldItalic r:id="rId26"/>
    </p:embeddedFont>
    <p:embeddedFont>
      <p:font typeface="Book Antiqua" pitchFamily="18" charset="0"/>
      <p:regular r:id="rId27"/>
      <p:bold r:id="rId28"/>
      <p:italic r:id="rId29"/>
      <p:boldItalic r:id="rId30"/>
    </p:embeddedFont>
    <p:embeddedFont>
      <p:font typeface="Wingdings 2" pitchFamily="18" charset="2"/>
      <p:regular r:id="rId31"/>
    </p:embeddedFont>
    <p:embeddedFont>
      <p:font typeface="Calibri" pitchFamily="34" charset="0"/>
      <p:regular r:id="rId32"/>
      <p:bold r:id="rId33"/>
      <p:italic r:id="rId34"/>
      <p:boldItalic r:id="rId35"/>
    </p:embeddedFont>
    <p:embeddedFont>
      <p:font typeface="Wingdings 3" pitchFamily="18" charset="2"/>
      <p:regular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p15="http://schemas.microsoft.com/office/powerpoint/2012/main">
        <p15:guide id="2" pos="347" userDrawn="1">
          <p15:clr>
            <a:srgbClr val="000000"/>
          </p15:clr>
        </p15:guide>
        <p15:guide id="3" orient="horz" pos="1344" userDrawn="1">
          <p15:clr>
            <a:srgbClr val="A4A3A4"/>
          </p15:clr>
        </p15:guide>
        <p15:guide id="4" orient="horz" pos="981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7" roundtripDataSignature="AMtx7mg2fLzW2NWhC2ejww7VA5lENbgL/Q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3" clrIdx="0">
    <p:extLst>
      <p:ext uri="{19B8F6BF-5375-455C-9EA6-DF929625EA0E}">
        <p15:presenceInfo xmlns="" xmlns:p15="http://schemas.microsoft.com/office/powerpoint/2012/main" userId="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065CAB"/>
    <a:srgbClr val="07427D"/>
    <a:srgbClr val="20744B"/>
    <a:srgbClr val="0046A2"/>
    <a:srgbClr val="D1D1D1"/>
    <a:srgbClr val="F1BE29"/>
    <a:srgbClr val="7BC6DF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60" autoAdjust="0"/>
  </p:normalViewPr>
  <p:slideViewPr>
    <p:cSldViewPr snapToGrid="0">
      <p:cViewPr varScale="1">
        <p:scale>
          <a:sx n="110" d="100"/>
          <a:sy n="110" d="100"/>
        </p:scale>
        <p:origin x="-558" y="-90"/>
      </p:cViewPr>
      <p:guideLst>
        <p:guide orient="horz" pos="1344"/>
        <p:guide orient="horz" pos="981"/>
        <p:guide pos="34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84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34" Type="http://schemas.openxmlformats.org/officeDocument/2006/relationships/font" Target="fonts/font16.fntdata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33" Type="http://schemas.openxmlformats.org/officeDocument/2006/relationships/font" Target="fonts/font15.fntdata"/><Relationship Id="rId38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font" Target="fonts/font11.fntdata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2" Type="http://schemas.openxmlformats.org/officeDocument/2006/relationships/font" Target="fonts/font14.fntdata"/><Relationship Id="rId37" Type="http://customschemas.google.com/relationships/presentationmetadata" Target="metadata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36" Type="http://schemas.openxmlformats.org/officeDocument/2006/relationships/font" Target="fonts/font18.fntdata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font" Target="fonts/font1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font" Target="fonts/font12.fntdata"/><Relationship Id="rId35" Type="http://schemas.openxmlformats.org/officeDocument/2006/relationships/font" Target="fonts/font1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562707" y="1371600"/>
            <a:ext cx="109728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97365-EBCA-4027-87D5-99FC1D4DF0BB}" type="datetimeFigureOut">
              <a:rPr lang="en-US" smtClean="0"/>
              <a:pPr/>
              <a:t>10/11/2023</a:t>
            </a:fld>
            <a:endParaRPr lang="en-US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1828800" y="3331698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pic>
        <p:nvPicPr>
          <p:cNvPr id="7" name="Google Shape;88;p1">
            <a:extLst>
              <a:ext uri="{FF2B5EF4-FFF2-40B4-BE49-F238E27FC236}">
                <a16:creationId xmlns="" xmlns:a16="http://schemas.microsoft.com/office/drawing/2014/main" id="{2D925FD8-DECC-4CD6-B8C0-B1ADCC5FA20A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 t="16270" b="8845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" name="Группа 9">
            <a:extLst>
              <a:ext uri="{FF2B5EF4-FFF2-40B4-BE49-F238E27FC236}">
                <a16:creationId xmlns="" xmlns:a16="http://schemas.microsoft.com/office/drawing/2014/main" id="{B0283559-7C69-4037-A5DE-025458FA127C}"/>
              </a:ext>
            </a:extLst>
          </p:cNvPr>
          <p:cNvGrpSpPr/>
          <p:nvPr userDrawn="1"/>
        </p:nvGrpSpPr>
        <p:grpSpPr>
          <a:xfrm>
            <a:off x="694478" y="633067"/>
            <a:ext cx="9502816" cy="4706741"/>
            <a:chOff x="694478" y="633067"/>
            <a:chExt cx="9502816" cy="4706741"/>
          </a:xfrm>
        </p:grpSpPr>
        <p:pic>
          <p:nvPicPr>
            <p:cNvPr id="11" name="Google Shape;13;p5">
              <a:extLst>
                <a:ext uri="{FF2B5EF4-FFF2-40B4-BE49-F238E27FC236}">
                  <a16:creationId xmlns="" xmlns:a16="http://schemas.microsoft.com/office/drawing/2014/main" id="{2F2230A9-DF50-482B-98EE-86D3A472B57F}"/>
                </a:ext>
              </a:extLst>
            </p:cNvPr>
            <p:cNvPicPr preferRelativeResize="0"/>
            <p:nvPr userDrawn="1"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694481" y="633067"/>
              <a:ext cx="9502813" cy="470674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" name="Прямоугольник 11">
              <a:extLst>
                <a:ext uri="{FF2B5EF4-FFF2-40B4-BE49-F238E27FC236}">
                  <a16:creationId xmlns="" xmlns:a16="http://schemas.microsoft.com/office/drawing/2014/main" id="{8967D30A-87B4-4421-A52A-46DC79DD78AC}"/>
                </a:ext>
              </a:extLst>
            </p:cNvPr>
            <p:cNvSpPr/>
            <p:nvPr userDrawn="1"/>
          </p:nvSpPr>
          <p:spPr>
            <a:xfrm>
              <a:off x="694478" y="5306991"/>
              <a:ext cx="9502813" cy="28800"/>
            </a:xfrm>
            <a:prstGeom prst="rect">
              <a:avLst/>
            </a:prstGeom>
            <a:solidFill>
              <a:srgbClr val="E6E7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</p:grpSp>
      <p:pic>
        <p:nvPicPr>
          <p:cNvPr id="13" name="Рисунок 12">
            <a:extLst>
              <a:ext uri="{FF2B5EF4-FFF2-40B4-BE49-F238E27FC236}">
                <a16:creationId xmlns="" xmlns:a16="http://schemas.microsoft.com/office/drawing/2014/main" id="{D20BDE73-1EE8-4C18-91ED-1CD26511FE5F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9157539" y="611835"/>
            <a:ext cx="2361600" cy="72195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97365-EBCA-4027-87D5-99FC1D4DF0BB}" type="datetimeFigureOut">
              <a:rPr lang="en-US" smtClean="0"/>
              <a:pPr/>
              <a:t>10/11/2023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97365-EBCA-4027-87D5-99FC1D4DF0BB}" type="datetimeFigureOut">
              <a:rPr lang="en-US" smtClean="0"/>
              <a:pPr/>
              <a:t>10/11/2023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Титульный слайд" userDrawn="1">
  <p:cSld name="1_Титульный слайд">
    <p:bg>
      <p:bgRef idx="1001">
        <a:schemeClr val="bg1"/>
      </p:bgRef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88;p1">
            <a:extLst>
              <a:ext uri="{FF2B5EF4-FFF2-40B4-BE49-F238E27FC236}">
                <a16:creationId xmlns="" xmlns:a16="http://schemas.microsoft.com/office/drawing/2014/main" id="{2D925FD8-DECC-4CD6-B8C0-B1ADCC5FA20A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 t="16270" b="8845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" name="Группа 6">
            <a:extLst>
              <a:ext uri="{FF2B5EF4-FFF2-40B4-BE49-F238E27FC236}">
                <a16:creationId xmlns="" xmlns:a16="http://schemas.microsoft.com/office/drawing/2014/main" id="{B0283559-7C69-4037-A5DE-025458FA127C}"/>
              </a:ext>
            </a:extLst>
          </p:cNvPr>
          <p:cNvGrpSpPr/>
          <p:nvPr userDrawn="1"/>
        </p:nvGrpSpPr>
        <p:grpSpPr>
          <a:xfrm>
            <a:off x="694478" y="633067"/>
            <a:ext cx="9502816" cy="4706741"/>
            <a:chOff x="694478" y="633067"/>
            <a:chExt cx="9502816" cy="4706741"/>
          </a:xfrm>
        </p:grpSpPr>
        <p:pic>
          <p:nvPicPr>
            <p:cNvPr id="9" name="Google Shape;13;p5">
              <a:extLst>
                <a:ext uri="{FF2B5EF4-FFF2-40B4-BE49-F238E27FC236}">
                  <a16:creationId xmlns="" xmlns:a16="http://schemas.microsoft.com/office/drawing/2014/main" id="{2F2230A9-DF50-482B-98EE-86D3A472B57F}"/>
                </a:ext>
              </a:extLst>
            </p:cNvPr>
            <p:cNvPicPr preferRelativeResize="0"/>
            <p:nvPr userDrawn="1"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694481" y="633067"/>
              <a:ext cx="9502813" cy="470674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" name="Прямоугольник 9">
              <a:extLst>
                <a:ext uri="{FF2B5EF4-FFF2-40B4-BE49-F238E27FC236}">
                  <a16:creationId xmlns="" xmlns:a16="http://schemas.microsoft.com/office/drawing/2014/main" id="{8967D30A-87B4-4421-A52A-46DC79DD78AC}"/>
                </a:ext>
              </a:extLst>
            </p:cNvPr>
            <p:cNvSpPr/>
            <p:nvPr userDrawn="1"/>
          </p:nvSpPr>
          <p:spPr>
            <a:xfrm>
              <a:off x="694478" y="5306991"/>
              <a:ext cx="9502813" cy="28800"/>
            </a:xfrm>
            <a:prstGeom prst="rect">
              <a:avLst/>
            </a:prstGeom>
            <a:solidFill>
              <a:srgbClr val="E6E7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</p:grpSp>
      <p:pic>
        <p:nvPicPr>
          <p:cNvPr id="3" name="Рисунок 2">
            <a:extLst>
              <a:ext uri="{FF2B5EF4-FFF2-40B4-BE49-F238E27FC236}">
                <a16:creationId xmlns="" xmlns:a16="http://schemas.microsoft.com/office/drawing/2014/main" id="{D20BDE73-1EE8-4C18-91ED-1CD26511FE5F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9157539" y="611835"/>
            <a:ext cx="2361600" cy="721959"/>
          </a:xfrm>
          <a:prstGeom prst="rect">
            <a:avLst/>
          </a:prstGeom>
        </p:spPr>
      </p:pic>
      <p:sp>
        <p:nvSpPr>
          <p:cNvPr id="4" name="Google Shape;11;p5">
            <a:extLst>
              <a:ext uri="{FF2B5EF4-FFF2-40B4-BE49-F238E27FC236}">
                <a16:creationId xmlns="" xmlns:a16="http://schemas.microsoft.com/office/drawing/2014/main" id="{E3BFA7FB-261D-418C-AB36-0AE52A4CC41D}"/>
              </a:ext>
            </a:extLst>
          </p:cNvPr>
          <p:cNvSpPr txBox="1">
            <a:spLocks noGrp="1"/>
          </p:cNvSpPr>
          <p:nvPr>
            <p:ph type="ctrTitle" hasCustomPrompt="1"/>
          </p:nvPr>
        </p:nvSpPr>
        <p:spPr>
          <a:xfrm>
            <a:off x="1078287" y="831273"/>
            <a:ext cx="9119010" cy="34166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Open Sans"/>
              <a:buNone/>
              <a:defRPr sz="4400" b="0">
                <a:solidFill>
                  <a:schemeClr val="lt1"/>
                </a:solidFill>
                <a:latin typeface="+mj-lt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ru-RU" dirty="0"/>
              <a:t>Заголовок слайда</a:t>
            </a:r>
            <a:endParaRPr dirty="0"/>
          </a:p>
        </p:txBody>
      </p:sp>
      <p:sp>
        <p:nvSpPr>
          <p:cNvPr id="5" name="Google Shape;12;p5">
            <a:extLst>
              <a:ext uri="{FF2B5EF4-FFF2-40B4-BE49-F238E27FC236}">
                <a16:creationId xmlns="" xmlns:a16="http://schemas.microsoft.com/office/drawing/2014/main" id="{84D6A78E-BD41-4E16-8DD7-8CD3958FF54B}"/>
              </a:ext>
            </a:extLst>
          </p:cNvPr>
          <p:cNvSpPr txBox="1">
            <a:spLocks noGrp="1"/>
          </p:cNvSpPr>
          <p:nvPr>
            <p:ph type="subTitle" idx="1" hasCustomPrompt="1"/>
          </p:nvPr>
        </p:nvSpPr>
        <p:spPr>
          <a:xfrm>
            <a:off x="1078286" y="4363657"/>
            <a:ext cx="9119010" cy="968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800"/>
              <a:buNone/>
              <a:defRPr sz="2800">
                <a:solidFill>
                  <a:schemeClr val="lt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  <a:sym typeface="Open Sans"/>
              </a:defRPr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r>
              <a:rPr lang="ru-RU" dirty="0"/>
              <a:t>Подзаголовок слайда</a:t>
            </a:r>
            <a:endParaRPr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="" xmlns:p14="http://schemas.microsoft.com/office/powerpoint/2010/main" Requires="p14">
      <p:transition p14:dur="10"/>
    </mc:Choice>
    <mc:Fallback>
      <p:transition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, подзаголовок и объект" userDrawn="1">
  <p:cSld name="Заголовок, подзаголовок и объект">
    <p:bg>
      <p:bgRef idx="1001">
        <a:schemeClr val="bg1"/>
      </p:bgRef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8"/>
          <p:cNvSpPr txBox="1">
            <a:spLocks noGrp="1"/>
          </p:cNvSpPr>
          <p:nvPr>
            <p:ph type="body" idx="1" hasCustomPrompt="1"/>
          </p:nvPr>
        </p:nvSpPr>
        <p:spPr>
          <a:xfrm>
            <a:off x="558782" y="1778092"/>
            <a:ext cx="11196533" cy="4473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▪"/>
              <a:defRPr sz="2300"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  <a:sym typeface="Open Sans"/>
              </a:defRPr>
            </a:lvl1pPr>
            <a:lvl2pPr marL="914400" lvl="1" indent="-355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30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r>
              <a:rPr lang="ru-RU" dirty="0"/>
              <a:t>Текст слайда</a:t>
            </a:r>
            <a:endParaRPr dirty="0"/>
          </a:p>
        </p:txBody>
      </p:sp>
      <p:sp>
        <p:nvSpPr>
          <p:cNvPr id="30" name="Google Shape;30;p8"/>
          <p:cNvSpPr txBox="1">
            <a:spLocks noGrp="1"/>
          </p:cNvSpPr>
          <p:nvPr>
            <p:ph type="body" idx="2" hasCustomPrompt="1"/>
          </p:nvPr>
        </p:nvSpPr>
        <p:spPr>
          <a:xfrm>
            <a:off x="558782" y="1185979"/>
            <a:ext cx="11196533" cy="584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3200"/>
              <a:buNone/>
              <a:defRPr sz="2700">
                <a:solidFill>
                  <a:srgbClr val="F1BE29"/>
                </a:solidFill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  <a:sym typeface="Open Sans"/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000"/>
              <a:buNone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r>
              <a:rPr lang="ru-RU" dirty="0"/>
              <a:t>Текст слайда</a:t>
            </a:r>
          </a:p>
          <a:p>
            <a:endParaRPr dirty="0"/>
          </a:p>
        </p:txBody>
      </p:sp>
      <p:sp>
        <p:nvSpPr>
          <p:cNvPr id="6" name="Google Shape;83;p17">
            <a:extLst>
              <a:ext uri="{FF2B5EF4-FFF2-40B4-BE49-F238E27FC236}">
                <a16:creationId xmlns="" xmlns:a16="http://schemas.microsoft.com/office/drawing/2014/main" id="{464BD804-D61C-41D4-836A-3F0D5620725E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273628" y="6434051"/>
            <a:ext cx="570309" cy="275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="" xmlns:p14="http://schemas.microsoft.com/office/powerpoint/2010/main" Requires="p14">
      <p:transition spd="slow" p14:dur="2500">
        <p:checker dir="vert"/>
      </p:transition>
    </mc:Choice>
    <mc:Fallback>
      <p:transition spd="slow">
        <p:checker dir="vert"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крывающий слайд пустой" userDrawn="1">
  <p:cSld name="Закрывающий слайд пустой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oogle Shape;88;p1">
            <a:extLst>
              <a:ext uri="{FF2B5EF4-FFF2-40B4-BE49-F238E27FC236}">
                <a16:creationId xmlns="" xmlns:a16="http://schemas.microsoft.com/office/drawing/2014/main" id="{12BBAE2F-1E25-4B32-9650-086D0CA2FEB3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 t="16270" b="8845"/>
          <a:stretch/>
        </p:blipFill>
        <p:spPr>
          <a:xfrm>
            <a:off x="1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Рисунок 4">
            <a:extLst>
              <a:ext uri="{FF2B5EF4-FFF2-40B4-BE49-F238E27FC236}">
                <a16:creationId xmlns="" xmlns:a16="http://schemas.microsoft.com/office/drawing/2014/main" id="{2B857A83-5237-42B9-BA8A-BF8F445C1D4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575410" y="2096584"/>
            <a:ext cx="1332000" cy="1332000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="" xmlns:a16="http://schemas.microsoft.com/office/drawing/2014/main" id="{FDF32500-0827-4423-A3B8-9538CB7A7CD1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278526" y="2042584"/>
            <a:ext cx="4710383" cy="1440000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="" xmlns:a16="http://schemas.microsoft.com/office/drawing/2014/main" id="{D5D1BD65-59E0-46AC-BC24-1B28D1FA30E4}"/>
              </a:ext>
            </a:extLst>
          </p:cNvPr>
          <p:cNvSpPr txBox="1"/>
          <p:nvPr userDrawn="1"/>
        </p:nvSpPr>
        <p:spPr>
          <a:xfrm>
            <a:off x="7849902" y="2522519"/>
            <a:ext cx="3048512" cy="480131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2800" dirty="0">
                <a:solidFill>
                  <a:schemeClr val="bg1"/>
                </a:solidFill>
                <a:latin typeface="ALS Sector Bold" pitchFamily="2" charset="0"/>
                <a:ea typeface="Roboto Black" panose="02000000000000000000" pitchFamily="2" charset="0"/>
              </a:rPr>
              <a:t>do.bmstu.ru</a:t>
            </a:r>
            <a:endParaRPr lang="ru-RU" sz="2800" dirty="0">
              <a:solidFill>
                <a:schemeClr val="bg1"/>
              </a:solidFill>
              <a:latin typeface="ALS Sector Bold" pitchFamily="2" charset="0"/>
              <a:ea typeface="Roboto Black" panose="02000000000000000000" pitchFamily="2" charset="0"/>
            </a:endParaRPr>
          </a:p>
        </p:txBody>
      </p:sp>
      <p:sp>
        <p:nvSpPr>
          <p:cNvPr id="32" name="Прямоугольник 58">
            <a:extLst>
              <a:ext uri="{FF2B5EF4-FFF2-40B4-BE49-F238E27FC236}">
                <a16:creationId xmlns="" xmlns:a16="http://schemas.microsoft.com/office/drawing/2014/main" id="{046CF162-1BBC-4CF7-9474-D6A32C635F92}"/>
              </a:ext>
            </a:extLst>
          </p:cNvPr>
          <p:cNvSpPr/>
          <p:nvPr userDrawn="1"/>
        </p:nvSpPr>
        <p:spPr>
          <a:xfrm flipH="1">
            <a:off x="10711835" y="2096584"/>
            <a:ext cx="130790" cy="1332000"/>
          </a:xfrm>
          <a:custGeom>
            <a:avLst/>
            <a:gdLst>
              <a:gd name="connsiteX0" fmla="*/ 0 w 424732"/>
              <a:gd name="connsiteY0" fmla="*/ 0 h 424732"/>
              <a:gd name="connsiteX1" fmla="*/ 424732 w 424732"/>
              <a:gd name="connsiteY1" fmla="*/ 0 h 424732"/>
              <a:gd name="connsiteX2" fmla="*/ 424732 w 424732"/>
              <a:gd name="connsiteY2" fmla="*/ 424732 h 424732"/>
              <a:gd name="connsiteX3" fmla="*/ 0 w 424732"/>
              <a:gd name="connsiteY3" fmla="*/ 424732 h 424732"/>
              <a:gd name="connsiteX4" fmla="*/ 0 w 424732"/>
              <a:gd name="connsiteY4" fmla="*/ 0 h 424732"/>
              <a:gd name="connsiteX0" fmla="*/ 0 w 425450"/>
              <a:gd name="connsiteY0" fmla="*/ 0 h 424732"/>
              <a:gd name="connsiteX1" fmla="*/ 424732 w 425450"/>
              <a:gd name="connsiteY1" fmla="*/ 0 h 424732"/>
              <a:gd name="connsiteX2" fmla="*/ 425450 w 425450"/>
              <a:gd name="connsiteY2" fmla="*/ 238890 h 424732"/>
              <a:gd name="connsiteX3" fmla="*/ 424732 w 425450"/>
              <a:gd name="connsiteY3" fmla="*/ 424732 h 424732"/>
              <a:gd name="connsiteX4" fmla="*/ 0 w 425450"/>
              <a:gd name="connsiteY4" fmla="*/ 424732 h 424732"/>
              <a:gd name="connsiteX5" fmla="*/ 0 w 425450"/>
              <a:gd name="connsiteY5" fmla="*/ 0 h 424732"/>
              <a:gd name="connsiteX0" fmla="*/ 425450 w 516890"/>
              <a:gd name="connsiteY0" fmla="*/ 238890 h 424732"/>
              <a:gd name="connsiteX1" fmla="*/ 424732 w 516890"/>
              <a:gd name="connsiteY1" fmla="*/ 424732 h 424732"/>
              <a:gd name="connsiteX2" fmla="*/ 0 w 516890"/>
              <a:gd name="connsiteY2" fmla="*/ 424732 h 424732"/>
              <a:gd name="connsiteX3" fmla="*/ 0 w 516890"/>
              <a:gd name="connsiteY3" fmla="*/ 0 h 424732"/>
              <a:gd name="connsiteX4" fmla="*/ 424732 w 516890"/>
              <a:gd name="connsiteY4" fmla="*/ 0 h 424732"/>
              <a:gd name="connsiteX5" fmla="*/ 516890 w 516890"/>
              <a:gd name="connsiteY5" fmla="*/ 330330 h 424732"/>
              <a:gd name="connsiteX0" fmla="*/ 424732 w 516890"/>
              <a:gd name="connsiteY0" fmla="*/ 424732 h 424732"/>
              <a:gd name="connsiteX1" fmla="*/ 0 w 516890"/>
              <a:gd name="connsiteY1" fmla="*/ 424732 h 424732"/>
              <a:gd name="connsiteX2" fmla="*/ 0 w 516890"/>
              <a:gd name="connsiteY2" fmla="*/ 0 h 424732"/>
              <a:gd name="connsiteX3" fmla="*/ 424732 w 516890"/>
              <a:gd name="connsiteY3" fmla="*/ 0 h 424732"/>
              <a:gd name="connsiteX4" fmla="*/ 516890 w 516890"/>
              <a:gd name="connsiteY4" fmla="*/ 330330 h 424732"/>
              <a:gd name="connsiteX0" fmla="*/ 424732 w 424732"/>
              <a:gd name="connsiteY0" fmla="*/ 424732 h 424732"/>
              <a:gd name="connsiteX1" fmla="*/ 0 w 424732"/>
              <a:gd name="connsiteY1" fmla="*/ 424732 h 424732"/>
              <a:gd name="connsiteX2" fmla="*/ 0 w 424732"/>
              <a:gd name="connsiteY2" fmla="*/ 0 h 424732"/>
              <a:gd name="connsiteX3" fmla="*/ 424732 w 424732"/>
              <a:gd name="connsiteY3" fmla="*/ 0 h 424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4732" h="424732">
                <a:moveTo>
                  <a:pt x="424732" y="424732"/>
                </a:moveTo>
                <a:lnTo>
                  <a:pt x="0" y="424732"/>
                </a:lnTo>
                <a:lnTo>
                  <a:pt x="0" y="0"/>
                </a:lnTo>
                <a:lnTo>
                  <a:pt x="424732" y="0"/>
                </a:lnTo>
              </a:path>
            </a:pathLst>
          </a:cu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 dirty="0">
              <a:latin typeface="ALS Sector Regular" panose="02000000000000000000" pitchFamily="2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500">
        <p:checker dir="vert"/>
      </p:transition>
    </mc:Choice>
    <mc:Fallback>
      <p:transition spd="slow">
        <p:checker dir="vert"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олько заголовок" userDrawn="1">
  <p:cSld name="1_Только заголовок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83;p17">
            <a:extLst>
              <a:ext uri="{FF2B5EF4-FFF2-40B4-BE49-F238E27FC236}">
                <a16:creationId xmlns="" xmlns:a16="http://schemas.microsoft.com/office/drawing/2014/main" id="{3C33CCE7-3AA5-4E4A-9FB4-1EE49FE9D890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273628" y="6434051"/>
            <a:ext cx="570309" cy="275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500">
        <p:checker dir="vert"/>
      </p:transition>
    </mc:Choice>
    <mc:Fallback>
      <p:transition spd="slow">
        <p:checker dir="vert"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, текст и объект" userDrawn="1">
  <p:cSld name="Заголовок, текст и объект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>
            <a:spLocks noGrp="1"/>
          </p:cNvSpPr>
          <p:nvPr>
            <p:ph type="body" idx="1" hasCustomPrompt="1"/>
          </p:nvPr>
        </p:nvSpPr>
        <p:spPr>
          <a:xfrm>
            <a:off x="5183187" y="1301263"/>
            <a:ext cx="6735185" cy="4908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▪"/>
              <a:defRPr sz="2300"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  <a:sym typeface="Open Sans"/>
              </a:defRPr>
            </a:lvl1pPr>
            <a:lvl2pPr marL="914400" lvl="1" indent="-3619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2100"/>
              <a:buChar char="▪"/>
              <a:defRPr sz="2100"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  <a:defRPr sz="1800"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500"/>
              <a:buChar char="▪"/>
              <a:defRPr sz="1500"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500"/>
              <a:buChar char="▪"/>
              <a:defRPr sz="1500"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r>
              <a:rPr lang="ru-RU" dirty="0"/>
              <a:t>Текст слайда</a:t>
            </a:r>
            <a:endParaRPr dirty="0"/>
          </a:p>
        </p:txBody>
      </p:sp>
      <p:sp>
        <p:nvSpPr>
          <p:cNvPr id="82" name="Google Shape;82;p17"/>
          <p:cNvSpPr txBox="1">
            <a:spLocks noGrp="1"/>
          </p:cNvSpPr>
          <p:nvPr>
            <p:ph type="body" idx="2" hasCustomPrompt="1"/>
          </p:nvPr>
        </p:nvSpPr>
        <p:spPr>
          <a:xfrm>
            <a:off x="273628" y="1301263"/>
            <a:ext cx="4784147" cy="4908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▪"/>
              <a:defRPr sz="2300"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  <a:sym typeface="Open Sans"/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sz="1800"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▪"/>
              <a:defRPr sz="1400"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298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▪"/>
              <a:defRPr sz="1100"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298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▪"/>
              <a:defRPr sz="1100"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r>
              <a:rPr lang="ru-RU" dirty="0"/>
              <a:t>Текст слайда</a:t>
            </a:r>
            <a:endParaRPr dirty="0"/>
          </a:p>
        </p:txBody>
      </p:sp>
      <p:sp>
        <p:nvSpPr>
          <p:cNvPr id="83" name="Google Shape;83;p17"/>
          <p:cNvSpPr txBox="1">
            <a:spLocks noGrp="1"/>
          </p:cNvSpPr>
          <p:nvPr>
            <p:ph type="sldNum" idx="12"/>
          </p:nvPr>
        </p:nvSpPr>
        <p:spPr>
          <a:xfrm>
            <a:off x="273628" y="6434051"/>
            <a:ext cx="570309" cy="275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500">
        <p:checker dir="vert"/>
      </p:transition>
    </mc:Choice>
    <mc:Fallback>
      <p:transition spd="slow">
        <p:checker dir="vert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97365-EBCA-4027-87D5-99FC1D4DF0BB}" type="datetimeFigureOut">
              <a:rPr lang="en-US" smtClean="0"/>
              <a:pPr/>
              <a:t>10/11/2023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33600" y="609600"/>
            <a:ext cx="94488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133600" y="2507786"/>
            <a:ext cx="94488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97365-EBCA-4027-87D5-99FC1D4DF0BB}" type="datetimeFigureOut">
              <a:rPr lang="en-US" smtClean="0"/>
              <a:pPr/>
              <a:t>10/11/2023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566400" y="6416676"/>
            <a:ext cx="1016000" cy="365125"/>
          </a:xfrm>
        </p:spPr>
        <p:txBody>
          <a:bodyPr/>
          <a:lstStyle/>
          <a:p>
            <a:fld id="{00000000-1234-1234-1234-123412341234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97365-EBCA-4027-87D5-99FC1D4DF0BB}" type="datetimeFigureOut">
              <a:rPr lang="en-US" smtClean="0"/>
              <a:pPr/>
              <a:t>10/11/2023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9728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6193368" y="1535113"/>
            <a:ext cx="5389033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609600" y="2362201"/>
            <a:ext cx="5386917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6193368" y="2362201"/>
            <a:ext cx="5389033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97365-EBCA-4027-87D5-99FC1D4DF0BB}" type="datetimeFigureOut">
              <a:rPr lang="en-US" smtClean="0"/>
              <a:pPr/>
              <a:t>10/11/2023</a:t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97365-EBCA-4027-87D5-99FC1D4DF0BB}" type="datetimeFigureOut">
              <a:rPr lang="en-US" smtClean="0"/>
              <a:pPr/>
              <a:t>10/11/2023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97365-EBCA-4027-87D5-99FC1D4DF0BB}" type="datetimeFigureOut">
              <a:rPr lang="en-US" smtClean="0"/>
              <a:pPr/>
              <a:t>10/11/2023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ru-RU" dirty="0"/>
          </a:p>
        </p:txBody>
      </p:sp>
    </p:spTree>
  </p:cSld>
  <p:clrMapOvr>
    <a:masterClrMapping/>
  </p:clrMapOvr>
  <p:transition spd="slow">
    <p:checker dir="vert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09601" y="1524001"/>
            <a:ext cx="4011084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97365-EBCA-4027-87D5-99FC1D4DF0BB}" type="datetimeFigureOut">
              <a:rPr lang="en-US" smtClean="0"/>
              <a:pPr/>
              <a:t>10/11/2023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ru-RU" dirty="0"/>
          </a:p>
        </p:txBody>
      </p:sp>
    </p:spTree>
  </p:cSld>
  <p:clrMapOvr>
    <a:masterClrMapping/>
  </p:clrMapOvr>
  <p:transition spd="slow">
    <p:checker dir="vert"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438400" y="609600"/>
            <a:ext cx="73152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438400" y="1831975"/>
            <a:ext cx="73152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ru-RU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Вставка рисунка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438400" y="1166787"/>
            <a:ext cx="73152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97365-EBCA-4027-87D5-99FC1D4DF0BB}" type="datetimeFigureOut">
              <a:rPr lang="en-US" smtClean="0"/>
              <a:pPr/>
              <a:t>10/11/2023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ru-RU" dirty="0"/>
          </a:p>
        </p:txBody>
      </p:sp>
    </p:spTree>
  </p:cSld>
  <p:clrMapOvr>
    <a:masterClrMapping/>
  </p:clrMapOvr>
  <p:transition spd="slow">
    <p:checker dir="vert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609600" y="6416676"/>
            <a:ext cx="28448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7CB97365-EBCA-4027-87D5-99FC1D4DF0BB}" type="datetimeFigureOut">
              <a:rPr lang="en-US" smtClean="0"/>
              <a:pPr/>
              <a:t>10/11/2023</a:t>
            </a:fld>
            <a:endParaRPr lang="en-US">
              <a:solidFill>
                <a:schemeClr val="tx1">
                  <a:shade val="50000"/>
                </a:schemeClr>
              </a:solidFill>
            </a:endParaRP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4165600" y="6416676"/>
            <a:ext cx="38608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kumimoji="0" lang="en-US">
              <a:solidFill>
                <a:schemeClr val="tx1">
                  <a:shade val="50000"/>
                </a:schemeClr>
              </a:solidFill>
            </a:endParaRPr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10566400" y="6416676"/>
            <a:ext cx="1016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00000000-1234-1234-1234-123412341234}" type="slidenum">
              <a:rPr lang="ru-RU" smtClean="0"/>
              <a:pPr/>
              <a:t>‹#›</a:t>
            </a:fld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="" xmlns:a16="http://schemas.microsoft.com/office/drawing/2014/main" id="{9E8EEF78-8EFF-47ED-8447-A3A1F67B89B9}"/>
              </a:ext>
            </a:extLst>
          </p:cNvPr>
          <p:cNvPicPr>
            <a:picLocks noChangeAspect="1"/>
          </p:cNvPicPr>
          <p:nvPr userDrawn="1"/>
        </p:nvPicPr>
        <p:blipFill>
          <a:blip r:embed="rId18"/>
          <a:stretch>
            <a:fillRect/>
          </a:stretch>
        </p:blipFill>
        <p:spPr>
          <a:xfrm>
            <a:off x="420566" y="446017"/>
            <a:ext cx="2361600" cy="722882"/>
          </a:xfrm>
          <a:prstGeom prst="rect">
            <a:avLst/>
          </a:prstGeom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  <p:sldLayoutId id="2147483676" r:id="rId13"/>
    <p:sldLayoutId id="2147483677" r:id="rId14"/>
    <p:sldLayoutId id="2147483658" r:id="rId15"/>
    <p:sldLayoutId id="2147483661" r:id="rId16"/>
  </p:sldLayoutIdLst>
  <p:transition spd="slow">
    <p:checker dir="vert"/>
  </p:transition>
  <p:timing>
    <p:tnLst>
      <p:par>
        <p:cTn id="1" dur="indefinite" restart="never" nodeType="tmRoot"/>
      </p:par>
    </p:tnLst>
  </p:timing>
  <p:hf hdr="0" ftr="0" dt="0"/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iki.loginom.ru/articles/iqr.html" TargetMode="External"/><Relationship Id="rId2" Type="http://schemas.openxmlformats.org/officeDocument/2006/relationships/hyperlink" Target="https://wiki.loginom.ru/articles/mean-square-deviation.html" TargetMode="Externa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5574598A-8D69-4EDC-8A16-7BF4EA8474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hangingPunct="0"/>
            <a:r>
              <a:rPr lang="ru-RU" b="1" dirty="0" smtClean="0"/>
              <a:t>ВЫПУСКНАЯ КВАЛИФИКАЦИОННАЯ РАБОТА по курсу </a:t>
            </a:r>
            <a:r>
              <a:rPr lang="ru-RU" dirty="0" smtClean="0"/>
              <a:t>«</a:t>
            </a:r>
            <a:r>
              <a:rPr lang="ru-RU" dirty="0" err="1" smtClean="0"/>
              <a:t>Data</a:t>
            </a:r>
            <a:r>
              <a:rPr lang="ru-RU" dirty="0" smtClean="0"/>
              <a:t> </a:t>
            </a:r>
            <a:r>
              <a:rPr lang="ru-RU" dirty="0" err="1" smtClean="0"/>
              <a:t>Science</a:t>
            </a:r>
            <a:r>
              <a:rPr lang="en-US" dirty="0" smtClean="0"/>
              <a:t> Pro</a:t>
            </a:r>
            <a:r>
              <a:rPr lang="ru-RU" dirty="0" smtClean="0"/>
              <a:t>»</a:t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sz="2800" dirty="0" smtClean="0">
                <a:solidFill>
                  <a:schemeClr val="bg1"/>
                </a:solidFill>
              </a:rPr>
              <a:t>Тема: Прогнозирование конечных свойств новых материалов (композиционных материалов). </a:t>
            </a:r>
            <a:endParaRPr lang="ru-RU" sz="2800" dirty="0">
              <a:solidFill>
                <a:schemeClr val="bg1"/>
              </a:solidFill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="" xmlns:a16="http://schemas.microsoft.com/office/drawing/2014/main" id="{30C45695-17CA-4F1C-9AC0-19290977FA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8286" y="4363658"/>
            <a:ext cx="9119010" cy="874168"/>
          </a:xfrm>
        </p:spPr>
        <p:txBody>
          <a:bodyPr/>
          <a:lstStyle/>
          <a:p>
            <a:r>
              <a:rPr lang="ru-RU" dirty="0" smtClean="0"/>
              <a:t>Токарева Людмила Евгеньевна </a:t>
            </a:r>
            <a:endParaRPr lang="en-US" dirty="0">
              <a:latin typeface="+mn-lt"/>
            </a:endParaRPr>
          </a:p>
        </p:txBody>
      </p:sp>
    </p:spTree>
  </p:cSld>
  <p:clrMapOvr>
    <a:masterClrMapping/>
  </p:clrMapOvr>
  <p:transition>
    <p:diamond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>
            <a:extLst>
              <a:ext uri="{FF2B5EF4-FFF2-40B4-BE49-F238E27FC236}">
                <a16:creationId xmlns="" xmlns:a16="http://schemas.microsoft.com/office/drawing/2014/main" id="{896CC3FE-49DC-4E57-BE64-FC71D0FE5E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09170" y="2054499"/>
            <a:ext cx="7263230" cy="1352936"/>
          </a:xfrm>
        </p:spPr>
        <p:txBody>
          <a:bodyPr>
            <a:normAutofit/>
          </a:bodyPr>
          <a:lstStyle/>
          <a:p>
            <a:pPr indent="45085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Font typeface="Arial"/>
            </a:pPr>
            <a:r>
              <a:rPr lang="ru-RU" altLang="zh-CN" sz="1600" dirty="0" smtClean="0">
                <a:solidFill>
                  <a:srgbClr val="065CAB"/>
                </a:solidFill>
                <a:latin typeface="+mn-lt"/>
                <a:ea typeface="Arial"/>
                <a:cs typeface="Arial"/>
                <a:sym typeface="Arial"/>
              </a:rPr>
              <a:t>Имеются средства </a:t>
            </a:r>
            <a:r>
              <a:rPr lang="ru-RU" altLang="zh-CN" sz="1600" dirty="0" err="1" smtClean="0">
                <a:solidFill>
                  <a:srgbClr val="065CAB"/>
                </a:solidFill>
                <a:latin typeface="ALS Sector Regular (Основной текст)"/>
                <a:ea typeface="Arial"/>
                <a:cs typeface="Arial"/>
                <a:sym typeface="Arial"/>
              </a:rPr>
              <a:t>sklearn.preprocessing.StandardScaler</a:t>
            </a:r>
            <a:r>
              <a:rPr lang="ru-RU" altLang="zh-CN" sz="1600" dirty="0" smtClean="0">
                <a:solidFill>
                  <a:srgbClr val="065CAB"/>
                </a:solidFill>
                <a:latin typeface="ALS Sector Regular (Основной текст)"/>
                <a:ea typeface="Arial"/>
                <a:cs typeface="Arial"/>
                <a:sym typeface="Arial"/>
              </a:rPr>
              <a:t> и </a:t>
            </a:r>
            <a:r>
              <a:rPr lang="ru-RU" altLang="zh-CN" sz="1600" dirty="0" err="1" smtClean="0">
                <a:solidFill>
                  <a:srgbClr val="065CAB"/>
                </a:solidFill>
                <a:latin typeface="ALS Sector Regular (Основной текст)"/>
                <a:ea typeface="Arial"/>
                <a:cs typeface="Arial"/>
                <a:sym typeface="Arial"/>
              </a:rPr>
              <a:t>sklearn.preprocessing.MinMaxScaler</a:t>
            </a:r>
            <a:r>
              <a:rPr lang="ru-RU" altLang="zh-CN" sz="1600" dirty="0" smtClean="0">
                <a:solidFill>
                  <a:srgbClr val="065CAB"/>
                </a:solidFill>
                <a:latin typeface="ALS Sector Regular (Основной текст)"/>
                <a:ea typeface="Arial"/>
                <a:cs typeface="Arial"/>
                <a:sym typeface="Arial"/>
              </a:rPr>
              <a:t>, </a:t>
            </a:r>
            <a:r>
              <a:rPr lang="ru-RU" altLang="zh-CN" sz="1600" dirty="0" smtClean="0">
                <a:solidFill>
                  <a:srgbClr val="065CAB"/>
                </a:solidFill>
                <a:latin typeface="+mn-lt"/>
                <a:ea typeface="Arial"/>
                <a:cs typeface="Arial"/>
                <a:sym typeface="Arial"/>
              </a:rPr>
              <a:t>но мы будем </a:t>
            </a:r>
            <a:r>
              <a:rPr lang="ru-RU" altLang="zh-CN" sz="1600" dirty="0" err="1" smtClean="0">
                <a:solidFill>
                  <a:srgbClr val="065CAB"/>
                </a:solidFill>
                <a:latin typeface="+mn-lt"/>
                <a:ea typeface="Arial"/>
                <a:cs typeface="Arial"/>
                <a:sym typeface="Arial"/>
              </a:rPr>
              <a:t>испольховать</a:t>
            </a:r>
            <a:r>
              <a:rPr lang="ru-RU" altLang="zh-CN" sz="1600" dirty="0" smtClean="0">
                <a:solidFill>
                  <a:srgbClr val="065CAB"/>
                </a:solidFill>
                <a:latin typeface="+mn-lt"/>
                <a:ea typeface="Arial"/>
                <a:cs typeface="Arial"/>
                <a:sym typeface="Arial"/>
              </a:rPr>
              <a:t> ручную </a:t>
            </a:r>
            <a:r>
              <a:rPr lang="ru-RU" altLang="zh-CN" sz="1600" dirty="0" err="1" smtClean="0">
                <a:solidFill>
                  <a:srgbClr val="065CAB"/>
                </a:solidFill>
                <a:latin typeface="+mn-lt"/>
                <a:ea typeface="Arial"/>
                <a:cs typeface="Arial"/>
                <a:sym typeface="Arial"/>
              </a:rPr>
              <a:t>нормалицацию</a:t>
            </a:r>
            <a:r>
              <a:rPr lang="ru-RU" altLang="zh-CN" sz="1600" dirty="0" smtClean="0">
                <a:solidFill>
                  <a:srgbClr val="065CAB"/>
                </a:solidFill>
                <a:latin typeface="+mn-lt"/>
                <a:ea typeface="Arial"/>
                <a:cs typeface="Arial"/>
                <a:sym typeface="Arial"/>
              </a:rPr>
              <a:t> по формуле (</a:t>
            </a:r>
            <a:r>
              <a:rPr lang="ru-RU" altLang="zh-CN" sz="1600" dirty="0" err="1" smtClean="0">
                <a:solidFill>
                  <a:srgbClr val="065CAB"/>
                </a:solidFill>
                <a:latin typeface="+mn-lt"/>
                <a:ea typeface="Arial"/>
                <a:cs typeface="Arial"/>
                <a:sym typeface="Arial"/>
              </a:rPr>
              <a:t>x</a:t>
            </a:r>
            <a:r>
              <a:rPr lang="ru-RU" altLang="zh-CN" sz="1600" dirty="0" smtClean="0">
                <a:solidFill>
                  <a:srgbClr val="065CAB"/>
                </a:solidFill>
                <a:latin typeface="+mn-lt"/>
                <a:ea typeface="Arial"/>
                <a:cs typeface="Arial"/>
                <a:sym typeface="Arial"/>
              </a:rPr>
              <a:t> – </a:t>
            </a:r>
            <a:r>
              <a:rPr lang="ru-RU" altLang="zh-CN" sz="1600" dirty="0" err="1" smtClean="0">
                <a:solidFill>
                  <a:srgbClr val="065CAB"/>
                </a:solidFill>
                <a:latin typeface="+mn-lt"/>
                <a:ea typeface="Arial"/>
                <a:cs typeface="Arial"/>
                <a:sym typeface="Arial"/>
              </a:rPr>
              <a:t>min</a:t>
            </a:r>
            <a:r>
              <a:rPr lang="ru-RU" altLang="zh-CN" sz="1600" dirty="0" smtClean="0">
                <a:solidFill>
                  <a:srgbClr val="065CAB"/>
                </a:solidFill>
                <a:latin typeface="+mn-lt"/>
                <a:ea typeface="Arial"/>
                <a:cs typeface="Arial"/>
                <a:sym typeface="Arial"/>
              </a:rPr>
              <a:t>()) / (</a:t>
            </a:r>
            <a:r>
              <a:rPr lang="en-US" altLang="zh-CN" sz="1600" dirty="0" smtClean="0">
                <a:solidFill>
                  <a:srgbClr val="065CAB"/>
                </a:solidFill>
                <a:latin typeface="+mn-lt"/>
                <a:ea typeface="Arial"/>
                <a:cs typeface="Arial"/>
                <a:sym typeface="Arial"/>
              </a:rPr>
              <a:t>max</a:t>
            </a:r>
            <a:r>
              <a:rPr lang="ru-RU" altLang="zh-CN" sz="1600" dirty="0" smtClean="0">
                <a:solidFill>
                  <a:srgbClr val="065CAB"/>
                </a:solidFill>
                <a:latin typeface="+mn-lt"/>
                <a:ea typeface="Arial"/>
                <a:cs typeface="Arial"/>
                <a:sym typeface="Arial"/>
              </a:rPr>
              <a:t>() – </a:t>
            </a:r>
            <a:r>
              <a:rPr lang="en-US" altLang="zh-CN" sz="1600" dirty="0" smtClean="0">
                <a:solidFill>
                  <a:srgbClr val="065CAB"/>
                </a:solidFill>
                <a:latin typeface="+mn-lt"/>
                <a:ea typeface="Arial"/>
                <a:cs typeface="Arial"/>
                <a:sym typeface="Arial"/>
              </a:rPr>
              <a:t>min</a:t>
            </a:r>
            <a:r>
              <a:rPr lang="ru-RU" altLang="zh-CN" sz="1600" dirty="0" smtClean="0">
                <a:solidFill>
                  <a:srgbClr val="065CAB"/>
                </a:solidFill>
                <a:latin typeface="+mn-lt"/>
                <a:ea typeface="Arial"/>
                <a:cs typeface="Arial"/>
                <a:sym typeface="Arial"/>
              </a:rPr>
              <a:t>()) с сохранением значений дельты и множителя для каждого поля.</a:t>
            </a:r>
            <a:endParaRPr lang="en-US" altLang="zh-CN" sz="1600" dirty="0" smtClean="0">
              <a:solidFill>
                <a:srgbClr val="065CAB"/>
              </a:solidFill>
              <a:latin typeface="+mn-lt"/>
              <a:ea typeface="Arial"/>
              <a:cs typeface="Arial"/>
              <a:sym typeface="Arial"/>
            </a:endParaRPr>
          </a:p>
          <a:p>
            <a:pPr indent="45085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Font typeface="Arial"/>
            </a:pPr>
            <a:endParaRPr lang="ru-RU" sz="1600" dirty="0" smtClean="0">
              <a:solidFill>
                <a:srgbClr val="065CAB"/>
              </a:solidFill>
            </a:endParaRPr>
          </a:p>
          <a:p>
            <a:pPr indent="45085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Font typeface="Arial"/>
            </a:pPr>
            <a:endParaRPr lang="ru-RU" altLang="zh-CN" sz="1600" dirty="0">
              <a:solidFill>
                <a:srgbClr val="065CA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Текст 2">
            <a:extLst>
              <a:ext uri="{FF2B5EF4-FFF2-40B4-BE49-F238E27FC236}">
                <a16:creationId xmlns="" xmlns:a16="http://schemas.microsoft.com/office/drawing/2014/main" id="{896CC3FE-49DC-4E57-BE64-FC71D0FE5E30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454540" y="3423069"/>
            <a:ext cx="7412751" cy="1373219"/>
          </a:xfrm>
        </p:spPr>
        <p:txBody>
          <a:bodyPr>
            <a:normAutofit/>
          </a:bodyPr>
          <a:lstStyle/>
          <a:p>
            <a:pPr indent="45085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lang="ru-RU" altLang="zh-CN" sz="1600" dirty="0" smtClean="0">
                <a:solidFill>
                  <a:srgbClr val="065CAB"/>
                </a:solidFill>
                <a:latin typeface="+mn-lt"/>
                <a:ea typeface="Arial"/>
                <a:cs typeface="Arial"/>
                <a:sym typeface="Arial"/>
              </a:rPr>
              <a:t>Разделим нормализованные данные на три </a:t>
            </a:r>
            <a:r>
              <a:rPr lang="ru-RU" altLang="zh-CN" sz="1600" dirty="0" err="1" smtClean="0">
                <a:solidFill>
                  <a:srgbClr val="065CAB"/>
                </a:solidFill>
                <a:latin typeface="+mn-lt"/>
                <a:ea typeface="Arial"/>
                <a:cs typeface="Arial"/>
                <a:sym typeface="Arial"/>
              </a:rPr>
              <a:t>датасета</a:t>
            </a:r>
            <a:r>
              <a:rPr lang="ru-RU" altLang="zh-CN" sz="1600" dirty="0" smtClean="0">
                <a:solidFill>
                  <a:srgbClr val="065CAB"/>
                </a:solidFill>
                <a:latin typeface="+mn-lt"/>
                <a:ea typeface="Arial"/>
                <a:cs typeface="Arial"/>
                <a:sym typeface="Arial"/>
              </a:rPr>
              <a:t>, где целевой параметр поставим в последней колонке. </a:t>
            </a:r>
            <a:r>
              <a:rPr lang="ru-RU" sz="1600" dirty="0" smtClean="0">
                <a:solidFill>
                  <a:srgbClr val="065CAB"/>
                </a:solidFill>
                <a:latin typeface="+mn-lt"/>
              </a:rPr>
              <a:t>Это позволить выделять входные параметры конструкцией X = </a:t>
            </a:r>
            <a:r>
              <a:rPr lang="ru-RU" sz="1600" dirty="0" err="1" smtClean="0">
                <a:solidFill>
                  <a:srgbClr val="065CAB"/>
                </a:solidFill>
                <a:latin typeface="+mn-lt"/>
              </a:rPr>
              <a:t>values</a:t>
            </a:r>
            <a:r>
              <a:rPr lang="ru-RU" sz="1600" dirty="0" smtClean="0">
                <a:solidFill>
                  <a:srgbClr val="065CAB"/>
                </a:solidFill>
                <a:latin typeface="+mn-lt"/>
              </a:rPr>
              <a:t>[:,:-1] # все кроме последнего и выходные параметры конструкцией  Y = </a:t>
            </a:r>
            <a:r>
              <a:rPr lang="ru-RU" sz="1600" dirty="0" err="1" smtClean="0">
                <a:solidFill>
                  <a:srgbClr val="065CAB"/>
                </a:solidFill>
                <a:latin typeface="+mn-lt"/>
              </a:rPr>
              <a:t>values</a:t>
            </a:r>
            <a:r>
              <a:rPr lang="ru-RU" sz="1600" dirty="0" smtClean="0">
                <a:solidFill>
                  <a:srgbClr val="065CAB"/>
                </a:solidFill>
                <a:latin typeface="+mn-lt"/>
              </a:rPr>
              <a:t>[:,-1] # только последний.</a:t>
            </a:r>
          </a:p>
          <a:p>
            <a:pPr indent="45085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Font typeface="Arial"/>
            </a:pPr>
            <a:endParaRPr lang="ru-RU" altLang="zh-CN" sz="1600" dirty="0">
              <a:solidFill>
                <a:srgbClr val="065CA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="" xmlns:a16="http://schemas.microsoft.com/office/drawing/2014/main" id="{39A68FC8-8839-4BD0-A8B6-0C8B1924A8F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10</a:t>
            </a:fld>
            <a:endParaRPr lang="ru-RU" dirty="0"/>
          </a:p>
        </p:txBody>
      </p:sp>
      <p:grpSp>
        <p:nvGrpSpPr>
          <p:cNvPr id="2" name="Группа 7">
            <a:extLst>
              <a:ext uri="{FF2B5EF4-FFF2-40B4-BE49-F238E27FC236}">
                <a16:creationId xmlns="" xmlns:a16="http://schemas.microsoft.com/office/drawing/2014/main" id="{B431A07B-4120-45A8-87F5-FD0B7543B02C}"/>
              </a:ext>
            </a:extLst>
          </p:cNvPr>
          <p:cNvGrpSpPr/>
          <p:nvPr/>
        </p:nvGrpSpPr>
        <p:grpSpPr>
          <a:xfrm>
            <a:off x="3165233" y="469293"/>
            <a:ext cx="7945590" cy="666000"/>
            <a:chOff x="1476754" y="3499669"/>
            <a:chExt cx="4619246" cy="666000"/>
          </a:xfrm>
        </p:grpSpPr>
        <p:sp>
          <p:nvSpPr>
            <p:cNvPr id="9" name="Прямоугольник 8">
              <a:extLst>
                <a:ext uri="{FF2B5EF4-FFF2-40B4-BE49-F238E27FC236}">
                  <a16:creationId xmlns="" xmlns:a16="http://schemas.microsoft.com/office/drawing/2014/main" id="{B408C17F-C4A9-45C8-85FF-C29DBCECDC7D}"/>
                </a:ext>
              </a:extLst>
            </p:cNvPr>
            <p:cNvSpPr/>
            <p:nvPr/>
          </p:nvSpPr>
          <p:spPr>
            <a:xfrm>
              <a:off x="1645433" y="3499669"/>
              <a:ext cx="4315160" cy="66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800" spc="180" dirty="0" smtClean="0">
                  <a:ln>
                    <a:solidFill>
                      <a:srgbClr val="065CAB"/>
                    </a:solidFill>
                  </a:ln>
                  <a:solidFill>
                    <a:srgbClr val="065CAB"/>
                  </a:solidFill>
                  <a:latin typeface="ALS Sector Bold" pitchFamily="2" charset="0"/>
                  <a:cs typeface="ALS Sector Bold" pitchFamily="2" charset="0"/>
                </a:rPr>
                <a:t>Нормализация данных и разделение на 3 </a:t>
              </a:r>
              <a:r>
                <a:rPr lang="ru-RU" sz="2800" spc="180" dirty="0" err="1" smtClean="0">
                  <a:ln>
                    <a:solidFill>
                      <a:srgbClr val="065CAB"/>
                    </a:solidFill>
                  </a:ln>
                  <a:solidFill>
                    <a:srgbClr val="065CAB"/>
                  </a:solidFill>
                  <a:latin typeface="ALS Sector Bold" pitchFamily="2" charset="0"/>
                  <a:cs typeface="ALS Sector Bold" pitchFamily="2" charset="0"/>
                </a:rPr>
                <a:t>датасета</a:t>
              </a:r>
              <a:endParaRPr lang="ru-RU" sz="2800" spc="180" dirty="0">
                <a:latin typeface="ALS Sector Bold" pitchFamily="2" charset="0"/>
                <a:cs typeface="ALS Sector Bold" pitchFamily="2" charset="0"/>
              </a:endParaRPr>
            </a:p>
          </p:txBody>
        </p:sp>
        <p:sp>
          <p:nvSpPr>
            <p:cNvPr id="11" name="Прямоугольник 58">
              <a:extLst>
                <a:ext uri="{FF2B5EF4-FFF2-40B4-BE49-F238E27FC236}">
                  <a16:creationId xmlns="" xmlns:a16="http://schemas.microsoft.com/office/drawing/2014/main" id="{8A2D04C4-68FF-4B8C-B3A7-621C55C3D8E2}"/>
                </a:ext>
              </a:extLst>
            </p:cNvPr>
            <p:cNvSpPr/>
            <p:nvPr/>
          </p:nvSpPr>
          <p:spPr>
            <a:xfrm rot="10800000" flipH="1">
              <a:off x="1476754" y="3499669"/>
              <a:ext cx="7657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65CA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latin typeface="ALS Sector Regular" panose="02000000000000000000" pitchFamily="2" charset="0"/>
              </a:endParaRPr>
            </a:p>
          </p:txBody>
        </p:sp>
        <p:sp>
          <p:nvSpPr>
            <p:cNvPr id="12" name="Прямоугольник 58">
              <a:extLst>
                <a:ext uri="{FF2B5EF4-FFF2-40B4-BE49-F238E27FC236}">
                  <a16:creationId xmlns="" xmlns:a16="http://schemas.microsoft.com/office/drawing/2014/main" id="{9DDB7652-1549-4D3B-8E35-D14E582606C3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6005951" y="3499669"/>
              <a:ext cx="9004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046A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rgbClr val="065CAB"/>
                </a:solidFill>
                <a:latin typeface="ALS Sector Regular" panose="02000000000000000000" pitchFamily="2" charset="0"/>
              </a:endParaRPr>
            </a:p>
          </p:txBody>
        </p:sp>
      </p:grpSp>
      <p:sp>
        <p:nvSpPr>
          <p:cNvPr id="40" name="Google Shape;125;p4">
            <a:extLst>
              <a:ext uri="{FF2B5EF4-FFF2-40B4-BE49-F238E27FC236}">
                <a16:creationId xmlns="" xmlns:a16="http://schemas.microsoft.com/office/drawing/2014/main" id="{60669A83-F90E-4A4C-BA00-13CC73D4042F}"/>
              </a:ext>
            </a:extLst>
          </p:cNvPr>
          <p:cNvSpPr/>
          <p:nvPr/>
        </p:nvSpPr>
        <p:spPr>
          <a:xfrm>
            <a:off x="959899" y="1404831"/>
            <a:ext cx="6338049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indent="450850" algn="just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ru-RU" altLang="zh-CN" sz="1600" dirty="0" smtClean="0">
                <a:solidFill>
                  <a:srgbClr val="065CAB"/>
                </a:solidFill>
              </a:rPr>
              <a:t>Нормализация данных это процесс </a:t>
            </a:r>
            <a:r>
              <a:rPr lang="ru-RU" altLang="zh-CN" sz="1600" dirty="0" err="1" smtClean="0">
                <a:solidFill>
                  <a:srgbClr val="065CAB"/>
                </a:solidFill>
              </a:rPr>
              <a:t>предпроцессинга</a:t>
            </a:r>
            <a:r>
              <a:rPr lang="ru-RU" altLang="zh-CN" sz="1600" dirty="0" smtClean="0">
                <a:solidFill>
                  <a:srgbClr val="065CAB"/>
                </a:solidFill>
              </a:rPr>
              <a:t>, приводящий данные к одному масштабу от значения от 0 до 1</a:t>
            </a:r>
            <a:endParaRPr lang="ru-RU" altLang="zh-CN" sz="1600" dirty="0">
              <a:solidFill>
                <a:srgbClr val="065CAB"/>
              </a:solidFill>
              <a:sym typeface="Open Sans"/>
            </a:endParaRPr>
          </a:p>
        </p:txBody>
      </p:sp>
      <p:sp>
        <p:nvSpPr>
          <p:cNvPr id="14" name="Google Shape;149;p4">
            <a:extLst>
              <a:ext uri="{FF2B5EF4-FFF2-40B4-BE49-F238E27FC236}">
                <a16:creationId xmlns="" xmlns:a16="http://schemas.microsoft.com/office/drawing/2014/main" id="{E8524630-6F6B-4695-AB3F-DEBB05B7CD3C}"/>
              </a:ext>
            </a:extLst>
          </p:cNvPr>
          <p:cNvSpPr txBox="1"/>
          <p:nvPr/>
        </p:nvSpPr>
        <p:spPr>
          <a:xfrm>
            <a:off x="8151962" y="1242205"/>
            <a:ext cx="2751828" cy="5503652"/>
          </a:xfrm>
          <a:prstGeom prst="rect">
            <a:avLst/>
          </a:prstGeom>
          <a:solidFill>
            <a:srgbClr val="F1BE29"/>
          </a:solidFill>
          <a:ln>
            <a:noFill/>
          </a:ln>
        </p:spPr>
        <p:txBody>
          <a:bodyPr spcFirstLastPara="1" wrap="square" lIns="76725" tIns="38350" rIns="76725" bIns="38350" anchor="t" anchorCtr="0">
            <a:noAutofit/>
          </a:bodyPr>
          <a:lstStyle/>
          <a:p>
            <a:pPr lvl="0" algn="just">
              <a:lnSpc>
                <a:spcPct val="90000"/>
              </a:lnSpc>
              <a:buClr>
                <a:schemeClr val="lt1"/>
              </a:buClr>
              <a:buSzPts val="1400"/>
            </a:pPr>
            <a:endParaRPr lang="ru-RU" sz="1600" b="1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272732" y="1551495"/>
            <a:ext cx="2501752" cy="51151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Прямоугольник 14"/>
          <p:cNvSpPr/>
          <p:nvPr/>
        </p:nvSpPr>
        <p:spPr>
          <a:xfrm>
            <a:off x="9230266" y="1239279"/>
            <a:ext cx="64698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Json</a:t>
            </a:r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17" name="Рисунок 16" descr="datase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6060" y="4933431"/>
            <a:ext cx="1106501" cy="1106501"/>
          </a:xfrm>
          <a:prstGeom prst="rect">
            <a:avLst/>
          </a:prstGeom>
        </p:spPr>
      </p:pic>
      <p:pic>
        <p:nvPicPr>
          <p:cNvPr id="19" name="Рисунок 18" descr="datase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2407" y="4939182"/>
            <a:ext cx="1106501" cy="1106501"/>
          </a:xfrm>
          <a:prstGeom prst="rect">
            <a:avLst/>
          </a:prstGeom>
        </p:spPr>
      </p:pic>
      <p:pic>
        <p:nvPicPr>
          <p:cNvPr id="20" name="Рисунок 19" descr="datase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4218" y="4944933"/>
            <a:ext cx="1106501" cy="1106501"/>
          </a:xfrm>
          <a:prstGeom prst="rect">
            <a:avLst/>
          </a:prstGeom>
        </p:spPr>
      </p:pic>
      <p:sp>
        <p:nvSpPr>
          <p:cNvPr id="21" name="Google Shape;125;p4">
            <a:extLst>
              <a:ext uri="{FF2B5EF4-FFF2-40B4-BE49-F238E27FC236}">
                <a16:creationId xmlns="" xmlns:a16="http://schemas.microsoft.com/office/drawing/2014/main" id="{60669A83-F90E-4A4C-BA00-13CC73D4042F}"/>
              </a:ext>
            </a:extLst>
          </p:cNvPr>
          <p:cNvSpPr/>
          <p:nvPr/>
        </p:nvSpPr>
        <p:spPr>
          <a:xfrm>
            <a:off x="1613139" y="6077473"/>
            <a:ext cx="1362974" cy="261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ru-RU" altLang="zh-CN" sz="1100" dirty="0" smtClean="0">
                <a:solidFill>
                  <a:srgbClr val="065CAB"/>
                </a:solidFill>
              </a:rPr>
              <a:t>Модуль упругости</a:t>
            </a:r>
            <a:endParaRPr lang="ru-RU" altLang="zh-CN" sz="1100" dirty="0">
              <a:solidFill>
                <a:srgbClr val="065CAB"/>
              </a:solidFill>
              <a:sym typeface="Open Sans"/>
            </a:endParaRPr>
          </a:p>
        </p:txBody>
      </p:sp>
      <p:sp>
        <p:nvSpPr>
          <p:cNvPr id="22" name="Google Shape;125;p4">
            <a:extLst>
              <a:ext uri="{FF2B5EF4-FFF2-40B4-BE49-F238E27FC236}">
                <a16:creationId xmlns="" xmlns:a16="http://schemas.microsoft.com/office/drawing/2014/main" id="{60669A83-F90E-4A4C-BA00-13CC73D4042F}"/>
              </a:ext>
            </a:extLst>
          </p:cNvPr>
          <p:cNvSpPr/>
          <p:nvPr/>
        </p:nvSpPr>
        <p:spPr>
          <a:xfrm>
            <a:off x="3283789" y="6109102"/>
            <a:ext cx="1434860" cy="261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ru-RU" altLang="zh-CN" sz="1100" dirty="0" smtClean="0">
                <a:solidFill>
                  <a:srgbClr val="065CAB"/>
                </a:solidFill>
              </a:rPr>
              <a:t>Модуль прочности</a:t>
            </a:r>
            <a:endParaRPr lang="ru-RU" altLang="zh-CN" sz="1100" dirty="0">
              <a:solidFill>
                <a:srgbClr val="065CAB"/>
              </a:solidFill>
              <a:sym typeface="Open Sans"/>
            </a:endParaRPr>
          </a:p>
        </p:txBody>
      </p:sp>
      <p:sp>
        <p:nvSpPr>
          <p:cNvPr id="23" name="Google Shape;125;p4">
            <a:extLst>
              <a:ext uri="{FF2B5EF4-FFF2-40B4-BE49-F238E27FC236}">
                <a16:creationId xmlns="" xmlns:a16="http://schemas.microsoft.com/office/drawing/2014/main" id="{60669A83-F90E-4A4C-BA00-13CC73D4042F}"/>
              </a:ext>
            </a:extLst>
          </p:cNvPr>
          <p:cNvSpPr/>
          <p:nvPr/>
        </p:nvSpPr>
        <p:spPr>
          <a:xfrm>
            <a:off x="4810664" y="6117730"/>
            <a:ext cx="1814422" cy="261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ru-RU" altLang="zh-CN" sz="1100" dirty="0" smtClean="0">
                <a:solidFill>
                  <a:srgbClr val="065CAB"/>
                </a:solidFill>
                <a:sym typeface="Open Sans"/>
              </a:rPr>
              <a:t>Материал - наполнитель</a:t>
            </a:r>
            <a:endParaRPr lang="ru-RU" altLang="zh-CN" sz="1100" dirty="0">
              <a:solidFill>
                <a:srgbClr val="065CAB"/>
              </a:solidFill>
              <a:sym typeface="Open Sans"/>
            </a:endParaRPr>
          </a:p>
        </p:txBody>
      </p:sp>
      <p:sp>
        <p:nvSpPr>
          <p:cNvPr id="24" name="Google Shape;125;p4">
            <a:extLst>
              <a:ext uri="{FF2B5EF4-FFF2-40B4-BE49-F238E27FC236}">
                <a16:creationId xmlns="" xmlns:a16="http://schemas.microsoft.com/office/drawing/2014/main" id="{60669A83-F90E-4A4C-BA00-13CC73D4042F}"/>
              </a:ext>
            </a:extLst>
          </p:cNvPr>
          <p:cNvSpPr/>
          <p:nvPr/>
        </p:nvSpPr>
        <p:spPr>
          <a:xfrm>
            <a:off x="3436189" y="6261502"/>
            <a:ext cx="1434860" cy="261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ru-RU" altLang="zh-CN" sz="1100" dirty="0" smtClean="0">
                <a:solidFill>
                  <a:srgbClr val="065CAB"/>
                </a:solidFill>
              </a:rPr>
              <a:t>Модуль прочности</a:t>
            </a:r>
            <a:endParaRPr lang="ru-RU" altLang="zh-CN" sz="1100" dirty="0">
              <a:solidFill>
                <a:srgbClr val="065CAB"/>
              </a:solidFill>
              <a:sym typeface="Open San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052525723"/>
      </p:ext>
    </p:extLst>
  </p:cSld>
  <p:clrMapOvr>
    <a:masterClrMapping/>
  </p:clrMapOvr>
  <p:transition>
    <p:diamond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Текст 2">
            <a:extLst>
              <a:ext uri="{FF2B5EF4-FFF2-40B4-BE49-F238E27FC236}">
                <a16:creationId xmlns="" xmlns:a16="http://schemas.microsoft.com/office/drawing/2014/main" id="{896CC3FE-49DC-4E57-BE64-FC71D0FE5E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743415" y="1914939"/>
            <a:ext cx="5848494" cy="2191236"/>
          </a:xfrm>
          <a:ln w="22225">
            <a:solidFill>
              <a:srgbClr val="07427D"/>
            </a:solidFill>
          </a:ln>
        </p:spPr>
        <p:txBody>
          <a:bodyPr>
            <a:normAutofit/>
          </a:bodyPr>
          <a:lstStyle/>
          <a:p>
            <a:pPr marL="0" indent="450850" algn="just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lang="ru-RU" sz="1400" dirty="0" smtClean="0">
                <a:solidFill>
                  <a:srgbClr val="07427D"/>
                </a:solidFill>
              </a:rPr>
              <a:t>С помощью </a:t>
            </a:r>
            <a:r>
              <a:rPr lang="ru-RU" sz="1400" dirty="0" err="1" smtClean="0">
                <a:solidFill>
                  <a:srgbClr val="07427D"/>
                </a:solidFill>
              </a:rPr>
              <a:t>GridSearchCV</a:t>
            </a:r>
            <a:r>
              <a:rPr lang="ru-RU" sz="1400" dirty="0" smtClean="0">
                <a:solidFill>
                  <a:srgbClr val="07427D"/>
                </a:solidFill>
              </a:rPr>
              <a:t> провожу оценку параметров с использование поиска по сетке с перекрестной проверкой с количеством блоков 10. Перекрестная проверка уже встроена в </a:t>
            </a:r>
            <a:r>
              <a:rPr lang="ru-RU" sz="1400" dirty="0" err="1" smtClean="0">
                <a:solidFill>
                  <a:srgbClr val="07427D"/>
                </a:solidFill>
              </a:rPr>
              <a:t>GridSearchCV</a:t>
            </a:r>
            <a:r>
              <a:rPr lang="ru-RU" sz="1400" dirty="0" smtClean="0">
                <a:solidFill>
                  <a:srgbClr val="07427D"/>
                </a:solidFill>
              </a:rPr>
              <a:t>, а количество блоков указывается в параметрах функции </a:t>
            </a:r>
            <a:r>
              <a:rPr lang="ru-RU" sz="1400" dirty="0" err="1" smtClean="0">
                <a:solidFill>
                  <a:srgbClr val="07427D"/>
                </a:solidFill>
              </a:rPr>
              <a:t>GridSearchCV</a:t>
            </a:r>
            <a:r>
              <a:rPr lang="ru-RU" sz="1400" dirty="0" smtClean="0">
                <a:solidFill>
                  <a:srgbClr val="07427D"/>
                </a:solidFill>
              </a:rPr>
              <a:t> - </a:t>
            </a:r>
            <a:r>
              <a:rPr lang="ru-RU" sz="1400" dirty="0" err="1" smtClean="0">
                <a:solidFill>
                  <a:srgbClr val="07427D"/>
                </a:solidFill>
              </a:rPr>
              <a:t>cv</a:t>
            </a:r>
            <a:r>
              <a:rPr lang="ru-RU" sz="1400" dirty="0" smtClean="0">
                <a:solidFill>
                  <a:srgbClr val="07427D"/>
                </a:solidFill>
              </a:rPr>
              <a:t> = 10, а значения </a:t>
            </a:r>
            <a:r>
              <a:rPr lang="ru-RU" sz="1400" dirty="0" err="1" smtClean="0">
                <a:solidFill>
                  <a:srgbClr val="07427D"/>
                </a:solidFill>
              </a:rPr>
              <a:t>гиперпараметров</a:t>
            </a:r>
            <a:r>
              <a:rPr lang="ru-RU" sz="1400" dirty="0" smtClean="0">
                <a:solidFill>
                  <a:srgbClr val="07427D"/>
                </a:solidFill>
              </a:rPr>
              <a:t>, которые необходимо перебирать, указывается в массиве. Такую операцию провожу для каждой модели и каждого целевого параметра.</a:t>
            </a:r>
            <a:endParaRPr lang="ru-RU" altLang="zh-CN" sz="1400" dirty="0">
              <a:solidFill>
                <a:srgbClr val="07427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="" xmlns:a16="http://schemas.microsoft.com/office/drawing/2014/main" id="{39A68FC8-8839-4BD0-A8B6-0C8B1924A8F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11</a:t>
            </a:fld>
            <a:endParaRPr lang="ru-RU" dirty="0"/>
          </a:p>
        </p:txBody>
      </p:sp>
      <p:grpSp>
        <p:nvGrpSpPr>
          <p:cNvPr id="2" name="Группа 7">
            <a:extLst>
              <a:ext uri="{FF2B5EF4-FFF2-40B4-BE49-F238E27FC236}">
                <a16:creationId xmlns="" xmlns:a16="http://schemas.microsoft.com/office/drawing/2014/main" id="{B431A07B-4120-45A8-87F5-FD0B7543B02C}"/>
              </a:ext>
            </a:extLst>
          </p:cNvPr>
          <p:cNvGrpSpPr/>
          <p:nvPr/>
        </p:nvGrpSpPr>
        <p:grpSpPr>
          <a:xfrm>
            <a:off x="3165233" y="469293"/>
            <a:ext cx="5443929" cy="666000"/>
            <a:chOff x="1476754" y="3499669"/>
            <a:chExt cx="4619246" cy="666000"/>
          </a:xfrm>
        </p:grpSpPr>
        <p:sp>
          <p:nvSpPr>
            <p:cNvPr id="9" name="Прямоугольник 8">
              <a:extLst>
                <a:ext uri="{FF2B5EF4-FFF2-40B4-BE49-F238E27FC236}">
                  <a16:creationId xmlns="" xmlns:a16="http://schemas.microsoft.com/office/drawing/2014/main" id="{B408C17F-C4A9-45C8-85FF-C29DBCECDC7D}"/>
                </a:ext>
              </a:extLst>
            </p:cNvPr>
            <p:cNvSpPr/>
            <p:nvPr/>
          </p:nvSpPr>
          <p:spPr>
            <a:xfrm>
              <a:off x="1645433" y="3499669"/>
              <a:ext cx="4315160" cy="66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800" spc="180" dirty="0" smtClean="0">
                  <a:ln>
                    <a:solidFill>
                      <a:srgbClr val="065CAB"/>
                    </a:solidFill>
                  </a:ln>
                  <a:solidFill>
                    <a:srgbClr val="065CAB"/>
                  </a:solidFill>
                  <a:latin typeface="ALS Sector Bold" pitchFamily="2" charset="0"/>
                  <a:cs typeface="ALS Sector Bold" pitchFamily="2" charset="0"/>
                </a:rPr>
                <a:t>Подбор </a:t>
              </a:r>
              <a:r>
                <a:rPr lang="ru-RU" sz="2800" spc="180" dirty="0" err="1" smtClean="0">
                  <a:ln>
                    <a:solidFill>
                      <a:srgbClr val="065CAB"/>
                    </a:solidFill>
                  </a:ln>
                  <a:solidFill>
                    <a:srgbClr val="065CAB"/>
                  </a:solidFill>
                  <a:latin typeface="ALS Sector Bold" pitchFamily="2" charset="0"/>
                  <a:cs typeface="ALS Sector Bold" pitchFamily="2" charset="0"/>
                </a:rPr>
                <a:t>гиперпараметров</a:t>
              </a:r>
              <a:endParaRPr lang="ru-RU" sz="2800" spc="180" dirty="0">
                <a:latin typeface="ALS Sector Bold" pitchFamily="2" charset="0"/>
                <a:cs typeface="ALS Sector Bold" pitchFamily="2" charset="0"/>
              </a:endParaRPr>
            </a:p>
          </p:txBody>
        </p:sp>
        <p:sp>
          <p:nvSpPr>
            <p:cNvPr id="11" name="Прямоугольник 58">
              <a:extLst>
                <a:ext uri="{FF2B5EF4-FFF2-40B4-BE49-F238E27FC236}">
                  <a16:creationId xmlns="" xmlns:a16="http://schemas.microsoft.com/office/drawing/2014/main" id="{8A2D04C4-68FF-4B8C-B3A7-621C55C3D8E2}"/>
                </a:ext>
              </a:extLst>
            </p:cNvPr>
            <p:cNvSpPr/>
            <p:nvPr/>
          </p:nvSpPr>
          <p:spPr>
            <a:xfrm rot="10800000" flipH="1">
              <a:off x="1476754" y="3499669"/>
              <a:ext cx="7657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65CA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latin typeface="ALS Sector Regular" panose="02000000000000000000" pitchFamily="2" charset="0"/>
              </a:endParaRPr>
            </a:p>
          </p:txBody>
        </p:sp>
        <p:sp>
          <p:nvSpPr>
            <p:cNvPr id="12" name="Прямоугольник 58">
              <a:extLst>
                <a:ext uri="{FF2B5EF4-FFF2-40B4-BE49-F238E27FC236}">
                  <a16:creationId xmlns="" xmlns:a16="http://schemas.microsoft.com/office/drawing/2014/main" id="{9DDB7652-1549-4D3B-8E35-D14E582606C3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6005951" y="3499669"/>
              <a:ext cx="9004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046A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rgbClr val="065CAB"/>
                </a:solidFill>
                <a:latin typeface="ALS Sector Regular" panose="02000000000000000000" pitchFamily="2" charset="0"/>
              </a:endParaRPr>
            </a:p>
          </p:txBody>
        </p:sp>
      </p:grpSp>
      <p:pic>
        <p:nvPicPr>
          <p:cNvPr id="17" name="Рисунок 16" descr="datase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729" y="2919993"/>
            <a:ext cx="1106501" cy="1106501"/>
          </a:xfrm>
          <a:prstGeom prst="rect">
            <a:avLst/>
          </a:prstGeom>
        </p:spPr>
      </p:pic>
      <p:pic>
        <p:nvPicPr>
          <p:cNvPr id="19" name="Рисунок 18" descr="datase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161" y="1369505"/>
            <a:ext cx="1106501" cy="1106501"/>
          </a:xfrm>
          <a:prstGeom prst="rect">
            <a:avLst/>
          </a:prstGeom>
        </p:spPr>
      </p:pic>
      <p:pic>
        <p:nvPicPr>
          <p:cNvPr id="20" name="Рисунок 19" descr="datase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841" y="4487733"/>
            <a:ext cx="1106501" cy="1106501"/>
          </a:xfrm>
          <a:prstGeom prst="rect">
            <a:avLst/>
          </a:prstGeom>
        </p:spPr>
      </p:pic>
      <p:sp>
        <p:nvSpPr>
          <p:cNvPr id="21" name="Google Shape;125;p4">
            <a:extLst>
              <a:ext uri="{FF2B5EF4-FFF2-40B4-BE49-F238E27FC236}">
                <a16:creationId xmlns="" xmlns:a16="http://schemas.microsoft.com/office/drawing/2014/main" id="{60669A83-F90E-4A4C-BA00-13CC73D4042F}"/>
              </a:ext>
            </a:extLst>
          </p:cNvPr>
          <p:cNvSpPr/>
          <p:nvPr/>
        </p:nvSpPr>
        <p:spPr>
          <a:xfrm>
            <a:off x="531685" y="2499003"/>
            <a:ext cx="1362974" cy="261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ru-RU" altLang="zh-CN" sz="1100" dirty="0" smtClean="0">
                <a:solidFill>
                  <a:srgbClr val="065CAB"/>
                </a:solidFill>
              </a:rPr>
              <a:t>Модуль упругости</a:t>
            </a:r>
            <a:endParaRPr lang="ru-RU" altLang="zh-CN" sz="1100" dirty="0">
              <a:solidFill>
                <a:srgbClr val="065CAB"/>
              </a:solidFill>
              <a:sym typeface="Open Sans"/>
            </a:endParaRPr>
          </a:p>
        </p:txBody>
      </p:sp>
      <p:sp>
        <p:nvSpPr>
          <p:cNvPr id="23" name="Google Shape;125;p4">
            <a:extLst>
              <a:ext uri="{FF2B5EF4-FFF2-40B4-BE49-F238E27FC236}">
                <a16:creationId xmlns="" xmlns:a16="http://schemas.microsoft.com/office/drawing/2014/main" id="{60669A83-F90E-4A4C-BA00-13CC73D4042F}"/>
              </a:ext>
            </a:extLst>
          </p:cNvPr>
          <p:cNvSpPr/>
          <p:nvPr/>
        </p:nvSpPr>
        <p:spPr>
          <a:xfrm>
            <a:off x="212288" y="5660530"/>
            <a:ext cx="1814422" cy="261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ru-RU" altLang="zh-CN" sz="1100" dirty="0" smtClean="0">
                <a:solidFill>
                  <a:srgbClr val="065CAB"/>
                </a:solidFill>
                <a:sym typeface="Open Sans"/>
              </a:rPr>
              <a:t>Материал - наполнитель</a:t>
            </a:r>
            <a:endParaRPr lang="ru-RU" altLang="zh-CN" sz="1100" dirty="0">
              <a:solidFill>
                <a:srgbClr val="065CAB"/>
              </a:solidFill>
              <a:sym typeface="Open Sans"/>
            </a:endParaRPr>
          </a:p>
        </p:txBody>
      </p:sp>
      <p:sp>
        <p:nvSpPr>
          <p:cNvPr id="24" name="Google Shape;125;p4">
            <a:extLst>
              <a:ext uri="{FF2B5EF4-FFF2-40B4-BE49-F238E27FC236}">
                <a16:creationId xmlns="" xmlns:a16="http://schemas.microsoft.com/office/drawing/2014/main" id="{60669A83-F90E-4A4C-BA00-13CC73D4042F}"/>
              </a:ext>
            </a:extLst>
          </p:cNvPr>
          <p:cNvSpPr/>
          <p:nvPr/>
        </p:nvSpPr>
        <p:spPr>
          <a:xfrm>
            <a:off x="402842" y="4063424"/>
            <a:ext cx="1434860" cy="261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ru-RU" altLang="zh-CN" sz="1100" dirty="0" smtClean="0">
                <a:solidFill>
                  <a:srgbClr val="065CAB"/>
                </a:solidFill>
              </a:rPr>
              <a:t>Модуль прочности</a:t>
            </a:r>
            <a:endParaRPr lang="ru-RU" altLang="zh-CN" sz="1100" dirty="0">
              <a:solidFill>
                <a:srgbClr val="065CAB"/>
              </a:solidFill>
              <a:sym typeface="Open Sans"/>
            </a:endParaRPr>
          </a:p>
        </p:txBody>
      </p:sp>
      <p:graphicFrame>
        <p:nvGraphicFramePr>
          <p:cNvPr id="26" name="Таблица 25"/>
          <p:cNvGraphicFramePr>
            <a:graphicFrameLocks noGrp="1"/>
          </p:cNvGraphicFramePr>
          <p:nvPr/>
        </p:nvGraphicFramePr>
        <p:xfrm>
          <a:off x="9498802" y="1546782"/>
          <a:ext cx="1564740" cy="4317024"/>
        </p:xfrm>
        <a:graphic>
          <a:graphicData uri="http://schemas.openxmlformats.org/drawingml/2006/table">
            <a:tbl>
              <a:tblPr/>
              <a:tblGrid>
                <a:gridCol w="1564740"/>
              </a:tblGrid>
              <a:tr h="35975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kern="100" dirty="0">
                          <a:latin typeface="Liberation Serif"/>
                          <a:ea typeface="Noto Serif CJK SC"/>
                          <a:cs typeface="Lohit Devanagari"/>
                        </a:rPr>
                        <a:t>LinearRegression</a:t>
                      </a:r>
                      <a:endParaRPr lang="ru-RU" sz="1100" kern="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975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kern="100" dirty="0" err="1">
                          <a:solidFill>
                            <a:srgbClr val="212529"/>
                          </a:solidFill>
                          <a:latin typeface="Liberation Serif"/>
                          <a:ea typeface="Noto Serif CJK SC"/>
                          <a:cs typeface="Lohit Devanagari"/>
                        </a:rPr>
                        <a:t>Lasso</a:t>
                      </a:r>
                      <a:endParaRPr lang="ru-RU" sz="1100" kern="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975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kern="100" dirty="0" err="1">
                          <a:latin typeface="Liberation Serif"/>
                          <a:ea typeface="Noto Serif CJK SC"/>
                          <a:cs typeface="Lohit Devanagari"/>
                        </a:rPr>
                        <a:t>Ridge</a:t>
                      </a:r>
                      <a:endParaRPr lang="ru-RU" sz="1100" kern="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975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kern="100" dirty="0" err="1">
                          <a:latin typeface="Liberation Serif"/>
                          <a:ea typeface="Noto Serif CJK SC"/>
                          <a:cs typeface="Lohit Devanagari"/>
                        </a:rPr>
                        <a:t>svm.SVR</a:t>
                      </a:r>
                      <a:endParaRPr lang="ru-RU" sz="1100" kern="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1950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latin typeface="Liberation Serif"/>
                          <a:ea typeface="Noto Serif CJK SC"/>
                          <a:cs typeface="Lohit Devanagari"/>
                        </a:rPr>
                        <a:t>neighbors</a:t>
                      </a:r>
                      <a:r>
                        <a:rPr lang="ru-RU" sz="1200" kern="100" dirty="0">
                          <a:latin typeface="Liberation Serif"/>
                          <a:ea typeface="Noto Serif CJK SC"/>
                          <a:cs typeface="Lohit Devanagari"/>
                        </a:rPr>
                        <a:t>.</a:t>
                      </a:r>
                      <a:r>
                        <a:rPr lang="en-US" sz="1200" kern="100" dirty="0" err="1">
                          <a:latin typeface="Liberation Serif"/>
                          <a:ea typeface="Noto Serif CJK SC"/>
                          <a:cs typeface="Lohit Devanagari"/>
                        </a:rPr>
                        <a:t>KneighborsRegressor</a:t>
                      </a:r>
                      <a:endParaRPr lang="ru-RU" sz="1100" kern="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1950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kern="100" dirty="0" err="1">
                          <a:latin typeface="Liberation Serif"/>
                          <a:ea typeface="Noto Serif CJK SC"/>
                          <a:cs typeface="Lohit Devanagari"/>
                        </a:rPr>
                        <a:t>tree.DecisionTreeRegressor</a:t>
                      </a:r>
                      <a:endParaRPr lang="ru-RU" sz="1100" kern="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1950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latin typeface="Liberation Serif"/>
                          <a:ea typeface="Noto Serif CJK SC"/>
                          <a:cs typeface="Lohit Devanagari"/>
                        </a:rPr>
                        <a:t>ensemble</a:t>
                      </a:r>
                      <a:r>
                        <a:rPr lang="ru-RU" sz="1200" kern="100" dirty="0">
                          <a:latin typeface="Liberation Serif"/>
                          <a:ea typeface="Noto Serif CJK SC"/>
                          <a:cs typeface="Lohit Devanagari"/>
                        </a:rPr>
                        <a:t>.</a:t>
                      </a:r>
                      <a:r>
                        <a:rPr lang="en-US" sz="1200" kern="100" dirty="0" err="1">
                          <a:latin typeface="Liberation Serif"/>
                          <a:ea typeface="Noto Serif CJK SC"/>
                          <a:cs typeface="Lohit Devanagari"/>
                        </a:rPr>
                        <a:t>RandomForestRegressor</a:t>
                      </a:r>
                      <a:endParaRPr lang="ru-RU" sz="1100" kern="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1950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kern="100" dirty="0" err="1">
                          <a:latin typeface="Liberation Serif"/>
                          <a:ea typeface="Noto Serif CJK SC"/>
                          <a:cs typeface="Lohit Devanagari"/>
                        </a:rPr>
                        <a:t>ensemble.GradientBoostingRegressor</a:t>
                      </a:r>
                      <a:endParaRPr lang="ru-RU" sz="1100" kern="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30" name="Прямая со стрелкой 29"/>
          <p:cNvCxnSpPr>
            <a:stCxn id="19" idx="3"/>
          </p:cNvCxnSpPr>
          <p:nvPr/>
        </p:nvCxnSpPr>
        <p:spPr>
          <a:xfrm>
            <a:off x="1738662" y="1922756"/>
            <a:ext cx="970032" cy="1191380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/>
          <p:nvPr/>
        </p:nvCxnSpPr>
        <p:spPr>
          <a:xfrm flipV="1">
            <a:off x="1778919" y="3623094"/>
            <a:ext cx="938402" cy="1462680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/>
          <p:cNvCxnSpPr/>
          <p:nvPr/>
        </p:nvCxnSpPr>
        <p:spPr>
          <a:xfrm flipV="1">
            <a:off x="1761666" y="3424687"/>
            <a:ext cx="972908" cy="47949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 стрелкой 34"/>
          <p:cNvCxnSpPr>
            <a:stCxn id="61" idx="2"/>
            <a:endCxn id="43" idx="0"/>
          </p:cNvCxnSpPr>
          <p:nvPr/>
        </p:nvCxnSpPr>
        <p:spPr>
          <a:xfrm>
            <a:off x="5660236" y="1592438"/>
            <a:ext cx="7426" cy="322501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 стрелкой 37"/>
          <p:cNvCxnSpPr>
            <a:endCxn id="43" idx="3"/>
          </p:cNvCxnSpPr>
          <p:nvPr/>
        </p:nvCxnSpPr>
        <p:spPr>
          <a:xfrm flipH="1" flipV="1">
            <a:off x="8591909" y="3010557"/>
            <a:ext cx="899025" cy="738123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2" name="Рисунок 51"/>
          <p:cNvPicPr/>
          <p:nvPr/>
        </p:nvPicPr>
        <p:blipFill>
          <a:blip r:embed="rId3" cstate="print">
            <a:extLst>
              <a:ext uri="{28A0092B-C50C-407E-A947-70E740481C1C}">
                <a14:useLocalDpi xmlns:ve="http://schemas.openxmlformats.org/markup-compatibility/2006" xmlns:m="http://schemas.openxmlformats.org/officeDocument/2006/math" xmlns:wp="http://schemas.openxmlformats.org/drawingml/2006/wordprocessingDrawing" xmlns:wne="http://schemas.microsoft.com/office/word/2006/wordml" xmlns:a14="http://schemas.microsoft.com/office/drawing/2010/main" xmlns:wps="http://schemas.microsoft.com/office/word/2010/wordprocessingShape" xmlns:wpi="http://schemas.microsoft.com/office/word/2010/wordprocessingInk" xmlns:wpg="http://schemas.microsoft.com/office/word/2010/wordprocessingGroup" xmlns:w15="http://schemas.microsoft.com/office/word/2012/wordml" xmlns:w14="http://schemas.microsoft.com/office/word/2010/wordml" xmlns:w="http://schemas.openxmlformats.org/wordprocessingml/2006/main" xmlns:w10="urn:schemas-microsoft-com:office:word" xmlns:wp14="http://schemas.microsoft.com/office/word/2010/wordprocessingDrawing" xmlns:v="urn:schemas-microsoft-com:vml" xmlns:o="urn:schemas-microsoft-com:office:office" xmlns:mc="http://schemas.openxmlformats.org/markup-compatibility/2006" xmlns:wpc="http://schemas.microsoft.com/office/word/2010/wordprocessingCanvas" xmlns="" xmlns:pic="http://schemas.openxmlformats.org/drawingml/2006/picture" xmlns:lc="http://schemas.openxmlformats.org/drawingml/2006/lockedCanvas" val="0"/>
              </a:ext>
            </a:extLst>
          </a:blip>
          <a:srcRect/>
          <a:stretch>
            <a:fillRect/>
          </a:stretch>
        </p:blipFill>
        <p:spPr bwMode="auto">
          <a:xfrm>
            <a:off x="3843193" y="4759848"/>
            <a:ext cx="3642969" cy="168601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3" name="Прямая со стрелкой 52"/>
          <p:cNvCxnSpPr>
            <a:stCxn id="43" idx="2"/>
            <a:endCxn id="52" idx="0"/>
          </p:cNvCxnSpPr>
          <p:nvPr/>
        </p:nvCxnSpPr>
        <p:spPr>
          <a:xfrm flipH="1">
            <a:off x="5664678" y="4106175"/>
            <a:ext cx="2984" cy="653673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Google Shape;125;p4">
            <a:extLst>
              <a:ext uri="{FF2B5EF4-FFF2-40B4-BE49-F238E27FC236}">
                <a16:creationId xmlns="" xmlns:a16="http://schemas.microsoft.com/office/drawing/2014/main" id="{60669A83-F90E-4A4C-BA00-13CC73D4042F}"/>
              </a:ext>
            </a:extLst>
          </p:cNvPr>
          <p:cNvSpPr/>
          <p:nvPr/>
        </p:nvSpPr>
        <p:spPr>
          <a:xfrm>
            <a:off x="4591850" y="6472905"/>
            <a:ext cx="2292029" cy="261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ru-RU" altLang="zh-CN" sz="1100" dirty="0" smtClean="0">
                <a:solidFill>
                  <a:srgbClr val="065CAB"/>
                </a:solidFill>
              </a:rPr>
              <a:t>Рекомендованные параметры</a:t>
            </a:r>
            <a:endParaRPr lang="ru-RU" altLang="zh-CN" sz="1100" dirty="0">
              <a:solidFill>
                <a:srgbClr val="065CAB"/>
              </a:solidFill>
              <a:sym typeface="Open Sans"/>
            </a:endParaRPr>
          </a:p>
        </p:txBody>
      </p:sp>
      <p:sp>
        <p:nvSpPr>
          <p:cNvPr id="61" name="Google Shape;125;p4">
            <a:extLst>
              <a:ext uri="{FF2B5EF4-FFF2-40B4-BE49-F238E27FC236}">
                <a16:creationId xmlns="" xmlns:a16="http://schemas.microsoft.com/office/drawing/2014/main" id="{60669A83-F90E-4A4C-BA00-13CC73D4042F}"/>
              </a:ext>
            </a:extLst>
          </p:cNvPr>
          <p:cNvSpPr/>
          <p:nvPr/>
        </p:nvSpPr>
        <p:spPr>
          <a:xfrm>
            <a:off x="4686750" y="1253924"/>
            <a:ext cx="1946972" cy="338514"/>
          </a:xfrm>
          <a:prstGeom prst="rect">
            <a:avLst/>
          </a:prstGeom>
          <a:noFill/>
          <a:ln w="12700"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ru-RU" altLang="zh-CN" sz="1600" dirty="0" err="1" smtClean="0">
                <a:solidFill>
                  <a:srgbClr val="065CAB"/>
                </a:solidFill>
              </a:rPr>
              <a:t>Гиперпараметры</a:t>
            </a:r>
            <a:endParaRPr lang="ru-RU" altLang="zh-CN" sz="1600" dirty="0">
              <a:solidFill>
                <a:srgbClr val="065CAB"/>
              </a:solidFill>
              <a:sym typeface="Open San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05252572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Текст 2">
            <a:extLst>
              <a:ext uri="{FF2B5EF4-FFF2-40B4-BE49-F238E27FC236}">
                <a16:creationId xmlns="" xmlns:a16="http://schemas.microsoft.com/office/drawing/2014/main" id="{896CC3FE-49DC-4E57-BE64-FC71D0FE5E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743415" y="1914939"/>
            <a:ext cx="5848494" cy="2191236"/>
          </a:xfrm>
          <a:ln w="22225">
            <a:solidFill>
              <a:srgbClr val="07427D"/>
            </a:solidFill>
          </a:ln>
        </p:spPr>
        <p:txBody>
          <a:bodyPr>
            <a:noAutofit/>
          </a:bodyPr>
          <a:lstStyle/>
          <a:p>
            <a:pPr marL="0" indent="450850" algn="just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lang="ru-RU" sz="1300" dirty="0" err="1" smtClean="0">
                <a:solidFill>
                  <a:srgbClr val="07427D"/>
                </a:solidFill>
              </a:rPr>
              <a:t>Скриптами</a:t>
            </a:r>
            <a:r>
              <a:rPr lang="ru-RU" sz="1300" dirty="0" smtClean="0">
                <a:solidFill>
                  <a:srgbClr val="07427D"/>
                </a:solidFill>
              </a:rPr>
              <a:t> (9_examine_mod_upr.py</a:t>
            </a:r>
            <a:r>
              <a:rPr lang="en-US" sz="1300" dirty="0" smtClean="0">
                <a:solidFill>
                  <a:srgbClr val="07427D"/>
                </a:solidFill>
              </a:rPr>
              <a:t>, 9_examine_mat_nap.py, 9_examine_modprocn.py</a:t>
            </a:r>
            <a:r>
              <a:rPr lang="ru-RU" sz="1300" dirty="0" smtClean="0">
                <a:solidFill>
                  <a:srgbClr val="07427D"/>
                </a:solidFill>
              </a:rPr>
              <a:t>) в цикле запускаю обучение и тестирование моделей с параметрами по умолчанию, т.е. модель из «коробки», и оптимально настроенными параметрами. Накапливаю оценочные показатели для тестовой и тренировочной выборки, для оптимальных и «</a:t>
            </a:r>
            <a:r>
              <a:rPr lang="ru-RU" sz="1300" dirty="0" err="1" smtClean="0">
                <a:solidFill>
                  <a:srgbClr val="07427D"/>
                </a:solidFill>
              </a:rPr>
              <a:t>дефолтовых</a:t>
            </a:r>
            <a:r>
              <a:rPr lang="ru-RU" sz="1300" dirty="0" smtClean="0">
                <a:solidFill>
                  <a:srgbClr val="07427D"/>
                </a:solidFill>
              </a:rPr>
              <a:t>» настроек и на основании, которых выстраиваю сравнительные графики и таблицу оценочных метрик В перечень моделей добавлен </a:t>
            </a:r>
            <a:r>
              <a:rPr lang="ru-RU" sz="1300" dirty="0" err="1" smtClean="0">
                <a:solidFill>
                  <a:srgbClr val="07427D"/>
                </a:solidFill>
              </a:rPr>
              <a:t>DummyRegressor</a:t>
            </a:r>
            <a:r>
              <a:rPr lang="ru-RU" sz="1300" dirty="0" smtClean="0">
                <a:solidFill>
                  <a:srgbClr val="07427D"/>
                </a:solidFill>
              </a:rPr>
              <a:t>, который делает прогнозы, используя простые правила. Этот регрессор полезен в качестве простой базовой линии для сравнения с другими (реальными) регрессорами.</a:t>
            </a:r>
            <a:endParaRPr lang="ru-RU" altLang="zh-CN" sz="1300" dirty="0">
              <a:solidFill>
                <a:srgbClr val="07427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="" xmlns:a16="http://schemas.microsoft.com/office/drawing/2014/main" id="{39A68FC8-8839-4BD0-A8B6-0C8B1924A8F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12</a:t>
            </a:fld>
            <a:endParaRPr lang="ru-RU" dirty="0"/>
          </a:p>
        </p:txBody>
      </p:sp>
      <p:grpSp>
        <p:nvGrpSpPr>
          <p:cNvPr id="2" name="Группа 7">
            <a:extLst>
              <a:ext uri="{FF2B5EF4-FFF2-40B4-BE49-F238E27FC236}">
                <a16:creationId xmlns="" xmlns:a16="http://schemas.microsoft.com/office/drawing/2014/main" id="{B431A07B-4120-45A8-87F5-FD0B7543B02C}"/>
              </a:ext>
            </a:extLst>
          </p:cNvPr>
          <p:cNvGrpSpPr/>
          <p:nvPr/>
        </p:nvGrpSpPr>
        <p:grpSpPr>
          <a:xfrm>
            <a:off x="3165233" y="469293"/>
            <a:ext cx="5443929" cy="666000"/>
            <a:chOff x="1476754" y="3499669"/>
            <a:chExt cx="4619246" cy="666000"/>
          </a:xfrm>
        </p:grpSpPr>
        <p:sp>
          <p:nvSpPr>
            <p:cNvPr id="9" name="Прямоугольник 8">
              <a:extLst>
                <a:ext uri="{FF2B5EF4-FFF2-40B4-BE49-F238E27FC236}">
                  <a16:creationId xmlns="" xmlns:a16="http://schemas.microsoft.com/office/drawing/2014/main" id="{B408C17F-C4A9-45C8-85FF-C29DBCECDC7D}"/>
                </a:ext>
              </a:extLst>
            </p:cNvPr>
            <p:cNvSpPr/>
            <p:nvPr/>
          </p:nvSpPr>
          <p:spPr>
            <a:xfrm>
              <a:off x="1645433" y="3499669"/>
              <a:ext cx="4315160" cy="66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800" spc="180" dirty="0" smtClean="0">
                  <a:ln>
                    <a:solidFill>
                      <a:srgbClr val="065CAB"/>
                    </a:solidFill>
                  </a:ln>
                  <a:solidFill>
                    <a:srgbClr val="065CAB"/>
                  </a:solidFill>
                  <a:latin typeface="ALS Sector Bold" pitchFamily="2" charset="0"/>
                  <a:cs typeface="ALS Sector Bold" pitchFamily="2" charset="0"/>
                </a:rPr>
                <a:t>Испытание моделей</a:t>
              </a:r>
              <a:endParaRPr lang="ru-RU" sz="2800" spc="180" dirty="0">
                <a:latin typeface="ALS Sector Bold" pitchFamily="2" charset="0"/>
                <a:cs typeface="ALS Sector Bold" pitchFamily="2" charset="0"/>
              </a:endParaRPr>
            </a:p>
          </p:txBody>
        </p:sp>
        <p:sp>
          <p:nvSpPr>
            <p:cNvPr id="11" name="Прямоугольник 58">
              <a:extLst>
                <a:ext uri="{FF2B5EF4-FFF2-40B4-BE49-F238E27FC236}">
                  <a16:creationId xmlns="" xmlns:a16="http://schemas.microsoft.com/office/drawing/2014/main" id="{8A2D04C4-68FF-4B8C-B3A7-621C55C3D8E2}"/>
                </a:ext>
              </a:extLst>
            </p:cNvPr>
            <p:cNvSpPr/>
            <p:nvPr/>
          </p:nvSpPr>
          <p:spPr>
            <a:xfrm rot="10800000" flipH="1">
              <a:off x="1476754" y="3499669"/>
              <a:ext cx="7657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65CA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latin typeface="ALS Sector Regular" panose="02000000000000000000" pitchFamily="2" charset="0"/>
              </a:endParaRPr>
            </a:p>
          </p:txBody>
        </p:sp>
        <p:sp>
          <p:nvSpPr>
            <p:cNvPr id="12" name="Прямоугольник 58">
              <a:extLst>
                <a:ext uri="{FF2B5EF4-FFF2-40B4-BE49-F238E27FC236}">
                  <a16:creationId xmlns="" xmlns:a16="http://schemas.microsoft.com/office/drawing/2014/main" id="{9DDB7652-1549-4D3B-8E35-D14E582606C3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6005951" y="3499669"/>
              <a:ext cx="9004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046A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rgbClr val="065CAB"/>
                </a:solidFill>
                <a:latin typeface="ALS Sector Regular" panose="02000000000000000000" pitchFamily="2" charset="0"/>
              </a:endParaRPr>
            </a:p>
          </p:txBody>
        </p:sp>
      </p:grpSp>
      <p:pic>
        <p:nvPicPr>
          <p:cNvPr id="17" name="Рисунок 16" descr="datase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729" y="2919993"/>
            <a:ext cx="1106501" cy="1106501"/>
          </a:xfrm>
          <a:prstGeom prst="rect">
            <a:avLst/>
          </a:prstGeom>
        </p:spPr>
      </p:pic>
      <p:pic>
        <p:nvPicPr>
          <p:cNvPr id="19" name="Рисунок 18" descr="datase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161" y="1369505"/>
            <a:ext cx="1106501" cy="1106501"/>
          </a:xfrm>
          <a:prstGeom prst="rect">
            <a:avLst/>
          </a:prstGeom>
        </p:spPr>
      </p:pic>
      <p:pic>
        <p:nvPicPr>
          <p:cNvPr id="20" name="Рисунок 19" descr="datase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841" y="4487733"/>
            <a:ext cx="1106501" cy="1106501"/>
          </a:xfrm>
          <a:prstGeom prst="rect">
            <a:avLst/>
          </a:prstGeom>
        </p:spPr>
      </p:pic>
      <p:sp>
        <p:nvSpPr>
          <p:cNvPr id="21" name="Google Shape;125;p4">
            <a:extLst>
              <a:ext uri="{FF2B5EF4-FFF2-40B4-BE49-F238E27FC236}">
                <a16:creationId xmlns="" xmlns:a16="http://schemas.microsoft.com/office/drawing/2014/main" id="{60669A83-F90E-4A4C-BA00-13CC73D4042F}"/>
              </a:ext>
            </a:extLst>
          </p:cNvPr>
          <p:cNvSpPr/>
          <p:nvPr/>
        </p:nvSpPr>
        <p:spPr>
          <a:xfrm>
            <a:off x="531685" y="2499003"/>
            <a:ext cx="1362974" cy="261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ru-RU" altLang="zh-CN" sz="1100" dirty="0" smtClean="0">
                <a:solidFill>
                  <a:srgbClr val="065CAB"/>
                </a:solidFill>
              </a:rPr>
              <a:t>Модуль упругости</a:t>
            </a:r>
            <a:endParaRPr lang="ru-RU" altLang="zh-CN" sz="1100" dirty="0">
              <a:solidFill>
                <a:srgbClr val="065CAB"/>
              </a:solidFill>
              <a:sym typeface="Open Sans"/>
            </a:endParaRPr>
          </a:p>
        </p:txBody>
      </p:sp>
      <p:sp>
        <p:nvSpPr>
          <p:cNvPr id="23" name="Google Shape;125;p4">
            <a:extLst>
              <a:ext uri="{FF2B5EF4-FFF2-40B4-BE49-F238E27FC236}">
                <a16:creationId xmlns="" xmlns:a16="http://schemas.microsoft.com/office/drawing/2014/main" id="{60669A83-F90E-4A4C-BA00-13CC73D4042F}"/>
              </a:ext>
            </a:extLst>
          </p:cNvPr>
          <p:cNvSpPr/>
          <p:nvPr/>
        </p:nvSpPr>
        <p:spPr>
          <a:xfrm>
            <a:off x="212288" y="5660530"/>
            <a:ext cx="1814422" cy="261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ru-RU" altLang="zh-CN" sz="1100" dirty="0" smtClean="0">
                <a:solidFill>
                  <a:srgbClr val="065CAB"/>
                </a:solidFill>
                <a:sym typeface="Open Sans"/>
              </a:rPr>
              <a:t>Материал - наполнитель</a:t>
            </a:r>
            <a:endParaRPr lang="ru-RU" altLang="zh-CN" sz="1100" dirty="0">
              <a:solidFill>
                <a:srgbClr val="065CAB"/>
              </a:solidFill>
              <a:sym typeface="Open Sans"/>
            </a:endParaRPr>
          </a:p>
        </p:txBody>
      </p:sp>
      <p:sp>
        <p:nvSpPr>
          <p:cNvPr id="24" name="Google Shape;125;p4">
            <a:extLst>
              <a:ext uri="{FF2B5EF4-FFF2-40B4-BE49-F238E27FC236}">
                <a16:creationId xmlns="" xmlns:a16="http://schemas.microsoft.com/office/drawing/2014/main" id="{60669A83-F90E-4A4C-BA00-13CC73D4042F}"/>
              </a:ext>
            </a:extLst>
          </p:cNvPr>
          <p:cNvSpPr/>
          <p:nvPr/>
        </p:nvSpPr>
        <p:spPr>
          <a:xfrm>
            <a:off x="402842" y="4063424"/>
            <a:ext cx="1434860" cy="261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ru-RU" altLang="zh-CN" sz="1100" dirty="0" smtClean="0">
                <a:solidFill>
                  <a:srgbClr val="065CAB"/>
                </a:solidFill>
              </a:rPr>
              <a:t>Модуль прочности</a:t>
            </a:r>
            <a:endParaRPr lang="ru-RU" altLang="zh-CN" sz="1100" dirty="0">
              <a:solidFill>
                <a:srgbClr val="065CAB"/>
              </a:solidFill>
              <a:sym typeface="Open Sans"/>
            </a:endParaRPr>
          </a:p>
        </p:txBody>
      </p:sp>
      <p:graphicFrame>
        <p:nvGraphicFramePr>
          <p:cNvPr id="26" name="Таблица 25"/>
          <p:cNvGraphicFramePr>
            <a:graphicFrameLocks noGrp="1"/>
          </p:cNvGraphicFramePr>
          <p:nvPr/>
        </p:nvGraphicFramePr>
        <p:xfrm>
          <a:off x="9498802" y="1546782"/>
          <a:ext cx="1564740" cy="4676776"/>
        </p:xfrm>
        <a:graphic>
          <a:graphicData uri="http://schemas.openxmlformats.org/drawingml/2006/table">
            <a:tbl>
              <a:tblPr/>
              <a:tblGrid>
                <a:gridCol w="1564740"/>
              </a:tblGrid>
              <a:tr h="35975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 err="1" smtClean="0">
                          <a:solidFill>
                            <a:schemeClr val="tx1"/>
                          </a:solidFill>
                          <a:latin typeface="Liberation Serif"/>
                        </a:rPr>
                        <a:t>DummyRegressor</a:t>
                      </a:r>
                      <a:endParaRPr lang="ru-RU" sz="1200" kern="100" dirty="0">
                        <a:solidFill>
                          <a:schemeClr val="tx1"/>
                        </a:solidFill>
                        <a:latin typeface="Liberation Serif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975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kern="100" dirty="0">
                          <a:latin typeface="Liberation Serif"/>
                          <a:ea typeface="Noto Serif CJK SC"/>
                          <a:cs typeface="Lohit Devanagari"/>
                        </a:rPr>
                        <a:t>LinearRegression</a:t>
                      </a:r>
                      <a:endParaRPr lang="ru-RU" sz="1100" kern="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975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kern="100" dirty="0" err="1">
                          <a:solidFill>
                            <a:srgbClr val="212529"/>
                          </a:solidFill>
                          <a:latin typeface="Liberation Serif"/>
                          <a:ea typeface="Noto Serif CJK SC"/>
                          <a:cs typeface="Lohit Devanagari"/>
                        </a:rPr>
                        <a:t>Lasso</a:t>
                      </a:r>
                      <a:endParaRPr lang="ru-RU" sz="1100" kern="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975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kern="100" dirty="0" err="1">
                          <a:latin typeface="Liberation Serif"/>
                          <a:ea typeface="Noto Serif CJK SC"/>
                          <a:cs typeface="Lohit Devanagari"/>
                        </a:rPr>
                        <a:t>Ridge</a:t>
                      </a:r>
                      <a:endParaRPr lang="ru-RU" sz="1100" kern="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975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kern="100" dirty="0" err="1">
                          <a:latin typeface="Liberation Serif"/>
                          <a:ea typeface="Noto Serif CJK SC"/>
                          <a:cs typeface="Lohit Devanagari"/>
                        </a:rPr>
                        <a:t>svm.SVR</a:t>
                      </a:r>
                      <a:endParaRPr lang="ru-RU" sz="1100" kern="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1950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latin typeface="Liberation Serif"/>
                          <a:ea typeface="Noto Serif CJK SC"/>
                          <a:cs typeface="Lohit Devanagari"/>
                        </a:rPr>
                        <a:t>neighbors</a:t>
                      </a:r>
                      <a:r>
                        <a:rPr lang="ru-RU" sz="1200" kern="100" dirty="0">
                          <a:latin typeface="Liberation Serif"/>
                          <a:ea typeface="Noto Serif CJK SC"/>
                          <a:cs typeface="Lohit Devanagari"/>
                        </a:rPr>
                        <a:t>.</a:t>
                      </a:r>
                      <a:r>
                        <a:rPr lang="en-US" sz="1200" kern="100" dirty="0" err="1">
                          <a:latin typeface="Liberation Serif"/>
                          <a:ea typeface="Noto Serif CJK SC"/>
                          <a:cs typeface="Lohit Devanagari"/>
                        </a:rPr>
                        <a:t>KneighborsRegressor</a:t>
                      </a:r>
                      <a:endParaRPr lang="ru-RU" sz="1100" kern="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1950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kern="100" dirty="0" err="1">
                          <a:latin typeface="Liberation Serif"/>
                          <a:ea typeface="Noto Serif CJK SC"/>
                          <a:cs typeface="Lohit Devanagari"/>
                        </a:rPr>
                        <a:t>tree.DecisionTreeRegressor</a:t>
                      </a:r>
                      <a:endParaRPr lang="ru-RU" sz="1100" kern="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1950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latin typeface="Liberation Serif"/>
                          <a:ea typeface="Noto Serif CJK SC"/>
                          <a:cs typeface="Lohit Devanagari"/>
                        </a:rPr>
                        <a:t>ensemble</a:t>
                      </a:r>
                      <a:r>
                        <a:rPr lang="ru-RU" sz="1200" kern="100" dirty="0">
                          <a:latin typeface="Liberation Serif"/>
                          <a:ea typeface="Noto Serif CJK SC"/>
                          <a:cs typeface="Lohit Devanagari"/>
                        </a:rPr>
                        <a:t>.</a:t>
                      </a:r>
                      <a:r>
                        <a:rPr lang="en-US" sz="1200" kern="100" dirty="0" err="1">
                          <a:latin typeface="Liberation Serif"/>
                          <a:ea typeface="Noto Serif CJK SC"/>
                          <a:cs typeface="Lohit Devanagari"/>
                        </a:rPr>
                        <a:t>RandomForestRegressor</a:t>
                      </a:r>
                      <a:endParaRPr lang="ru-RU" sz="1100" kern="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1950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kern="100" dirty="0" err="1">
                          <a:latin typeface="Liberation Serif"/>
                          <a:ea typeface="Noto Serif CJK SC"/>
                          <a:cs typeface="Lohit Devanagari"/>
                        </a:rPr>
                        <a:t>ensemble.GradientBoostingRegressor</a:t>
                      </a:r>
                      <a:endParaRPr lang="ru-RU" sz="1100" kern="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30" name="Прямая со стрелкой 29"/>
          <p:cNvCxnSpPr>
            <a:stCxn id="19" idx="3"/>
          </p:cNvCxnSpPr>
          <p:nvPr/>
        </p:nvCxnSpPr>
        <p:spPr>
          <a:xfrm>
            <a:off x="1738662" y="1922756"/>
            <a:ext cx="970032" cy="1191380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/>
          <p:nvPr/>
        </p:nvCxnSpPr>
        <p:spPr>
          <a:xfrm flipV="1">
            <a:off x="1778919" y="3623094"/>
            <a:ext cx="938402" cy="1462680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 стрелкой 34"/>
          <p:cNvCxnSpPr>
            <a:stCxn id="61" idx="2"/>
            <a:endCxn id="43" idx="0"/>
          </p:cNvCxnSpPr>
          <p:nvPr/>
        </p:nvCxnSpPr>
        <p:spPr>
          <a:xfrm flipH="1">
            <a:off x="5667662" y="1761021"/>
            <a:ext cx="18450" cy="153918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 стрелкой 37"/>
          <p:cNvCxnSpPr>
            <a:endCxn id="43" idx="3"/>
          </p:cNvCxnSpPr>
          <p:nvPr/>
        </p:nvCxnSpPr>
        <p:spPr>
          <a:xfrm flipH="1" flipV="1">
            <a:off x="8591909" y="3010557"/>
            <a:ext cx="899025" cy="738123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Прямая со стрелкой 52"/>
          <p:cNvCxnSpPr>
            <a:stCxn id="43" idx="2"/>
            <a:endCxn id="42" idx="0"/>
          </p:cNvCxnSpPr>
          <p:nvPr/>
        </p:nvCxnSpPr>
        <p:spPr>
          <a:xfrm>
            <a:off x="5667662" y="4106175"/>
            <a:ext cx="9353" cy="403925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Google Shape;125;p4">
            <a:extLst>
              <a:ext uri="{FF2B5EF4-FFF2-40B4-BE49-F238E27FC236}">
                <a16:creationId xmlns="" xmlns:a16="http://schemas.microsoft.com/office/drawing/2014/main" id="{60669A83-F90E-4A4C-BA00-13CC73D4042F}"/>
              </a:ext>
            </a:extLst>
          </p:cNvPr>
          <p:cNvSpPr/>
          <p:nvPr/>
        </p:nvSpPr>
        <p:spPr>
          <a:xfrm>
            <a:off x="3815483" y="1176286"/>
            <a:ext cx="3741258" cy="584735"/>
          </a:xfrm>
          <a:prstGeom prst="rect">
            <a:avLst/>
          </a:prstGeom>
          <a:noFill/>
          <a:ln w="12700"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ru-RU" altLang="zh-CN" sz="1600" dirty="0" smtClean="0">
                <a:solidFill>
                  <a:srgbClr val="065CAB"/>
                </a:solidFill>
                <a:sym typeface="Open Sans"/>
              </a:rPr>
              <a:t>Настройки по умолчанию (</a:t>
            </a:r>
            <a:r>
              <a:rPr lang="en-US" altLang="zh-CN" sz="1600" dirty="0" smtClean="0">
                <a:solidFill>
                  <a:srgbClr val="065CAB"/>
                </a:solidFill>
                <a:sym typeface="Open Sans"/>
              </a:rPr>
              <a:t>default</a:t>
            </a:r>
            <a:r>
              <a:rPr lang="ru-RU" altLang="zh-CN" sz="1600" dirty="0" smtClean="0">
                <a:solidFill>
                  <a:srgbClr val="065CAB"/>
                </a:solidFill>
                <a:sym typeface="Open Sans"/>
              </a:rPr>
              <a:t>)</a:t>
            </a:r>
            <a:r>
              <a:rPr lang="en-US" altLang="zh-CN" sz="1600" dirty="0" smtClean="0">
                <a:solidFill>
                  <a:srgbClr val="065CAB"/>
                </a:solidFill>
                <a:sym typeface="Open Sans"/>
              </a:rPr>
              <a:t> </a:t>
            </a:r>
            <a:r>
              <a:rPr lang="ru-RU" altLang="zh-CN" sz="1600" dirty="0" smtClean="0">
                <a:solidFill>
                  <a:srgbClr val="065CAB"/>
                </a:solidFill>
                <a:sym typeface="Open Sans"/>
              </a:rPr>
              <a:t>и оптимальные (</a:t>
            </a:r>
            <a:r>
              <a:rPr lang="en-US" altLang="zh-CN" sz="1600" dirty="0" smtClean="0">
                <a:solidFill>
                  <a:srgbClr val="065CAB"/>
                </a:solidFill>
                <a:sym typeface="Open Sans"/>
              </a:rPr>
              <a:t>optimize</a:t>
            </a:r>
            <a:r>
              <a:rPr lang="ru-RU" altLang="zh-CN" sz="1600" dirty="0" smtClean="0">
                <a:solidFill>
                  <a:srgbClr val="065CAB"/>
                </a:solidFill>
                <a:sym typeface="Open Sans"/>
              </a:rPr>
              <a:t>) </a:t>
            </a:r>
            <a:endParaRPr lang="ru-RU" altLang="zh-CN" sz="1600" dirty="0">
              <a:solidFill>
                <a:srgbClr val="065CAB"/>
              </a:solidFill>
              <a:sym typeface="Open Sans"/>
            </a:endParaRPr>
          </a:p>
        </p:txBody>
      </p:sp>
      <p:sp>
        <p:nvSpPr>
          <p:cNvPr id="32" name="Google Shape;125;p4">
            <a:extLst>
              <a:ext uri="{FF2B5EF4-FFF2-40B4-BE49-F238E27FC236}">
                <a16:creationId xmlns="" xmlns:a16="http://schemas.microsoft.com/office/drawing/2014/main" id="{60669A83-F90E-4A4C-BA00-13CC73D4042F}"/>
              </a:ext>
            </a:extLst>
          </p:cNvPr>
          <p:cNvSpPr/>
          <p:nvPr/>
        </p:nvSpPr>
        <p:spPr>
          <a:xfrm rot="3005945">
            <a:off x="1880308" y="2264494"/>
            <a:ext cx="804238" cy="261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zh-CN" sz="1100" dirty="0" smtClean="0">
                <a:solidFill>
                  <a:srgbClr val="065CAB"/>
                </a:solidFill>
                <a:sym typeface="Open Sans"/>
              </a:rPr>
              <a:t>Train, test</a:t>
            </a:r>
            <a:endParaRPr lang="ru-RU" altLang="zh-CN" sz="1100" dirty="0">
              <a:solidFill>
                <a:srgbClr val="065CAB"/>
              </a:solidFill>
              <a:sym typeface="Open Sans"/>
            </a:endParaRPr>
          </a:p>
        </p:txBody>
      </p:sp>
      <p:sp>
        <p:nvSpPr>
          <p:cNvPr id="34" name="Google Shape;125;p4">
            <a:extLst>
              <a:ext uri="{FF2B5EF4-FFF2-40B4-BE49-F238E27FC236}">
                <a16:creationId xmlns="" xmlns:a16="http://schemas.microsoft.com/office/drawing/2014/main" id="{60669A83-F90E-4A4C-BA00-13CC73D4042F}"/>
              </a:ext>
            </a:extLst>
          </p:cNvPr>
          <p:cNvSpPr/>
          <p:nvPr/>
        </p:nvSpPr>
        <p:spPr>
          <a:xfrm rot="18100799">
            <a:off x="1842928" y="4047294"/>
            <a:ext cx="804238" cy="261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zh-CN" sz="1100" dirty="0" smtClean="0">
                <a:solidFill>
                  <a:srgbClr val="065CAB"/>
                </a:solidFill>
                <a:sym typeface="Open Sans"/>
              </a:rPr>
              <a:t>Train, test</a:t>
            </a:r>
            <a:endParaRPr lang="ru-RU" altLang="zh-CN" sz="1100" dirty="0">
              <a:solidFill>
                <a:srgbClr val="065CAB"/>
              </a:solidFill>
              <a:sym typeface="Open Sans"/>
            </a:endParaRPr>
          </a:p>
        </p:txBody>
      </p:sp>
      <p:sp>
        <p:nvSpPr>
          <p:cNvPr id="36" name="Google Shape;125;p4">
            <a:extLst>
              <a:ext uri="{FF2B5EF4-FFF2-40B4-BE49-F238E27FC236}">
                <a16:creationId xmlns="" xmlns:a16="http://schemas.microsoft.com/office/drawing/2014/main" id="{60669A83-F90E-4A4C-BA00-13CC73D4042F}"/>
              </a:ext>
            </a:extLst>
          </p:cNvPr>
          <p:cNvSpPr/>
          <p:nvPr/>
        </p:nvSpPr>
        <p:spPr>
          <a:xfrm>
            <a:off x="1799794" y="3176016"/>
            <a:ext cx="804238" cy="261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zh-CN" sz="1100" dirty="0" smtClean="0">
                <a:solidFill>
                  <a:srgbClr val="065CAB"/>
                </a:solidFill>
                <a:sym typeface="Open Sans"/>
              </a:rPr>
              <a:t>Train, test</a:t>
            </a:r>
            <a:endParaRPr lang="ru-RU" altLang="zh-CN" sz="1100" dirty="0">
              <a:solidFill>
                <a:srgbClr val="065CAB"/>
              </a:solidFill>
              <a:sym typeface="Open Sans"/>
            </a:endParaRPr>
          </a:p>
        </p:txBody>
      </p:sp>
      <p:cxnSp>
        <p:nvCxnSpPr>
          <p:cNvPr id="40" name="Прямая со стрелкой 39"/>
          <p:cNvCxnSpPr/>
          <p:nvPr/>
        </p:nvCxnSpPr>
        <p:spPr>
          <a:xfrm>
            <a:off x="1713888" y="3395933"/>
            <a:ext cx="1029312" cy="2875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Рисунок 41"/>
          <p:cNvPicPr/>
          <p:nvPr/>
        </p:nvPicPr>
        <p:blipFill>
          <a:blip r:embed="rId3" cstate="print">
            <a:extLst>
              <a:ext uri="{28A0092B-C50C-407E-A947-70E740481C1C}">
                <a14:useLocalDpi xmlns:ve="http://schemas.openxmlformats.org/markup-compatibility/2006" xmlns:m="http://schemas.openxmlformats.org/officeDocument/2006/math" xmlns:wp="http://schemas.openxmlformats.org/drawingml/2006/wordprocessingDrawing" xmlns:wne="http://schemas.microsoft.com/office/word/2006/wordml" xmlns:a14="http://schemas.microsoft.com/office/drawing/2010/main" xmlns:wps="http://schemas.microsoft.com/office/word/2010/wordprocessingShape" xmlns:wpi="http://schemas.microsoft.com/office/word/2010/wordprocessingInk" xmlns:wpg="http://schemas.microsoft.com/office/word/2010/wordprocessingGroup" xmlns:w15="http://schemas.microsoft.com/office/word/2012/wordml" xmlns:w14="http://schemas.microsoft.com/office/word/2010/wordml" xmlns:w="http://schemas.openxmlformats.org/wordprocessingml/2006/main" xmlns:w10="urn:schemas-microsoft-com:office:word" xmlns:wp14="http://schemas.microsoft.com/office/word/2010/wordprocessingDrawing" xmlns:v="urn:schemas-microsoft-com:vml" xmlns:o="urn:schemas-microsoft-com:office:office" xmlns:mc="http://schemas.openxmlformats.org/markup-compatibility/2006" xmlns:wpc="http://schemas.microsoft.com/office/word/2010/wordprocessingCanvas" xmlns="" xmlns:pic="http://schemas.openxmlformats.org/drawingml/2006/picture" xmlns:lc="http://schemas.openxmlformats.org/drawingml/2006/lockedCanvas" val="0"/>
              </a:ext>
            </a:extLst>
          </a:blip>
          <a:srcRect/>
          <a:stretch>
            <a:fillRect/>
          </a:stretch>
        </p:blipFill>
        <p:spPr bwMode="auto">
          <a:xfrm>
            <a:off x="2926017" y="4510100"/>
            <a:ext cx="5501995" cy="227026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="" xmlns:p14="http://schemas.microsoft.com/office/powerpoint/2010/main" val="405252572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Текст 2">
            <a:extLst>
              <a:ext uri="{FF2B5EF4-FFF2-40B4-BE49-F238E27FC236}">
                <a16:creationId xmlns="" xmlns:a16="http://schemas.microsoft.com/office/drawing/2014/main" id="{896CC3FE-49DC-4E57-BE64-FC71D0FE5E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86664" y="1516631"/>
            <a:ext cx="8393502" cy="1856297"/>
          </a:xfrm>
        </p:spPr>
        <p:txBody>
          <a:bodyPr>
            <a:noAutofit/>
          </a:bodyPr>
          <a:lstStyle/>
          <a:p>
            <a:pPr marL="0" indent="450850" algn="just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Font typeface="Arial"/>
            </a:pPr>
            <a:r>
              <a:rPr lang="ru-RU" sz="1400" dirty="0" smtClean="0">
                <a:solidFill>
                  <a:srgbClr val="07427D"/>
                </a:solidFill>
              </a:rPr>
              <a:t>В качестве рабочего варианта модели для предсказаний написания приложения выберем </a:t>
            </a:r>
            <a:r>
              <a:rPr lang="ru-RU" sz="1400" dirty="0" err="1" smtClean="0">
                <a:solidFill>
                  <a:srgbClr val="07427D"/>
                </a:solidFill>
              </a:rPr>
              <a:t>tensorflow</a:t>
            </a:r>
            <a:r>
              <a:rPr lang="ru-RU" sz="1400" dirty="0" smtClean="0">
                <a:solidFill>
                  <a:srgbClr val="07427D"/>
                </a:solidFill>
              </a:rPr>
              <a:t>, которая имеет встроенную функцию сохранение обученной модели, которую можно загрузить из приложения и использовать в работе. Создание модели, обучение, тестирование и отображение хода обучения, а также сохранение обученной модели в файл выполним </a:t>
            </a:r>
            <a:r>
              <a:rPr lang="ru-RU" sz="1400" dirty="0" err="1" smtClean="0">
                <a:solidFill>
                  <a:srgbClr val="07427D"/>
                </a:solidFill>
              </a:rPr>
              <a:t>скриптами</a:t>
            </a:r>
            <a:r>
              <a:rPr lang="ru-RU" sz="1400" dirty="0" smtClean="0">
                <a:solidFill>
                  <a:srgbClr val="07427D"/>
                </a:solidFill>
              </a:rPr>
              <a:t> 12.1_keras__modupr.py, 12.2_keras_modproch.py,  и 12.3_keras__mat_nap.py и соответственно получим файлы сохраненных моделей </a:t>
            </a:r>
            <a:r>
              <a:rPr lang="ru-RU" sz="1400" dirty="0" err="1" smtClean="0">
                <a:solidFill>
                  <a:srgbClr val="07427D"/>
                </a:solidFill>
              </a:rPr>
              <a:t>moduprmodel.keras</a:t>
            </a:r>
            <a:r>
              <a:rPr lang="ru-RU" sz="1400" dirty="0" smtClean="0">
                <a:solidFill>
                  <a:srgbClr val="07427D"/>
                </a:solidFill>
              </a:rPr>
              <a:t>, </a:t>
            </a:r>
            <a:r>
              <a:rPr lang="ru-RU" sz="1400" dirty="0" err="1" smtClean="0">
                <a:solidFill>
                  <a:srgbClr val="07427D"/>
                </a:solidFill>
              </a:rPr>
              <a:t>modprochrastmodel.keras</a:t>
            </a:r>
            <a:r>
              <a:rPr lang="ru-RU" sz="1400" dirty="0" smtClean="0">
                <a:solidFill>
                  <a:srgbClr val="07427D"/>
                </a:solidFill>
              </a:rPr>
              <a:t> и </a:t>
            </a:r>
            <a:r>
              <a:rPr lang="ru-RU" sz="1400" dirty="0" err="1" smtClean="0">
                <a:solidFill>
                  <a:srgbClr val="07427D"/>
                </a:solidFill>
              </a:rPr>
              <a:t>mat_napmodel.keras</a:t>
            </a:r>
            <a:r>
              <a:rPr lang="ru-RU" sz="1400" dirty="0" smtClean="0">
                <a:solidFill>
                  <a:srgbClr val="07427D"/>
                </a:solidFill>
              </a:rPr>
              <a:t>.</a:t>
            </a:r>
            <a:endParaRPr lang="ru-RU" altLang="zh-CN" sz="1400" dirty="0">
              <a:solidFill>
                <a:srgbClr val="07427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="" xmlns:a16="http://schemas.microsoft.com/office/drawing/2014/main" id="{39A68FC8-8839-4BD0-A8B6-0C8B1924A8F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13</a:t>
            </a:fld>
            <a:endParaRPr lang="ru-RU" dirty="0"/>
          </a:p>
        </p:txBody>
      </p:sp>
      <p:grpSp>
        <p:nvGrpSpPr>
          <p:cNvPr id="2" name="Группа 7">
            <a:extLst>
              <a:ext uri="{FF2B5EF4-FFF2-40B4-BE49-F238E27FC236}">
                <a16:creationId xmlns="" xmlns:a16="http://schemas.microsoft.com/office/drawing/2014/main" id="{B431A07B-4120-45A8-87F5-FD0B7543B02C}"/>
              </a:ext>
            </a:extLst>
          </p:cNvPr>
          <p:cNvGrpSpPr/>
          <p:nvPr/>
        </p:nvGrpSpPr>
        <p:grpSpPr>
          <a:xfrm>
            <a:off x="5580630" y="477920"/>
            <a:ext cx="3244193" cy="666000"/>
            <a:chOff x="1476754" y="3499669"/>
            <a:chExt cx="4619246" cy="666000"/>
          </a:xfrm>
        </p:grpSpPr>
        <p:sp>
          <p:nvSpPr>
            <p:cNvPr id="9" name="Прямоугольник 8">
              <a:extLst>
                <a:ext uri="{FF2B5EF4-FFF2-40B4-BE49-F238E27FC236}">
                  <a16:creationId xmlns="" xmlns:a16="http://schemas.microsoft.com/office/drawing/2014/main" id="{B408C17F-C4A9-45C8-85FF-C29DBCECDC7D}"/>
                </a:ext>
              </a:extLst>
            </p:cNvPr>
            <p:cNvSpPr/>
            <p:nvPr/>
          </p:nvSpPr>
          <p:spPr>
            <a:xfrm>
              <a:off x="1623475" y="3499669"/>
              <a:ext cx="4315160" cy="66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spc="180" dirty="0" err="1" smtClean="0">
                  <a:ln>
                    <a:solidFill>
                      <a:srgbClr val="065CAB"/>
                    </a:solidFill>
                  </a:ln>
                  <a:solidFill>
                    <a:srgbClr val="065CAB"/>
                  </a:solidFill>
                  <a:latin typeface="ALS Sector Bold" pitchFamily="2" charset="0"/>
                  <a:cs typeface="ALS Sector Bold" pitchFamily="2" charset="0"/>
                </a:rPr>
                <a:t>TensorFlow</a:t>
              </a:r>
              <a:endParaRPr lang="ru-RU" sz="2800" spc="180" dirty="0">
                <a:latin typeface="ALS Sector Bold" pitchFamily="2" charset="0"/>
                <a:cs typeface="ALS Sector Bold" pitchFamily="2" charset="0"/>
              </a:endParaRPr>
            </a:p>
          </p:txBody>
        </p:sp>
        <p:sp>
          <p:nvSpPr>
            <p:cNvPr id="11" name="Прямоугольник 58">
              <a:extLst>
                <a:ext uri="{FF2B5EF4-FFF2-40B4-BE49-F238E27FC236}">
                  <a16:creationId xmlns="" xmlns:a16="http://schemas.microsoft.com/office/drawing/2014/main" id="{8A2D04C4-68FF-4B8C-B3A7-621C55C3D8E2}"/>
                </a:ext>
              </a:extLst>
            </p:cNvPr>
            <p:cNvSpPr/>
            <p:nvPr/>
          </p:nvSpPr>
          <p:spPr>
            <a:xfrm rot="10800000" flipH="1">
              <a:off x="1476754" y="3499669"/>
              <a:ext cx="7657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65CA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latin typeface="ALS Sector Regular" panose="02000000000000000000" pitchFamily="2" charset="0"/>
              </a:endParaRPr>
            </a:p>
          </p:txBody>
        </p:sp>
        <p:sp>
          <p:nvSpPr>
            <p:cNvPr id="12" name="Прямоугольник 58">
              <a:extLst>
                <a:ext uri="{FF2B5EF4-FFF2-40B4-BE49-F238E27FC236}">
                  <a16:creationId xmlns="" xmlns:a16="http://schemas.microsoft.com/office/drawing/2014/main" id="{9DDB7652-1549-4D3B-8E35-D14E582606C3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6005951" y="3499669"/>
              <a:ext cx="9004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046A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rgbClr val="065CAB"/>
                </a:solidFill>
                <a:latin typeface="ALS Sector Regular" panose="02000000000000000000" pitchFamily="2" charset="0"/>
              </a:endParaRPr>
            </a:p>
          </p:txBody>
        </p:sp>
      </p:grpSp>
      <p:pic>
        <p:nvPicPr>
          <p:cNvPr id="29" name="Рисунок 28"/>
          <p:cNvPicPr/>
          <p:nvPr/>
        </p:nvPicPr>
        <p:blipFill>
          <a:blip r:embed="rId2" cstate="print">
            <a:extLst>
              <a:ext uri="{28A0092B-C50C-407E-A947-70E740481C1C}">
                <a14:useLocalDpi xmlns:ve="http://schemas.openxmlformats.org/markup-compatibility/2006" xmlns:m="http://schemas.openxmlformats.org/officeDocument/2006/math" xmlns:wp="http://schemas.openxmlformats.org/drawingml/2006/wordprocessingDrawing" xmlns:wne="http://schemas.microsoft.com/office/word/2006/wordml" xmlns:a14="http://schemas.microsoft.com/office/drawing/2010/main" xmlns:wps="http://schemas.microsoft.com/office/word/2010/wordprocessingShape" xmlns:wpi="http://schemas.microsoft.com/office/word/2010/wordprocessingInk" xmlns:wpg="http://schemas.microsoft.com/office/word/2010/wordprocessingGroup" xmlns:w15="http://schemas.microsoft.com/office/word/2012/wordml" xmlns:w14="http://schemas.microsoft.com/office/word/2010/wordml" xmlns:w="http://schemas.openxmlformats.org/wordprocessingml/2006/main" xmlns:w10="urn:schemas-microsoft-com:office:word" xmlns:wp14="http://schemas.microsoft.com/office/word/2010/wordprocessingDrawing" xmlns:v="urn:schemas-microsoft-com:vml" xmlns:o="urn:schemas-microsoft-com:office:office" xmlns:mc="http://schemas.openxmlformats.org/markup-compatibility/2006" xmlns:wpc="http://schemas.microsoft.com/office/word/2010/wordprocessingCanvas" xmlns="" xmlns:pic="http://schemas.openxmlformats.org/drawingml/2006/picture" xmlns:lc="http://schemas.openxmlformats.org/drawingml/2006/lockedCanvas" val="0"/>
              </a:ext>
            </a:extLst>
          </a:blip>
          <a:stretch>
            <a:fillRect/>
          </a:stretch>
        </p:blipFill>
        <p:spPr>
          <a:xfrm>
            <a:off x="3877699" y="3422719"/>
            <a:ext cx="2728570" cy="2046428"/>
          </a:xfrm>
          <a:prstGeom prst="rect">
            <a:avLst/>
          </a:prstGeom>
        </p:spPr>
      </p:pic>
      <p:pic>
        <p:nvPicPr>
          <p:cNvPr id="33" name="Рисунок 32"/>
          <p:cNvPicPr/>
          <p:nvPr/>
        </p:nvPicPr>
        <p:blipFill>
          <a:blip r:embed="rId3" cstate="print">
            <a:extLst>
              <a:ext uri="{28A0092B-C50C-407E-A947-70E740481C1C}">
                <a14:useLocalDpi xmlns:ve="http://schemas.openxmlformats.org/markup-compatibility/2006" xmlns:m="http://schemas.openxmlformats.org/officeDocument/2006/math" xmlns:wp="http://schemas.openxmlformats.org/drawingml/2006/wordprocessingDrawing" xmlns:wne="http://schemas.microsoft.com/office/word/2006/wordml" xmlns:a14="http://schemas.microsoft.com/office/drawing/2010/main" xmlns:wps="http://schemas.microsoft.com/office/word/2010/wordprocessingShape" xmlns:wpi="http://schemas.microsoft.com/office/word/2010/wordprocessingInk" xmlns:wpg="http://schemas.microsoft.com/office/word/2010/wordprocessingGroup" xmlns:w15="http://schemas.microsoft.com/office/word/2012/wordml" xmlns:w14="http://schemas.microsoft.com/office/word/2010/wordml" xmlns:w="http://schemas.openxmlformats.org/wordprocessingml/2006/main" xmlns:w10="urn:schemas-microsoft-com:office:word" xmlns:wp14="http://schemas.microsoft.com/office/word/2010/wordprocessingDrawing" xmlns:v="urn:schemas-microsoft-com:vml" xmlns:o="urn:schemas-microsoft-com:office:office" xmlns:mc="http://schemas.openxmlformats.org/markup-compatibility/2006" xmlns:wpc="http://schemas.microsoft.com/office/word/2010/wordprocessingCanvas" xmlns="" xmlns:pic="http://schemas.openxmlformats.org/drawingml/2006/picture" xmlns:lc="http://schemas.openxmlformats.org/drawingml/2006/lockedCanvas" val="0"/>
              </a:ext>
            </a:extLst>
          </a:blip>
          <a:stretch>
            <a:fillRect/>
          </a:stretch>
        </p:blipFill>
        <p:spPr>
          <a:xfrm>
            <a:off x="6771206" y="3357435"/>
            <a:ext cx="2721254" cy="2040941"/>
          </a:xfrm>
          <a:prstGeom prst="rect">
            <a:avLst/>
          </a:prstGeom>
        </p:spPr>
      </p:pic>
      <p:sp>
        <p:nvSpPr>
          <p:cNvPr id="37" name="Прямоугольник 36"/>
          <p:cNvSpPr/>
          <p:nvPr/>
        </p:nvSpPr>
        <p:spPr>
          <a:xfrm>
            <a:off x="6042679" y="5604245"/>
            <a:ext cx="202170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solidFill>
                  <a:srgbClr val="07427D"/>
                </a:solidFill>
              </a:rPr>
              <a:t>Ход обучения модели</a:t>
            </a:r>
            <a:endParaRPr lang="ru-RU" dirty="0">
              <a:solidFill>
                <a:srgbClr val="07427D"/>
              </a:solidFill>
            </a:endParaRPr>
          </a:p>
        </p:txBody>
      </p:sp>
      <p:pic>
        <p:nvPicPr>
          <p:cNvPr id="39" name="Рисунок 38" descr="home-stayup-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0114" y="1725283"/>
            <a:ext cx="2070120" cy="3679427"/>
          </a:xfrm>
          <a:prstGeom prst="rect">
            <a:avLst/>
          </a:prstGeom>
        </p:spPr>
      </p:pic>
      <p:sp>
        <p:nvSpPr>
          <p:cNvPr id="13" name="Прямоугольник 12"/>
          <p:cNvSpPr/>
          <p:nvPr/>
        </p:nvSpPr>
        <p:spPr>
          <a:xfrm>
            <a:off x="3010618" y="5943600"/>
            <a:ext cx="841938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hangingPunct="0"/>
            <a:r>
              <a:rPr lang="ru-RU" dirty="0" smtClean="0">
                <a:solidFill>
                  <a:srgbClr val="07427D"/>
                </a:solidFill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  <a:sym typeface="Open Sans"/>
              </a:rPr>
              <a:t>На графиках обучения видно, что с этапами обучения (эпохами) количество ошибок уменьшается, и когда результат практически не улучшается заканчивается обучение функцией ранней остановки.</a:t>
            </a:r>
          </a:p>
        </p:txBody>
      </p:sp>
    </p:spTree>
    <p:extLst>
      <p:ext uri="{BB962C8B-B14F-4D97-AF65-F5344CB8AC3E}">
        <p14:creationId xmlns="" xmlns:p14="http://schemas.microsoft.com/office/powerpoint/2010/main" val="405252572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="" xmlns:a16="http://schemas.microsoft.com/office/drawing/2014/main" id="{39A68FC8-8839-4BD0-A8B6-0C8B1924A8F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14</a:t>
            </a:fld>
            <a:endParaRPr lang="ru-RU" dirty="0"/>
          </a:p>
        </p:txBody>
      </p:sp>
      <p:grpSp>
        <p:nvGrpSpPr>
          <p:cNvPr id="2" name="Группа 7">
            <a:extLst>
              <a:ext uri="{FF2B5EF4-FFF2-40B4-BE49-F238E27FC236}">
                <a16:creationId xmlns="" xmlns:a16="http://schemas.microsoft.com/office/drawing/2014/main" id="{B431A07B-4120-45A8-87F5-FD0B7543B02C}"/>
              </a:ext>
            </a:extLst>
          </p:cNvPr>
          <p:cNvGrpSpPr/>
          <p:nvPr/>
        </p:nvGrpSpPr>
        <p:grpSpPr>
          <a:xfrm>
            <a:off x="3588589" y="477920"/>
            <a:ext cx="7694761" cy="1304354"/>
            <a:chOff x="1476754" y="3499669"/>
            <a:chExt cx="5628740" cy="1304354"/>
          </a:xfrm>
        </p:grpSpPr>
        <p:sp>
          <p:nvSpPr>
            <p:cNvPr id="9" name="Прямоугольник 8">
              <a:extLst>
                <a:ext uri="{FF2B5EF4-FFF2-40B4-BE49-F238E27FC236}">
                  <a16:creationId xmlns="" xmlns:a16="http://schemas.microsoft.com/office/drawing/2014/main" id="{B408C17F-C4A9-45C8-85FF-C29DBCECDC7D}"/>
                </a:ext>
              </a:extLst>
            </p:cNvPr>
            <p:cNvSpPr/>
            <p:nvPr/>
          </p:nvSpPr>
          <p:spPr>
            <a:xfrm>
              <a:off x="2790334" y="4138023"/>
              <a:ext cx="4315160" cy="66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2800" spc="180" dirty="0">
                <a:latin typeface="ALS Sector Bold" pitchFamily="2" charset="0"/>
                <a:cs typeface="ALS Sector Bold" pitchFamily="2" charset="0"/>
              </a:endParaRPr>
            </a:p>
          </p:txBody>
        </p:sp>
        <p:sp>
          <p:nvSpPr>
            <p:cNvPr id="11" name="Прямоугольник 58">
              <a:extLst>
                <a:ext uri="{FF2B5EF4-FFF2-40B4-BE49-F238E27FC236}">
                  <a16:creationId xmlns="" xmlns:a16="http://schemas.microsoft.com/office/drawing/2014/main" id="{8A2D04C4-68FF-4B8C-B3A7-621C55C3D8E2}"/>
                </a:ext>
              </a:extLst>
            </p:cNvPr>
            <p:cNvSpPr/>
            <p:nvPr/>
          </p:nvSpPr>
          <p:spPr>
            <a:xfrm rot="10800000" flipH="1">
              <a:off x="1476754" y="3499669"/>
              <a:ext cx="7657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65CA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latin typeface="ALS Sector Regular" panose="02000000000000000000" pitchFamily="2" charset="0"/>
              </a:endParaRPr>
            </a:p>
          </p:txBody>
        </p:sp>
        <p:sp>
          <p:nvSpPr>
            <p:cNvPr id="12" name="Прямоугольник 58">
              <a:extLst>
                <a:ext uri="{FF2B5EF4-FFF2-40B4-BE49-F238E27FC236}">
                  <a16:creationId xmlns="" xmlns:a16="http://schemas.microsoft.com/office/drawing/2014/main" id="{9DDB7652-1549-4D3B-8E35-D14E582606C3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6005951" y="3499669"/>
              <a:ext cx="9004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046A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rgbClr val="065CAB"/>
                </a:solidFill>
                <a:latin typeface="ALS Sector Regular" panose="02000000000000000000" pitchFamily="2" charset="0"/>
              </a:endParaRPr>
            </a:p>
          </p:txBody>
        </p:sp>
      </p:grpSp>
      <p:pic>
        <p:nvPicPr>
          <p:cNvPr id="14" name="Рисунок 13"/>
          <p:cNvPicPr/>
          <p:nvPr/>
        </p:nvPicPr>
        <p:blipFill>
          <a:blip r:embed="rId2" cstate="print">
            <a:extLst>
              <a:ext uri="{28A0092B-C50C-407E-A947-70E740481C1C}">
                <a14:useLocalDpi xmlns:lc="http://schemas.openxmlformats.org/drawingml/2006/lockedCanvas" xmlns:pic="http://schemas.openxmlformats.org/drawingml/2006/picture" xmlns:a14="http://schemas.microsoft.com/office/drawing/2010/main" xmlns:wps="http://schemas.microsoft.com/office/word/2010/wordprocessingShape" xmlns:wpi="http://schemas.microsoft.com/office/word/2010/wordprocessingInk" xmlns:wpg="http://schemas.microsoft.com/office/word/2010/wordprocessingGroup" xmlns:w15="http://schemas.microsoft.com/office/word/2012/wordml" xmlns:w14="http://schemas.microsoft.com/office/word/2010/wordml" xmlns:w="http://schemas.openxmlformats.org/wordprocessingml/2006/main" xmlns:w10="urn:schemas-microsoft-com:office:word" xmlns:wp14="http://schemas.microsoft.com/office/word/2010/wordprocessingDrawing" xmlns:v="urn:schemas-microsoft-com:vml" xmlns:o="urn:schemas-microsoft-com:office:office" xmlns:mc="http://schemas.openxmlformats.org/markup-compatibility/2006" xmlns:wpc="http://schemas.microsoft.com/office/word/2010/wordprocessingCanvas" xmlns="" xmlns:wne="http://schemas.microsoft.com/office/word/2006/wordml" xmlns:wp="http://schemas.openxmlformats.org/drawingml/2006/wordprocessingDrawing" xmlns:m="http://schemas.openxmlformats.org/officeDocument/2006/math" xmlns:ve="http://schemas.openxmlformats.org/markup-compatibility/2006" val="0"/>
              </a:ext>
            </a:extLst>
          </a:blip>
          <a:srcRect/>
          <a:stretch>
            <a:fillRect/>
          </a:stretch>
        </p:blipFill>
        <p:spPr bwMode="auto">
          <a:xfrm>
            <a:off x="234890" y="1337095"/>
            <a:ext cx="6115050" cy="1362974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Прямоугольник 16">
            <a:extLst>
              <a:ext uri="{FF2B5EF4-FFF2-40B4-BE49-F238E27FC236}">
                <a16:creationId xmlns="" xmlns:a16="http://schemas.microsoft.com/office/drawing/2014/main" id="{B408C17F-C4A9-45C8-85FF-C29DBCECDC7D}"/>
              </a:ext>
            </a:extLst>
          </p:cNvPr>
          <p:cNvSpPr/>
          <p:nvPr/>
        </p:nvSpPr>
        <p:spPr>
          <a:xfrm>
            <a:off x="4062766" y="503799"/>
            <a:ext cx="5085554" cy="666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spc="180" dirty="0" smtClean="0">
                <a:solidFill>
                  <a:srgbClr val="065CAB"/>
                </a:solidFill>
                <a:latin typeface="ALS Sector Bold" pitchFamily="2" charset="0"/>
                <a:cs typeface="ALS Sector Bold" pitchFamily="2" charset="0"/>
              </a:rPr>
              <a:t>Интерфейс приложения</a:t>
            </a:r>
            <a:endParaRPr lang="ru-RU" sz="2800" spc="180" dirty="0">
              <a:solidFill>
                <a:srgbClr val="065CAB"/>
              </a:solidFill>
              <a:latin typeface="ALS Sector Bold" pitchFamily="2" charset="0"/>
              <a:cs typeface="ALS Sector Bold" pitchFamily="2" charset="0"/>
            </a:endParaRPr>
          </a:p>
        </p:txBody>
      </p:sp>
      <p:pic>
        <p:nvPicPr>
          <p:cNvPr id="18" name="Рисунок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44120" y="1419366"/>
            <a:ext cx="4759503" cy="4847404"/>
          </a:xfrm>
          <a:prstGeom prst="rect">
            <a:avLst/>
          </a:prstGeom>
        </p:spPr>
      </p:pic>
      <p:pic>
        <p:nvPicPr>
          <p:cNvPr id="19" name="Рисунок 18"/>
          <p:cNvPicPr/>
          <p:nvPr/>
        </p:nvPicPr>
        <p:blipFill>
          <a:blip r:embed="rId4" cstate="print">
            <a:extLst>
              <a:ext uri="{28A0092B-C50C-407E-A947-70E740481C1C}">
                <a14:useLocalDpi xmlns:lc="http://schemas.openxmlformats.org/drawingml/2006/lockedCanvas" xmlns:pic="http://schemas.openxmlformats.org/drawingml/2006/picture" xmlns:a14="http://schemas.microsoft.com/office/drawing/2010/main" xmlns:wps="http://schemas.microsoft.com/office/word/2010/wordprocessingShape" xmlns:wpi="http://schemas.microsoft.com/office/word/2010/wordprocessingInk" xmlns:wpg="http://schemas.microsoft.com/office/word/2010/wordprocessingGroup" xmlns:w15="http://schemas.microsoft.com/office/word/2012/wordml" xmlns:w14="http://schemas.microsoft.com/office/word/2010/wordml" xmlns:w="http://schemas.openxmlformats.org/wordprocessingml/2006/main" xmlns:w10="urn:schemas-microsoft-com:office:word" xmlns:wp14="http://schemas.microsoft.com/office/word/2010/wordprocessingDrawing" xmlns:v="urn:schemas-microsoft-com:vml" xmlns:o="urn:schemas-microsoft-com:office:office" xmlns:mc="http://schemas.openxmlformats.org/markup-compatibility/2006" xmlns:wpc="http://schemas.microsoft.com/office/word/2010/wordprocessingCanvas" xmlns="" xmlns:wne="http://schemas.microsoft.com/office/word/2006/wordml" xmlns:wp="http://schemas.openxmlformats.org/drawingml/2006/wordprocessingDrawing" xmlns:m="http://schemas.openxmlformats.org/officeDocument/2006/math" xmlns:ve="http://schemas.openxmlformats.org/markup-compatibility/2006" val="0"/>
              </a:ext>
            </a:extLst>
          </a:blip>
          <a:srcRect/>
          <a:stretch>
            <a:fillRect/>
          </a:stretch>
        </p:blipFill>
        <p:spPr bwMode="auto">
          <a:xfrm>
            <a:off x="291465" y="2794959"/>
            <a:ext cx="5609004" cy="366622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="" xmlns:p14="http://schemas.microsoft.com/office/powerpoint/2010/main" val="405252572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149;p4">
            <a:extLst>
              <a:ext uri="{FF2B5EF4-FFF2-40B4-BE49-F238E27FC236}">
                <a16:creationId xmlns="" xmlns:a16="http://schemas.microsoft.com/office/drawing/2014/main" id="{E8524630-6F6B-4695-AB3F-DEBB05B7CD3C}"/>
              </a:ext>
            </a:extLst>
          </p:cNvPr>
          <p:cNvSpPr txBox="1"/>
          <p:nvPr/>
        </p:nvSpPr>
        <p:spPr>
          <a:xfrm>
            <a:off x="8539099" y="1160585"/>
            <a:ext cx="2751828" cy="5503652"/>
          </a:xfrm>
          <a:prstGeom prst="rect">
            <a:avLst/>
          </a:prstGeom>
          <a:solidFill>
            <a:srgbClr val="F1BE29"/>
          </a:solidFill>
          <a:ln>
            <a:noFill/>
          </a:ln>
        </p:spPr>
        <p:txBody>
          <a:bodyPr spcFirstLastPara="1" wrap="square" lIns="76725" tIns="38350" rIns="76725" bIns="38350" anchor="t" anchorCtr="0">
            <a:noAutofit/>
          </a:bodyPr>
          <a:lstStyle/>
          <a:p>
            <a:pPr lvl="0" algn="just">
              <a:lnSpc>
                <a:spcPct val="90000"/>
              </a:lnSpc>
              <a:buClr>
                <a:schemeClr val="lt1"/>
              </a:buClr>
              <a:buSzPts val="1400"/>
            </a:pPr>
            <a:endParaRPr lang="ru-RU" sz="16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="" xmlns:a16="http://schemas.microsoft.com/office/drawing/2014/main" id="{39A68FC8-8839-4BD0-A8B6-0C8B1924A8F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15</a:t>
            </a:fld>
            <a:endParaRPr lang="ru-RU" dirty="0"/>
          </a:p>
        </p:txBody>
      </p:sp>
      <p:grpSp>
        <p:nvGrpSpPr>
          <p:cNvPr id="2" name="Группа 7">
            <a:extLst>
              <a:ext uri="{FF2B5EF4-FFF2-40B4-BE49-F238E27FC236}">
                <a16:creationId xmlns="" xmlns:a16="http://schemas.microsoft.com/office/drawing/2014/main" id="{B431A07B-4120-45A8-87F5-FD0B7543B02C}"/>
              </a:ext>
            </a:extLst>
          </p:cNvPr>
          <p:cNvGrpSpPr/>
          <p:nvPr/>
        </p:nvGrpSpPr>
        <p:grpSpPr>
          <a:xfrm>
            <a:off x="4519580" y="443414"/>
            <a:ext cx="5685469" cy="666000"/>
            <a:chOff x="1476754" y="3499669"/>
            <a:chExt cx="4619246" cy="666000"/>
          </a:xfrm>
        </p:grpSpPr>
        <p:sp>
          <p:nvSpPr>
            <p:cNvPr id="9" name="Прямоугольник 8">
              <a:extLst>
                <a:ext uri="{FF2B5EF4-FFF2-40B4-BE49-F238E27FC236}">
                  <a16:creationId xmlns="" xmlns:a16="http://schemas.microsoft.com/office/drawing/2014/main" id="{B408C17F-C4A9-45C8-85FF-C29DBCECDC7D}"/>
                </a:ext>
              </a:extLst>
            </p:cNvPr>
            <p:cNvSpPr/>
            <p:nvPr/>
          </p:nvSpPr>
          <p:spPr>
            <a:xfrm>
              <a:off x="1645433" y="3499669"/>
              <a:ext cx="4315160" cy="66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800" spc="180" dirty="0" smtClean="0">
                  <a:solidFill>
                    <a:srgbClr val="07427D"/>
                  </a:solidFill>
                  <a:latin typeface="+mj-lt"/>
                  <a:cs typeface="ALS Sector Bold" pitchFamily="2" charset="0"/>
                </a:rPr>
                <a:t>Разработка приложения</a:t>
              </a:r>
              <a:endParaRPr lang="ru-RU" sz="2800" spc="180" dirty="0">
                <a:solidFill>
                  <a:srgbClr val="07427D"/>
                </a:solidFill>
                <a:latin typeface="+mj-lt"/>
                <a:cs typeface="ALS Sector Bold" pitchFamily="2" charset="0"/>
              </a:endParaRPr>
            </a:p>
          </p:txBody>
        </p:sp>
        <p:sp>
          <p:nvSpPr>
            <p:cNvPr id="11" name="Прямоугольник 58">
              <a:extLst>
                <a:ext uri="{FF2B5EF4-FFF2-40B4-BE49-F238E27FC236}">
                  <a16:creationId xmlns="" xmlns:a16="http://schemas.microsoft.com/office/drawing/2014/main" id="{8A2D04C4-68FF-4B8C-B3A7-621C55C3D8E2}"/>
                </a:ext>
              </a:extLst>
            </p:cNvPr>
            <p:cNvSpPr/>
            <p:nvPr/>
          </p:nvSpPr>
          <p:spPr>
            <a:xfrm rot="10800000" flipH="1">
              <a:off x="1476754" y="3499669"/>
              <a:ext cx="7657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65CA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latin typeface="ALS Sector Regular" panose="02000000000000000000" pitchFamily="2" charset="0"/>
              </a:endParaRPr>
            </a:p>
          </p:txBody>
        </p:sp>
        <p:sp>
          <p:nvSpPr>
            <p:cNvPr id="12" name="Прямоугольник 58">
              <a:extLst>
                <a:ext uri="{FF2B5EF4-FFF2-40B4-BE49-F238E27FC236}">
                  <a16:creationId xmlns="" xmlns:a16="http://schemas.microsoft.com/office/drawing/2014/main" id="{9DDB7652-1549-4D3B-8E35-D14E582606C3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6005951" y="3499669"/>
              <a:ext cx="9004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046A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rgbClr val="065CAB"/>
                </a:solidFill>
                <a:latin typeface="ALS Sector Regular" panose="02000000000000000000" pitchFamily="2" charset="0"/>
              </a:endParaRPr>
            </a:p>
          </p:txBody>
        </p:sp>
      </p:grpSp>
      <p:sp>
        <p:nvSpPr>
          <p:cNvPr id="14" name="Google Shape;149;p4">
            <a:extLst>
              <a:ext uri="{FF2B5EF4-FFF2-40B4-BE49-F238E27FC236}">
                <a16:creationId xmlns="" xmlns:a16="http://schemas.microsoft.com/office/drawing/2014/main" id="{E8524630-6F6B-4695-AB3F-DEBB05B7CD3C}"/>
              </a:ext>
            </a:extLst>
          </p:cNvPr>
          <p:cNvSpPr txBox="1"/>
          <p:nvPr/>
        </p:nvSpPr>
        <p:spPr>
          <a:xfrm>
            <a:off x="416477" y="1233742"/>
            <a:ext cx="2605096" cy="5210188"/>
          </a:xfrm>
          <a:prstGeom prst="rect">
            <a:avLst/>
          </a:prstGeom>
          <a:solidFill>
            <a:srgbClr val="F1BE29"/>
          </a:solidFill>
          <a:ln>
            <a:noFill/>
          </a:ln>
        </p:spPr>
        <p:txBody>
          <a:bodyPr spcFirstLastPara="1" wrap="square" lIns="76725" tIns="38350" rIns="76725" bIns="38350" anchor="t" anchorCtr="0">
            <a:noAutofit/>
          </a:bodyPr>
          <a:lstStyle/>
          <a:p>
            <a:pPr lvl="0" algn="just">
              <a:lnSpc>
                <a:spcPct val="90000"/>
              </a:lnSpc>
              <a:buClr>
                <a:schemeClr val="lt1"/>
              </a:buClr>
              <a:buSzPts val="1400"/>
            </a:pPr>
            <a:endParaRPr lang="ru-RU" sz="1600" b="1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715168" y="1549730"/>
            <a:ext cx="2456040" cy="50216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Прямоугольник 14"/>
          <p:cNvSpPr/>
          <p:nvPr/>
        </p:nvSpPr>
        <p:spPr>
          <a:xfrm>
            <a:off x="9704719" y="1222026"/>
            <a:ext cx="64698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Json</a:t>
            </a:r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19" name="Рисунок 18" descr="datase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9578" y="2949285"/>
            <a:ext cx="870712" cy="870712"/>
          </a:xfrm>
          <a:prstGeom prst="rect">
            <a:avLst/>
          </a:prstGeom>
        </p:spPr>
      </p:pic>
      <p:sp>
        <p:nvSpPr>
          <p:cNvPr id="21" name="Google Shape;125;p4">
            <a:extLst>
              <a:ext uri="{FF2B5EF4-FFF2-40B4-BE49-F238E27FC236}">
                <a16:creationId xmlns="" xmlns:a16="http://schemas.microsoft.com/office/drawing/2014/main" id="{60669A83-F90E-4A4C-BA00-13CC73D4042F}"/>
              </a:ext>
            </a:extLst>
          </p:cNvPr>
          <p:cNvSpPr/>
          <p:nvPr/>
        </p:nvSpPr>
        <p:spPr>
          <a:xfrm>
            <a:off x="3286664" y="3843161"/>
            <a:ext cx="1293962" cy="430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ru-RU" altLang="zh-CN" sz="1100" dirty="0" smtClean="0">
                <a:solidFill>
                  <a:srgbClr val="065CAB"/>
                </a:solidFill>
              </a:rPr>
              <a:t>Сохраненные модели</a:t>
            </a:r>
            <a:endParaRPr lang="ru-RU" altLang="zh-CN" sz="1100" dirty="0">
              <a:solidFill>
                <a:srgbClr val="065CAB"/>
              </a:solidFill>
              <a:sym typeface="Open Sans"/>
            </a:endParaRPr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69343" y="1486772"/>
            <a:ext cx="2320507" cy="48913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" name="Google Shape;125;p4">
            <a:extLst>
              <a:ext uri="{FF2B5EF4-FFF2-40B4-BE49-F238E27FC236}">
                <a16:creationId xmlns="" xmlns:a16="http://schemas.microsoft.com/office/drawing/2014/main" id="{60669A83-F90E-4A4C-BA00-13CC73D4042F}"/>
              </a:ext>
            </a:extLst>
          </p:cNvPr>
          <p:cNvSpPr/>
          <p:nvPr/>
        </p:nvSpPr>
        <p:spPr>
          <a:xfrm>
            <a:off x="3789611" y="4644086"/>
            <a:ext cx="3741258" cy="338514"/>
          </a:xfrm>
          <a:prstGeom prst="rect">
            <a:avLst/>
          </a:prstGeom>
          <a:noFill/>
          <a:ln w="12700"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ru-RU" altLang="zh-CN" sz="1600" dirty="0" smtClean="0">
                <a:solidFill>
                  <a:srgbClr val="065CAB"/>
                </a:solidFill>
                <a:sym typeface="Open Sans"/>
              </a:rPr>
              <a:t>Прогнозированные свойства</a:t>
            </a:r>
            <a:endParaRPr lang="ru-RU" altLang="zh-CN" sz="1600" dirty="0">
              <a:solidFill>
                <a:srgbClr val="065CAB"/>
              </a:solidFill>
              <a:sym typeface="Open Sans"/>
            </a:endParaRPr>
          </a:p>
        </p:txBody>
      </p:sp>
      <p:sp>
        <p:nvSpPr>
          <p:cNvPr id="27" name="Google Shape;125;p4">
            <a:extLst>
              <a:ext uri="{FF2B5EF4-FFF2-40B4-BE49-F238E27FC236}">
                <a16:creationId xmlns="" xmlns:a16="http://schemas.microsoft.com/office/drawing/2014/main" id="{60669A83-F90E-4A4C-BA00-13CC73D4042F}"/>
              </a:ext>
            </a:extLst>
          </p:cNvPr>
          <p:cNvSpPr/>
          <p:nvPr/>
        </p:nvSpPr>
        <p:spPr>
          <a:xfrm>
            <a:off x="5023182" y="1969890"/>
            <a:ext cx="1299981" cy="338514"/>
          </a:xfrm>
          <a:prstGeom prst="rect">
            <a:avLst/>
          </a:prstGeom>
          <a:noFill/>
          <a:ln w="12700"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zh-CN" sz="1600" dirty="0" smtClean="0">
                <a:solidFill>
                  <a:srgbClr val="065CAB"/>
                </a:solidFill>
                <a:sym typeface="Open Sans"/>
              </a:rPr>
              <a:t>INPUT</a:t>
            </a:r>
            <a:r>
              <a:rPr lang="ru-RU" altLang="zh-CN" sz="1600" dirty="0" smtClean="0">
                <a:solidFill>
                  <a:srgbClr val="065CAB"/>
                </a:solidFill>
                <a:sym typeface="Open Sans"/>
              </a:rPr>
              <a:t> </a:t>
            </a:r>
            <a:endParaRPr lang="ru-RU" altLang="zh-CN" sz="1600" dirty="0">
              <a:solidFill>
                <a:srgbClr val="065CAB"/>
              </a:solidFill>
              <a:sym typeface="Open Sans"/>
            </a:endParaRPr>
          </a:p>
        </p:txBody>
      </p:sp>
      <p:sp>
        <p:nvSpPr>
          <p:cNvPr id="28" name="Google Shape;125;p4">
            <a:extLst>
              <a:ext uri="{FF2B5EF4-FFF2-40B4-BE49-F238E27FC236}">
                <a16:creationId xmlns="" xmlns:a16="http://schemas.microsoft.com/office/drawing/2014/main" id="{60669A83-F90E-4A4C-BA00-13CC73D4042F}"/>
              </a:ext>
            </a:extLst>
          </p:cNvPr>
          <p:cNvSpPr/>
          <p:nvPr/>
        </p:nvSpPr>
        <p:spPr>
          <a:xfrm>
            <a:off x="5011681" y="2821038"/>
            <a:ext cx="1320110" cy="338514"/>
          </a:xfrm>
          <a:prstGeom prst="rect">
            <a:avLst/>
          </a:prstGeom>
          <a:noFill/>
          <a:ln w="12700"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zh-CN" sz="1600" dirty="0" smtClean="0">
                <a:solidFill>
                  <a:srgbClr val="065CAB"/>
                </a:solidFill>
                <a:sym typeface="Open Sans"/>
              </a:rPr>
              <a:t>LOAD</a:t>
            </a:r>
            <a:endParaRPr lang="ru-RU" altLang="zh-CN" sz="1600" dirty="0">
              <a:solidFill>
                <a:srgbClr val="065CAB"/>
              </a:solidFill>
              <a:sym typeface="Open Sans"/>
            </a:endParaRPr>
          </a:p>
        </p:txBody>
      </p:sp>
      <p:cxnSp>
        <p:nvCxnSpPr>
          <p:cNvPr id="31" name="Прямая со стрелкой 30"/>
          <p:cNvCxnSpPr>
            <a:endCxn id="27" idx="1"/>
          </p:cNvCxnSpPr>
          <p:nvPr/>
        </p:nvCxnSpPr>
        <p:spPr>
          <a:xfrm flipV="1">
            <a:off x="3027872" y="2139147"/>
            <a:ext cx="1995310" cy="8830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Google Shape;125;p4">
            <a:extLst>
              <a:ext uri="{FF2B5EF4-FFF2-40B4-BE49-F238E27FC236}">
                <a16:creationId xmlns="" xmlns:a16="http://schemas.microsoft.com/office/drawing/2014/main" id="{60669A83-F90E-4A4C-BA00-13CC73D4042F}"/>
              </a:ext>
            </a:extLst>
          </p:cNvPr>
          <p:cNvSpPr/>
          <p:nvPr/>
        </p:nvSpPr>
        <p:spPr>
          <a:xfrm>
            <a:off x="3081774" y="1575389"/>
            <a:ext cx="1855208" cy="553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ru-RU" altLang="zh-CN" sz="1000" dirty="0" smtClean="0">
                <a:solidFill>
                  <a:srgbClr val="065CAB"/>
                </a:solidFill>
                <a:sym typeface="Open Sans"/>
              </a:rPr>
              <a:t>Подсказки по предельным значениям и значения по умолчанию</a:t>
            </a:r>
            <a:endParaRPr lang="ru-RU" altLang="zh-CN" sz="1000" dirty="0">
              <a:solidFill>
                <a:srgbClr val="065CAB"/>
              </a:solidFill>
              <a:sym typeface="Open Sans"/>
            </a:endParaRPr>
          </a:p>
        </p:txBody>
      </p:sp>
      <p:cxnSp>
        <p:nvCxnSpPr>
          <p:cNvPr id="35" name="Прямая со стрелкой 34"/>
          <p:cNvCxnSpPr>
            <a:endCxn id="28" idx="1"/>
          </p:cNvCxnSpPr>
          <p:nvPr/>
        </p:nvCxnSpPr>
        <p:spPr>
          <a:xfrm flipV="1">
            <a:off x="4382221" y="2990295"/>
            <a:ext cx="629460" cy="356736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 стрелкой 40"/>
          <p:cNvCxnSpPr>
            <a:endCxn id="27" idx="3"/>
          </p:cNvCxnSpPr>
          <p:nvPr/>
        </p:nvCxnSpPr>
        <p:spPr>
          <a:xfrm flipH="1" flipV="1">
            <a:off x="6323163" y="2139147"/>
            <a:ext cx="2225614" cy="8812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Google Shape;125;p4">
            <a:extLst>
              <a:ext uri="{FF2B5EF4-FFF2-40B4-BE49-F238E27FC236}">
                <a16:creationId xmlns="" xmlns:a16="http://schemas.microsoft.com/office/drawing/2014/main" id="{60669A83-F90E-4A4C-BA00-13CC73D4042F}"/>
              </a:ext>
            </a:extLst>
          </p:cNvPr>
          <p:cNvSpPr/>
          <p:nvPr/>
        </p:nvSpPr>
        <p:spPr>
          <a:xfrm>
            <a:off x="6581224" y="1907560"/>
            <a:ext cx="1855208" cy="246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ru-RU" altLang="zh-CN" sz="1000" dirty="0" smtClean="0">
                <a:solidFill>
                  <a:srgbClr val="065CAB"/>
                </a:solidFill>
                <a:sym typeface="Open Sans"/>
              </a:rPr>
              <a:t>Нормализация данных</a:t>
            </a:r>
            <a:endParaRPr lang="ru-RU" altLang="zh-CN" sz="1000" dirty="0">
              <a:solidFill>
                <a:srgbClr val="065CAB"/>
              </a:solidFill>
              <a:sym typeface="Open Sans"/>
            </a:endParaRPr>
          </a:p>
        </p:txBody>
      </p:sp>
      <p:sp>
        <p:nvSpPr>
          <p:cNvPr id="49" name="Прямоугольник 48"/>
          <p:cNvSpPr/>
          <p:nvPr/>
        </p:nvSpPr>
        <p:spPr>
          <a:xfrm>
            <a:off x="1308341" y="1201899"/>
            <a:ext cx="64698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Json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2" name="Google Shape;125;p4">
            <a:extLst>
              <a:ext uri="{FF2B5EF4-FFF2-40B4-BE49-F238E27FC236}">
                <a16:creationId xmlns="" xmlns:a16="http://schemas.microsoft.com/office/drawing/2014/main" id="{60669A83-F90E-4A4C-BA00-13CC73D4042F}"/>
              </a:ext>
            </a:extLst>
          </p:cNvPr>
          <p:cNvSpPr/>
          <p:nvPr/>
        </p:nvSpPr>
        <p:spPr>
          <a:xfrm>
            <a:off x="5008806" y="3663550"/>
            <a:ext cx="1320110" cy="338514"/>
          </a:xfrm>
          <a:prstGeom prst="rect">
            <a:avLst/>
          </a:prstGeom>
          <a:noFill/>
          <a:ln w="12700"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zh-CN" sz="1600" dirty="0" smtClean="0">
                <a:solidFill>
                  <a:srgbClr val="065CAB"/>
                </a:solidFill>
                <a:sym typeface="Open Sans"/>
              </a:rPr>
              <a:t>PREDICT</a:t>
            </a:r>
            <a:endParaRPr lang="ru-RU" altLang="zh-CN" sz="1600" dirty="0">
              <a:solidFill>
                <a:srgbClr val="065CAB"/>
              </a:solidFill>
              <a:sym typeface="Open Sans"/>
            </a:endParaRPr>
          </a:p>
        </p:txBody>
      </p:sp>
      <p:cxnSp>
        <p:nvCxnSpPr>
          <p:cNvPr id="53" name="Прямая со стрелкой 52"/>
          <p:cNvCxnSpPr>
            <a:stCxn id="27" idx="2"/>
            <a:endCxn id="28" idx="0"/>
          </p:cNvCxnSpPr>
          <p:nvPr/>
        </p:nvCxnSpPr>
        <p:spPr>
          <a:xfrm flipH="1">
            <a:off x="5671736" y="2308404"/>
            <a:ext cx="1437" cy="512634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Прямая со стрелкой 55"/>
          <p:cNvCxnSpPr/>
          <p:nvPr/>
        </p:nvCxnSpPr>
        <p:spPr>
          <a:xfrm flipH="1">
            <a:off x="5660235" y="3168170"/>
            <a:ext cx="1437" cy="512634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Прямая со стрелкой 56"/>
          <p:cNvCxnSpPr>
            <a:endCxn id="26" idx="0"/>
          </p:cNvCxnSpPr>
          <p:nvPr/>
        </p:nvCxnSpPr>
        <p:spPr>
          <a:xfrm>
            <a:off x="5658797" y="4002056"/>
            <a:ext cx="1443" cy="642030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Прямая со стрелкой 59"/>
          <p:cNvCxnSpPr/>
          <p:nvPr/>
        </p:nvCxnSpPr>
        <p:spPr>
          <a:xfrm flipH="1">
            <a:off x="5665993" y="4347914"/>
            <a:ext cx="2856905" cy="0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Google Shape;125;p4">
            <a:extLst>
              <a:ext uri="{FF2B5EF4-FFF2-40B4-BE49-F238E27FC236}">
                <a16:creationId xmlns="" xmlns:a16="http://schemas.microsoft.com/office/drawing/2014/main" id="{60669A83-F90E-4A4C-BA00-13CC73D4042F}"/>
              </a:ext>
            </a:extLst>
          </p:cNvPr>
          <p:cNvSpPr/>
          <p:nvPr/>
        </p:nvSpPr>
        <p:spPr>
          <a:xfrm>
            <a:off x="6362689" y="4087167"/>
            <a:ext cx="1855208" cy="246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ru-RU" altLang="zh-CN" sz="1000" dirty="0" err="1" smtClean="0">
                <a:solidFill>
                  <a:srgbClr val="065CAB"/>
                </a:solidFill>
                <a:sym typeface="Open Sans"/>
              </a:rPr>
              <a:t>Денормализация</a:t>
            </a:r>
            <a:r>
              <a:rPr lang="ru-RU" altLang="zh-CN" sz="1000" dirty="0" smtClean="0">
                <a:solidFill>
                  <a:srgbClr val="065CAB"/>
                </a:solidFill>
                <a:sym typeface="Open Sans"/>
              </a:rPr>
              <a:t> данных</a:t>
            </a:r>
            <a:endParaRPr lang="ru-RU" altLang="zh-CN" sz="1000" dirty="0">
              <a:solidFill>
                <a:srgbClr val="065CAB"/>
              </a:solidFill>
              <a:sym typeface="Open San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052525723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Группа 64">
            <a:extLst>
              <a:ext uri="{FF2B5EF4-FFF2-40B4-BE49-F238E27FC236}">
                <a16:creationId xmlns="" xmlns:a16="http://schemas.microsoft.com/office/drawing/2014/main" id="{9280711C-2262-4089-92EE-9BEACCC60C4C}"/>
              </a:ext>
            </a:extLst>
          </p:cNvPr>
          <p:cNvGrpSpPr/>
          <p:nvPr/>
        </p:nvGrpSpPr>
        <p:grpSpPr>
          <a:xfrm>
            <a:off x="3167880" y="469293"/>
            <a:ext cx="3835398" cy="666000"/>
            <a:chOff x="1476753" y="3499669"/>
            <a:chExt cx="4619247" cy="666000"/>
          </a:xfrm>
        </p:grpSpPr>
        <p:sp>
          <p:nvSpPr>
            <p:cNvPr id="68" name="Прямоугольник 67">
              <a:extLst>
                <a:ext uri="{FF2B5EF4-FFF2-40B4-BE49-F238E27FC236}">
                  <a16:creationId xmlns="" xmlns:a16="http://schemas.microsoft.com/office/drawing/2014/main" id="{E2535886-3476-4B40-9706-6797B77905C0}"/>
                </a:ext>
              </a:extLst>
            </p:cNvPr>
            <p:cNvSpPr/>
            <p:nvPr/>
          </p:nvSpPr>
          <p:spPr>
            <a:xfrm>
              <a:off x="1476753" y="3499669"/>
              <a:ext cx="4619247" cy="66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800" dirty="0" smtClean="0">
                  <a:solidFill>
                    <a:srgbClr val="065CAB"/>
                  </a:solidFill>
                </a:rPr>
                <a:t>Постановка задачи</a:t>
              </a:r>
              <a:endParaRPr lang="ru-RU" sz="2800" spc="180" dirty="0">
                <a:solidFill>
                  <a:srgbClr val="065CAB"/>
                </a:solidFill>
                <a:latin typeface="ALS Sector Bold" pitchFamily="2" charset="0"/>
                <a:cs typeface="ALS Sector Bold" pitchFamily="2" charset="0"/>
              </a:endParaRPr>
            </a:p>
          </p:txBody>
        </p:sp>
        <p:sp>
          <p:nvSpPr>
            <p:cNvPr id="69" name="Прямоугольник 58">
              <a:extLst>
                <a:ext uri="{FF2B5EF4-FFF2-40B4-BE49-F238E27FC236}">
                  <a16:creationId xmlns="" xmlns:a16="http://schemas.microsoft.com/office/drawing/2014/main" id="{96789138-2397-49AA-BF3A-A6B5B90E8840}"/>
                </a:ext>
              </a:extLst>
            </p:cNvPr>
            <p:cNvSpPr/>
            <p:nvPr/>
          </p:nvSpPr>
          <p:spPr>
            <a:xfrm rot="10800000" flipH="1">
              <a:off x="1476754" y="3499669"/>
              <a:ext cx="7657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65CA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latin typeface="ALS Sector Regular" panose="02000000000000000000" pitchFamily="2" charset="0"/>
              </a:endParaRPr>
            </a:p>
          </p:txBody>
        </p:sp>
        <p:sp>
          <p:nvSpPr>
            <p:cNvPr id="70" name="Прямоугольник 58">
              <a:extLst>
                <a:ext uri="{FF2B5EF4-FFF2-40B4-BE49-F238E27FC236}">
                  <a16:creationId xmlns="" xmlns:a16="http://schemas.microsoft.com/office/drawing/2014/main" id="{DA239952-60E1-45EB-BDF0-422CC4CF7E42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6005951" y="3499669"/>
              <a:ext cx="9004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046A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rgbClr val="065CAB"/>
                </a:solidFill>
                <a:latin typeface="ALS Sector Regular" panose="02000000000000000000" pitchFamily="2" charset="0"/>
              </a:endParaRPr>
            </a:p>
          </p:txBody>
        </p:sp>
      </p:grpSp>
      <p:sp>
        <p:nvSpPr>
          <p:cNvPr id="4" name="Номер слайда 3">
            <a:extLst>
              <a:ext uri="{FF2B5EF4-FFF2-40B4-BE49-F238E27FC236}">
                <a16:creationId xmlns="" xmlns:a16="http://schemas.microsoft.com/office/drawing/2014/main" id="{06555008-558A-4705-ADA6-A99A535D9A1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2</a:t>
            </a:fld>
            <a:endParaRPr lang="ru-RU" dirty="0"/>
          </a:p>
        </p:txBody>
      </p:sp>
      <p:sp>
        <p:nvSpPr>
          <p:cNvPr id="11" name="Google Shape;125;p4">
            <a:extLst>
              <a:ext uri="{FF2B5EF4-FFF2-40B4-BE49-F238E27FC236}">
                <a16:creationId xmlns="" xmlns:a16="http://schemas.microsoft.com/office/drawing/2014/main" id="{60669A83-F90E-4A4C-BA00-13CC73D4042F}"/>
              </a:ext>
            </a:extLst>
          </p:cNvPr>
          <p:cNvSpPr/>
          <p:nvPr/>
        </p:nvSpPr>
        <p:spPr>
          <a:xfrm>
            <a:off x="1209736" y="1564287"/>
            <a:ext cx="6217909" cy="1323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ru-RU" sz="1600" dirty="0" smtClean="0">
                <a:solidFill>
                  <a:srgbClr val="065CAB"/>
                </a:solidFill>
              </a:rPr>
              <a:t>Обучить алгоритм машинного обучения, который будет определять значения:</a:t>
            </a:r>
          </a:p>
          <a:p>
            <a:pPr marL="360000">
              <a:buFont typeface="Arial" pitchFamily="34" charset="0"/>
              <a:buChar char="•"/>
            </a:pPr>
            <a:r>
              <a:rPr lang="ru-RU" sz="1600" dirty="0" smtClean="0">
                <a:solidFill>
                  <a:srgbClr val="065CAB"/>
                </a:solidFill>
              </a:rPr>
              <a:t> Модуль упругости при растяжении, ГПа;</a:t>
            </a:r>
          </a:p>
          <a:p>
            <a:pPr marL="360000">
              <a:buFont typeface="Arial" pitchFamily="34" charset="0"/>
              <a:buChar char="•"/>
            </a:pPr>
            <a:r>
              <a:rPr lang="ru-RU" sz="1600" dirty="0" smtClean="0">
                <a:solidFill>
                  <a:srgbClr val="065CAB"/>
                </a:solidFill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  <a:sym typeface="Open Sans"/>
              </a:rPr>
              <a:t> </a:t>
            </a:r>
            <a:r>
              <a:rPr lang="ru-RU" sz="1600" dirty="0" smtClean="0">
                <a:solidFill>
                  <a:srgbClr val="065CAB"/>
                </a:solidFill>
              </a:rPr>
              <a:t>Прочность при растяжении, МПа</a:t>
            </a:r>
            <a:r>
              <a:rPr lang="en-US" sz="1600" dirty="0" smtClean="0">
                <a:solidFill>
                  <a:srgbClr val="065CAB"/>
                </a:solidFill>
              </a:rPr>
              <a:t>.</a:t>
            </a:r>
            <a:endParaRPr lang="ru-RU" sz="1600" dirty="0" smtClean="0">
              <a:solidFill>
                <a:srgbClr val="065CAB"/>
              </a:solidFill>
            </a:endParaRPr>
          </a:p>
          <a:p>
            <a:pPr marL="360000" lvl="0"/>
            <a:endParaRPr sz="1600" dirty="0">
              <a:solidFill>
                <a:srgbClr val="065CAB"/>
              </a:solidFill>
              <a:latin typeface="ALS Sector Regular" panose="02000000000000000000" pitchFamily="2" charset="0"/>
              <a:ea typeface="Open Sans"/>
              <a:cs typeface="ALS Sector Regular" panose="02000000000000000000" pitchFamily="2" charset="0"/>
              <a:sym typeface="Open Sans"/>
            </a:endParaRPr>
          </a:p>
        </p:txBody>
      </p:sp>
      <p:sp>
        <p:nvSpPr>
          <p:cNvPr id="34" name="Google Shape;149;p4">
            <a:extLst>
              <a:ext uri="{FF2B5EF4-FFF2-40B4-BE49-F238E27FC236}">
                <a16:creationId xmlns="" xmlns:a16="http://schemas.microsoft.com/office/drawing/2014/main" id="{E8524630-6F6B-4695-AB3F-DEBB05B7CD3C}"/>
              </a:ext>
            </a:extLst>
          </p:cNvPr>
          <p:cNvSpPr txBox="1"/>
          <p:nvPr/>
        </p:nvSpPr>
        <p:spPr>
          <a:xfrm>
            <a:off x="7841411" y="1976090"/>
            <a:ext cx="3799054" cy="3078990"/>
          </a:xfrm>
          <a:prstGeom prst="rect">
            <a:avLst/>
          </a:prstGeom>
          <a:solidFill>
            <a:srgbClr val="F1BE29"/>
          </a:solidFill>
          <a:ln>
            <a:noFill/>
          </a:ln>
        </p:spPr>
        <p:txBody>
          <a:bodyPr spcFirstLastPara="1" wrap="square" lIns="76725" tIns="38350" rIns="76725" bIns="38350" anchor="t" anchorCtr="0">
            <a:noAutofit/>
          </a:bodyPr>
          <a:lstStyle/>
          <a:p>
            <a:pPr lvl="0" algn="just">
              <a:lnSpc>
                <a:spcPct val="90000"/>
              </a:lnSpc>
              <a:buClr>
                <a:schemeClr val="lt1"/>
              </a:buClr>
              <a:buSzPts val="1400"/>
            </a:pPr>
            <a:r>
              <a:rPr lang="ru-RU" sz="1600" dirty="0" smtClean="0">
                <a:solidFill>
                  <a:schemeClr val="bg1"/>
                </a:solidFill>
              </a:rPr>
              <a:t>Композиционные материалы — это искусственно созданные материалы, состоящие из нескольких других с четкой границей между ними. Композиты обладают теми свойствами, которые не наблюдаются у компонентов по отдельности. При этом композиты являются монолитным материалом, т.е. компоненты материала неотделимы друг от друга без разрушения конструкции в целом. Яркий пример композита — железобетон.</a:t>
            </a:r>
            <a:endParaRPr lang="ru-RU" sz="1600" b="1" dirty="0">
              <a:solidFill>
                <a:schemeClr val="bg1"/>
              </a:solidFill>
              <a:latin typeface="+mn-lt"/>
            </a:endParaRPr>
          </a:p>
        </p:txBody>
      </p:sp>
      <p:grpSp>
        <p:nvGrpSpPr>
          <p:cNvPr id="3" name="Группа 35">
            <a:extLst>
              <a:ext uri="{FF2B5EF4-FFF2-40B4-BE49-F238E27FC236}">
                <a16:creationId xmlns="" xmlns:a16="http://schemas.microsoft.com/office/drawing/2014/main" id="{066B2AF8-B3BB-4E6C-B4EF-BA91A7149C6E}"/>
              </a:ext>
            </a:extLst>
          </p:cNvPr>
          <p:cNvGrpSpPr/>
          <p:nvPr/>
        </p:nvGrpSpPr>
        <p:grpSpPr>
          <a:xfrm>
            <a:off x="558782" y="2911925"/>
            <a:ext cx="450202" cy="685765"/>
            <a:chOff x="623996" y="1592262"/>
            <a:chExt cx="333947" cy="508681"/>
          </a:xfrm>
        </p:grpSpPr>
        <p:cxnSp>
          <p:nvCxnSpPr>
            <p:cNvPr id="37" name="Google Shape;123;p4">
              <a:extLst>
                <a:ext uri="{FF2B5EF4-FFF2-40B4-BE49-F238E27FC236}">
                  <a16:creationId xmlns="" xmlns:a16="http://schemas.microsoft.com/office/drawing/2014/main" id="{B2BB743C-20D7-4E69-AAE1-54C42970370B}"/>
                </a:ext>
              </a:extLst>
            </p:cNvPr>
            <p:cNvCxnSpPr>
              <a:cxnSpLocks/>
            </p:cNvCxnSpPr>
            <p:nvPr/>
          </p:nvCxnSpPr>
          <p:spPr>
            <a:xfrm>
              <a:off x="623996" y="1592262"/>
              <a:ext cx="0" cy="508681"/>
            </a:xfrm>
            <a:prstGeom prst="straightConnector1">
              <a:avLst/>
            </a:prstGeom>
            <a:noFill/>
            <a:ln w="28575" cap="flat" cmpd="sng">
              <a:solidFill>
                <a:srgbClr val="065CAB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8" name="Google Shape;124;p4">
              <a:extLst>
                <a:ext uri="{FF2B5EF4-FFF2-40B4-BE49-F238E27FC236}">
                  <a16:creationId xmlns="" xmlns:a16="http://schemas.microsoft.com/office/drawing/2014/main" id="{A09E8948-234F-49EF-B8ED-B3C480E04917}"/>
                </a:ext>
              </a:extLst>
            </p:cNvPr>
            <p:cNvCxnSpPr>
              <a:cxnSpLocks/>
            </p:cNvCxnSpPr>
            <p:nvPr/>
          </p:nvCxnSpPr>
          <p:spPr>
            <a:xfrm>
              <a:off x="623996" y="1592262"/>
              <a:ext cx="333947" cy="0"/>
            </a:xfrm>
            <a:prstGeom prst="straightConnector1">
              <a:avLst/>
            </a:prstGeom>
            <a:noFill/>
            <a:ln w="28575" cap="flat" cmpd="sng">
              <a:solidFill>
                <a:srgbClr val="065CAB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9" name="Google Shape;126;p4">
              <a:extLst>
                <a:ext uri="{FF2B5EF4-FFF2-40B4-BE49-F238E27FC236}">
                  <a16:creationId xmlns="" xmlns:a16="http://schemas.microsoft.com/office/drawing/2014/main" id="{DE776E1C-0C20-43D2-8A38-628879EB82A4}"/>
                </a:ext>
              </a:extLst>
            </p:cNvPr>
            <p:cNvCxnSpPr>
              <a:cxnSpLocks/>
            </p:cNvCxnSpPr>
            <p:nvPr/>
          </p:nvCxnSpPr>
          <p:spPr>
            <a:xfrm>
              <a:off x="623996" y="2093005"/>
              <a:ext cx="333947" cy="0"/>
            </a:xfrm>
            <a:prstGeom prst="straightConnector1">
              <a:avLst/>
            </a:prstGeom>
            <a:noFill/>
            <a:ln w="28575" cap="flat" cmpd="sng">
              <a:solidFill>
                <a:srgbClr val="065CAB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grpSp>
        <p:nvGrpSpPr>
          <p:cNvPr id="5" name="Группа 39">
            <a:extLst>
              <a:ext uri="{FF2B5EF4-FFF2-40B4-BE49-F238E27FC236}">
                <a16:creationId xmlns="" xmlns:a16="http://schemas.microsoft.com/office/drawing/2014/main" id="{A61F8772-5670-475E-90AF-084D02A24E45}"/>
              </a:ext>
            </a:extLst>
          </p:cNvPr>
          <p:cNvGrpSpPr/>
          <p:nvPr/>
        </p:nvGrpSpPr>
        <p:grpSpPr>
          <a:xfrm>
            <a:off x="558782" y="3865939"/>
            <a:ext cx="450202" cy="685765"/>
            <a:chOff x="623996" y="1592262"/>
            <a:chExt cx="333947" cy="508681"/>
          </a:xfrm>
        </p:grpSpPr>
        <p:cxnSp>
          <p:nvCxnSpPr>
            <p:cNvPr id="41" name="Google Shape;123;p4">
              <a:extLst>
                <a:ext uri="{FF2B5EF4-FFF2-40B4-BE49-F238E27FC236}">
                  <a16:creationId xmlns="" xmlns:a16="http://schemas.microsoft.com/office/drawing/2014/main" id="{31FD4C9E-5F69-4810-A00B-E211610CB36A}"/>
                </a:ext>
              </a:extLst>
            </p:cNvPr>
            <p:cNvCxnSpPr>
              <a:cxnSpLocks/>
            </p:cNvCxnSpPr>
            <p:nvPr/>
          </p:nvCxnSpPr>
          <p:spPr>
            <a:xfrm>
              <a:off x="623996" y="1592262"/>
              <a:ext cx="0" cy="508681"/>
            </a:xfrm>
            <a:prstGeom prst="straightConnector1">
              <a:avLst/>
            </a:prstGeom>
            <a:noFill/>
            <a:ln w="28575" cap="flat" cmpd="sng">
              <a:solidFill>
                <a:srgbClr val="065CAB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42" name="Google Shape;124;p4">
              <a:extLst>
                <a:ext uri="{FF2B5EF4-FFF2-40B4-BE49-F238E27FC236}">
                  <a16:creationId xmlns="" xmlns:a16="http://schemas.microsoft.com/office/drawing/2014/main" id="{1B688AC3-F620-4E8E-B8F1-1B14FAE7C0C2}"/>
                </a:ext>
              </a:extLst>
            </p:cNvPr>
            <p:cNvCxnSpPr>
              <a:cxnSpLocks/>
            </p:cNvCxnSpPr>
            <p:nvPr/>
          </p:nvCxnSpPr>
          <p:spPr>
            <a:xfrm>
              <a:off x="623996" y="1592262"/>
              <a:ext cx="333947" cy="0"/>
            </a:xfrm>
            <a:prstGeom prst="straightConnector1">
              <a:avLst/>
            </a:prstGeom>
            <a:noFill/>
            <a:ln w="28575" cap="flat" cmpd="sng">
              <a:solidFill>
                <a:srgbClr val="065CAB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43" name="Google Shape;126;p4">
              <a:extLst>
                <a:ext uri="{FF2B5EF4-FFF2-40B4-BE49-F238E27FC236}">
                  <a16:creationId xmlns="" xmlns:a16="http://schemas.microsoft.com/office/drawing/2014/main" id="{87B9060E-A604-4528-B297-A9EBC00AAAD6}"/>
                </a:ext>
              </a:extLst>
            </p:cNvPr>
            <p:cNvCxnSpPr>
              <a:cxnSpLocks/>
            </p:cNvCxnSpPr>
            <p:nvPr/>
          </p:nvCxnSpPr>
          <p:spPr>
            <a:xfrm>
              <a:off x="623996" y="2093005"/>
              <a:ext cx="333947" cy="0"/>
            </a:xfrm>
            <a:prstGeom prst="straightConnector1">
              <a:avLst/>
            </a:prstGeom>
            <a:noFill/>
            <a:ln w="28575" cap="flat" cmpd="sng">
              <a:solidFill>
                <a:srgbClr val="065CAB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grpSp>
        <p:nvGrpSpPr>
          <p:cNvPr id="6" name="Группа 43">
            <a:extLst>
              <a:ext uri="{FF2B5EF4-FFF2-40B4-BE49-F238E27FC236}">
                <a16:creationId xmlns="" xmlns:a16="http://schemas.microsoft.com/office/drawing/2014/main" id="{90E0740F-EFCD-41F2-8EB0-E752773D0AE6}"/>
              </a:ext>
            </a:extLst>
          </p:cNvPr>
          <p:cNvGrpSpPr/>
          <p:nvPr/>
        </p:nvGrpSpPr>
        <p:grpSpPr>
          <a:xfrm>
            <a:off x="560162" y="4830653"/>
            <a:ext cx="450202" cy="685765"/>
            <a:chOff x="623996" y="1592262"/>
            <a:chExt cx="333947" cy="508681"/>
          </a:xfrm>
        </p:grpSpPr>
        <p:cxnSp>
          <p:nvCxnSpPr>
            <p:cNvPr id="45" name="Google Shape;123;p4">
              <a:extLst>
                <a:ext uri="{FF2B5EF4-FFF2-40B4-BE49-F238E27FC236}">
                  <a16:creationId xmlns="" xmlns:a16="http://schemas.microsoft.com/office/drawing/2014/main" id="{5C8D2F6A-BB2A-49FD-B94C-250EB763B066}"/>
                </a:ext>
              </a:extLst>
            </p:cNvPr>
            <p:cNvCxnSpPr>
              <a:cxnSpLocks/>
            </p:cNvCxnSpPr>
            <p:nvPr/>
          </p:nvCxnSpPr>
          <p:spPr>
            <a:xfrm>
              <a:off x="623996" y="1592262"/>
              <a:ext cx="0" cy="508681"/>
            </a:xfrm>
            <a:prstGeom prst="straightConnector1">
              <a:avLst/>
            </a:prstGeom>
            <a:noFill/>
            <a:ln w="28575" cap="flat" cmpd="sng">
              <a:solidFill>
                <a:srgbClr val="065CAB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46" name="Google Shape;124;p4">
              <a:extLst>
                <a:ext uri="{FF2B5EF4-FFF2-40B4-BE49-F238E27FC236}">
                  <a16:creationId xmlns="" xmlns:a16="http://schemas.microsoft.com/office/drawing/2014/main" id="{EB043BAB-1826-41DB-A7FE-AAA09C039F9C}"/>
                </a:ext>
              </a:extLst>
            </p:cNvPr>
            <p:cNvCxnSpPr>
              <a:cxnSpLocks/>
            </p:cNvCxnSpPr>
            <p:nvPr/>
          </p:nvCxnSpPr>
          <p:spPr>
            <a:xfrm>
              <a:off x="623996" y="1592262"/>
              <a:ext cx="333947" cy="0"/>
            </a:xfrm>
            <a:prstGeom prst="straightConnector1">
              <a:avLst/>
            </a:prstGeom>
            <a:noFill/>
            <a:ln w="28575" cap="flat" cmpd="sng">
              <a:solidFill>
                <a:srgbClr val="065CAB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47" name="Google Shape;126;p4">
              <a:extLst>
                <a:ext uri="{FF2B5EF4-FFF2-40B4-BE49-F238E27FC236}">
                  <a16:creationId xmlns="" xmlns:a16="http://schemas.microsoft.com/office/drawing/2014/main" id="{24ECB75A-09F9-43A5-8D25-D348344E60BF}"/>
                </a:ext>
              </a:extLst>
            </p:cNvPr>
            <p:cNvCxnSpPr>
              <a:cxnSpLocks/>
            </p:cNvCxnSpPr>
            <p:nvPr/>
          </p:nvCxnSpPr>
          <p:spPr>
            <a:xfrm>
              <a:off x="623996" y="2093005"/>
              <a:ext cx="333947" cy="0"/>
            </a:xfrm>
            <a:prstGeom prst="straightConnector1">
              <a:avLst/>
            </a:prstGeom>
            <a:noFill/>
            <a:ln w="28575" cap="flat" cmpd="sng">
              <a:solidFill>
                <a:srgbClr val="065CAB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52" name="Google Shape;125;p4">
            <a:extLst>
              <a:ext uri="{FF2B5EF4-FFF2-40B4-BE49-F238E27FC236}">
                <a16:creationId xmlns="" xmlns:a16="http://schemas.microsoft.com/office/drawing/2014/main" id="{B392D556-B476-4E1F-958C-31EE7B16300D}"/>
              </a:ext>
            </a:extLst>
          </p:cNvPr>
          <p:cNvSpPr/>
          <p:nvPr/>
        </p:nvSpPr>
        <p:spPr>
          <a:xfrm>
            <a:off x="1304626" y="2968959"/>
            <a:ext cx="6217909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hangingPunct="1"/>
            <a:r>
              <a:rPr lang="ru-RU" sz="1600" dirty="0" smtClean="0">
                <a:solidFill>
                  <a:srgbClr val="065CAB"/>
                </a:solidFill>
              </a:rPr>
              <a:t>Написать нейронную сеть, которая будет рекомендовать</a:t>
            </a:r>
          </a:p>
          <a:p>
            <a:pPr lvl="0" hangingPunct="1"/>
            <a:r>
              <a:rPr lang="ru-RU" sz="1600" dirty="0" smtClean="0">
                <a:solidFill>
                  <a:srgbClr val="065CAB"/>
                </a:solidFill>
              </a:rPr>
              <a:t>соотношение матрица-наполнитель</a:t>
            </a:r>
            <a:r>
              <a:rPr lang="en-US" sz="1600" dirty="0" smtClean="0">
                <a:solidFill>
                  <a:srgbClr val="065CAB"/>
                </a:solidFill>
              </a:rPr>
              <a:t>.</a:t>
            </a:r>
            <a:endParaRPr lang="ru-RU" sz="1600" dirty="0">
              <a:solidFill>
                <a:srgbClr val="065CAB"/>
              </a:solidFill>
            </a:endParaRPr>
          </a:p>
        </p:txBody>
      </p:sp>
      <p:sp>
        <p:nvSpPr>
          <p:cNvPr id="53" name="Google Shape;127;p4">
            <a:extLst>
              <a:ext uri="{FF2B5EF4-FFF2-40B4-BE49-F238E27FC236}">
                <a16:creationId xmlns="" xmlns:a16="http://schemas.microsoft.com/office/drawing/2014/main" id="{BCF65B5B-0337-4C73-B9BB-A05F6916D064}"/>
              </a:ext>
            </a:extLst>
          </p:cNvPr>
          <p:cNvSpPr/>
          <p:nvPr/>
        </p:nvSpPr>
        <p:spPr>
          <a:xfrm>
            <a:off x="843937" y="3162547"/>
            <a:ext cx="107768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baseline="30000" dirty="0" smtClean="0">
                <a:solidFill>
                  <a:srgbClr val="065CAB"/>
                </a:solidFill>
                <a:latin typeface="+mn-lt"/>
                <a:ea typeface="Arial"/>
                <a:cs typeface="Arial"/>
                <a:sym typeface="Arial"/>
              </a:rPr>
              <a:t>2</a:t>
            </a:r>
            <a:r>
              <a:rPr lang="ru-RU" sz="3600" b="1" baseline="30000" dirty="0" smtClean="0">
                <a:solidFill>
                  <a:srgbClr val="065CAB"/>
                </a:solidFill>
                <a:latin typeface="+mn-lt"/>
                <a:ea typeface="Arial"/>
                <a:cs typeface="Arial"/>
                <a:sym typeface="Arial"/>
              </a:rPr>
              <a:t>.</a:t>
            </a:r>
            <a:endParaRPr sz="3600" baseline="30000" dirty="0">
              <a:solidFill>
                <a:srgbClr val="065CAB"/>
              </a:solidFill>
              <a:latin typeface="+mn-lt"/>
              <a:ea typeface="Arial"/>
              <a:cs typeface="Arial"/>
              <a:sym typeface="Arial"/>
            </a:endParaRPr>
          </a:p>
        </p:txBody>
      </p:sp>
      <p:sp>
        <p:nvSpPr>
          <p:cNvPr id="54" name="Google Shape;125;p4">
            <a:extLst>
              <a:ext uri="{FF2B5EF4-FFF2-40B4-BE49-F238E27FC236}">
                <a16:creationId xmlns="" xmlns:a16="http://schemas.microsoft.com/office/drawing/2014/main" id="{4BBDCECC-7AC6-4E39-B4A9-A7C1308CD1E4}"/>
              </a:ext>
            </a:extLst>
          </p:cNvPr>
          <p:cNvSpPr/>
          <p:nvPr/>
        </p:nvSpPr>
        <p:spPr>
          <a:xfrm>
            <a:off x="1295999" y="3823903"/>
            <a:ext cx="6217909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hangingPunct="1"/>
            <a:r>
              <a:rPr lang="ru-RU" sz="1600" dirty="0" smtClean="0">
                <a:solidFill>
                  <a:srgbClr val="065CAB"/>
                </a:solidFill>
              </a:rPr>
              <a:t>Написать приложение, которое будет выдавать прогноз, полученный в задании 1 или 2 (один или два прогноза, на выбор).</a:t>
            </a:r>
            <a:endParaRPr lang="ru-RU" sz="1600" dirty="0">
              <a:solidFill>
                <a:srgbClr val="065CAB"/>
              </a:solidFill>
            </a:endParaRPr>
          </a:p>
        </p:txBody>
      </p:sp>
      <p:sp>
        <p:nvSpPr>
          <p:cNvPr id="55" name="Google Shape;127;p4">
            <a:extLst>
              <a:ext uri="{FF2B5EF4-FFF2-40B4-BE49-F238E27FC236}">
                <a16:creationId xmlns="" xmlns:a16="http://schemas.microsoft.com/office/drawing/2014/main" id="{09A3BA78-83A5-439F-80AC-98893E52CA81}"/>
              </a:ext>
            </a:extLst>
          </p:cNvPr>
          <p:cNvSpPr/>
          <p:nvPr/>
        </p:nvSpPr>
        <p:spPr>
          <a:xfrm>
            <a:off x="843937" y="4132393"/>
            <a:ext cx="107768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baseline="30000" dirty="0">
                <a:solidFill>
                  <a:srgbClr val="065CAB"/>
                </a:solidFill>
                <a:latin typeface="+mn-lt"/>
                <a:ea typeface="Arial"/>
                <a:cs typeface="Arial"/>
                <a:sym typeface="Arial"/>
              </a:rPr>
              <a:t>3</a:t>
            </a:r>
            <a:endParaRPr sz="3600" baseline="30000" dirty="0">
              <a:solidFill>
                <a:srgbClr val="065CAB"/>
              </a:solidFill>
              <a:latin typeface="+mn-lt"/>
              <a:ea typeface="Arial"/>
              <a:cs typeface="Arial"/>
              <a:sym typeface="Arial"/>
            </a:endParaRPr>
          </a:p>
        </p:txBody>
      </p:sp>
      <p:sp>
        <p:nvSpPr>
          <p:cNvPr id="56" name="Google Shape;125;p4">
            <a:extLst>
              <a:ext uri="{FF2B5EF4-FFF2-40B4-BE49-F238E27FC236}">
                <a16:creationId xmlns="" xmlns:a16="http://schemas.microsoft.com/office/drawing/2014/main" id="{3DDF0676-49DA-46BC-9B49-E63651936BD7}"/>
              </a:ext>
            </a:extLst>
          </p:cNvPr>
          <p:cNvSpPr/>
          <p:nvPr/>
        </p:nvSpPr>
        <p:spPr>
          <a:xfrm>
            <a:off x="1296000" y="4992593"/>
            <a:ext cx="6217909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hangingPunct="1"/>
            <a:r>
              <a:rPr lang="ru-RU" sz="1600" dirty="0" smtClean="0">
                <a:solidFill>
                  <a:srgbClr val="065CAB"/>
                </a:solidFill>
              </a:rPr>
              <a:t>Сделать </a:t>
            </a:r>
            <a:r>
              <a:rPr lang="ru-RU" sz="1600" dirty="0" err="1" smtClean="0">
                <a:solidFill>
                  <a:srgbClr val="065CAB"/>
                </a:solidFill>
              </a:rPr>
              <a:t>commit</a:t>
            </a:r>
            <a:r>
              <a:rPr lang="ru-RU" sz="1600" dirty="0" smtClean="0">
                <a:solidFill>
                  <a:srgbClr val="065CAB"/>
                </a:solidFill>
              </a:rPr>
              <a:t> приложения на </a:t>
            </a:r>
            <a:r>
              <a:rPr lang="ru-RU" sz="1600" dirty="0" err="1" smtClean="0">
                <a:solidFill>
                  <a:srgbClr val="065CAB"/>
                </a:solidFill>
              </a:rPr>
              <a:t>github.com</a:t>
            </a:r>
            <a:r>
              <a:rPr lang="ru-RU" sz="1600" dirty="0" smtClean="0">
                <a:solidFill>
                  <a:srgbClr val="065CAB"/>
                </a:solidFill>
              </a:rPr>
              <a:t>.</a:t>
            </a:r>
            <a:endParaRPr lang="ru-RU" sz="1600" dirty="0">
              <a:solidFill>
                <a:srgbClr val="065CAB"/>
              </a:solidFill>
            </a:endParaRPr>
          </a:p>
        </p:txBody>
      </p:sp>
      <p:sp>
        <p:nvSpPr>
          <p:cNvPr id="57" name="Google Shape;127;p4">
            <a:extLst>
              <a:ext uri="{FF2B5EF4-FFF2-40B4-BE49-F238E27FC236}">
                <a16:creationId xmlns="" xmlns:a16="http://schemas.microsoft.com/office/drawing/2014/main" id="{52BA7844-74CD-4A10-A920-4E6A0D827A2C}"/>
              </a:ext>
            </a:extLst>
          </p:cNvPr>
          <p:cNvSpPr/>
          <p:nvPr/>
        </p:nvSpPr>
        <p:spPr>
          <a:xfrm>
            <a:off x="843937" y="5099823"/>
            <a:ext cx="107768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baseline="30000" dirty="0">
                <a:solidFill>
                  <a:srgbClr val="065CAB"/>
                </a:solidFill>
                <a:latin typeface="+mn-lt"/>
                <a:ea typeface="Arial"/>
                <a:cs typeface="Arial"/>
                <a:sym typeface="Arial"/>
              </a:rPr>
              <a:t>4</a:t>
            </a:r>
            <a:endParaRPr sz="3600" baseline="30000" dirty="0">
              <a:solidFill>
                <a:srgbClr val="065CAB"/>
              </a:solidFill>
              <a:latin typeface="+mn-lt"/>
              <a:ea typeface="Arial"/>
              <a:cs typeface="Arial"/>
              <a:sym typeface="Arial"/>
            </a:endParaRPr>
          </a:p>
        </p:txBody>
      </p:sp>
      <p:grpSp>
        <p:nvGrpSpPr>
          <p:cNvPr id="8" name="Группа 59">
            <a:extLst>
              <a:ext uri="{FF2B5EF4-FFF2-40B4-BE49-F238E27FC236}">
                <a16:creationId xmlns="" xmlns:a16="http://schemas.microsoft.com/office/drawing/2014/main" id="{CEB208F7-621F-4826-AC02-D9ACF56C2556}"/>
              </a:ext>
            </a:extLst>
          </p:cNvPr>
          <p:cNvGrpSpPr/>
          <p:nvPr/>
        </p:nvGrpSpPr>
        <p:grpSpPr>
          <a:xfrm>
            <a:off x="558782" y="1503622"/>
            <a:ext cx="450202" cy="1144687"/>
            <a:chOff x="623996" y="1592262"/>
            <a:chExt cx="333947" cy="508681"/>
          </a:xfrm>
        </p:grpSpPr>
        <p:cxnSp>
          <p:nvCxnSpPr>
            <p:cNvPr id="61" name="Google Shape;123;p4">
              <a:extLst>
                <a:ext uri="{FF2B5EF4-FFF2-40B4-BE49-F238E27FC236}">
                  <a16:creationId xmlns="" xmlns:a16="http://schemas.microsoft.com/office/drawing/2014/main" id="{C80DFF66-7760-463A-A6E3-7A4A06739A6B}"/>
                </a:ext>
              </a:extLst>
            </p:cNvPr>
            <p:cNvCxnSpPr>
              <a:cxnSpLocks/>
            </p:cNvCxnSpPr>
            <p:nvPr/>
          </p:nvCxnSpPr>
          <p:spPr>
            <a:xfrm>
              <a:off x="623996" y="1592262"/>
              <a:ext cx="0" cy="508681"/>
            </a:xfrm>
            <a:prstGeom prst="straightConnector1">
              <a:avLst/>
            </a:prstGeom>
            <a:noFill/>
            <a:ln w="28575" cap="flat" cmpd="sng">
              <a:solidFill>
                <a:srgbClr val="065CAB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2" name="Google Shape;124;p4">
              <a:extLst>
                <a:ext uri="{FF2B5EF4-FFF2-40B4-BE49-F238E27FC236}">
                  <a16:creationId xmlns="" xmlns:a16="http://schemas.microsoft.com/office/drawing/2014/main" id="{537A8DBB-64CB-4C54-9816-C8AB9CEF9F83}"/>
                </a:ext>
              </a:extLst>
            </p:cNvPr>
            <p:cNvCxnSpPr>
              <a:cxnSpLocks/>
            </p:cNvCxnSpPr>
            <p:nvPr/>
          </p:nvCxnSpPr>
          <p:spPr>
            <a:xfrm>
              <a:off x="623996" y="1592262"/>
              <a:ext cx="333947" cy="0"/>
            </a:xfrm>
            <a:prstGeom prst="straightConnector1">
              <a:avLst/>
            </a:prstGeom>
            <a:noFill/>
            <a:ln w="28575" cap="flat" cmpd="sng">
              <a:solidFill>
                <a:srgbClr val="065CAB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3" name="Google Shape;126;p4">
              <a:extLst>
                <a:ext uri="{FF2B5EF4-FFF2-40B4-BE49-F238E27FC236}">
                  <a16:creationId xmlns="" xmlns:a16="http://schemas.microsoft.com/office/drawing/2014/main" id="{5EA94F71-5A4A-461B-84A6-89FA43FE7B61}"/>
                </a:ext>
              </a:extLst>
            </p:cNvPr>
            <p:cNvCxnSpPr>
              <a:cxnSpLocks/>
            </p:cNvCxnSpPr>
            <p:nvPr/>
          </p:nvCxnSpPr>
          <p:spPr>
            <a:xfrm>
              <a:off x="623996" y="2093005"/>
              <a:ext cx="333947" cy="0"/>
            </a:xfrm>
            <a:prstGeom prst="straightConnector1">
              <a:avLst/>
            </a:prstGeom>
            <a:noFill/>
            <a:ln w="28575" cap="flat" cmpd="sng">
              <a:solidFill>
                <a:srgbClr val="065CAB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64" name="Google Shape;127;p4">
            <a:extLst>
              <a:ext uri="{FF2B5EF4-FFF2-40B4-BE49-F238E27FC236}">
                <a16:creationId xmlns="" xmlns:a16="http://schemas.microsoft.com/office/drawing/2014/main" id="{52F47E68-BBBA-4D50-92F9-0A84552519B8}"/>
              </a:ext>
            </a:extLst>
          </p:cNvPr>
          <p:cNvSpPr/>
          <p:nvPr/>
        </p:nvSpPr>
        <p:spPr>
          <a:xfrm>
            <a:off x="843937" y="1754244"/>
            <a:ext cx="107768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600" b="1" baseline="30000" dirty="0" smtClean="0">
                <a:solidFill>
                  <a:srgbClr val="065CAB"/>
                </a:solidFill>
                <a:latin typeface="+mn-lt"/>
                <a:ea typeface="Arial"/>
                <a:cs typeface="Arial"/>
                <a:sym typeface="Arial"/>
              </a:rPr>
              <a:t>1.</a:t>
            </a:r>
            <a:endParaRPr sz="3600" baseline="30000" dirty="0">
              <a:solidFill>
                <a:srgbClr val="065CAB"/>
              </a:solidFill>
              <a:latin typeface="+mn-lt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71392898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3">
            <a:extLst>
              <a:ext uri="{FF2B5EF4-FFF2-40B4-BE49-F238E27FC236}">
                <a16:creationId xmlns="" xmlns:a16="http://schemas.microsoft.com/office/drawing/2014/main" id="{542A9EF0-C372-49E0-A6DB-C1F10C19AAB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3</a:t>
            </a:fld>
            <a:endParaRPr lang="ru-RU" dirty="0"/>
          </a:p>
        </p:txBody>
      </p:sp>
      <p:sp>
        <p:nvSpPr>
          <p:cNvPr id="9" name="Google Shape;173;p7">
            <a:extLst>
              <a:ext uri="{FF2B5EF4-FFF2-40B4-BE49-F238E27FC236}">
                <a16:creationId xmlns="" xmlns:a16="http://schemas.microsoft.com/office/drawing/2014/main" id="{A67C8FEC-09C6-468D-9E95-239BC9E9DFA0}"/>
              </a:ext>
            </a:extLst>
          </p:cNvPr>
          <p:cNvSpPr txBox="1"/>
          <p:nvPr/>
        </p:nvSpPr>
        <p:spPr>
          <a:xfrm>
            <a:off x="461150" y="2048681"/>
            <a:ext cx="7414767" cy="42399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725" tIns="38350" rIns="76725" bIns="38350" anchor="t" anchorCtr="0">
            <a:noAutofit/>
          </a:bodyPr>
          <a:lstStyle/>
          <a:p>
            <a:pPr marL="0" marR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lang="ru-RU" sz="2000" dirty="0" smtClean="0">
                <a:solidFill>
                  <a:srgbClr val="272727"/>
                </a:solidFill>
                <a:latin typeface="+mn-lt"/>
                <a:ea typeface="Open Sans"/>
                <a:cs typeface="ALS Sector Regular" panose="02000000000000000000" pitchFamily="2" charset="0"/>
                <a:sym typeface="Open Sans"/>
              </a:rPr>
              <a:t>    </a:t>
            </a:r>
            <a:r>
              <a:rPr lang="ru-RU" sz="2000" dirty="0" smtClean="0">
                <a:solidFill>
                  <a:srgbClr val="065CAB"/>
                </a:solidFill>
                <a:latin typeface="+mn-lt"/>
                <a:ea typeface="Open Sans"/>
                <a:cs typeface="ALS Sector Regular" panose="02000000000000000000" pitchFamily="2" charset="0"/>
                <a:sym typeface="Open Sans"/>
              </a:rPr>
              <a:t>В качестве входных данных нам был дан </a:t>
            </a:r>
            <a:r>
              <a:rPr lang="en-US" sz="2000" dirty="0" smtClean="0">
                <a:solidFill>
                  <a:srgbClr val="065CAB"/>
                </a:solidFill>
                <a:latin typeface="+mn-lt"/>
                <a:ea typeface="Open Sans"/>
                <a:cs typeface="ALS Sector Regular" panose="02000000000000000000" pitchFamily="2" charset="0"/>
                <a:sym typeface="Open Sans"/>
              </a:rPr>
              <a:t>zip </a:t>
            </a:r>
            <a:r>
              <a:rPr lang="ru-RU" sz="2000" dirty="0" smtClean="0">
                <a:solidFill>
                  <a:srgbClr val="065CAB"/>
                </a:solidFill>
                <a:latin typeface="+mn-lt"/>
                <a:ea typeface="Open Sans"/>
                <a:cs typeface="ALS Sector Regular" panose="02000000000000000000" pitchFamily="2" charset="0"/>
                <a:sym typeface="Open Sans"/>
              </a:rPr>
              <a:t>архив включающий в себя два </a:t>
            </a:r>
            <a:r>
              <a:rPr lang="en-US" sz="2000" dirty="0" smtClean="0">
                <a:solidFill>
                  <a:srgbClr val="065CAB"/>
                </a:solidFill>
                <a:latin typeface="+mn-lt"/>
                <a:ea typeface="Open Sans"/>
                <a:cs typeface="ALS Sector Regular" panose="02000000000000000000" pitchFamily="2" charset="0"/>
                <a:sym typeface="Open Sans"/>
              </a:rPr>
              <a:t>Excel </a:t>
            </a:r>
            <a:r>
              <a:rPr lang="ru-RU" sz="2000" dirty="0" smtClean="0">
                <a:solidFill>
                  <a:srgbClr val="065CAB"/>
                </a:solidFill>
                <a:latin typeface="+mn-lt"/>
                <a:ea typeface="Open Sans"/>
                <a:cs typeface="ALS Sector Regular" panose="02000000000000000000" pitchFamily="2" charset="0"/>
                <a:sym typeface="Open Sans"/>
              </a:rPr>
              <a:t>файла с данными:</a:t>
            </a:r>
          </a:p>
          <a:p>
            <a:pPr marL="540000" lvl="2" algn="just">
              <a:lnSpc>
                <a:spcPct val="90000"/>
              </a:lnSpc>
              <a:buSzPts val="2700"/>
              <a:buFont typeface="Arial" pitchFamily="34" charset="0"/>
              <a:buChar char="•"/>
            </a:pPr>
            <a:r>
              <a:rPr lang="ru-RU" sz="2000" dirty="0" smtClean="0">
                <a:solidFill>
                  <a:srgbClr val="065CAB"/>
                </a:solidFill>
                <a:latin typeface="+mn-lt"/>
                <a:ea typeface="Open Sans"/>
                <a:cs typeface="ALS Sector Regular" panose="02000000000000000000" pitchFamily="2" charset="0"/>
                <a:sym typeface="Open Sans"/>
              </a:rPr>
              <a:t> </a:t>
            </a:r>
            <a:r>
              <a:rPr lang="en-US" sz="2000" dirty="0" smtClean="0">
                <a:solidFill>
                  <a:srgbClr val="065CAB"/>
                </a:solidFill>
                <a:latin typeface="+mn-lt"/>
                <a:ea typeface="Open Sans"/>
                <a:cs typeface="ALS Sector Regular" panose="02000000000000000000" pitchFamily="2" charset="0"/>
                <a:sym typeface="Open Sans"/>
              </a:rPr>
              <a:t>X_bp.xlsx (1023 </a:t>
            </a:r>
            <a:r>
              <a:rPr lang="ru-RU" sz="2000" dirty="0" smtClean="0">
                <a:solidFill>
                  <a:srgbClr val="065CAB"/>
                </a:solidFill>
                <a:latin typeface="+mn-lt"/>
                <a:ea typeface="Open Sans"/>
                <a:cs typeface="ALS Sector Regular" panose="02000000000000000000" pitchFamily="2" charset="0"/>
                <a:sym typeface="Open Sans"/>
              </a:rPr>
              <a:t>строки</a:t>
            </a:r>
            <a:r>
              <a:rPr lang="en-US" sz="2000" dirty="0" smtClean="0">
                <a:solidFill>
                  <a:srgbClr val="065CAB"/>
                </a:solidFill>
                <a:latin typeface="+mn-lt"/>
                <a:ea typeface="Open Sans"/>
                <a:cs typeface="ALS Sector Regular" panose="02000000000000000000" pitchFamily="2" charset="0"/>
                <a:sym typeface="Open Sans"/>
              </a:rPr>
              <a:t>)</a:t>
            </a:r>
            <a:endParaRPr lang="ru-RU" sz="2000" dirty="0" smtClean="0">
              <a:solidFill>
                <a:srgbClr val="065CAB"/>
              </a:solidFill>
              <a:latin typeface="+mn-lt"/>
              <a:ea typeface="Open Sans"/>
              <a:cs typeface="ALS Sector Regular" panose="02000000000000000000" pitchFamily="2" charset="0"/>
              <a:sym typeface="Open Sans"/>
            </a:endParaRPr>
          </a:p>
          <a:p>
            <a:pPr marL="540000" lvl="2" algn="just">
              <a:lnSpc>
                <a:spcPct val="90000"/>
              </a:lnSpc>
              <a:buSzPts val="2700"/>
              <a:buFont typeface="Arial" pitchFamily="34" charset="0"/>
              <a:buChar char="•"/>
            </a:pPr>
            <a:r>
              <a:rPr lang="ru-RU" sz="2000" dirty="0" smtClean="0">
                <a:solidFill>
                  <a:srgbClr val="065CAB"/>
                </a:solidFill>
                <a:latin typeface="+mn-lt"/>
                <a:ea typeface="Open Sans"/>
                <a:cs typeface="ALS Sector Regular" panose="02000000000000000000" pitchFamily="2" charset="0"/>
                <a:sym typeface="Open Sans"/>
              </a:rPr>
              <a:t> </a:t>
            </a:r>
            <a:r>
              <a:rPr lang="en-US" sz="2000" dirty="0" smtClean="0">
                <a:solidFill>
                  <a:srgbClr val="065CAB"/>
                </a:solidFill>
                <a:latin typeface="+mn-lt"/>
                <a:ea typeface="Open Sans"/>
                <a:cs typeface="ALS Sector Regular" panose="02000000000000000000" pitchFamily="2" charset="0"/>
                <a:sym typeface="Open Sans"/>
              </a:rPr>
              <a:t>X_nup.xlsx (</a:t>
            </a:r>
            <a:r>
              <a:rPr lang="ru-RU" sz="2000" dirty="0" smtClean="0">
                <a:solidFill>
                  <a:srgbClr val="065CAB"/>
                </a:solidFill>
                <a:latin typeface="+mn-lt"/>
                <a:ea typeface="Open Sans"/>
                <a:cs typeface="ALS Sector Regular" panose="02000000000000000000" pitchFamily="2" charset="0"/>
                <a:sym typeface="Open Sans"/>
              </a:rPr>
              <a:t>1040 строк</a:t>
            </a:r>
            <a:r>
              <a:rPr lang="en-US" sz="2000" dirty="0" smtClean="0">
                <a:solidFill>
                  <a:srgbClr val="065CAB"/>
                </a:solidFill>
                <a:latin typeface="+mn-lt"/>
                <a:ea typeface="Open Sans"/>
                <a:cs typeface="ALS Sector Regular" panose="02000000000000000000" pitchFamily="2" charset="0"/>
                <a:sym typeface="Open Sans"/>
              </a:rPr>
              <a:t>)</a:t>
            </a:r>
            <a:endParaRPr lang="ru-RU" sz="2000" dirty="0" smtClean="0">
              <a:solidFill>
                <a:srgbClr val="065CAB"/>
              </a:solidFill>
              <a:latin typeface="+mn-lt"/>
              <a:ea typeface="Open Sans"/>
              <a:cs typeface="ALS Sector Regular" panose="02000000000000000000" pitchFamily="2" charset="0"/>
              <a:sym typeface="Open Sans"/>
            </a:endParaRPr>
          </a:p>
          <a:p>
            <a:pPr lvl="2" algn="just">
              <a:lnSpc>
                <a:spcPct val="90000"/>
              </a:lnSpc>
              <a:buSzPts val="2700"/>
            </a:pPr>
            <a:r>
              <a:rPr lang="ru-RU" sz="2000" dirty="0" smtClean="0">
                <a:solidFill>
                  <a:srgbClr val="065CAB"/>
                </a:solidFill>
              </a:rPr>
              <a:t>    Методом визуального наблюдения устанавливаем, что данные в файлах являются структурированными. Каждое свойство хранится в отдельной колонке (10 и 3 колонок данных соответственно), значения представляет собой числа с десятичным разделителем. Первая колонка – индекс (целое число). Первая строка содержит наименование  свойств, указанных в колонках. </a:t>
            </a:r>
          </a:p>
          <a:p>
            <a:pPr lvl="2">
              <a:lnSpc>
                <a:spcPct val="90000"/>
              </a:lnSpc>
              <a:buSzPts val="2700"/>
            </a:pPr>
            <a:endParaRPr lang="ru-RU" sz="2200" dirty="0" smtClean="0">
              <a:solidFill>
                <a:schemeClr val="tx1"/>
              </a:solidFill>
              <a:latin typeface="+mn-lt"/>
              <a:ea typeface="Open Sans"/>
              <a:cs typeface="ALS Sector Regular" panose="02000000000000000000" pitchFamily="2" charset="0"/>
              <a:sym typeface="Open Sans"/>
            </a:endParaRPr>
          </a:p>
          <a:p>
            <a:pPr marL="540000" lvl="2">
              <a:lnSpc>
                <a:spcPct val="90000"/>
              </a:lnSpc>
              <a:buSzPts val="2700"/>
            </a:pPr>
            <a:endParaRPr lang="ru-RU" sz="2200" dirty="0" smtClean="0">
              <a:solidFill>
                <a:schemeClr val="tx1"/>
              </a:solidFill>
              <a:latin typeface="+mn-lt"/>
              <a:ea typeface="Open Sans"/>
              <a:cs typeface="ALS Sector Regular" panose="02000000000000000000" pitchFamily="2" charset="0"/>
              <a:sym typeface="Open Sans"/>
            </a:endParaRPr>
          </a:p>
          <a:p>
            <a:pPr marL="540000" lvl="2">
              <a:lnSpc>
                <a:spcPct val="90000"/>
              </a:lnSpc>
              <a:buSzPts val="2700"/>
            </a:pPr>
            <a:endParaRPr lang="ru-RU" sz="2200" dirty="0" smtClean="0">
              <a:solidFill>
                <a:schemeClr val="tx1"/>
              </a:solidFill>
              <a:latin typeface="+mn-lt"/>
              <a:ea typeface="Open Sans"/>
              <a:cs typeface="ALS Sector Regular" panose="02000000000000000000" pitchFamily="2" charset="0"/>
              <a:sym typeface="Open Sans"/>
            </a:endParaRPr>
          </a:p>
          <a:p>
            <a:pPr lvl="2">
              <a:lnSpc>
                <a:spcPct val="90000"/>
              </a:lnSpc>
              <a:buSzPts val="2700"/>
            </a:pPr>
            <a:endParaRPr lang="ru-RU" sz="2200" dirty="0" smtClean="0">
              <a:solidFill>
                <a:schemeClr val="tx1"/>
              </a:solidFill>
              <a:latin typeface="+mn-lt"/>
              <a:ea typeface="Open Sans"/>
              <a:cs typeface="ALS Sector Regular" panose="02000000000000000000" pitchFamily="2" charset="0"/>
              <a:sym typeface="Open Sans"/>
            </a:endParaRPr>
          </a:p>
          <a:p>
            <a:pPr marL="0" marR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</a:pPr>
            <a:endParaRPr lang="ru-RU" sz="2200" dirty="0">
              <a:solidFill>
                <a:srgbClr val="262626"/>
              </a:solidFill>
              <a:latin typeface="+mn-lt"/>
              <a:ea typeface="Open Sans"/>
              <a:cs typeface="ALS Sector Regular" panose="02000000000000000000" pitchFamily="2" charset="0"/>
              <a:sym typeface="Open Sans"/>
            </a:endParaRPr>
          </a:p>
        </p:txBody>
      </p:sp>
      <p:sp>
        <p:nvSpPr>
          <p:cNvPr id="21" name="Текст 2">
            <a:extLst>
              <a:ext uri="{FF2B5EF4-FFF2-40B4-BE49-F238E27FC236}">
                <a16:creationId xmlns="" xmlns:a16="http://schemas.microsoft.com/office/drawing/2014/main" id="{5A8999A3-76FB-4548-86BA-DAD9E574E770}"/>
              </a:ext>
            </a:extLst>
          </p:cNvPr>
          <p:cNvSpPr txBox="1">
            <a:spLocks/>
          </p:cNvSpPr>
          <p:nvPr/>
        </p:nvSpPr>
        <p:spPr>
          <a:xfrm>
            <a:off x="224647" y="1333690"/>
            <a:ext cx="7119143" cy="6006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Noto Sans Symbols"/>
              <a:buNone/>
              <a:defRPr sz="2700" b="0" i="0" u="none" strike="noStrike" cap="none" baseline="0">
                <a:solidFill>
                  <a:srgbClr val="F1BE29"/>
                </a:solidFill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  <a:sym typeface="Open Sans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sz="16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sz="14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sz="14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r>
              <a:rPr lang="ru-RU" sz="2600" dirty="0" smtClean="0"/>
              <a:t>Первый анализ данных</a:t>
            </a:r>
            <a:endParaRPr lang="ru-RU" sz="2600" dirty="0"/>
          </a:p>
        </p:txBody>
      </p:sp>
      <p:sp>
        <p:nvSpPr>
          <p:cNvPr id="13" name="Google Shape;176;p7">
            <a:extLst>
              <a:ext uri="{FF2B5EF4-FFF2-40B4-BE49-F238E27FC236}">
                <a16:creationId xmlns="" xmlns:a16="http://schemas.microsoft.com/office/drawing/2014/main" id="{0B3AFC7A-2E2A-4CB1-9002-1A72FF0BB58D}"/>
              </a:ext>
            </a:extLst>
          </p:cNvPr>
          <p:cNvSpPr txBox="1"/>
          <p:nvPr/>
        </p:nvSpPr>
        <p:spPr>
          <a:xfrm>
            <a:off x="8162905" y="3001637"/>
            <a:ext cx="3497460" cy="1437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725" tIns="38350" rIns="76725" bIns="3835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lang="ru-RU" sz="2700" b="1" baseline="30000" dirty="0">
                <a:solidFill>
                  <a:srgbClr val="000000"/>
                </a:solidFill>
                <a:latin typeface="+mn-lt"/>
                <a:ea typeface="Montserrat"/>
                <a:cs typeface="Montserrat"/>
                <a:sym typeface="Montserrat"/>
              </a:rPr>
              <a:t>Рисунок</a:t>
            </a:r>
            <a:endParaRPr sz="1500" baseline="30000" dirty="0">
              <a:solidFill>
                <a:srgbClr val="000000"/>
              </a:solidFill>
              <a:latin typeface="+mn-lt"/>
              <a:ea typeface="Montserrat"/>
              <a:cs typeface="Montserrat"/>
              <a:sym typeface="Montserrat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931979" y="4899805"/>
            <a:ext cx="6783032" cy="12249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938728" y="1544128"/>
            <a:ext cx="3684677" cy="21042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4" name="Группа 64">
            <a:extLst>
              <a:ext uri="{FF2B5EF4-FFF2-40B4-BE49-F238E27FC236}">
                <a16:creationId xmlns="" xmlns:a16="http://schemas.microsoft.com/office/drawing/2014/main" id="{9280711C-2262-4089-92EE-9BEACCC60C4C}"/>
              </a:ext>
            </a:extLst>
          </p:cNvPr>
          <p:cNvGrpSpPr/>
          <p:nvPr/>
        </p:nvGrpSpPr>
        <p:grpSpPr>
          <a:xfrm>
            <a:off x="3167880" y="469293"/>
            <a:ext cx="3835398" cy="666000"/>
            <a:chOff x="1476753" y="3499669"/>
            <a:chExt cx="4619247" cy="666000"/>
          </a:xfrm>
        </p:grpSpPr>
        <p:sp>
          <p:nvSpPr>
            <p:cNvPr id="15" name="Прямоугольник 14">
              <a:extLst>
                <a:ext uri="{FF2B5EF4-FFF2-40B4-BE49-F238E27FC236}">
                  <a16:creationId xmlns="" xmlns:a16="http://schemas.microsoft.com/office/drawing/2014/main" id="{E2535886-3476-4B40-9706-6797B77905C0}"/>
                </a:ext>
              </a:extLst>
            </p:cNvPr>
            <p:cNvSpPr/>
            <p:nvPr/>
          </p:nvSpPr>
          <p:spPr>
            <a:xfrm>
              <a:off x="1476753" y="3499669"/>
              <a:ext cx="4619247" cy="66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800" dirty="0" smtClean="0">
                  <a:solidFill>
                    <a:srgbClr val="065CAB"/>
                  </a:solidFill>
                </a:rPr>
                <a:t>Входные данные</a:t>
              </a:r>
              <a:endParaRPr lang="ru-RU" sz="2800" spc="180" dirty="0">
                <a:solidFill>
                  <a:srgbClr val="065CAB"/>
                </a:solidFill>
                <a:latin typeface="ALS Sector Bold" pitchFamily="2" charset="0"/>
                <a:cs typeface="ALS Sector Bold" pitchFamily="2" charset="0"/>
              </a:endParaRPr>
            </a:p>
          </p:txBody>
        </p:sp>
        <p:sp>
          <p:nvSpPr>
            <p:cNvPr id="16" name="Прямоугольник 58">
              <a:extLst>
                <a:ext uri="{FF2B5EF4-FFF2-40B4-BE49-F238E27FC236}">
                  <a16:creationId xmlns="" xmlns:a16="http://schemas.microsoft.com/office/drawing/2014/main" id="{96789138-2397-49AA-BF3A-A6B5B90E8840}"/>
                </a:ext>
              </a:extLst>
            </p:cNvPr>
            <p:cNvSpPr/>
            <p:nvPr/>
          </p:nvSpPr>
          <p:spPr>
            <a:xfrm rot="10800000" flipH="1">
              <a:off x="1476754" y="3499669"/>
              <a:ext cx="7657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65CA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latin typeface="ALS Sector Regular" panose="02000000000000000000" pitchFamily="2" charset="0"/>
              </a:endParaRPr>
            </a:p>
          </p:txBody>
        </p:sp>
        <p:sp>
          <p:nvSpPr>
            <p:cNvPr id="17" name="Прямоугольник 58">
              <a:extLst>
                <a:ext uri="{FF2B5EF4-FFF2-40B4-BE49-F238E27FC236}">
                  <a16:creationId xmlns="" xmlns:a16="http://schemas.microsoft.com/office/drawing/2014/main" id="{DA239952-60E1-45EB-BDF0-422CC4CF7E42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6005951" y="3499669"/>
              <a:ext cx="9004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046A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rgbClr val="065CAB"/>
                </a:solidFill>
                <a:latin typeface="ALS Sector Regular" panose="02000000000000000000" pitchFamily="2" charset="0"/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126871842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Группа 64">
            <a:extLst>
              <a:ext uri="{FF2B5EF4-FFF2-40B4-BE49-F238E27FC236}">
                <a16:creationId xmlns="" xmlns:a16="http://schemas.microsoft.com/office/drawing/2014/main" id="{9280711C-2262-4089-92EE-9BEACCC60C4C}"/>
              </a:ext>
            </a:extLst>
          </p:cNvPr>
          <p:cNvGrpSpPr/>
          <p:nvPr/>
        </p:nvGrpSpPr>
        <p:grpSpPr>
          <a:xfrm>
            <a:off x="3167879" y="469293"/>
            <a:ext cx="4268091" cy="666000"/>
            <a:chOff x="1476753" y="3499669"/>
            <a:chExt cx="4619247" cy="666000"/>
          </a:xfrm>
        </p:grpSpPr>
        <p:sp>
          <p:nvSpPr>
            <p:cNvPr id="68" name="Прямоугольник 67">
              <a:extLst>
                <a:ext uri="{FF2B5EF4-FFF2-40B4-BE49-F238E27FC236}">
                  <a16:creationId xmlns="" xmlns:a16="http://schemas.microsoft.com/office/drawing/2014/main" id="{E2535886-3476-4B40-9706-6797B77905C0}"/>
                </a:ext>
              </a:extLst>
            </p:cNvPr>
            <p:cNvSpPr/>
            <p:nvPr/>
          </p:nvSpPr>
          <p:spPr>
            <a:xfrm>
              <a:off x="1476753" y="3499669"/>
              <a:ext cx="4619247" cy="66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2800" spc="180" dirty="0">
                <a:solidFill>
                  <a:srgbClr val="07427D"/>
                </a:solidFill>
                <a:latin typeface="ALS Sector Bold" pitchFamily="2" charset="0"/>
                <a:cs typeface="ALS Sector Bold" pitchFamily="2" charset="0"/>
              </a:endParaRPr>
            </a:p>
          </p:txBody>
        </p:sp>
        <p:sp>
          <p:nvSpPr>
            <p:cNvPr id="69" name="Прямоугольник 58">
              <a:extLst>
                <a:ext uri="{FF2B5EF4-FFF2-40B4-BE49-F238E27FC236}">
                  <a16:creationId xmlns="" xmlns:a16="http://schemas.microsoft.com/office/drawing/2014/main" id="{96789138-2397-49AA-BF3A-A6B5B90E8840}"/>
                </a:ext>
              </a:extLst>
            </p:cNvPr>
            <p:cNvSpPr/>
            <p:nvPr/>
          </p:nvSpPr>
          <p:spPr>
            <a:xfrm rot="10800000" flipH="1">
              <a:off x="1476754" y="3499669"/>
              <a:ext cx="7657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65CA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latin typeface="ALS Sector Regular" panose="02000000000000000000" pitchFamily="2" charset="0"/>
              </a:endParaRPr>
            </a:p>
          </p:txBody>
        </p:sp>
        <p:sp>
          <p:nvSpPr>
            <p:cNvPr id="70" name="Прямоугольник 58">
              <a:extLst>
                <a:ext uri="{FF2B5EF4-FFF2-40B4-BE49-F238E27FC236}">
                  <a16:creationId xmlns="" xmlns:a16="http://schemas.microsoft.com/office/drawing/2014/main" id="{DA239952-60E1-45EB-BDF0-422CC4CF7E42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6005951" y="3499669"/>
              <a:ext cx="9004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046A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rgbClr val="065CAB"/>
                </a:solidFill>
                <a:latin typeface="ALS Sector Regular" panose="02000000000000000000" pitchFamily="2" charset="0"/>
              </a:endParaRPr>
            </a:p>
          </p:txBody>
        </p:sp>
      </p:grpSp>
      <p:sp>
        <p:nvSpPr>
          <p:cNvPr id="4" name="Номер слайда 3">
            <a:extLst>
              <a:ext uri="{FF2B5EF4-FFF2-40B4-BE49-F238E27FC236}">
                <a16:creationId xmlns="" xmlns:a16="http://schemas.microsoft.com/office/drawing/2014/main" id="{06555008-558A-4705-ADA6-A99A535D9A1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4</a:t>
            </a:fld>
            <a:endParaRPr lang="ru-RU" dirty="0"/>
          </a:p>
        </p:txBody>
      </p:sp>
      <p:sp>
        <p:nvSpPr>
          <p:cNvPr id="11" name="Google Shape;125;p4">
            <a:extLst>
              <a:ext uri="{FF2B5EF4-FFF2-40B4-BE49-F238E27FC236}">
                <a16:creationId xmlns="" xmlns:a16="http://schemas.microsoft.com/office/drawing/2014/main" id="{60669A83-F90E-4A4C-BA00-13CC73D4042F}"/>
              </a:ext>
            </a:extLst>
          </p:cNvPr>
          <p:cNvSpPr/>
          <p:nvPr/>
        </p:nvSpPr>
        <p:spPr>
          <a:xfrm>
            <a:off x="1339132" y="1417637"/>
            <a:ext cx="6217909" cy="10771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ru-RU" sz="1600" dirty="0" smtClean="0">
                <a:solidFill>
                  <a:srgbClr val="065CAB"/>
                </a:solidFill>
              </a:rPr>
              <a:t>Согласно условию задачи необходимо объединить две таблицы по индексу методом INNER </a:t>
            </a:r>
            <a:r>
              <a:rPr lang="en-US" sz="1600" dirty="0" smtClean="0">
                <a:solidFill>
                  <a:srgbClr val="065CAB"/>
                </a:solidFill>
              </a:rPr>
              <a:t>J</a:t>
            </a:r>
            <a:r>
              <a:rPr lang="ru-RU" sz="1600" dirty="0" smtClean="0">
                <a:solidFill>
                  <a:srgbClr val="065CAB"/>
                </a:solidFill>
              </a:rPr>
              <a:t>OIN и таким образом получить новый </a:t>
            </a:r>
            <a:r>
              <a:rPr lang="ru-RU" sz="1600" dirty="0" err="1" smtClean="0">
                <a:solidFill>
                  <a:srgbClr val="065CAB"/>
                </a:solidFill>
              </a:rPr>
              <a:t>датасет</a:t>
            </a:r>
            <a:r>
              <a:rPr lang="ru-RU" sz="1600" dirty="0" smtClean="0">
                <a:solidFill>
                  <a:srgbClr val="065CAB"/>
                </a:solidFill>
              </a:rPr>
              <a:t> в который войдут строки, присутствующие в обоих таблицах.</a:t>
            </a:r>
            <a:endParaRPr sz="1600" dirty="0">
              <a:solidFill>
                <a:srgbClr val="065CAB"/>
              </a:solidFill>
              <a:latin typeface="ALS Sector Regular" panose="02000000000000000000" pitchFamily="2" charset="0"/>
              <a:ea typeface="Open Sans"/>
              <a:cs typeface="ALS Sector Regular" panose="02000000000000000000" pitchFamily="2" charset="0"/>
              <a:sym typeface="Open Sans"/>
            </a:endParaRPr>
          </a:p>
        </p:txBody>
      </p:sp>
      <p:sp>
        <p:nvSpPr>
          <p:cNvPr id="34" name="Google Shape;149;p4">
            <a:extLst>
              <a:ext uri="{FF2B5EF4-FFF2-40B4-BE49-F238E27FC236}">
                <a16:creationId xmlns="" xmlns:a16="http://schemas.microsoft.com/office/drawing/2014/main" id="{E8524630-6F6B-4695-AB3F-DEBB05B7CD3C}"/>
              </a:ext>
            </a:extLst>
          </p:cNvPr>
          <p:cNvSpPr txBox="1"/>
          <p:nvPr/>
        </p:nvSpPr>
        <p:spPr>
          <a:xfrm>
            <a:off x="7582619" y="1250830"/>
            <a:ext cx="4201064" cy="5218981"/>
          </a:xfrm>
          <a:prstGeom prst="rect">
            <a:avLst/>
          </a:prstGeom>
          <a:solidFill>
            <a:srgbClr val="F1BE29"/>
          </a:solidFill>
          <a:ln>
            <a:noFill/>
          </a:ln>
        </p:spPr>
        <p:txBody>
          <a:bodyPr spcFirstLastPara="1" wrap="square" lIns="76725" tIns="38350" rIns="76725" bIns="38350" anchor="t" anchorCtr="0">
            <a:noAutofit/>
          </a:bodyPr>
          <a:lstStyle/>
          <a:p>
            <a:pPr marL="0" marR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ru-RU" sz="1600" b="1" dirty="0" smtClean="0">
                <a:solidFill>
                  <a:schemeClr val="lt1"/>
                </a:solidFill>
                <a:latin typeface="+mn-lt"/>
              </a:rPr>
              <a:t>    Признаки объединенного </a:t>
            </a:r>
            <a:r>
              <a:rPr lang="ru-RU" sz="1600" b="1" dirty="0" err="1" smtClean="0">
                <a:solidFill>
                  <a:schemeClr val="lt1"/>
                </a:solidFill>
                <a:latin typeface="+mn-lt"/>
              </a:rPr>
              <a:t>датасета</a:t>
            </a:r>
            <a:r>
              <a:rPr lang="ru-RU" sz="1600" b="1" dirty="0" smtClean="0">
                <a:solidFill>
                  <a:schemeClr val="lt1"/>
                </a:solidFill>
                <a:latin typeface="+mn-lt"/>
              </a:rPr>
              <a:t> </a:t>
            </a:r>
            <a:endParaRPr lang="ru-RU" sz="1600" b="1" dirty="0">
              <a:solidFill>
                <a:schemeClr val="lt1"/>
              </a:solidFill>
              <a:latin typeface="+mn-lt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endParaRPr lang="ru-RU" sz="1600" b="1" dirty="0">
              <a:solidFill>
                <a:schemeClr val="lt1"/>
              </a:solidFill>
              <a:latin typeface="+mn-lt"/>
            </a:endParaRPr>
          </a:p>
        </p:txBody>
      </p:sp>
      <p:sp>
        <p:nvSpPr>
          <p:cNvPr id="66" name="Прямоугольник 65"/>
          <p:cNvSpPr/>
          <p:nvPr/>
        </p:nvSpPr>
        <p:spPr>
          <a:xfrm>
            <a:off x="3349634" y="540538"/>
            <a:ext cx="389241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dirty="0" smtClean="0">
                <a:solidFill>
                  <a:srgbClr val="07427D"/>
                </a:solidFill>
                <a:latin typeface="ALS Sector Regular (Основной текст)"/>
              </a:rPr>
              <a:t>Объединение таблиц</a:t>
            </a:r>
            <a:endParaRPr lang="ru-RU" sz="2800" dirty="0">
              <a:latin typeface="ALS Sector Regular (Основной текст)"/>
            </a:endParaRPr>
          </a:p>
        </p:txBody>
      </p:sp>
      <p:sp>
        <p:nvSpPr>
          <p:cNvPr id="67" name="Google Shape;125;p4">
            <a:extLst>
              <a:ext uri="{FF2B5EF4-FFF2-40B4-BE49-F238E27FC236}">
                <a16:creationId xmlns="" xmlns:a16="http://schemas.microsoft.com/office/drawing/2014/main" id="{60669A83-F90E-4A4C-BA00-13CC73D4042F}"/>
              </a:ext>
            </a:extLst>
          </p:cNvPr>
          <p:cNvSpPr/>
          <p:nvPr/>
        </p:nvSpPr>
        <p:spPr>
          <a:xfrm>
            <a:off x="1405267" y="2751855"/>
            <a:ext cx="6217909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hangingPunct="0"/>
            <a:r>
              <a:rPr lang="en-US" sz="1600" dirty="0" smtClean="0">
                <a:solidFill>
                  <a:srgbClr val="065CAB"/>
                </a:solidFill>
              </a:rPr>
              <a:t>SELECT </a:t>
            </a:r>
            <a:r>
              <a:rPr lang="en-US" sz="1600" dirty="0" err="1" smtClean="0">
                <a:solidFill>
                  <a:srgbClr val="065CAB"/>
                </a:solidFill>
              </a:rPr>
              <a:t>поля</a:t>
            </a:r>
            <a:r>
              <a:rPr lang="ru-RU" sz="1600" dirty="0" smtClean="0">
                <a:solidFill>
                  <a:srgbClr val="065CAB"/>
                </a:solidFill>
              </a:rPr>
              <a:t>  </a:t>
            </a:r>
            <a:r>
              <a:rPr lang="en-US" sz="1600" dirty="0" smtClean="0">
                <a:solidFill>
                  <a:srgbClr val="065CAB"/>
                </a:solidFill>
              </a:rPr>
              <a:t>INTO "</a:t>
            </a:r>
            <a:r>
              <a:rPr lang="en-US" sz="1600" dirty="0" err="1" smtClean="0">
                <a:solidFill>
                  <a:srgbClr val="065CAB"/>
                </a:solidFill>
              </a:rPr>
              <a:t>full_X_bp</a:t>
            </a:r>
            <a:r>
              <a:rPr lang="en-US" sz="1600" dirty="0" smtClean="0">
                <a:solidFill>
                  <a:srgbClr val="065CAB"/>
                </a:solidFill>
              </a:rPr>
              <a:t> "</a:t>
            </a:r>
            <a:r>
              <a:rPr lang="ru-RU" sz="1600" dirty="0" smtClean="0">
                <a:solidFill>
                  <a:srgbClr val="065CAB"/>
                </a:solidFill>
              </a:rPr>
              <a:t> </a:t>
            </a:r>
          </a:p>
          <a:p>
            <a:pPr hangingPunct="0"/>
            <a:r>
              <a:rPr lang="en-US" sz="1600" dirty="0" smtClean="0">
                <a:solidFill>
                  <a:srgbClr val="065CAB"/>
                </a:solidFill>
              </a:rPr>
              <a:t>FROM "</a:t>
            </a:r>
            <a:r>
              <a:rPr lang="en-US" sz="1600" dirty="0" err="1" smtClean="0">
                <a:solidFill>
                  <a:srgbClr val="065CAB"/>
                </a:solidFill>
              </a:rPr>
              <a:t>X_bp</a:t>
            </a:r>
            <a:r>
              <a:rPr lang="en-US" sz="1600" dirty="0" smtClean="0">
                <a:solidFill>
                  <a:srgbClr val="065CAB"/>
                </a:solidFill>
              </a:rPr>
              <a:t>" AS A INNER JOIN "</a:t>
            </a:r>
            <a:r>
              <a:rPr lang="en-US" sz="1600" dirty="0" err="1" smtClean="0">
                <a:solidFill>
                  <a:srgbClr val="065CAB"/>
                </a:solidFill>
              </a:rPr>
              <a:t>X_nup</a:t>
            </a:r>
            <a:r>
              <a:rPr lang="en-US" sz="1600" dirty="0" smtClean="0">
                <a:solidFill>
                  <a:srgbClr val="065CAB"/>
                </a:solidFill>
              </a:rPr>
              <a:t>" AS B</a:t>
            </a:r>
            <a:endParaRPr lang="ru-RU" sz="1600" dirty="0" smtClean="0">
              <a:solidFill>
                <a:srgbClr val="065CAB"/>
              </a:solidFill>
            </a:endParaRPr>
          </a:p>
          <a:p>
            <a:pPr hangingPunct="0"/>
            <a:r>
              <a:rPr lang="en-US" sz="1600" dirty="0" smtClean="0">
                <a:solidFill>
                  <a:srgbClr val="065CAB"/>
                </a:solidFill>
              </a:rPr>
              <a:t>ON </a:t>
            </a:r>
            <a:r>
              <a:rPr lang="en-US" sz="1600" dirty="0" err="1" smtClean="0">
                <a:solidFill>
                  <a:srgbClr val="065CAB"/>
                </a:solidFill>
              </a:rPr>
              <a:t>A."indx</a:t>
            </a:r>
            <a:r>
              <a:rPr lang="en-US" sz="1600" dirty="0" smtClean="0">
                <a:solidFill>
                  <a:srgbClr val="065CAB"/>
                </a:solidFill>
              </a:rPr>
              <a:t>" = B."</a:t>
            </a:r>
            <a:r>
              <a:rPr lang="en-US" sz="1600" dirty="0" err="1" smtClean="0">
                <a:solidFill>
                  <a:srgbClr val="065CAB"/>
                </a:solidFill>
              </a:rPr>
              <a:t>Indx</a:t>
            </a:r>
            <a:r>
              <a:rPr lang="en-US" sz="1600" dirty="0" smtClean="0">
                <a:solidFill>
                  <a:srgbClr val="065CAB"/>
                </a:solidFill>
              </a:rPr>
              <a:t>";</a:t>
            </a:r>
            <a:endParaRPr lang="ru-RU" sz="1600" dirty="0">
              <a:solidFill>
                <a:srgbClr val="065CAB"/>
              </a:solidFill>
            </a:endParaRPr>
          </a:p>
        </p:txBody>
      </p:sp>
      <p:pic>
        <p:nvPicPr>
          <p:cNvPr id="71" name="Рисунок 70" descr="Pocngresq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809" y="2662271"/>
            <a:ext cx="1015873" cy="1015873"/>
          </a:xfrm>
          <a:prstGeom prst="rect">
            <a:avLst/>
          </a:prstGeom>
        </p:spPr>
      </p:pic>
      <p:pic>
        <p:nvPicPr>
          <p:cNvPr id="72" name="Рисунок 71" descr="Без названия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300" y="3780793"/>
            <a:ext cx="789767" cy="789767"/>
          </a:xfrm>
          <a:prstGeom prst="rect">
            <a:avLst/>
          </a:prstGeom>
        </p:spPr>
      </p:pic>
      <p:sp>
        <p:nvSpPr>
          <p:cNvPr id="73" name="Прямоугольник 72"/>
          <p:cNvSpPr/>
          <p:nvPr/>
        </p:nvSpPr>
        <p:spPr>
          <a:xfrm>
            <a:off x="1388854" y="3947973"/>
            <a:ext cx="6029864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>
                <a:solidFill>
                  <a:srgbClr val="065CAB"/>
                </a:solidFill>
              </a:rPr>
              <a:t>X_bp_nup_df</a:t>
            </a:r>
            <a:r>
              <a:rPr lang="en-US" dirty="0" smtClean="0">
                <a:solidFill>
                  <a:srgbClr val="065CAB"/>
                </a:solidFill>
              </a:rPr>
              <a:t> = </a:t>
            </a:r>
            <a:r>
              <a:rPr lang="en-US" sz="1600" dirty="0" err="1" smtClean="0">
                <a:solidFill>
                  <a:srgbClr val="065CAB"/>
                </a:solidFill>
              </a:rPr>
              <a:t>pandas.DataFrame.concat</a:t>
            </a:r>
            <a:r>
              <a:rPr lang="en-US" dirty="0" smtClean="0">
                <a:solidFill>
                  <a:srgbClr val="065CAB"/>
                </a:solidFill>
              </a:rPr>
              <a:t>([</a:t>
            </a:r>
            <a:r>
              <a:rPr lang="en-US" dirty="0" err="1" smtClean="0">
                <a:solidFill>
                  <a:srgbClr val="065CAB"/>
                </a:solidFill>
              </a:rPr>
              <a:t>X_bp_df</a:t>
            </a:r>
            <a:r>
              <a:rPr lang="en-US" dirty="0" smtClean="0">
                <a:solidFill>
                  <a:srgbClr val="065CAB"/>
                </a:solidFill>
              </a:rPr>
              <a:t>, </a:t>
            </a:r>
            <a:r>
              <a:rPr lang="en-US" dirty="0" err="1" smtClean="0">
                <a:solidFill>
                  <a:srgbClr val="065CAB"/>
                </a:solidFill>
              </a:rPr>
              <a:t>X_nup_df</a:t>
            </a:r>
            <a:r>
              <a:rPr lang="en-US" dirty="0" smtClean="0">
                <a:solidFill>
                  <a:srgbClr val="065CAB"/>
                </a:solidFill>
              </a:rPr>
              <a:t>], axis=1, join="inner")</a:t>
            </a:r>
            <a:endParaRPr lang="ru-RU" dirty="0">
              <a:solidFill>
                <a:srgbClr val="065CAB"/>
              </a:solidFill>
            </a:endParaRPr>
          </a:p>
        </p:txBody>
      </p:sp>
      <p:sp>
        <p:nvSpPr>
          <p:cNvPr id="74" name="Прямоугольник 73"/>
          <p:cNvSpPr/>
          <p:nvPr/>
        </p:nvSpPr>
        <p:spPr>
          <a:xfrm>
            <a:off x="1411858" y="4635211"/>
            <a:ext cx="603274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>
                <a:solidFill>
                  <a:srgbClr val="065CAB"/>
                </a:solidFill>
              </a:rPr>
              <a:t>В результирующей </a:t>
            </a:r>
            <a:r>
              <a:rPr lang="ru-RU" sz="1600" dirty="0" smtClean="0">
                <a:solidFill>
                  <a:srgbClr val="065CAB"/>
                </a:solidFill>
              </a:rPr>
              <a:t>выборке</a:t>
            </a:r>
            <a:r>
              <a:rPr lang="ru-RU" dirty="0" smtClean="0">
                <a:solidFill>
                  <a:srgbClr val="065CAB"/>
                </a:solidFill>
              </a:rPr>
              <a:t> будет 1023 строки и 13 колонок (свойств материалов)</a:t>
            </a:r>
            <a:endParaRPr lang="ru-RU" dirty="0">
              <a:solidFill>
                <a:srgbClr val="065CAB"/>
              </a:solidFill>
            </a:endParaRPr>
          </a:p>
        </p:txBody>
      </p:sp>
      <p:graphicFrame>
        <p:nvGraphicFramePr>
          <p:cNvPr id="75" name="Таблица 74"/>
          <p:cNvGraphicFramePr>
            <a:graphicFrameLocks noGrp="1"/>
          </p:cNvGraphicFramePr>
          <p:nvPr/>
        </p:nvGraphicFramePr>
        <p:xfrm>
          <a:off x="7770220" y="1509622"/>
          <a:ext cx="3783253" cy="4753020"/>
        </p:xfrm>
        <a:graphic>
          <a:graphicData uri="http://schemas.openxmlformats.org/drawingml/2006/table">
            <a:tbl>
              <a:tblPr/>
              <a:tblGrid>
                <a:gridCol w="1590119"/>
                <a:gridCol w="481174"/>
                <a:gridCol w="889631"/>
                <a:gridCol w="822329"/>
              </a:tblGrid>
              <a:tr h="445556">
                <a:tc>
                  <a:txBody>
                    <a:bodyPr/>
                    <a:lstStyle/>
                    <a:p>
                      <a:pPr algn="ctr" hangingPunct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900" kern="100" dirty="0">
                          <a:latin typeface="Times New Roman"/>
                          <a:ea typeface="Noto Serif CJK SC"/>
                          <a:cs typeface="Lohit Devanagari"/>
                        </a:rPr>
                        <a:t>Название</a:t>
                      </a:r>
                    </a:p>
                  </a:txBody>
                  <a:tcPr marL="21274" marR="21274" marT="21274" marB="2127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hangingPunct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900" kern="100">
                          <a:latin typeface="Times New Roman"/>
                          <a:ea typeface="Noto Serif CJK SC"/>
                          <a:cs typeface="Lohit Devanagari"/>
                        </a:rPr>
                        <a:t>Тип данных</a:t>
                      </a:r>
                    </a:p>
                  </a:txBody>
                  <a:tcPr marL="21274" marR="21274" marT="21274" marB="2127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hangingPunct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900" kern="100">
                          <a:latin typeface="Times New Roman"/>
                          <a:ea typeface="Noto Serif CJK SC"/>
                          <a:cs typeface="Lohit Devanagari"/>
                        </a:rPr>
                        <a:t>Наличие пустых значений</a:t>
                      </a:r>
                    </a:p>
                  </a:txBody>
                  <a:tcPr marL="21274" marR="21274" marT="21274" marB="2127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hangingPunct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900" kern="100">
                          <a:latin typeface="Times New Roman"/>
                          <a:ea typeface="Noto Serif CJK SC"/>
                          <a:cs typeface="Lohit Devanagari"/>
                        </a:rPr>
                        <a:t>Уникальных значений</a:t>
                      </a:r>
                    </a:p>
                  </a:txBody>
                  <a:tcPr marL="21274" marR="21274" marT="21274" marB="2127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4052">
                <a:tc>
                  <a:txBody>
                    <a:bodyPr/>
                    <a:lstStyle/>
                    <a:p>
                      <a:pPr algn="ctr" hangingPunct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900" kern="100">
                          <a:latin typeface="Times New Roman"/>
                          <a:ea typeface="Noto Serif CJK SC"/>
                          <a:cs typeface="Lohit Devanagari"/>
                        </a:rPr>
                        <a:t>1</a:t>
                      </a:r>
                    </a:p>
                  </a:txBody>
                  <a:tcPr marL="21274" marR="21274" marT="21274" marB="2127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hangingPunct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900" kern="100">
                          <a:latin typeface="Times New Roman"/>
                          <a:ea typeface="Noto Serif CJK SC"/>
                          <a:cs typeface="Lohit Devanagari"/>
                        </a:rPr>
                        <a:t>2</a:t>
                      </a:r>
                    </a:p>
                  </a:txBody>
                  <a:tcPr marL="21274" marR="21274" marT="21274" marB="2127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hangingPunct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900" kern="100">
                          <a:latin typeface="Times New Roman"/>
                          <a:ea typeface="Noto Serif CJK SC"/>
                          <a:cs typeface="Lohit Devanagari"/>
                        </a:rPr>
                        <a:t>3</a:t>
                      </a:r>
                    </a:p>
                  </a:txBody>
                  <a:tcPr marL="21274" marR="21274" marT="21274" marB="2127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hangingPunct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900" kern="100" dirty="0">
                          <a:latin typeface="Times New Roman"/>
                          <a:ea typeface="Noto Serif CJK SC"/>
                          <a:cs typeface="Lohit Devanagari"/>
                        </a:rPr>
                        <a:t>4</a:t>
                      </a:r>
                    </a:p>
                  </a:txBody>
                  <a:tcPr marL="21274" marR="21274" marT="21274" marB="2127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5556">
                <a:tc>
                  <a:txBody>
                    <a:bodyPr/>
                    <a:lstStyle/>
                    <a:p>
                      <a:pPr hangingPunct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900" kern="100">
                          <a:latin typeface="Times New Roman"/>
                          <a:ea typeface="Noto Serif CJK SC"/>
                          <a:cs typeface="Lohit Devanagari"/>
                        </a:rPr>
                        <a:t>Соотношение матрица-наполнитель</a:t>
                      </a:r>
                    </a:p>
                  </a:txBody>
                  <a:tcPr marL="21274" marR="21274" marT="21274" marB="2127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hangingPunct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900" kern="100">
                          <a:latin typeface="Times New Roman"/>
                          <a:ea typeface="Noto Serif CJK SC"/>
                          <a:cs typeface="Lohit Devanagari"/>
                        </a:rPr>
                        <a:t>float64</a:t>
                      </a:r>
                    </a:p>
                  </a:txBody>
                  <a:tcPr marL="21274" marR="21274" marT="21274" marB="2127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hangingPunct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900" kern="100">
                          <a:latin typeface="Times New Roman"/>
                          <a:ea typeface="Noto Serif CJK SC"/>
                          <a:cs typeface="Lohit Devanagari"/>
                        </a:rPr>
                        <a:t>нет</a:t>
                      </a:r>
                    </a:p>
                  </a:txBody>
                  <a:tcPr marL="21274" marR="21274" marT="21274" marB="2127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hangingPunct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900" kern="100">
                          <a:latin typeface="Times New Roman"/>
                          <a:ea typeface="Noto Serif CJK SC"/>
                          <a:cs typeface="Lohit Devanagari"/>
                        </a:rPr>
                        <a:t>1014</a:t>
                      </a:r>
                    </a:p>
                  </a:txBody>
                  <a:tcPr marL="21274" marR="21274" marT="21274" marB="2127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4052">
                <a:tc>
                  <a:txBody>
                    <a:bodyPr/>
                    <a:lstStyle/>
                    <a:p>
                      <a:pPr hangingPunct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900" kern="100">
                          <a:latin typeface="Times New Roman"/>
                          <a:ea typeface="Noto Serif CJK SC"/>
                          <a:cs typeface="Lohit Devanagari"/>
                        </a:rPr>
                        <a:t>Плотность, кг/м3</a:t>
                      </a:r>
                    </a:p>
                  </a:txBody>
                  <a:tcPr marL="21274" marR="21274" marT="21274" marB="2127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hangingPunct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900" kern="100">
                          <a:latin typeface="Times New Roman"/>
                          <a:ea typeface="Noto Serif CJK SC"/>
                          <a:cs typeface="Lohit Devanagari"/>
                        </a:rPr>
                        <a:t>float64</a:t>
                      </a:r>
                    </a:p>
                  </a:txBody>
                  <a:tcPr marL="21274" marR="21274" marT="21274" marB="2127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hangingPunct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900" kern="100">
                          <a:latin typeface="Times New Roman"/>
                          <a:ea typeface="Noto Serif CJK SC"/>
                          <a:cs typeface="Lohit Devanagari"/>
                        </a:rPr>
                        <a:t>нет</a:t>
                      </a:r>
                    </a:p>
                  </a:txBody>
                  <a:tcPr marL="21274" marR="21274" marT="21274" marB="2127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hangingPunct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900" kern="100">
                          <a:latin typeface="Times New Roman"/>
                          <a:ea typeface="Noto Serif CJK SC"/>
                          <a:cs typeface="Lohit Devanagari"/>
                        </a:rPr>
                        <a:t>1013</a:t>
                      </a:r>
                    </a:p>
                  </a:txBody>
                  <a:tcPr marL="21274" marR="21274" marT="21274" marB="2127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4052">
                <a:tc>
                  <a:txBody>
                    <a:bodyPr/>
                    <a:lstStyle/>
                    <a:p>
                      <a:pPr hangingPunct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900" kern="100">
                          <a:latin typeface="Times New Roman"/>
                          <a:ea typeface="Noto Serif CJK SC"/>
                          <a:cs typeface="Lohit Devanagari"/>
                        </a:rPr>
                        <a:t>модуль упругости, ГПа</a:t>
                      </a:r>
                    </a:p>
                  </a:txBody>
                  <a:tcPr marL="21274" marR="21274" marT="21274" marB="2127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hangingPunct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900" kern="100">
                          <a:latin typeface="Times New Roman"/>
                          <a:ea typeface="Noto Serif CJK SC"/>
                          <a:cs typeface="Lohit Devanagari"/>
                        </a:rPr>
                        <a:t>float64</a:t>
                      </a:r>
                    </a:p>
                  </a:txBody>
                  <a:tcPr marL="21274" marR="21274" marT="21274" marB="2127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hangingPunct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900" kern="100">
                          <a:latin typeface="Times New Roman"/>
                          <a:ea typeface="Noto Serif CJK SC"/>
                          <a:cs typeface="Lohit Devanagari"/>
                        </a:rPr>
                        <a:t>нет</a:t>
                      </a:r>
                    </a:p>
                  </a:txBody>
                  <a:tcPr marL="21274" marR="21274" marT="21274" marB="2127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hangingPunct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900" kern="100">
                          <a:latin typeface="Times New Roman"/>
                          <a:ea typeface="Noto Serif CJK SC"/>
                          <a:cs typeface="Lohit Devanagari"/>
                        </a:rPr>
                        <a:t>1020</a:t>
                      </a:r>
                    </a:p>
                  </a:txBody>
                  <a:tcPr marL="21274" marR="21274" marT="21274" marB="2127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4052">
                <a:tc>
                  <a:txBody>
                    <a:bodyPr/>
                    <a:lstStyle/>
                    <a:p>
                      <a:pPr hangingPunct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900" kern="100">
                          <a:latin typeface="Times New Roman"/>
                          <a:ea typeface="Noto Serif CJK SC"/>
                          <a:cs typeface="Lohit Devanagari"/>
                        </a:rPr>
                        <a:t>Количество отвердителя, м.%</a:t>
                      </a:r>
                    </a:p>
                  </a:txBody>
                  <a:tcPr marL="21274" marR="21274" marT="21274" marB="2127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hangingPunct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900" kern="100">
                          <a:latin typeface="Times New Roman"/>
                          <a:ea typeface="Noto Serif CJK SC"/>
                          <a:cs typeface="Lohit Devanagari"/>
                        </a:rPr>
                        <a:t>float64</a:t>
                      </a:r>
                    </a:p>
                  </a:txBody>
                  <a:tcPr marL="21274" marR="21274" marT="21274" marB="2127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hangingPunct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900" kern="100">
                          <a:latin typeface="Times New Roman"/>
                          <a:ea typeface="Noto Serif CJK SC"/>
                          <a:cs typeface="Lohit Devanagari"/>
                        </a:rPr>
                        <a:t>нет</a:t>
                      </a:r>
                    </a:p>
                  </a:txBody>
                  <a:tcPr marL="21274" marR="21274" marT="21274" marB="2127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hangingPunct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900" kern="100">
                          <a:latin typeface="Times New Roman"/>
                          <a:ea typeface="Noto Serif CJK SC"/>
                          <a:cs typeface="Lohit Devanagari"/>
                        </a:rPr>
                        <a:t>1005</a:t>
                      </a:r>
                    </a:p>
                  </a:txBody>
                  <a:tcPr marL="21274" marR="21274" marT="21274" marB="2127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5556">
                <a:tc>
                  <a:txBody>
                    <a:bodyPr/>
                    <a:lstStyle/>
                    <a:p>
                      <a:pPr hangingPunct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900" kern="100">
                          <a:latin typeface="Times New Roman"/>
                          <a:ea typeface="Noto Serif CJK SC"/>
                          <a:cs typeface="Lohit Devanagari"/>
                        </a:rPr>
                        <a:t>Содержание эпоксидных групп,%_2</a:t>
                      </a:r>
                    </a:p>
                  </a:txBody>
                  <a:tcPr marL="21274" marR="21274" marT="21274" marB="2127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hangingPunct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900" kern="100">
                          <a:latin typeface="Times New Roman"/>
                          <a:ea typeface="Noto Serif CJK SC"/>
                          <a:cs typeface="Lohit Devanagari"/>
                        </a:rPr>
                        <a:t>float64</a:t>
                      </a:r>
                    </a:p>
                  </a:txBody>
                  <a:tcPr marL="21274" marR="21274" marT="21274" marB="2127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hangingPunct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900" kern="100">
                          <a:latin typeface="Times New Roman"/>
                          <a:ea typeface="Noto Serif CJK SC"/>
                          <a:cs typeface="Lohit Devanagari"/>
                        </a:rPr>
                        <a:t>нет</a:t>
                      </a:r>
                    </a:p>
                  </a:txBody>
                  <a:tcPr marL="21274" marR="21274" marT="21274" marB="2127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hangingPunct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900" kern="100">
                          <a:latin typeface="Times New Roman"/>
                          <a:ea typeface="Noto Serif CJK SC"/>
                          <a:cs typeface="Lohit Devanagari"/>
                        </a:rPr>
                        <a:t>1004</a:t>
                      </a:r>
                    </a:p>
                  </a:txBody>
                  <a:tcPr marL="21274" marR="21274" marT="21274" marB="2127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4052">
                <a:tc>
                  <a:txBody>
                    <a:bodyPr/>
                    <a:lstStyle/>
                    <a:p>
                      <a:pPr hangingPunct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900" kern="100">
                          <a:latin typeface="Times New Roman"/>
                          <a:ea typeface="Noto Serif CJK SC"/>
                          <a:cs typeface="Lohit Devanagari"/>
                        </a:rPr>
                        <a:t>Температура вспышки, С_2</a:t>
                      </a:r>
                    </a:p>
                  </a:txBody>
                  <a:tcPr marL="21274" marR="21274" marT="21274" marB="2127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hangingPunct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900" kern="100">
                          <a:latin typeface="Times New Roman"/>
                          <a:ea typeface="Noto Serif CJK SC"/>
                          <a:cs typeface="Lohit Devanagari"/>
                        </a:rPr>
                        <a:t>float64</a:t>
                      </a:r>
                    </a:p>
                  </a:txBody>
                  <a:tcPr marL="21274" marR="21274" marT="21274" marB="2127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hangingPunct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900" kern="100">
                          <a:latin typeface="Times New Roman"/>
                          <a:ea typeface="Noto Serif CJK SC"/>
                          <a:cs typeface="Lohit Devanagari"/>
                        </a:rPr>
                        <a:t>нет</a:t>
                      </a:r>
                    </a:p>
                  </a:txBody>
                  <a:tcPr marL="21274" marR="21274" marT="21274" marB="2127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hangingPunct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900" kern="100">
                          <a:latin typeface="Times New Roman"/>
                          <a:ea typeface="Noto Serif CJK SC"/>
                          <a:cs typeface="Lohit Devanagari"/>
                        </a:rPr>
                        <a:t>1003</a:t>
                      </a:r>
                    </a:p>
                  </a:txBody>
                  <a:tcPr marL="21274" marR="21274" marT="21274" marB="2127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4052">
                <a:tc>
                  <a:txBody>
                    <a:bodyPr/>
                    <a:lstStyle/>
                    <a:p>
                      <a:pPr hangingPunct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900" kern="100">
                          <a:latin typeface="Times New Roman"/>
                          <a:ea typeface="Noto Serif CJK SC"/>
                          <a:cs typeface="Lohit Devanagari"/>
                        </a:rPr>
                        <a:t>Поверхностная плотность, г/м2</a:t>
                      </a:r>
                    </a:p>
                  </a:txBody>
                  <a:tcPr marL="21274" marR="21274" marT="21274" marB="2127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hangingPunct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900" kern="100">
                          <a:latin typeface="Times New Roman"/>
                          <a:ea typeface="Noto Serif CJK SC"/>
                          <a:cs typeface="Lohit Devanagari"/>
                        </a:rPr>
                        <a:t>float64</a:t>
                      </a:r>
                    </a:p>
                  </a:txBody>
                  <a:tcPr marL="21274" marR="21274" marT="21274" marB="2127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hangingPunct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900" kern="100">
                          <a:latin typeface="Times New Roman"/>
                          <a:ea typeface="Noto Serif CJK SC"/>
                          <a:cs typeface="Lohit Devanagari"/>
                        </a:rPr>
                        <a:t>нет</a:t>
                      </a:r>
                    </a:p>
                  </a:txBody>
                  <a:tcPr marL="21274" marR="21274" marT="21274" marB="2127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hangingPunct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900" kern="100">
                          <a:latin typeface="Times New Roman"/>
                          <a:ea typeface="Noto Serif CJK SC"/>
                          <a:cs typeface="Lohit Devanagari"/>
                        </a:rPr>
                        <a:t>1004</a:t>
                      </a:r>
                    </a:p>
                  </a:txBody>
                  <a:tcPr marL="21274" marR="21274" marT="21274" marB="2127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5556">
                <a:tc>
                  <a:txBody>
                    <a:bodyPr/>
                    <a:lstStyle/>
                    <a:p>
                      <a:pPr hangingPunct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900" kern="100">
                          <a:latin typeface="Times New Roman"/>
                          <a:ea typeface="Noto Serif CJK SC"/>
                          <a:cs typeface="Lohit Devanagari"/>
                        </a:rPr>
                        <a:t>Модуль упругости при растяжении, ГПа</a:t>
                      </a:r>
                    </a:p>
                  </a:txBody>
                  <a:tcPr marL="21274" marR="21274" marT="21274" marB="2127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hangingPunct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900" kern="100">
                          <a:latin typeface="Times New Roman"/>
                          <a:ea typeface="Noto Serif CJK SC"/>
                          <a:cs typeface="Lohit Devanagari"/>
                        </a:rPr>
                        <a:t>float64</a:t>
                      </a:r>
                    </a:p>
                  </a:txBody>
                  <a:tcPr marL="21274" marR="21274" marT="21274" marB="2127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hangingPunct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900" kern="100">
                          <a:latin typeface="Times New Roman"/>
                          <a:ea typeface="Noto Serif CJK SC"/>
                          <a:cs typeface="Lohit Devanagari"/>
                        </a:rPr>
                        <a:t>нет</a:t>
                      </a:r>
                    </a:p>
                  </a:txBody>
                  <a:tcPr marL="21274" marR="21274" marT="21274" marB="2127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hangingPunct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900" kern="100">
                          <a:latin typeface="Times New Roman"/>
                          <a:ea typeface="Noto Serif CJK SC"/>
                          <a:cs typeface="Lohit Devanagari"/>
                        </a:rPr>
                        <a:t>1004</a:t>
                      </a:r>
                    </a:p>
                  </a:txBody>
                  <a:tcPr marL="21274" marR="21274" marT="21274" marB="2127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5556">
                <a:tc>
                  <a:txBody>
                    <a:bodyPr/>
                    <a:lstStyle/>
                    <a:p>
                      <a:pPr hangingPunct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900" kern="100" dirty="0">
                          <a:latin typeface="Times New Roman"/>
                          <a:ea typeface="Noto Serif CJK SC"/>
                          <a:cs typeface="Lohit Devanagari"/>
                        </a:rPr>
                        <a:t>Прочность при растяжении, МПа</a:t>
                      </a:r>
                    </a:p>
                  </a:txBody>
                  <a:tcPr marL="21274" marR="21274" marT="21274" marB="2127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hangingPunct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900" kern="100">
                          <a:latin typeface="Times New Roman"/>
                          <a:ea typeface="Noto Serif CJK SC"/>
                          <a:cs typeface="Lohit Devanagari"/>
                        </a:rPr>
                        <a:t>float64</a:t>
                      </a:r>
                    </a:p>
                  </a:txBody>
                  <a:tcPr marL="21274" marR="21274" marT="21274" marB="2127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hangingPunct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900" kern="100">
                          <a:latin typeface="Times New Roman"/>
                          <a:ea typeface="Noto Serif CJK SC"/>
                          <a:cs typeface="Lohit Devanagari"/>
                        </a:rPr>
                        <a:t>нет</a:t>
                      </a:r>
                    </a:p>
                  </a:txBody>
                  <a:tcPr marL="21274" marR="21274" marT="21274" marB="2127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hangingPunct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900" kern="100">
                          <a:latin typeface="Times New Roman"/>
                          <a:ea typeface="Noto Serif CJK SC"/>
                          <a:cs typeface="Lohit Devanagari"/>
                        </a:rPr>
                        <a:t>1004</a:t>
                      </a:r>
                    </a:p>
                  </a:txBody>
                  <a:tcPr marL="21274" marR="21274" marT="21274" marB="2127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4052">
                <a:tc>
                  <a:txBody>
                    <a:bodyPr/>
                    <a:lstStyle/>
                    <a:p>
                      <a:pPr hangingPunct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900" kern="100">
                          <a:latin typeface="Times New Roman"/>
                          <a:ea typeface="Noto Serif CJK SC"/>
                          <a:cs typeface="Lohit Devanagari"/>
                        </a:rPr>
                        <a:t>Потребление смолы, г/м2</a:t>
                      </a:r>
                    </a:p>
                  </a:txBody>
                  <a:tcPr marL="21274" marR="21274" marT="21274" marB="2127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hangingPunct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900" kern="100">
                          <a:latin typeface="Times New Roman"/>
                          <a:ea typeface="Noto Serif CJK SC"/>
                          <a:cs typeface="Lohit Devanagari"/>
                        </a:rPr>
                        <a:t>float64</a:t>
                      </a:r>
                    </a:p>
                  </a:txBody>
                  <a:tcPr marL="21274" marR="21274" marT="21274" marB="2127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hangingPunct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900" kern="100">
                          <a:latin typeface="Times New Roman"/>
                          <a:ea typeface="Noto Serif CJK SC"/>
                          <a:cs typeface="Lohit Devanagari"/>
                        </a:rPr>
                        <a:t>нет</a:t>
                      </a:r>
                    </a:p>
                  </a:txBody>
                  <a:tcPr marL="21274" marR="21274" marT="21274" marB="2127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hangingPunct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900" kern="100">
                          <a:latin typeface="Times New Roman"/>
                          <a:ea typeface="Noto Serif CJK SC"/>
                          <a:cs typeface="Lohit Devanagari"/>
                        </a:rPr>
                        <a:t>1003</a:t>
                      </a:r>
                    </a:p>
                  </a:txBody>
                  <a:tcPr marL="21274" marR="21274" marT="21274" marB="2127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4052">
                <a:tc>
                  <a:txBody>
                    <a:bodyPr/>
                    <a:lstStyle/>
                    <a:p>
                      <a:pPr hangingPunct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900" kern="100">
                          <a:latin typeface="Times New Roman"/>
                          <a:ea typeface="Noto Serif CJK SC"/>
                          <a:cs typeface="Lohit Devanagari"/>
                        </a:rPr>
                        <a:t>Угол нашивки, град</a:t>
                      </a:r>
                    </a:p>
                  </a:txBody>
                  <a:tcPr marL="21274" marR="21274" marT="21274" marB="2127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hangingPunct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900" kern="100">
                          <a:latin typeface="Times New Roman"/>
                          <a:ea typeface="Noto Serif CJK SC"/>
                          <a:cs typeface="Lohit Devanagari"/>
                        </a:rPr>
                        <a:t>float64</a:t>
                      </a:r>
                    </a:p>
                  </a:txBody>
                  <a:tcPr marL="21274" marR="21274" marT="21274" marB="2127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hangingPunct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900" kern="100">
                          <a:latin typeface="Times New Roman"/>
                          <a:ea typeface="Noto Serif CJK SC"/>
                          <a:cs typeface="Lohit Devanagari"/>
                        </a:rPr>
                        <a:t>нет</a:t>
                      </a:r>
                    </a:p>
                  </a:txBody>
                  <a:tcPr marL="21274" marR="21274" marT="21274" marB="2127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hangingPunct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900" kern="100">
                          <a:latin typeface="Times New Roman"/>
                          <a:ea typeface="Noto Serif CJK SC"/>
                          <a:cs typeface="Lohit Devanagari"/>
                        </a:rPr>
                        <a:t>2</a:t>
                      </a:r>
                    </a:p>
                  </a:txBody>
                  <a:tcPr marL="21274" marR="21274" marT="21274" marB="2127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4052">
                <a:tc>
                  <a:txBody>
                    <a:bodyPr/>
                    <a:lstStyle/>
                    <a:p>
                      <a:pPr hangingPunct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900" kern="100">
                          <a:latin typeface="Times New Roman"/>
                          <a:ea typeface="Noto Serif CJK SC"/>
                          <a:cs typeface="Lohit Devanagari"/>
                        </a:rPr>
                        <a:t>Шаг нашивки</a:t>
                      </a:r>
                    </a:p>
                  </a:txBody>
                  <a:tcPr marL="21274" marR="21274" marT="21274" marB="2127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hangingPunct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900" kern="100">
                          <a:latin typeface="Times New Roman"/>
                          <a:ea typeface="Noto Serif CJK SC"/>
                          <a:cs typeface="Lohit Devanagari"/>
                        </a:rPr>
                        <a:t>float64</a:t>
                      </a:r>
                    </a:p>
                  </a:txBody>
                  <a:tcPr marL="21274" marR="21274" marT="21274" marB="2127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hangingPunct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900" kern="100">
                          <a:latin typeface="Times New Roman"/>
                          <a:ea typeface="Noto Serif CJK SC"/>
                          <a:cs typeface="Lohit Devanagari"/>
                        </a:rPr>
                        <a:t>нет</a:t>
                      </a:r>
                    </a:p>
                  </a:txBody>
                  <a:tcPr marL="21274" marR="21274" marT="21274" marB="2127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hangingPunct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900" kern="100">
                          <a:latin typeface="Times New Roman"/>
                          <a:ea typeface="Noto Serif CJK SC"/>
                          <a:cs typeface="Lohit Devanagari"/>
                        </a:rPr>
                        <a:t>989</a:t>
                      </a:r>
                    </a:p>
                  </a:txBody>
                  <a:tcPr marL="21274" marR="21274" marT="21274" marB="2127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4052">
                <a:tc>
                  <a:txBody>
                    <a:bodyPr/>
                    <a:lstStyle/>
                    <a:p>
                      <a:pPr hangingPunct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900" kern="100">
                          <a:latin typeface="Times New Roman"/>
                          <a:ea typeface="Noto Serif CJK SC"/>
                          <a:cs typeface="Lohit Devanagari"/>
                        </a:rPr>
                        <a:t>Плотность нашивки</a:t>
                      </a:r>
                    </a:p>
                  </a:txBody>
                  <a:tcPr marL="21274" marR="21274" marT="21274" marB="2127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hangingPunct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900" kern="100">
                          <a:latin typeface="Times New Roman"/>
                          <a:ea typeface="Noto Serif CJK SC"/>
                          <a:cs typeface="Lohit Devanagari"/>
                        </a:rPr>
                        <a:t>float64</a:t>
                      </a:r>
                    </a:p>
                  </a:txBody>
                  <a:tcPr marL="21274" marR="21274" marT="21274" marB="2127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hangingPunct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900" kern="100">
                          <a:latin typeface="Times New Roman"/>
                          <a:ea typeface="Noto Serif CJK SC"/>
                          <a:cs typeface="Lohit Devanagari"/>
                        </a:rPr>
                        <a:t>нет</a:t>
                      </a:r>
                    </a:p>
                  </a:txBody>
                  <a:tcPr marL="21274" marR="21274" marT="21274" marB="2127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hangingPunct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900" kern="100" dirty="0">
                          <a:latin typeface="Times New Roman"/>
                          <a:ea typeface="Noto Serif CJK SC"/>
                          <a:cs typeface="Lohit Devanagari"/>
                        </a:rPr>
                        <a:t>988</a:t>
                      </a:r>
                    </a:p>
                  </a:txBody>
                  <a:tcPr marL="21274" marR="21274" marT="21274" marB="2127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6" name="Прямоугольник 75"/>
          <p:cNvSpPr/>
          <p:nvPr/>
        </p:nvSpPr>
        <p:spPr>
          <a:xfrm>
            <a:off x="1434861" y="5348328"/>
            <a:ext cx="60327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>
                <a:solidFill>
                  <a:srgbClr val="065CAB"/>
                </a:solidFill>
              </a:rPr>
              <a:t>Командой </a:t>
            </a:r>
            <a:r>
              <a:rPr lang="en-US" dirty="0" smtClean="0">
                <a:solidFill>
                  <a:srgbClr val="065CAB"/>
                </a:solidFill>
              </a:rPr>
              <a:t>pandas.DataFrame.info() </a:t>
            </a:r>
            <a:r>
              <a:rPr lang="ru-RU" dirty="0" smtClean="0">
                <a:solidFill>
                  <a:srgbClr val="065CAB"/>
                </a:solidFill>
              </a:rPr>
              <a:t>можно получить признаки </a:t>
            </a:r>
            <a:r>
              <a:rPr lang="ru-RU" dirty="0" err="1" smtClean="0">
                <a:solidFill>
                  <a:srgbClr val="065CAB"/>
                </a:solidFill>
              </a:rPr>
              <a:t>датасета</a:t>
            </a:r>
            <a:r>
              <a:rPr lang="ru-RU" dirty="0" smtClean="0">
                <a:solidFill>
                  <a:srgbClr val="065CAB"/>
                </a:solidFill>
              </a:rPr>
              <a:t>.</a:t>
            </a:r>
            <a:endParaRPr lang="ru-RU" dirty="0">
              <a:solidFill>
                <a:srgbClr val="065CAB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71392898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Группа 64">
            <a:extLst>
              <a:ext uri="{FF2B5EF4-FFF2-40B4-BE49-F238E27FC236}">
                <a16:creationId xmlns="" xmlns:a16="http://schemas.microsoft.com/office/drawing/2014/main" id="{9280711C-2262-4089-92EE-9BEACCC60C4C}"/>
              </a:ext>
            </a:extLst>
          </p:cNvPr>
          <p:cNvGrpSpPr/>
          <p:nvPr/>
        </p:nvGrpSpPr>
        <p:grpSpPr>
          <a:xfrm>
            <a:off x="3167879" y="469293"/>
            <a:ext cx="4828808" cy="666000"/>
            <a:chOff x="1476753" y="3499669"/>
            <a:chExt cx="4619247" cy="666000"/>
          </a:xfrm>
        </p:grpSpPr>
        <p:sp>
          <p:nvSpPr>
            <p:cNvPr id="68" name="Прямоугольник 67">
              <a:extLst>
                <a:ext uri="{FF2B5EF4-FFF2-40B4-BE49-F238E27FC236}">
                  <a16:creationId xmlns="" xmlns:a16="http://schemas.microsoft.com/office/drawing/2014/main" id="{E2535886-3476-4B40-9706-6797B77905C0}"/>
                </a:ext>
              </a:extLst>
            </p:cNvPr>
            <p:cNvSpPr/>
            <p:nvPr/>
          </p:nvSpPr>
          <p:spPr>
            <a:xfrm>
              <a:off x="1476753" y="3499669"/>
              <a:ext cx="4619247" cy="66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2800" spc="180" dirty="0">
                <a:solidFill>
                  <a:srgbClr val="07427D"/>
                </a:solidFill>
                <a:latin typeface="ALS Sector Bold" pitchFamily="2" charset="0"/>
                <a:cs typeface="ALS Sector Bold" pitchFamily="2" charset="0"/>
              </a:endParaRPr>
            </a:p>
          </p:txBody>
        </p:sp>
        <p:sp>
          <p:nvSpPr>
            <p:cNvPr id="69" name="Прямоугольник 58">
              <a:extLst>
                <a:ext uri="{FF2B5EF4-FFF2-40B4-BE49-F238E27FC236}">
                  <a16:creationId xmlns="" xmlns:a16="http://schemas.microsoft.com/office/drawing/2014/main" id="{96789138-2397-49AA-BF3A-A6B5B90E8840}"/>
                </a:ext>
              </a:extLst>
            </p:cNvPr>
            <p:cNvSpPr/>
            <p:nvPr/>
          </p:nvSpPr>
          <p:spPr>
            <a:xfrm rot="10800000" flipH="1">
              <a:off x="1476754" y="3499669"/>
              <a:ext cx="7657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65CA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latin typeface="ALS Sector Regular" panose="02000000000000000000" pitchFamily="2" charset="0"/>
              </a:endParaRPr>
            </a:p>
          </p:txBody>
        </p:sp>
        <p:sp>
          <p:nvSpPr>
            <p:cNvPr id="70" name="Прямоугольник 58">
              <a:extLst>
                <a:ext uri="{FF2B5EF4-FFF2-40B4-BE49-F238E27FC236}">
                  <a16:creationId xmlns="" xmlns:a16="http://schemas.microsoft.com/office/drawing/2014/main" id="{DA239952-60E1-45EB-BDF0-422CC4CF7E42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6005951" y="3499669"/>
              <a:ext cx="9004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046A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rgbClr val="065CAB"/>
                </a:solidFill>
                <a:latin typeface="ALS Sector Regular" panose="02000000000000000000" pitchFamily="2" charset="0"/>
              </a:endParaRPr>
            </a:p>
          </p:txBody>
        </p:sp>
      </p:grpSp>
      <p:sp>
        <p:nvSpPr>
          <p:cNvPr id="4" name="Номер слайда 3">
            <a:extLst>
              <a:ext uri="{FF2B5EF4-FFF2-40B4-BE49-F238E27FC236}">
                <a16:creationId xmlns="" xmlns:a16="http://schemas.microsoft.com/office/drawing/2014/main" id="{06555008-558A-4705-ADA6-A99A535D9A1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5</a:t>
            </a:fld>
            <a:endParaRPr lang="ru-RU" dirty="0"/>
          </a:p>
        </p:txBody>
      </p:sp>
      <p:sp>
        <p:nvSpPr>
          <p:cNvPr id="11" name="Google Shape;125;p4">
            <a:extLst>
              <a:ext uri="{FF2B5EF4-FFF2-40B4-BE49-F238E27FC236}">
                <a16:creationId xmlns="" xmlns:a16="http://schemas.microsoft.com/office/drawing/2014/main" id="{60669A83-F90E-4A4C-BA00-13CC73D4042F}"/>
              </a:ext>
            </a:extLst>
          </p:cNvPr>
          <p:cNvSpPr/>
          <p:nvPr/>
        </p:nvSpPr>
        <p:spPr>
          <a:xfrm>
            <a:off x="1339132" y="1417637"/>
            <a:ext cx="6217909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ru-RU" sz="1600" dirty="0" smtClean="0"/>
              <a:t>Согласно заданию необходимо получить показатели описательной статистики набора данных (среднее, медиану, максимальное, минимальное и стандартное отклонение).</a:t>
            </a:r>
            <a:endParaRPr sz="1600" dirty="0">
              <a:solidFill>
                <a:srgbClr val="262626"/>
              </a:solidFill>
              <a:latin typeface="ALS Sector Regular" panose="02000000000000000000" pitchFamily="2" charset="0"/>
              <a:ea typeface="Open Sans"/>
              <a:cs typeface="ALS Sector Regular" panose="02000000000000000000" pitchFamily="2" charset="0"/>
              <a:sym typeface="Open Sans"/>
            </a:endParaRPr>
          </a:p>
        </p:txBody>
      </p:sp>
      <p:sp>
        <p:nvSpPr>
          <p:cNvPr id="66" name="Прямоугольник 65"/>
          <p:cNvSpPr/>
          <p:nvPr/>
        </p:nvSpPr>
        <p:spPr>
          <a:xfrm>
            <a:off x="3349634" y="540538"/>
            <a:ext cx="460574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dirty="0" smtClean="0">
                <a:solidFill>
                  <a:srgbClr val="07427D"/>
                </a:solidFill>
                <a:latin typeface="ALS Sector Regular (Основной текст)"/>
              </a:rPr>
              <a:t>Описательная статистика</a:t>
            </a:r>
            <a:endParaRPr lang="ru-RU" sz="2800" dirty="0">
              <a:latin typeface="ALS Sector Regular (Основной текст)"/>
            </a:endParaRPr>
          </a:p>
        </p:txBody>
      </p:sp>
      <p:sp>
        <p:nvSpPr>
          <p:cNvPr id="67" name="Google Shape;125;p4">
            <a:extLst>
              <a:ext uri="{FF2B5EF4-FFF2-40B4-BE49-F238E27FC236}">
                <a16:creationId xmlns="" xmlns:a16="http://schemas.microsoft.com/office/drawing/2014/main" id="{60669A83-F90E-4A4C-BA00-13CC73D4042F}"/>
              </a:ext>
            </a:extLst>
          </p:cNvPr>
          <p:cNvSpPr/>
          <p:nvPr/>
        </p:nvSpPr>
        <p:spPr>
          <a:xfrm>
            <a:off x="1974590" y="2415396"/>
            <a:ext cx="4460693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hangingPunct="0"/>
            <a:r>
              <a:rPr lang="ru-RU" sz="1600" dirty="0" smtClean="0"/>
              <a:t>Статистические функции </a:t>
            </a:r>
            <a:r>
              <a:rPr lang="en-US" sz="1600" dirty="0" err="1" smtClean="0"/>
              <a:t>PostgreSQL</a:t>
            </a:r>
            <a:r>
              <a:rPr lang="en-US" sz="1600" dirty="0" smtClean="0"/>
              <a:t>:</a:t>
            </a:r>
          </a:p>
          <a:p>
            <a:pPr lvl="0" hangingPunct="0"/>
            <a:r>
              <a:rPr lang="en-US" sz="1600" dirty="0" smtClean="0"/>
              <a:t>AVG(</a:t>
            </a:r>
            <a:r>
              <a:rPr lang="ru-RU" sz="1600" dirty="0" smtClean="0"/>
              <a:t>поле</a:t>
            </a:r>
            <a:r>
              <a:rPr lang="en-US" sz="1600" dirty="0" smtClean="0"/>
              <a:t>),  </a:t>
            </a:r>
            <a:r>
              <a:rPr lang="en-US" sz="1600" dirty="0" err="1" smtClean="0"/>
              <a:t>percentile_cont</a:t>
            </a:r>
            <a:r>
              <a:rPr lang="en-US" sz="1600" dirty="0" smtClean="0"/>
              <a:t>(0.5), MAX(</a:t>
            </a:r>
            <a:r>
              <a:rPr lang="ru-RU" sz="1600" dirty="0" smtClean="0"/>
              <a:t>поле</a:t>
            </a:r>
            <a:r>
              <a:rPr lang="en-US" sz="1600" dirty="0" smtClean="0"/>
              <a:t>), MIN(</a:t>
            </a:r>
            <a:r>
              <a:rPr lang="ru-RU" sz="1600" dirty="0" smtClean="0"/>
              <a:t>поле</a:t>
            </a:r>
            <a:r>
              <a:rPr lang="en-US" sz="1600" dirty="0" smtClean="0"/>
              <a:t>),</a:t>
            </a:r>
            <a:r>
              <a:rPr lang="en-US" sz="1600" dirty="0" err="1" smtClean="0"/>
              <a:t>stddev</a:t>
            </a:r>
            <a:r>
              <a:rPr lang="en-US" sz="1600" dirty="0" smtClean="0"/>
              <a:t>(</a:t>
            </a:r>
            <a:r>
              <a:rPr lang="ru-RU" sz="1600" dirty="0" smtClean="0"/>
              <a:t>поле</a:t>
            </a:r>
            <a:r>
              <a:rPr lang="en-US" sz="1600" dirty="0" smtClean="0"/>
              <a:t>) </a:t>
            </a:r>
            <a:endParaRPr lang="ru-RU" sz="1600" dirty="0"/>
          </a:p>
        </p:txBody>
      </p:sp>
      <p:pic>
        <p:nvPicPr>
          <p:cNvPr id="71" name="Рисунок 70" descr="Pocngresq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613" y="2351735"/>
            <a:ext cx="1015873" cy="1015873"/>
          </a:xfrm>
          <a:prstGeom prst="rect">
            <a:avLst/>
          </a:prstGeom>
        </p:spPr>
      </p:pic>
      <p:pic>
        <p:nvPicPr>
          <p:cNvPr id="72" name="Рисунок 71" descr="Без названия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3863" y="2391954"/>
            <a:ext cx="789767" cy="789767"/>
          </a:xfrm>
          <a:prstGeom prst="rect">
            <a:avLst/>
          </a:prstGeom>
        </p:spPr>
      </p:pic>
      <p:sp>
        <p:nvSpPr>
          <p:cNvPr id="73" name="Прямоугольник 72"/>
          <p:cNvSpPr/>
          <p:nvPr/>
        </p:nvSpPr>
        <p:spPr>
          <a:xfrm>
            <a:off x="7634394" y="2369338"/>
            <a:ext cx="400448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 smtClean="0"/>
              <a:t>Статистические функции </a:t>
            </a:r>
            <a:r>
              <a:rPr lang="en-US" sz="1600" dirty="0" err="1" smtClean="0"/>
              <a:t>pandas.DataFrame</a:t>
            </a:r>
            <a:r>
              <a:rPr lang="en-US" sz="1600" dirty="0" smtClean="0"/>
              <a:t>: describe(), mean(),  median(), max(), min(), std()</a:t>
            </a:r>
            <a:endParaRPr lang="ru-RU" sz="1600" dirty="0"/>
          </a:p>
        </p:txBody>
      </p:sp>
      <p:pic>
        <p:nvPicPr>
          <p:cNvPr id="22" name="Рисунок 21"/>
          <p:cNvPicPr/>
          <p:nvPr/>
        </p:nvPicPr>
        <p:blipFill>
          <a:blip r:embed="rId4" cstate="print">
            <a:extLst>
              <a:ext uri="{28A0092B-C50C-407E-A947-70E740481C1C}">
                <a14:useLocalDpi xmlns:ve="http://schemas.openxmlformats.org/markup-compatibility/2006" xmlns:m="http://schemas.openxmlformats.org/officeDocument/2006/math" xmlns:wp="http://schemas.openxmlformats.org/drawingml/2006/wordprocessingDrawing" xmlns:wne="http://schemas.microsoft.com/office/word/2006/wordml" xmlns:a14="http://schemas.microsoft.com/office/drawing/2010/main" xmlns:wps="http://schemas.microsoft.com/office/word/2010/wordprocessingShape" xmlns:wpi="http://schemas.microsoft.com/office/word/2010/wordprocessingInk" xmlns:wpg="http://schemas.microsoft.com/office/word/2010/wordprocessingGroup" xmlns:w15="http://schemas.microsoft.com/office/word/2012/wordml" xmlns:w14="http://schemas.microsoft.com/office/word/2010/wordml" xmlns:w="http://schemas.openxmlformats.org/wordprocessingml/2006/main" xmlns:w10="urn:schemas-microsoft-com:office:word" xmlns:wp14="http://schemas.microsoft.com/office/word/2010/wordprocessingDrawing" xmlns:v="urn:schemas-microsoft-com:vml" xmlns:o="urn:schemas-microsoft-com:office:office" xmlns:mc="http://schemas.openxmlformats.org/markup-compatibility/2006" xmlns:wpc="http://schemas.microsoft.com/office/word/2010/wordprocessingCanvas" xmlns="" xmlns:pic="http://schemas.openxmlformats.org/drawingml/2006/picture" xmlns:lc="http://schemas.openxmlformats.org/drawingml/2006/lockedCanvas" val="0"/>
              </a:ext>
            </a:extLst>
          </a:blip>
          <a:srcRect/>
          <a:stretch>
            <a:fillRect/>
          </a:stretch>
        </p:blipFill>
        <p:spPr bwMode="auto">
          <a:xfrm>
            <a:off x="840266" y="3318093"/>
            <a:ext cx="10753635" cy="300506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="" xmlns:p14="http://schemas.microsoft.com/office/powerpoint/2010/main" val="171392898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210;p9">
            <a:extLst>
              <a:ext uri="{FF2B5EF4-FFF2-40B4-BE49-F238E27FC236}">
                <a16:creationId xmlns="" xmlns:a16="http://schemas.microsoft.com/office/drawing/2014/main" id="{A399EAE0-0E1E-4B54-8527-D2B3D6A61C2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04508" y="4229100"/>
            <a:ext cx="10823324" cy="16529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725" tIns="38350" rIns="76725" bIns="38350" anchor="t" anchorCtr="0">
            <a:noAutofit/>
          </a:bodyPr>
          <a:lstStyle/>
          <a:p>
            <a:pPr marL="0" lvl="0" indent="0">
              <a:spcBef>
                <a:spcPts val="0"/>
              </a:spcBef>
              <a:buClr>
                <a:srgbClr val="888888"/>
              </a:buClr>
              <a:buSzPts val="1600"/>
              <a:buNone/>
            </a:pPr>
            <a:r>
              <a:rPr lang="ru-RU" sz="1600" dirty="0" smtClean="0"/>
              <a:t>Библиотека </a:t>
            </a:r>
            <a:r>
              <a:rPr lang="en-US" sz="1600" dirty="0" err="1" smtClean="0"/>
              <a:t>Seaborn</a:t>
            </a:r>
            <a:r>
              <a:rPr lang="ru-RU" sz="1600" dirty="0" smtClean="0"/>
              <a:t> и ее функции </a:t>
            </a:r>
            <a:r>
              <a:rPr lang="en-US" sz="1600" dirty="0" err="1" smtClean="0"/>
              <a:t>displot</a:t>
            </a:r>
            <a:r>
              <a:rPr lang="ru-RU" sz="1600" dirty="0" smtClean="0"/>
              <a:t>, </a:t>
            </a:r>
            <a:r>
              <a:rPr lang="en-US" sz="1600" dirty="0" err="1" smtClean="0"/>
              <a:t>rugplot</a:t>
            </a:r>
            <a:r>
              <a:rPr lang="ru-RU" sz="1600" dirty="0" smtClean="0"/>
              <a:t>, </a:t>
            </a:r>
            <a:r>
              <a:rPr lang="en-US" sz="1600" dirty="0" err="1" smtClean="0"/>
              <a:t>boxplot</a:t>
            </a:r>
            <a:r>
              <a:rPr lang="ru-RU" sz="1600" dirty="0" smtClean="0"/>
              <a:t>, </a:t>
            </a:r>
            <a:r>
              <a:rPr lang="ru-RU" sz="1600" dirty="0" err="1" smtClean="0"/>
              <a:t>stripplot</a:t>
            </a:r>
            <a:r>
              <a:rPr lang="ru-RU" sz="1600" dirty="0" smtClean="0"/>
              <a:t> позволяют построить плотность распределения и ящик с «усами».</a:t>
            </a:r>
            <a:endParaRPr lang="en-US" sz="1600" dirty="0">
              <a:sym typeface="Arial"/>
            </a:endParaRPr>
          </a:p>
          <a:p>
            <a:pPr marL="0" indent="0" hangingPunct="0">
              <a:spcBef>
                <a:spcPts val="0"/>
              </a:spcBef>
              <a:buClr>
                <a:srgbClr val="888888"/>
              </a:buClr>
              <a:buSzPts val="1600"/>
              <a:buNone/>
            </a:pPr>
            <a:endParaRPr lang="ru-RU" sz="1600" dirty="0" smtClean="0"/>
          </a:p>
          <a:p>
            <a:pPr marL="0" indent="0" hangingPunct="0">
              <a:spcBef>
                <a:spcPts val="0"/>
              </a:spcBef>
              <a:buClr>
                <a:srgbClr val="888888"/>
              </a:buClr>
              <a:buSzPts val="1600"/>
              <a:buNone/>
            </a:pPr>
            <a:r>
              <a:rPr lang="ru-RU" sz="1600" dirty="0" smtClean="0"/>
              <a:t>Из гистограмм распределения переменных и диаграмм «ящик с усами» видно, что все признаки, кроме «Угол нашивки», имеют нормальное распределение (график в виде «колокола»), принимают неотрицательные значения  и непрерывны. Также визуально видны «выбросы» – аномальные значения, которые отрицательно будут сказываться на выявлении общей закономерности и процессу обучения и предсказания. </a:t>
            </a:r>
            <a:endParaRPr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="" xmlns:a16="http://schemas.microsoft.com/office/drawing/2014/main" id="{06555008-558A-4705-ADA6-A99A535D9A1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6</a:t>
            </a:fld>
            <a:endParaRPr lang="ru-RU" dirty="0"/>
          </a:p>
        </p:txBody>
      </p:sp>
      <p:cxnSp>
        <p:nvCxnSpPr>
          <p:cNvPr id="9" name="Google Shape;213;p9">
            <a:extLst>
              <a:ext uri="{FF2B5EF4-FFF2-40B4-BE49-F238E27FC236}">
                <a16:creationId xmlns="" xmlns:a16="http://schemas.microsoft.com/office/drawing/2014/main" id="{0C480937-F08C-4A40-946A-9FA8434D6EA0}"/>
              </a:ext>
            </a:extLst>
          </p:cNvPr>
          <p:cNvCxnSpPr>
            <a:cxnSpLocks/>
          </p:cNvCxnSpPr>
          <p:nvPr/>
        </p:nvCxnSpPr>
        <p:spPr>
          <a:xfrm>
            <a:off x="553915" y="4097215"/>
            <a:ext cx="4867" cy="2019501"/>
          </a:xfrm>
          <a:prstGeom prst="straightConnector1">
            <a:avLst/>
          </a:prstGeom>
          <a:noFill/>
          <a:ln w="28575" cap="flat" cmpd="sng">
            <a:solidFill>
              <a:srgbClr val="065CAB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" name="Google Shape;214;p9">
            <a:extLst>
              <a:ext uri="{FF2B5EF4-FFF2-40B4-BE49-F238E27FC236}">
                <a16:creationId xmlns="" xmlns:a16="http://schemas.microsoft.com/office/drawing/2014/main" id="{8E660AC8-2945-4581-B887-9EB868DF2EA6}"/>
              </a:ext>
            </a:extLst>
          </p:cNvPr>
          <p:cNvCxnSpPr>
            <a:cxnSpLocks/>
          </p:cNvCxnSpPr>
          <p:nvPr/>
        </p:nvCxnSpPr>
        <p:spPr>
          <a:xfrm flipV="1">
            <a:off x="559293" y="6095533"/>
            <a:ext cx="825048" cy="21183"/>
          </a:xfrm>
          <a:prstGeom prst="straightConnector1">
            <a:avLst/>
          </a:prstGeom>
          <a:noFill/>
          <a:ln w="28575" cap="flat" cmpd="sng">
            <a:solidFill>
              <a:srgbClr val="065CAB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1" name="Google Shape;215;p9">
            <a:extLst>
              <a:ext uri="{FF2B5EF4-FFF2-40B4-BE49-F238E27FC236}">
                <a16:creationId xmlns="" xmlns:a16="http://schemas.microsoft.com/office/drawing/2014/main" id="{7057A822-034F-4B62-9A1A-674FAE24E888}"/>
              </a:ext>
            </a:extLst>
          </p:cNvPr>
          <p:cNvCxnSpPr>
            <a:cxnSpLocks/>
          </p:cNvCxnSpPr>
          <p:nvPr/>
        </p:nvCxnSpPr>
        <p:spPr>
          <a:xfrm>
            <a:off x="541197" y="4081532"/>
            <a:ext cx="825559" cy="0"/>
          </a:xfrm>
          <a:prstGeom prst="straightConnector1">
            <a:avLst/>
          </a:prstGeom>
          <a:noFill/>
          <a:ln w="28575" cap="flat" cmpd="sng">
            <a:solidFill>
              <a:srgbClr val="065CAB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2" name="Группа 13">
            <a:extLst>
              <a:ext uri="{FF2B5EF4-FFF2-40B4-BE49-F238E27FC236}">
                <a16:creationId xmlns="" xmlns:a16="http://schemas.microsoft.com/office/drawing/2014/main" id="{F324A62E-A256-4354-8835-CFA3C09136B2}"/>
              </a:ext>
            </a:extLst>
          </p:cNvPr>
          <p:cNvGrpSpPr/>
          <p:nvPr/>
        </p:nvGrpSpPr>
        <p:grpSpPr>
          <a:xfrm>
            <a:off x="3167880" y="469293"/>
            <a:ext cx="8596229" cy="666000"/>
            <a:chOff x="1476753" y="3499669"/>
            <a:chExt cx="4806043" cy="666000"/>
          </a:xfrm>
        </p:grpSpPr>
        <p:sp>
          <p:nvSpPr>
            <p:cNvPr id="15" name="Прямоугольник 14">
              <a:extLst>
                <a:ext uri="{FF2B5EF4-FFF2-40B4-BE49-F238E27FC236}">
                  <a16:creationId xmlns="" xmlns:a16="http://schemas.microsoft.com/office/drawing/2014/main" id="{E589737A-BA23-46A0-A36B-BE16171D8E61}"/>
                </a:ext>
              </a:extLst>
            </p:cNvPr>
            <p:cNvSpPr/>
            <p:nvPr/>
          </p:nvSpPr>
          <p:spPr>
            <a:xfrm>
              <a:off x="1476753" y="3499669"/>
              <a:ext cx="4806043" cy="66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800" spc="180" dirty="0" smtClean="0">
                  <a:ln>
                    <a:solidFill>
                      <a:srgbClr val="065CAB"/>
                    </a:solidFill>
                  </a:ln>
                  <a:solidFill>
                    <a:srgbClr val="065CAB"/>
                  </a:solidFill>
                  <a:latin typeface="ALS Sector Bold" pitchFamily="2" charset="0"/>
                  <a:cs typeface="ALS Sector Bold" pitchFamily="2" charset="0"/>
                </a:rPr>
                <a:t>Плотность распределения и ящик с «усами»</a:t>
              </a:r>
              <a:endParaRPr lang="ru-RU" sz="2800" spc="180" dirty="0">
                <a:latin typeface="ALS Sector Bold" pitchFamily="2" charset="0"/>
                <a:cs typeface="ALS Sector Bold" pitchFamily="2" charset="0"/>
              </a:endParaRPr>
            </a:p>
          </p:txBody>
        </p:sp>
        <p:sp>
          <p:nvSpPr>
            <p:cNvPr id="16" name="Прямоугольник 58">
              <a:extLst>
                <a:ext uri="{FF2B5EF4-FFF2-40B4-BE49-F238E27FC236}">
                  <a16:creationId xmlns="" xmlns:a16="http://schemas.microsoft.com/office/drawing/2014/main" id="{1C3517E3-F6E0-4F52-AEE5-DC80364E562C}"/>
                </a:ext>
              </a:extLst>
            </p:cNvPr>
            <p:cNvSpPr/>
            <p:nvPr/>
          </p:nvSpPr>
          <p:spPr>
            <a:xfrm rot="10800000" flipH="1">
              <a:off x="1476754" y="3499669"/>
              <a:ext cx="7657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65CA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latin typeface="ALS Sector Regular" panose="02000000000000000000" pitchFamily="2" charset="0"/>
              </a:endParaRPr>
            </a:p>
          </p:txBody>
        </p:sp>
        <p:sp>
          <p:nvSpPr>
            <p:cNvPr id="17" name="Прямоугольник 58">
              <a:extLst>
                <a:ext uri="{FF2B5EF4-FFF2-40B4-BE49-F238E27FC236}">
                  <a16:creationId xmlns="" xmlns:a16="http://schemas.microsoft.com/office/drawing/2014/main" id="{CEC88DFA-D330-4EAE-893E-A44623A39FD6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6174745" y="3499669"/>
              <a:ext cx="9004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046A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rgbClr val="065CAB"/>
                </a:solidFill>
                <a:latin typeface="ALS Sector Regular" panose="02000000000000000000" pitchFamily="2" charset="0"/>
              </a:endParaRPr>
            </a:p>
          </p:txBody>
        </p:sp>
      </p:grpSp>
      <p:pic>
        <p:nvPicPr>
          <p:cNvPr id="13" name="Рисунок 12"/>
          <p:cNvPicPr/>
          <p:nvPr/>
        </p:nvPicPr>
        <p:blipFill>
          <a:blip r:embed="rId2" cstate="print">
            <a:extLst>
              <a:ext uri="{28A0092B-C50C-407E-A947-70E740481C1C}">
                <a14:useLocalDpi xmlns:ve="http://schemas.openxmlformats.org/markup-compatibility/2006" xmlns:m="http://schemas.openxmlformats.org/officeDocument/2006/math" xmlns:wp="http://schemas.openxmlformats.org/drawingml/2006/wordprocessingDrawing" xmlns:wne="http://schemas.microsoft.com/office/word/2006/wordml" xmlns:a14="http://schemas.microsoft.com/office/drawing/2010/main" xmlns:wps="http://schemas.microsoft.com/office/word/2010/wordprocessingShape" xmlns:wpi="http://schemas.microsoft.com/office/word/2010/wordprocessingInk" xmlns:wpg="http://schemas.microsoft.com/office/word/2010/wordprocessingGroup" xmlns:w15="http://schemas.microsoft.com/office/word/2012/wordml" xmlns:w14="http://schemas.microsoft.com/office/word/2010/wordml" xmlns:w="http://schemas.openxmlformats.org/wordprocessingml/2006/main" xmlns:w10="urn:schemas-microsoft-com:office:word" xmlns:wp14="http://schemas.microsoft.com/office/word/2010/wordprocessingDrawing" xmlns:v="urn:schemas-microsoft-com:vml" xmlns:o="urn:schemas-microsoft-com:office:office" xmlns:mc="http://schemas.openxmlformats.org/markup-compatibility/2006" xmlns:wpc="http://schemas.microsoft.com/office/word/2010/wordprocessingCanvas" xmlns="" xmlns:pic="http://schemas.openxmlformats.org/drawingml/2006/picture" xmlns:lc="http://schemas.openxmlformats.org/drawingml/2006/lockedCanvas" val="0"/>
              </a:ext>
            </a:extLst>
          </a:blip>
          <a:stretch>
            <a:fillRect/>
          </a:stretch>
        </p:blipFill>
        <p:spPr>
          <a:xfrm>
            <a:off x="132042" y="1390291"/>
            <a:ext cx="2022073" cy="2372817"/>
          </a:xfrm>
          <a:prstGeom prst="rect">
            <a:avLst/>
          </a:prstGeom>
        </p:spPr>
      </p:pic>
      <p:pic>
        <p:nvPicPr>
          <p:cNvPr id="14" name="Рисунок 13"/>
          <p:cNvPicPr/>
          <p:nvPr/>
        </p:nvPicPr>
        <p:blipFill>
          <a:blip r:embed="rId3" cstate="print">
            <a:extLst>
              <a:ext uri="{28A0092B-C50C-407E-A947-70E740481C1C}">
                <a14:useLocalDpi xmlns:ve="http://schemas.openxmlformats.org/markup-compatibility/2006" xmlns:m="http://schemas.openxmlformats.org/officeDocument/2006/math" xmlns:wp="http://schemas.openxmlformats.org/drawingml/2006/wordprocessingDrawing" xmlns:wne="http://schemas.microsoft.com/office/word/2006/wordml" xmlns:a14="http://schemas.microsoft.com/office/drawing/2010/main" xmlns:wps="http://schemas.microsoft.com/office/word/2010/wordprocessingShape" xmlns:wpi="http://schemas.microsoft.com/office/word/2010/wordprocessingInk" xmlns:wpg="http://schemas.microsoft.com/office/word/2010/wordprocessingGroup" xmlns:w15="http://schemas.microsoft.com/office/word/2012/wordml" xmlns:w14="http://schemas.microsoft.com/office/word/2010/wordml" xmlns:w="http://schemas.openxmlformats.org/wordprocessingml/2006/main" xmlns:w10="urn:schemas-microsoft-com:office:word" xmlns:wp14="http://schemas.microsoft.com/office/word/2010/wordprocessingDrawing" xmlns:v="urn:schemas-microsoft-com:vml" xmlns:o="urn:schemas-microsoft-com:office:office" xmlns:mc="http://schemas.openxmlformats.org/markup-compatibility/2006" xmlns:wpc="http://schemas.microsoft.com/office/word/2010/wordprocessingCanvas" xmlns="" xmlns:pic="http://schemas.openxmlformats.org/drawingml/2006/picture" xmlns:lc="http://schemas.openxmlformats.org/drawingml/2006/lockedCanvas" val="0"/>
              </a:ext>
            </a:extLst>
          </a:blip>
          <a:stretch>
            <a:fillRect/>
          </a:stretch>
        </p:blipFill>
        <p:spPr>
          <a:xfrm>
            <a:off x="2888451" y="1341407"/>
            <a:ext cx="2299011" cy="2500831"/>
          </a:xfrm>
          <a:prstGeom prst="rect">
            <a:avLst/>
          </a:prstGeom>
        </p:spPr>
      </p:pic>
      <p:pic>
        <p:nvPicPr>
          <p:cNvPr id="18" name="Рисунок 17"/>
          <p:cNvPicPr/>
          <p:nvPr/>
        </p:nvPicPr>
        <p:blipFill>
          <a:blip r:embed="rId4" cstate="print">
            <a:extLst>
              <a:ext uri="{28A0092B-C50C-407E-A947-70E740481C1C}">
                <a14:useLocalDpi xmlns:ve="http://schemas.openxmlformats.org/markup-compatibility/2006" xmlns:m="http://schemas.openxmlformats.org/officeDocument/2006/math" xmlns:wp="http://schemas.openxmlformats.org/drawingml/2006/wordprocessingDrawing" xmlns:wne="http://schemas.microsoft.com/office/word/2006/wordml" xmlns:a14="http://schemas.microsoft.com/office/drawing/2010/main" xmlns:wps="http://schemas.microsoft.com/office/word/2010/wordprocessingShape" xmlns:wpi="http://schemas.microsoft.com/office/word/2010/wordprocessingInk" xmlns:wpg="http://schemas.microsoft.com/office/word/2010/wordprocessingGroup" xmlns:w15="http://schemas.microsoft.com/office/word/2012/wordml" xmlns:w14="http://schemas.microsoft.com/office/word/2010/wordml" xmlns:w="http://schemas.openxmlformats.org/wordprocessingml/2006/main" xmlns:w10="urn:schemas-microsoft-com:office:word" xmlns:wp14="http://schemas.microsoft.com/office/word/2010/wordprocessingDrawing" xmlns:v="urn:schemas-microsoft-com:vml" xmlns:o="urn:schemas-microsoft-com:office:office" xmlns:mc="http://schemas.openxmlformats.org/markup-compatibility/2006" xmlns:wpc="http://schemas.microsoft.com/office/word/2010/wordprocessingCanvas" xmlns="" xmlns:pic="http://schemas.openxmlformats.org/drawingml/2006/picture" xmlns:lc="http://schemas.openxmlformats.org/drawingml/2006/lockedCanvas" val="0"/>
              </a:ext>
            </a:extLst>
          </a:blip>
          <a:stretch>
            <a:fillRect/>
          </a:stretch>
        </p:blipFill>
        <p:spPr>
          <a:xfrm>
            <a:off x="5576546" y="1427671"/>
            <a:ext cx="1967255" cy="2212344"/>
          </a:xfrm>
          <a:prstGeom prst="rect">
            <a:avLst/>
          </a:prstGeom>
        </p:spPr>
      </p:pic>
      <p:pic>
        <p:nvPicPr>
          <p:cNvPr id="19" name="Рисунок 18"/>
          <p:cNvPicPr/>
          <p:nvPr/>
        </p:nvPicPr>
        <p:blipFill>
          <a:blip r:embed="rId5" cstate="print">
            <a:extLst>
              <a:ext uri="{28A0092B-C50C-407E-A947-70E740481C1C}">
                <a14:useLocalDpi xmlns:ve="http://schemas.openxmlformats.org/markup-compatibility/2006" xmlns:m="http://schemas.openxmlformats.org/officeDocument/2006/math" xmlns:wp="http://schemas.openxmlformats.org/drawingml/2006/wordprocessingDrawing" xmlns:wne="http://schemas.microsoft.com/office/word/2006/wordml" xmlns:a14="http://schemas.microsoft.com/office/drawing/2010/main" xmlns:wps="http://schemas.microsoft.com/office/word/2010/wordprocessingShape" xmlns:wpi="http://schemas.microsoft.com/office/word/2010/wordprocessingInk" xmlns:wpg="http://schemas.microsoft.com/office/word/2010/wordprocessingGroup" xmlns:w15="http://schemas.microsoft.com/office/word/2012/wordml" xmlns:w14="http://schemas.microsoft.com/office/word/2010/wordml" xmlns:w="http://schemas.openxmlformats.org/wordprocessingml/2006/main" xmlns:w10="urn:schemas-microsoft-com:office:word" xmlns:wp14="http://schemas.microsoft.com/office/word/2010/wordprocessingDrawing" xmlns:v="urn:schemas-microsoft-com:vml" xmlns:o="urn:schemas-microsoft-com:office:office" xmlns:mc="http://schemas.openxmlformats.org/markup-compatibility/2006" xmlns:wpc="http://schemas.microsoft.com/office/word/2010/wordprocessingCanvas" xmlns="" xmlns:pic="http://schemas.openxmlformats.org/drawingml/2006/picture" xmlns:lc="http://schemas.openxmlformats.org/drawingml/2006/lockedCanvas" val="0"/>
              </a:ext>
            </a:extLst>
          </a:blip>
          <a:stretch>
            <a:fillRect/>
          </a:stretch>
        </p:blipFill>
        <p:spPr>
          <a:xfrm>
            <a:off x="7965831" y="1453718"/>
            <a:ext cx="2575538" cy="2010451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25238162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="" xmlns:a16="http://schemas.microsoft.com/office/drawing/2014/main" id="{06555008-558A-4705-ADA6-A99A535D9A1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7</a:t>
            </a:fld>
            <a:endParaRPr lang="ru-RU" dirty="0"/>
          </a:p>
        </p:txBody>
      </p:sp>
      <p:grpSp>
        <p:nvGrpSpPr>
          <p:cNvPr id="2" name="Группа 13">
            <a:extLst>
              <a:ext uri="{FF2B5EF4-FFF2-40B4-BE49-F238E27FC236}">
                <a16:creationId xmlns="" xmlns:a16="http://schemas.microsoft.com/office/drawing/2014/main" id="{F324A62E-A256-4354-8835-CFA3C09136B2}"/>
              </a:ext>
            </a:extLst>
          </p:cNvPr>
          <p:cNvGrpSpPr/>
          <p:nvPr/>
        </p:nvGrpSpPr>
        <p:grpSpPr>
          <a:xfrm>
            <a:off x="2891835" y="452040"/>
            <a:ext cx="8596229" cy="666000"/>
            <a:chOff x="1476753" y="3499669"/>
            <a:chExt cx="4806043" cy="666000"/>
          </a:xfrm>
        </p:grpSpPr>
        <p:sp>
          <p:nvSpPr>
            <p:cNvPr id="15" name="Прямоугольник 14">
              <a:extLst>
                <a:ext uri="{FF2B5EF4-FFF2-40B4-BE49-F238E27FC236}">
                  <a16:creationId xmlns="" xmlns:a16="http://schemas.microsoft.com/office/drawing/2014/main" id="{E589737A-BA23-46A0-A36B-BE16171D8E61}"/>
                </a:ext>
              </a:extLst>
            </p:cNvPr>
            <p:cNvSpPr/>
            <p:nvPr/>
          </p:nvSpPr>
          <p:spPr>
            <a:xfrm>
              <a:off x="1476753" y="3499669"/>
              <a:ext cx="4806043" cy="66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800" spc="180" dirty="0" smtClean="0">
                  <a:latin typeface="ALS Sector Bold" pitchFamily="2" charset="0"/>
                  <a:cs typeface="ALS Sector Bold" pitchFamily="2" charset="0"/>
                </a:rPr>
                <a:t>МММ()м</a:t>
              </a:r>
              <a:endParaRPr lang="ru-RU" sz="2800" spc="180" dirty="0">
                <a:latin typeface="ALS Sector Bold" pitchFamily="2" charset="0"/>
                <a:cs typeface="ALS Sector Bold" pitchFamily="2" charset="0"/>
              </a:endParaRPr>
            </a:p>
          </p:txBody>
        </p:sp>
        <p:sp>
          <p:nvSpPr>
            <p:cNvPr id="16" name="Прямоугольник 58">
              <a:extLst>
                <a:ext uri="{FF2B5EF4-FFF2-40B4-BE49-F238E27FC236}">
                  <a16:creationId xmlns="" xmlns:a16="http://schemas.microsoft.com/office/drawing/2014/main" id="{1C3517E3-F6E0-4F52-AEE5-DC80364E562C}"/>
                </a:ext>
              </a:extLst>
            </p:cNvPr>
            <p:cNvSpPr/>
            <p:nvPr/>
          </p:nvSpPr>
          <p:spPr>
            <a:xfrm rot="10800000" flipH="1">
              <a:off x="1476754" y="3499669"/>
              <a:ext cx="7657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65CA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latin typeface="ALS Sector Regular" panose="02000000000000000000" pitchFamily="2" charset="0"/>
              </a:endParaRPr>
            </a:p>
          </p:txBody>
        </p:sp>
        <p:sp>
          <p:nvSpPr>
            <p:cNvPr id="17" name="Прямоугольник 58">
              <a:extLst>
                <a:ext uri="{FF2B5EF4-FFF2-40B4-BE49-F238E27FC236}">
                  <a16:creationId xmlns="" xmlns:a16="http://schemas.microsoft.com/office/drawing/2014/main" id="{CEC88DFA-D330-4EAE-893E-A44623A39FD6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6005951" y="3499669"/>
              <a:ext cx="9004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046A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rgbClr val="065CAB"/>
                </a:solidFill>
                <a:latin typeface="ALS Sector Regular" panose="02000000000000000000" pitchFamily="2" charset="0"/>
              </a:endParaRPr>
            </a:p>
          </p:txBody>
        </p:sp>
      </p:grpSp>
      <p:sp>
        <p:nvSpPr>
          <p:cNvPr id="20" name="Прямоугольник 19"/>
          <p:cNvSpPr/>
          <p:nvPr/>
        </p:nvSpPr>
        <p:spPr>
          <a:xfrm>
            <a:off x="3240827" y="540540"/>
            <a:ext cx="65902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2800" spc="180" dirty="0" smtClean="0">
                <a:ln>
                  <a:solidFill>
                    <a:srgbClr val="065CAB"/>
                  </a:solidFill>
                </a:ln>
                <a:solidFill>
                  <a:srgbClr val="065CAB"/>
                </a:solidFill>
                <a:latin typeface="ALS Sector Bold" pitchFamily="2" charset="0"/>
                <a:ea typeface="+mn-ea"/>
                <a:cs typeface="ALS Sector Bold" pitchFamily="2" charset="0"/>
              </a:rPr>
              <a:t>Выявление выбросов (аномалий) </a:t>
            </a:r>
          </a:p>
        </p:txBody>
      </p:sp>
      <p:sp>
        <p:nvSpPr>
          <p:cNvPr id="23553" name="Rectangle 1"/>
          <p:cNvSpPr>
            <a:spLocks noChangeArrowheads="1"/>
          </p:cNvSpPr>
          <p:nvPr/>
        </p:nvSpPr>
        <p:spPr bwMode="auto">
          <a:xfrm>
            <a:off x="6844894" y="2417287"/>
            <a:ext cx="639919" cy="276999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508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ru-RU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Times New Roman" pitchFamily="18" charset="0"/>
              <a:cs typeface="Arial" pitchFamily="34" charset="0"/>
            </a:endParaRPr>
          </a:p>
        </p:txBody>
      </p:sp>
      <p:sp>
        <p:nvSpPr>
          <p:cNvPr id="21" name="Google Shape;125;p4">
            <a:extLst>
              <a:ext uri="{FF2B5EF4-FFF2-40B4-BE49-F238E27FC236}">
                <a16:creationId xmlns="" xmlns:a16="http://schemas.microsoft.com/office/drawing/2014/main" id="{60669A83-F90E-4A4C-BA00-13CC73D4042F}"/>
              </a:ext>
            </a:extLst>
          </p:cNvPr>
          <p:cNvSpPr/>
          <p:nvPr/>
        </p:nvSpPr>
        <p:spPr>
          <a:xfrm>
            <a:off x="1218362" y="1383133"/>
            <a:ext cx="10308353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indent="450850" fontAlgn="base"/>
            <a:r>
              <a:rPr lang="ru-RU" altLang="zh-CN" sz="1600" dirty="0" smtClean="0">
                <a:solidFill>
                  <a:srgbClr val="065CAB"/>
                </a:solidFill>
              </a:rPr>
              <a:t>Есть следующие методы выявления выбросов для признаков с нормальным распределением:</a:t>
            </a:r>
          </a:p>
          <a:p>
            <a:pPr marL="360000" lvl="0"/>
            <a:endParaRPr sz="1600" dirty="0">
              <a:solidFill>
                <a:srgbClr val="065CAB"/>
              </a:solidFill>
              <a:latin typeface="ALS Sector Regular" panose="02000000000000000000" pitchFamily="2" charset="0"/>
              <a:ea typeface="Open Sans"/>
              <a:cs typeface="ALS Sector Regular" panose="02000000000000000000" pitchFamily="2" charset="0"/>
              <a:sym typeface="Open Sans"/>
            </a:endParaRPr>
          </a:p>
        </p:txBody>
      </p:sp>
      <p:sp>
        <p:nvSpPr>
          <p:cNvPr id="27" name="Google Shape;125;p4">
            <a:extLst>
              <a:ext uri="{FF2B5EF4-FFF2-40B4-BE49-F238E27FC236}">
                <a16:creationId xmlns="" xmlns:a16="http://schemas.microsoft.com/office/drawing/2014/main" id="{60669A83-F90E-4A4C-BA00-13CC73D4042F}"/>
              </a:ext>
            </a:extLst>
          </p:cNvPr>
          <p:cNvSpPr/>
          <p:nvPr/>
        </p:nvSpPr>
        <p:spPr>
          <a:xfrm>
            <a:off x="1227319" y="2025933"/>
            <a:ext cx="10056031" cy="18158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indent="45085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ru-RU" altLang="zh-CN" sz="1600" dirty="0" smtClean="0">
                <a:solidFill>
                  <a:srgbClr val="065CAB"/>
                </a:solidFill>
              </a:rPr>
              <a:t>Метод стандартного отклонения (3-х сигм), где верхняя (</a:t>
            </a:r>
            <a:r>
              <a:rPr lang="en-US" altLang="zh-CN" sz="1600" dirty="0" err="1" smtClean="0">
                <a:solidFill>
                  <a:srgbClr val="065CAB"/>
                </a:solidFill>
              </a:rPr>
              <a:t>Limmax</a:t>
            </a:r>
            <a:r>
              <a:rPr lang="ru-RU" altLang="zh-CN" sz="1600" dirty="0" smtClean="0">
                <a:solidFill>
                  <a:srgbClr val="065CAB"/>
                </a:solidFill>
              </a:rPr>
              <a:t>) и нижняя (</a:t>
            </a:r>
            <a:r>
              <a:rPr lang="en-US" altLang="zh-CN" sz="1600" dirty="0" err="1" smtClean="0">
                <a:solidFill>
                  <a:srgbClr val="065CAB"/>
                </a:solidFill>
              </a:rPr>
              <a:t>Limmin</a:t>
            </a:r>
            <a:r>
              <a:rPr lang="ru-RU" altLang="zh-CN" sz="1600" dirty="0" smtClean="0">
                <a:solidFill>
                  <a:srgbClr val="065CAB"/>
                </a:solidFill>
              </a:rPr>
              <a:t>​) граница выбросов определяются по формуле:</a:t>
            </a:r>
          </a:p>
          <a:p>
            <a:pPr indent="45085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zh-CN" sz="1600" dirty="0" err="1" smtClean="0">
                <a:solidFill>
                  <a:srgbClr val="065CAB"/>
                </a:solidFill>
              </a:rPr>
              <a:t>Limmax</a:t>
            </a:r>
            <a:r>
              <a:rPr lang="en-US" altLang="zh-CN" sz="1600" dirty="0" smtClean="0">
                <a:solidFill>
                  <a:srgbClr val="065CAB"/>
                </a:solidFill>
              </a:rPr>
              <a:t> ​=  mean + Ns​∗S  </a:t>
            </a:r>
            <a:endParaRPr lang="ru-RU" altLang="zh-CN" sz="1600" dirty="0" smtClean="0">
              <a:solidFill>
                <a:srgbClr val="065CAB"/>
              </a:solidFill>
            </a:endParaRPr>
          </a:p>
          <a:p>
            <a:pPr indent="45085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zh-CN" sz="1600" dirty="0" err="1" smtClean="0">
                <a:solidFill>
                  <a:srgbClr val="065CAB"/>
                </a:solidFill>
              </a:rPr>
              <a:t>Limmin</a:t>
            </a:r>
            <a:r>
              <a:rPr lang="en-US" altLang="zh-CN" sz="1600" dirty="0" smtClean="0">
                <a:solidFill>
                  <a:srgbClr val="065CAB"/>
                </a:solidFill>
              </a:rPr>
              <a:t> ​=  mean - Ns​∗S ,</a:t>
            </a:r>
            <a:endParaRPr lang="ru-RU" altLang="zh-CN" sz="1600" dirty="0" smtClean="0">
              <a:solidFill>
                <a:srgbClr val="065CAB"/>
              </a:solidFill>
            </a:endParaRPr>
          </a:p>
          <a:p>
            <a:pPr indent="45085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ru-RU" altLang="zh-CN" sz="1600" dirty="0" smtClean="0">
                <a:solidFill>
                  <a:srgbClr val="065CAB"/>
                </a:solidFill>
              </a:rPr>
              <a:t>где 	</a:t>
            </a:r>
            <a:r>
              <a:rPr lang="en-US" altLang="zh-CN" sz="1600" dirty="0" smtClean="0">
                <a:solidFill>
                  <a:srgbClr val="065CAB"/>
                </a:solidFill>
              </a:rPr>
              <a:t>mean</a:t>
            </a:r>
            <a:r>
              <a:rPr lang="ru-RU" altLang="zh-CN" sz="1600" dirty="0" smtClean="0">
                <a:solidFill>
                  <a:srgbClr val="065CAB"/>
                </a:solidFill>
              </a:rPr>
              <a:t> - среднее значение;</a:t>
            </a:r>
          </a:p>
          <a:p>
            <a:pPr indent="45085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zh-CN" sz="1600" dirty="0" smtClean="0">
                <a:solidFill>
                  <a:srgbClr val="065CAB"/>
                </a:solidFill>
              </a:rPr>
              <a:t>S </a:t>
            </a:r>
            <a:r>
              <a:rPr lang="ru-RU" altLang="zh-CN" sz="1600" dirty="0" smtClean="0">
                <a:solidFill>
                  <a:srgbClr val="065CAB"/>
                </a:solidFill>
              </a:rPr>
              <a:t>- </a:t>
            </a:r>
            <a:r>
              <a:rPr lang="ru-RU" altLang="zh-CN" sz="1600" dirty="0" smtClean="0">
                <a:solidFill>
                  <a:srgbClr val="065CAB"/>
                </a:solidFill>
                <a:hlinkClick r:id="rId2"/>
              </a:rPr>
              <a:t>стандартное отклонение</a:t>
            </a:r>
            <a:r>
              <a:rPr lang="ru-RU" altLang="zh-CN" sz="1600" dirty="0" smtClean="0">
                <a:solidFill>
                  <a:srgbClr val="065CAB"/>
                </a:solidFill>
              </a:rPr>
              <a:t>;</a:t>
            </a:r>
          </a:p>
          <a:p>
            <a:pPr indent="45085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zh-CN" sz="1600" dirty="0" smtClean="0">
                <a:solidFill>
                  <a:srgbClr val="065CAB"/>
                </a:solidFill>
              </a:rPr>
              <a:t>Ns </a:t>
            </a:r>
            <a:r>
              <a:rPr lang="ru-RU" altLang="zh-CN" sz="1600" dirty="0" smtClean="0">
                <a:solidFill>
                  <a:srgbClr val="065CAB"/>
                </a:solidFill>
              </a:rPr>
              <a:t>= 3 - заданное число стандартных отклонений (3-х сигм);</a:t>
            </a:r>
            <a:endParaRPr sz="1600" dirty="0">
              <a:solidFill>
                <a:srgbClr val="065CAB"/>
              </a:solidFill>
              <a:latin typeface="ALS Sector Regular" panose="02000000000000000000" pitchFamily="2" charset="0"/>
              <a:ea typeface="Open Sans"/>
              <a:cs typeface="ALS Sector Regular" panose="02000000000000000000" pitchFamily="2" charset="0"/>
              <a:sym typeface="Open Sans"/>
            </a:endParaRPr>
          </a:p>
        </p:txBody>
      </p:sp>
      <p:grpSp>
        <p:nvGrpSpPr>
          <p:cNvPr id="28" name="Группа 59">
            <a:extLst>
              <a:ext uri="{FF2B5EF4-FFF2-40B4-BE49-F238E27FC236}">
                <a16:creationId xmlns="" xmlns:a16="http://schemas.microsoft.com/office/drawing/2014/main" id="{CEB208F7-621F-4826-AC02-D9ACF56C2556}"/>
              </a:ext>
            </a:extLst>
          </p:cNvPr>
          <p:cNvGrpSpPr/>
          <p:nvPr/>
        </p:nvGrpSpPr>
        <p:grpSpPr>
          <a:xfrm>
            <a:off x="558782" y="1815812"/>
            <a:ext cx="450202" cy="2114362"/>
            <a:chOff x="623996" y="1592262"/>
            <a:chExt cx="333947" cy="508681"/>
          </a:xfrm>
        </p:grpSpPr>
        <p:cxnSp>
          <p:nvCxnSpPr>
            <p:cNvPr id="29" name="Google Shape;123;p4">
              <a:extLst>
                <a:ext uri="{FF2B5EF4-FFF2-40B4-BE49-F238E27FC236}">
                  <a16:creationId xmlns="" xmlns:a16="http://schemas.microsoft.com/office/drawing/2014/main" id="{C80DFF66-7760-463A-A6E3-7A4A06739A6B}"/>
                </a:ext>
              </a:extLst>
            </p:cNvPr>
            <p:cNvCxnSpPr>
              <a:cxnSpLocks/>
            </p:cNvCxnSpPr>
            <p:nvPr/>
          </p:nvCxnSpPr>
          <p:spPr>
            <a:xfrm>
              <a:off x="623996" y="1592262"/>
              <a:ext cx="0" cy="508681"/>
            </a:xfrm>
            <a:prstGeom prst="straightConnector1">
              <a:avLst/>
            </a:prstGeom>
            <a:noFill/>
            <a:ln w="28575" cap="flat" cmpd="sng">
              <a:solidFill>
                <a:srgbClr val="065CAB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0" name="Google Shape;124;p4">
              <a:extLst>
                <a:ext uri="{FF2B5EF4-FFF2-40B4-BE49-F238E27FC236}">
                  <a16:creationId xmlns="" xmlns:a16="http://schemas.microsoft.com/office/drawing/2014/main" id="{537A8DBB-64CB-4C54-9816-C8AB9CEF9F83}"/>
                </a:ext>
              </a:extLst>
            </p:cNvPr>
            <p:cNvCxnSpPr>
              <a:cxnSpLocks/>
            </p:cNvCxnSpPr>
            <p:nvPr/>
          </p:nvCxnSpPr>
          <p:spPr>
            <a:xfrm>
              <a:off x="623996" y="1592262"/>
              <a:ext cx="333947" cy="0"/>
            </a:xfrm>
            <a:prstGeom prst="straightConnector1">
              <a:avLst/>
            </a:prstGeom>
            <a:noFill/>
            <a:ln w="28575" cap="flat" cmpd="sng">
              <a:solidFill>
                <a:srgbClr val="065CAB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1" name="Google Shape;126;p4">
              <a:extLst>
                <a:ext uri="{FF2B5EF4-FFF2-40B4-BE49-F238E27FC236}">
                  <a16:creationId xmlns="" xmlns:a16="http://schemas.microsoft.com/office/drawing/2014/main" id="{5EA94F71-5A4A-461B-84A6-89FA43FE7B61}"/>
                </a:ext>
              </a:extLst>
            </p:cNvPr>
            <p:cNvCxnSpPr>
              <a:cxnSpLocks/>
            </p:cNvCxnSpPr>
            <p:nvPr/>
          </p:nvCxnSpPr>
          <p:spPr>
            <a:xfrm>
              <a:off x="623996" y="2097235"/>
              <a:ext cx="333947" cy="0"/>
            </a:xfrm>
            <a:prstGeom prst="straightConnector1">
              <a:avLst/>
            </a:prstGeom>
            <a:noFill/>
            <a:ln w="28575" cap="flat" cmpd="sng">
              <a:solidFill>
                <a:srgbClr val="065CAB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32" name="Google Shape;127;p4">
            <a:extLst>
              <a:ext uri="{FF2B5EF4-FFF2-40B4-BE49-F238E27FC236}">
                <a16:creationId xmlns="" xmlns:a16="http://schemas.microsoft.com/office/drawing/2014/main" id="{52F47E68-BBBA-4D50-92F9-0A84552519B8}"/>
              </a:ext>
            </a:extLst>
          </p:cNvPr>
          <p:cNvSpPr/>
          <p:nvPr/>
        </p:nvSpPr>
        <p:spPr>
          <a:xfrm>
            <a:off x="843937" y="2066434"/>
            <a:ext cx="615586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600" b="1" baseline="30000" dirty="0" smtClean="0">
                <a:solidFill>
                  <a:srgbClr val="065CAB"/>
                </a:solidFill>
                <a:latin typeface="+mn-lt"/>
                <a:ea typeface="Arial"/>
                <a:cs typeface="Arial"/>
                <a:sym typeface="Arial"/>
              </a:rPr>
              <a:t>1.</a:t>
            </a:r>
            <a:endParaRPr sz="3600" baseline="30000" dirty="0">
              <a:solidFill>
                <a:srgbClr val="065CAB"/>
              </a:solidFill>
              <a:latin typeface="+mn-lt"/>
              <a:ea typeface="Arial"/>
              <a:cs typeface="Arial"/>
              <a:sym typeface="Arial"/>
            </a:endParaRPr>
          </a:p>
        </p:txBody>
      </p:sp>
      <p:sp>
        <p:nvSpPr>
          <p:cNvPr id="33" name="Google Shape;125;p4">
            <a:extLst>
              <a:ext uri="{FF2B5EF4-FFF2-40B4-BE49-F238E27FC236}">
                <a16:creationId xmlns="" xmlns:a16="http://schemas.microsoft.com/office/drawing/2014/main" id="{60669A83-F90E-4A4C-BA00-13CC73D4042F}"/>
              </a:ext>
            </a:extLst>
          </p:cNvPr>
          <p:cNvSpPr/>
          <p:nvPr/>
        </p:nvSpPr>
        <p:spPr>
          <a:xfrm>
            <a:off x="1353509" y="4038255"/>
            <a:ext cx="10050612" cy="2308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indent="45085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ru-RU" altLang="zh-CN" sz="1600" dirty="0" smtClean="0">
                <a:solidFill>
                  <a:srgbClr val="065CAB"/>
                </a:solidFill>
              </a:rPr>
              <a:t>Метод </a:t>
            </a:r>
            <a:r>
              <a:rPr lang="ru-RU" altLang="zh-CN" sz="1600" dirty="0" err="1" smtClean="0">
                <a:solidFill>
                  <a:srgbClr val="065CAB"/>
                </a:solidFill>
              </a:rPr>
              <a:t>межквартильных</a:t>
            </a:r>
            <a:r>
              <a:rPr lang="ru-RU" altLang="zh-CN" sz="1600" dirty="0" smtClean="0">
                <a:solidFill>
                  <a:srgbClr val="065CAB"/>
                </a:solidFill>
              </a:rPr>
              <a:t> расстояний, где верхняя (</a:t>
            </a:r>
            <a:r>
              <a:rPr lang="en-US" altLang="zh-CN" sz="1600" dirty="0" err="1" smtClean="0">
                <a:solidFill>
                  <a:srgbClr val="065CAB"/>
                </a:solidFill>
              </a:rPr>
              <a:t>Limmax</a:t>
            </a:r>
            <a:r>
              <a:rPr lang="ru-RU" altLang="zh-CN" sz="1600" dirty="0" smtClean="0">
                <a:solidFill>
                  <a:srgbClr val="065CAB"/>
                </a:solidFill>
              </a:rPr>
              <a:t>) и нижняя (</a:t>
            </a:r>
            <a:r>
              <a:rPr lang="en-US" altLang="zh-CN" sz="1600" dirty="0" err="1" smtClean="0">
                <a:solidFill>
                  <a:srgbClr val="065CAB"/>
                </a:solidFill>
              </a:rPr>
              <a:t>Limmin</a:t>
            </a:r>
            <a:r>
              <a:rPr lang="ru-RU" altLang="zh-CN" sz="1600" dirty="0" smtClean="0">
                <a:solidFill>
                  <a:srgbClr val="065CAB"/>
                </a:solidFill>
              </a:rPr>
              <a:t>​) граница выбросов определяются по формуле:</a:t>
            </a:r>
          </a:p>
          <a:p>
            <a:pPr lvl="0" indent="45085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zh-CN" sz="1600" dirty="0" err="1" smtClean="0">
                <a:solidFill>
                  <a:srgbClr val="065CAB"/>
                </a:solidFill>
              </a:rPr>
              <a:t>Limmax</a:t>
            </a:r>
            <a:r>
              <a:rPr lang="ru-RU" altLang="zh-CN" sz="1600" dirty="0" smtClean="0">
                <a:solidFill>
                  <a:srgbClr val="065CAB"/>
                </a:solidFill>
              </a:rPr>
              <a:t>​=</a:t>
            </a:r>
            <a:r>
              <a:rPr lang="en-US" altLang="zh-CN" sz="1600" dirty="0" smtClean="0">
                <a:solidFill>
                  <a:srgbClr val="065CAB"/>
                </a:solidFill>
              </a:rPr>
              <a:t>Q</a:t>
            </a:r>
            <a:r>
              <a:rPr lang="ru-RU" altLang="zh-CN" sz="1600" dirty="0" smtClean="0">
                <a:solidFill>
                  <a:srgbClr val="065CAB"/>
                </a:solidFill>
              </a:rPr>
              <a:t>3​+</a:t>
            </a:r>
            <a:r>
              <a:rPr lang="en-US" altLang="zh-CN" sz="1600" dirty="0" smtClean="0">
                <a:solidFill>
                  <a:srgbClr val="065CAB"/>
                </a:solidFill>
              </a:rPr>
              <a:t>Ni</a:t>
            </a:r>
            <a:r>
              <a:rPr lang="ru-RU" altLang="zh-CN" sz="1600" dirty="0" smtClean="0">
                <a:solidFill>
                  <a:srgbClr val="065CAB"/>
                </a:solidFill>
              </a:rPr>
              <a:t>​∗</a:t>
            </a:r>
            <a:r>
              <a:rPr lang="en-US" altLang="zh-CN" sz="1600" dirty="0" smtClean="0">
                <a:solidFill>
                  <a:srgbClr val="065CAB"/>
                </a:solidFill>
              </a:rPr>
              <a:t>IQR</a:t>
            </a:r>
            <a:endParaRPr lang="ru-RU" altLang="zh-CN" sz="1600" dirty="0" smtClean="0">
              <a:solidFill>
                <a:srgbClr val="065CAB"/>
              </a:solidFill>
            </a:endParaRPr>
          </a:p>
          <a:p>
            <a:pPr lvl="0" indent="45085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zh-CN" sz="1600" dirty="0" err="1" smtClean="0">
                <a:solidFill>
                  <a:srgbClr val="065CAB"/>
                </a:solidFill>
              </a:rPr>
              <a:t>Limmin</a:t>
            </a:r>
            <a:r>
              <a:rPr lang="ru-RU" altLang="zh-CN" sz="1600" dirty="0" smtClean="0">
                <a:solidFill>
                  <a:srgbClr val="065CAB"/>
                </a:solidFill>
              </a:rPr>
              <a:t>​=</a:t>
            </a:r>
            <a:r>
              <a:rPr lang="en-US" altLang="zh-CN" sz="1600" dirty="0" smtClean="0">
                <a:solidFill>
                  <a:srgbClr val="065CAB"/>
                </a:solidFill>
              </a:rPr>
              <a:t>Q</a:t>
            </a:r>
            <a:r>
              <a:rPr lang="ru-RU" altLang="zh-CN" sz="1600" dirty="0" smtClean="0">
                <a:solidFill>
                  <a:srgbClr val="065CAB"/>
                </a:solidFill>
              </a:rPr>
              <a:t>1​−</a:t>
            </a:r>
            <a:r>
              <a:rPr lang="en-US" altLang="zh-CN" sz="1600" dirty="0" smtClean="0">
                <a:solidFill>
                  <a:srgbClr val="065CAB"/>
                </a:solidFill>
              </a:rPr>
              <a:t>Ni</a:t>
            </a:r>
            <a:r>
              <a:rPr lang="ru-RU" altLang="zh-CN" sz="1600" dirty="0" smtClean="0">
                <a:solidFill>
                  <a:srgbClr val="065CAB"/>
                </a:solidFill>
              </a:rPr>
              <a:t>​∗</a:t>
            </a:r>
            <a:r>
              <a:rPr lang="en-US" altLang="zh-CN" sz="1600" dirty="0" smtClean="0">
                <a:solidFill>
                  <a:srgbClr val="065CAB"/>
                </a:solidFill>
              </a:rPr>
              <a:t>IQR</a:t>
            </a:r>
            <a:r>
              <a:rPr lang="ru-RU" altLang="zh-CN" sz="1600" dirty="0" smtClean="0">
                <a:solidFill>
                  <a:srgbClr val="065CAB"/>
                </a:solidFill>
              </a:rPr>
              <a:t> ,</a:t>
            </a:r>
          </a:p>
          <a:p>
            <a:pPr lvl="0" indent="45085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ru-RU" altLang="zh-CN" sz="1600" dirty="0" smtClean="0">
                <a:solidFill>
                  <a:srgbClr val="065CAB"/>
                </a:solidFill>
              </a:rPr>
              <a:t>где	Q3 - третий квартиль (значение 75%);</a:t>
            </a:r>
          </a:p>
          <a:p>
            <a:pPr lvl="0" indent="45085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ru-RU" altLang="zh-CN" sz="1600" dirty="0" smtClean="0">
                <a:solidFill>
                  <a:srgbClr val="065CAB"/>
                </a:solidFill>
              </a:rPr>
              <a:t>Q1 - первый квартиль (значение 25%); </a:t>
            </a:r>
          </a:p>
          <a:p>
            <a:pPr lvl="0" indent="45085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ru-RU" altLang="zh-CN" sz="1600" dirty="0" smtClean="0">
                <a:solidFill>
                  <a:srgbClr val="065CAB"/>
                </a:solidFill>
              </a:rPr>
              <a:t>IQR — </a:t>
            </a:r>
            <a:r>
              <a:rPr lang="ru-RU" altLang="zh-CN" sz="1600" dirty="0" err="1" smtClean="0">
                <a:solidFill>
                  <a:srgbClr val="065CAB"/>
                </a:solidFill>
              </a:rPr>
              <a:t>интерквартильное</a:t>
            </a:r>
            <a:r>
              <a:rPr lang="ru-RU" altLang="zh-CN" sz="1600" dirty="0" smtClean="0">
                <a:solidFill>
                  <a:srgbClr val="065CAB"/>
                </a:solidFill>
              </a:rPr>
              <a:t> расстояние (или </a:t>
            </a:r>
            <a:r>
              <a:rPr lang="ru-RU" altLang="zh-CN" sz="1600" dirty="0" err="1" smtClean="0">
                <a:solidFill>
                  <a:srgbClr val="065CAB"/>
                </a:solidFill>
                <a:hlinkClick r:id="rId3"/>
              </a:rPr>
              <a:t>интерквартильный</a:t>
            </a:r>
            <a:r>
              <a:rPr lang="ru-RU" altLang="zh-CN" sz="1600" dirty="0" smtClean="0">
                <a:solidFill>
                  <a:srgbClr val="065CAB"/>
                </a:solidFill>
                <a:hlinkClick r:id="rId3"/>
              </a:rPr>
              <a:t> размах</a:t>
            </a:r>
            <a:r>
              <a:rPr lang="ru-RU" altLang="zh-CN" sz="1600" dirty="0" smtClean="0">
                <a:solidFill>
                  <a:srgbClr val="065CAB"/>
                </a:solidFill>
              </a:rPr>
              <a:t>), определяемое по формуле IQR= </a:t>
            </a:r>
            <a:r>
              <a:rPr lang="en-US" altLang="zh-CN" sz="1600" dirty="0" smtClean="0">
                <a:solidFill>
                  <a:srgbClr val="065CAB"/>
                </a:solidFill>
              </a:rPr>
              <a:t>Q</a:t>
            </a:r>
            <a:r>
              <a:rPr lang="ru-RU" altLang="zh-CN" sz="1600" dirty="0" smtClean="0">
                <a:solidFill>
                  <a:srgbClr val="065CAB"/>
                </a:solidFill>
              </a:rPr>
              <a:t>3− </a:t>
            </a:r>
            <a:r>
              <a:rPr lang="en-US" altLang="zh-CN" sz="1600" dirty="0" smtClean="0">
                <a:solidFill>
                  <a:srgbClr val="065CAB"/>
                </a:solidFill>
              </a:rPr>
              <a:t>Q</a:t>
            </a:r>
            <a:r>
              <a:rPr lang="ru-RU" altLang="zh-CN" sz="1600" dirty="0" smtClean="0">
                <a:solidFill>
                  <a:srgbClr val="065CAB"/>
                </a:solidFill>
              </a:rPr>
              <a:t>1;</a:t>
            </a:r>
          </a:p>
          <a:p>
            <a:pPr lvl="0" indent="45085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zh-CN" sz="1600" dirty="0" smtClean="0">
                <a:solidFill>
                  <a:srgbClr val="065CAB"/>
                </a:solidFill>
              </a:rPr>
              <a:t>Ni</a:t>
            </a:r>
            <a:r>
              <a:rPr lang="ru-RU" altLang="zh-CN" sz="1600" dirty="0" smtClean="0">
                <a:solidFill>
                  <a:srgbClr val="065CAB"/>
                </a:solidFill>
              </a:rPr>
              <a:t>​ = 1.5 — заданное число </a:t>
            </a:r>
            <a:r>
              <a:rPr lang="ru-RU" altLang="zh-CN" sz="1600" dirty="0" err="1" smtClean="0">
                <a:solidFill>
                  <a:srgbClr val="065CAB"/>
                </a:solidFill>
              </a:rPr>
              <a:t>интерквартильного</a:t>
            </a:r>
            <a:r>
              <a:rPr lang="ru-RU" altLang="zh-CN" sz="1600" dirty="0" smtClean="0">
                <a:solidFill>
                  <a:srgbClr val="065CAB"/>
                </a:solidFill>
              </a:rPr>
              <a:t> размаха. </a:t>
            </a:r>
            <a:endParaRPr sz="1600" dirty="0">
              <a:solidFill>
                <a:srgbClr val="065CAB"/>
              </a:solidFill>
              <a:latin typeface="ALS Sector Regular" panose="02000000000000000000" pitchFamily="2" charset="0"/>
              <a:ea typeface="Open Sans"/>
              <a:cs typeface="ALS Sector Regular" panose="02000000000000000000" pitchFamily="2" charset="0"/>
              <a:sym typeface="Open Sans"/>
            </a:endParaRPr>
          </a:p>
        </p:txBody>
      </p:sp>
      <p:grpSp>
        <p:nvGrpSpPr>
          <p:cNvPr id="34" name="Группа 59">
            <a:extLst>
              <a:ext uri="{FF2B5EF4-FFF2-40B4-BE49-F238E27FC236}">
                <a16:creationId xmlns="" xmlns:a16="http://schemas.microsoft.com/office/drawing/2014/main" id="{CEB208F7-621F-4826-AC02-D9ACF56C2556}"/>
              </a:ext>
            </a:extLst>
          </p:cNvPr>
          <p:cNvGrpSpPr/>
          <p:nvPr/>
        </p:nvGrpSpPr>
        <p:grpSpPr>
          <a:xfrm>
            <a:off x="564540" y="4046610"/>
            <a:ext cx="450202" cy="2319684"/>
            <a:chOff x="623996" y="1592262"/>
            <a:chExt cx="333947" cy="508681"/>
          </a:xfrm>
        </p:grpSpPr>
        <p:cxnSp>
          <p:nvCxnSpPr>
            <p:cNvPr id="35" name="Google Shape;123;p4">
              <a:extLst>
                <a:ext uri="{FF2B5EF4-FFF2-40B4-BE49-F238E27FC236}">
                  <a16:creationId xmlns="" xmlns:a16="http://schemas.microsoft.com/office/drawing/2014/main" id="{C80DFF66-7760-463A-A6E3-7A4A06739A6B}"/>
                </a:ext>
              </a:extLst>
            </p:cNvPr>
            <p:cNvCxnSpPr>
              <a:cxnSpLocks/>
            </p:cNvCxnSpPr>
            <p:nvPr/>
          </p:nvCxnSpPr>
          <p:spPr>
            <a:xfrm>
              <a:off x="623996" y="1592262"/>
              <a:ext cx="0" cy="508681"/>
            </a:xfrm>
            <a:prstGeom prst="straightConnector1">
              <a:avLst/>
            </a:prstGeom>
            <a:noFill/>
            <a:ln w="28575" cap="flat" cmpd="sng">
              <a:solidFill>
                <a:srgbClr val="065CAB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6" name="Google Shape;124;p4">
              <a:extLst>
                <a:ext uri="{FF2B5EF4-FFF2-40B4-BE49-F238E27FC236}">
                  <a16:creationId xmlns="" xmlns:a16="http://schemas.microsoft.com/office/drawing/2014/main" id="{537A8DBB-64CB-4C54-9816-C8AB9CEF9F83}"/>
                </a:ext>
              </a:extLst>
            </p:cNvPr>
            <p:cNvCxnSpPr>
              <a:cxnSpLocks/>
            </p:cNvCxnSpPr>
            <p:nvPr/>
          </p:nvCxnSpPr>
          <p:spPr>
            <a:xfrm>
              <a:off x="623996" y="1592262"/>
              <a:ext cx="333947" cy="0"/>
            </a:xfrm>
            <a:prstGeom prst="straightConnector1">
              <a:avLst/>
            </a:prstGeom>
            <a:noFill/>
            <a:ln w="28575" cap="flat" cmpd="sng">
              <a:solidFill>
                <a:srgbClr val="065CAB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7" name="Google Shape;126;p4">
              <a:extLst>
                <a:ext uri="{FF2B5EF4-FFF2-40B4-BE49-F238E27FC236}">
                  <a16:creationId xmlns="" xmlns:a16="http://schemas.microsoft.com/office/drawing/2014/main" id="{5EA94F71-5A4A-461B-84A6-89FA43FE7B61}"/>
                </a:ext>
              </a:extLst>
            </p:cNvPr>
            <p:cNvCxnSpPr>
              <a:cxnSpLocks/>
            </p:cNvCxnSpPr>
            <p:nvPr/>
          </p:nvCxnSpPr>
          <p:spPr>
            <a:xfrm>
              <a:off x="623996" y="2097235"/>
              <a:ext cx="333947" cy="0"/>
            </a:xfrm>
            <a:prstGeom prst="straightConnector1">
              <a:avLst/>
            </a:prstGeom>
            <a:noFill/>
            <a:ln w="28575" cap="flat" cmpd="sng">
              <a:solidFill>
                <a:srgbClr val="065CAB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38" name="Google Shape;127;p4">
            <a:extLst>
              <a:ext uri="{FF2B5EF4-FFF2-40B4-BE49-F238E27FC236}">
                <a16:creationId xmlns="" xmlns:a16="http://schemas.microsoft.com/office/drawing/2014/main" id="{52F47E68-BBBA-4D50-92F9-0A84552519B8}"/>
              </a:ext>
            </a:extLst>
          </p:cNvPr>
          <p:cNvSpPr/>
          <p:nvPr/>
        </p:nvSpPr>
        <p:spPr>
          <a:xfrm>
            <a:off x="659907" y="4219586"/>
            <a:ext cx="513286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600" b="1" baseline="30000" dirty="0" smtClean="0">
                <a:solidFill>
                  <a:srgbClr val="065CAB"/>
                </a:solidFill>
                <a:latin typeface="+mn-lt"/>
              </a:rPr>
              <a:t>2</a:t>
            </a:r>
            <a:r>
              <a:rPr lang="ru-RU" sz="3600" b="1" baseline="30000" dirty="0" smtClean="0">
                <a:solidFill>
                  <a:srgbClr val="065CAB"/>
                </a:solidFill>
                <a:latin typeface="+mn-lt"/>
                <a:ea typeface="Arial"/>
                <a:cs typeface="Arial"/>
                <a:sym typeface="Arial"/>
              </a:rPr>
              <a:t>.</a:t>
            </a:r>
            <a:endParaRPr sz="3600" baseline="30000" dirty="0">
              <a:solidFill>
                <a:srgbClr val="065CAB"/>
              </a:solidFill>
              <a:latin typeface="+mn-lt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25238162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Группа 64">
            <a:extLst>
              <a:ext uri="{FF2B5EF4-FFF2-40B4-BE49-F238E27FC236}">
                <a16:creationId xmlns="" xmlns:a16="http://schemas.microsoft.com/office/drawing/2014/main" id="{9280711C-2262-4089-92EE-9BEACCC60C4C}"/>
              </a:ext>
            </a:extLst>
          </p:cNvPr>
          <p:cNvGrpSpPr/>
          <p:nvPr/>
        </p:nvGrpSpPr>
        <p:grpSpPr>
          <a:xfrm>
            <a:off x="3167879" y="469293"/>
            <a:ext cx="7382227" cy="666000"/>
            <a:chOff x="1476753" y="3499669"/>
            <a:chExt cx="4619247" cy="666000"/>
          </a:xfrm>
        </p:grpSpPr>
        <p:sp>
          <p:nvSpPr>
            <p:cNvPr id="68" name="Прямоугольник 67">
              <a:extLst>
                <a:ext uri="{FF2B5EF4-FFF2-40B4-BE49-F238E27FC236}">
                  <a16:creationId xmlns="" xmlns:a16="http://schemas.microsoft.com/office/drawing/2014/main" id="{E2535886-3476-4B40-9706-6797B77905C0}"/>
                </a:ext>
              </a:extLst>
            </p:cNvPr>
            <p:cNvSpPr/>
            <p:nvPr/>
          </p:nvSpPr>
          <p:spPr>
            <a:xfrm>
              <a:off x="1476753" y="3499669"/>
              <a:ext cx="4619247" cy="66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2800" spc="180" dirty="0">
                <a:solidFill>
                  <a:srgbClr val="07427D"/>
                </a:solidFill>
                <a:latin typeface="ALS Sector Bold" pitchFamily="2" charset="0"/>
                <a:cs typeface="ALS Sector Bold" pitchFamily="2" charset="0"/>
              </a:endParaRPr>
            </a:p>
          </p:txBody>
        </p:sp>
        <p:sp>
          <p:nvSpPr>
            <p:cNvPr id="69" name="Прямоугольник 58">
              <a:extLst>
                <a:ext uri="{FF2B5EF4-FFF2-40B4-BE49-F238E27FC236}">
                  <a16:creationId xmlns="" xmlns:a16="http://schemas.microsoft.com/office/drawing/2014/main" id="{96789138-2397-49AA-BF3A-A6B5B90E8840}"/>
                </a:ext>
              </a:extLst>
            </p:cNvPr>
            <p:cNvSpPr/>
            <p:nvPr/>
          </p:nvSpPr>
          <p:spPr>
            <a:xfrm rot="10800000" flipH="1">
              <a:off x="1476754" y="3499669"/>
              <a:ext cx="7657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65CA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latin typeface="ALS Sector Regular" panose="02000000000000000000" pitchFamily="2" charset="0"/>
              </a:endParaRPr>
            </a:p>
          </p:txBody>
        </p:sp>
        <p:sp>
          <p:nvSpPr>
            <p:cNvPr id="70" name="Прямоугольник 58">
              <a:extLst>
                <a:ext uri="{FF2B5EF4-FFF2-40B4-BE49-F238E27FC236}">
                  <a16:creationId xmlns="" xmlns:a16="http://schemas.microsoft.com/office/drawing/2014/main" id="{DA239952-60E1-45EB-BDF0-422CC4CF7E42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6005951" y="3499669"/>
              <a:ext cx="9004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046A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rgbClr val="065CAB"/>
                </a:solidFill>
                <a:latin typeface="ALS Sector Regular" panose="02000000000000000000" pitchFamily="2" charset="0"/>
              </a:endParaRPr>
            </a:p>
          </p:txBody>
        </p:sp>
      </p:grpSp>
      <p:sp>
        <p:nvSpPr>
          <p:cNvPr id="4" name="Номер слайда 3">
            <a:extLst>
              <a:ext uri="{FF2B5EF4-FFF2-40B4-BE49-F238E27FC236}">
                <a16:creationId xmlns="" xmlns:a16="http://schemas.microsoft.com/office/drawing/2014/main" id="{06555008-558A-4705-ADA6-A99A535D9A1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8</a:t>
            </a:fld>
            <a:endParaRPr lang="ru-RU" dirty="0"/>
          </a:p>
        </p:txBody>
      </p:sp>
      <p:sp>
        <p:nvSpPr>
          <p:cNvPr id="11" name="Google Shape;125;p4">
            <a:extLst>
              <a:ext uri="{FF2B5EF4-FFF2-40B4-BE49-F238E27FC236}">
                <a16:creationId xmlns="" xmlns:a16="http://schemas.microsoft.com/office/drawing/2014/main" id="{60669A83-F90E-4A4C-BA00-13CC73D4042F}"/>
              </a:ext>
            </a:extLst>
          </p:cNvPr>
          <p:cNvSpPr/>
          <p:nvPr/>
        </p:nvSpPr>
        <p:spPr>
          <a:xfrm>
            <a:off x="1339132" y="1417637"/>
            <a:ext cx="9374876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ru-RU" sz="1600" dirty="0" smtClean="0">
                <a:solidFill>
                  <a:srgbClr val="065CAB"/>
                </a:solidFill>
              </a:rPr>
              <a:t>Реализовать формулы отсечения выбросов можно как средствами </a:t>
            </a:r>
            <a:r>
              <a:rPr lang="en-US" sz="1600" dirty="0" err="1" smtClean="0">
                <a:solidFill>
                  <a:srgbClr val="065CAB"/>
                </a:solidFill>
              </a:rPr>
              <a:t>PostgreSQL</a:t>
            </a:r>
            <a:r>
              <a:rPr lang="en-US" sz="1600" dirty="0" smtClean="0">
                <a:solidFill>
                  <a:srgbClr val="065CAB"/>
                </a:solidFill>
              </a:rPr>
              <a:t> </a:t>
            </a:r>
            <a:r>
              <a:rPr lang="ru-RU" sz="1600" dirty="0" smtClean="0">
                <a:solidFill>
                  <a:srgbClr val="065CAB"/>
                </a:solidFill>
              </a:rPr>
              <a:t> конструкцией языка запросов </a:t>
            </a:r>
            <a:r>
              <a:rPr lang="en-US" sz="1600" dirty="0" smtClean="0">
                <a:solidFill>
                  <a:srgbClr val="065CAB"/>
                </a:solidFill>
              </a:rPr>
              <a:t>SQL</a:t>
            </a:r>
            <a:r>
              <a:rPr lang="ru-RU" sz="1600" dirty="0" smtClean="0">
                <a:solidFill>
                  <a:srgbClr val="065CAB"/>
                </a:solidFill>
              </a:rPr>
              <a:t>, так и</a:t>
            </a:r>
            <a:r>
              <a:rPr lang="en-US" sz="1600" dirty="0" smtClean="0">
                <a:solidFill>
                  <a:srgbClr val="065CAB"/>
                </a:solidFill>
              </a:rPr>
              <a:t> </a:t>
            </a:r>
            <a:r>
              <a:rPr lang="en-US" sz="1600" dirty="0" err="1" smtClean="0">
                <a:solidFill>
                  <a:srgbClr val="065CAB"/>
                </a:solidFill>
              </a:rPr>
              <a:t>Pandas.DataFrame</a:t>
            </a:r>
            <a:r>
              <a:rPr lang="ru-RU" sz="1600" dirty="0" smtClean="0">
                <a:solidFill>
                  <a:srgbClr val="065CAB"/>
                </a:solidFill>
              </a:rPr>
              <a:t>.</a:t>
            </a:r>
          </a:p>
          <a:p>
            <a:pPr lvl="0"/>
            <a:endParaRPr lang="ru-RU" sz="1600" dirty="0" smtClean="0">
              <a:solidFill>
                <a:srgbClr val="262626"/>
              </a:solidFill>
              <a:latin typeface="ALS Sector Regular" panose="02000000000000000000" pitchFamily="2" charset="0"/>
              <a:ea typeface="Open Sans"/>
              <a:cs typeface="ALS Sector Regular" panose="02000000000000000000" pitchFamily="2" charset="0"/>
              <a:sym typeface="Open Sans"/>
            </a:endParaRPr>
          </a:p>
        </p:txBody>
      </p:sp>
      <p:sp>
        <p:nvSpPr>
          <p:cNvPr id="66" name="Прямоугольник 65"/>
          <p:cNvSpPr/>
          <p:nvPr/>
        </p:nvSpPr>
        <p:spPr>
          <a:xfrm>
            <a:off x="3349634" y="540538"/>
            <a:ext cx="713689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dirty="0" err="1" smtClean="0">
                <a:solidFill>
                  <a:srgbClr val="07427D"/>
                </a:solidFill>
                <a:latin typeface="ALS Sector Regular (Основной текст)"/>
              </a:rPr>
              <a:t>Фильтрарция</a:t>
            </a:r>
            <a:r>
              <a:rPr lang="ru-RU" sz="2800" dirty="0" smtClean="0">
                <a:solidFill>
                  <a:srgbClr val="07427D"/>
                </a:solidFill>
                <a:latin typeface="ALS Sector Regular (Основной текст)"/>
              </a:rPr>
              <a:t> данных методом трех сигм </a:t>
            </a:r>
            <a:endParaRPr lang="ru-RU" sz="2800" dirty="0">
              <a:latin typeface="ALS Sector Regular (Основной текст)"/>
            </a:endParaRPr>
          </a:p>
        </p:txBody>
      </p:sp>
      <p:sp>
        <p:nvSpPr>
          <p:cNvPr id="67" name="Google Shape;125;p4">
            <a:extLst>
              <a:ext uri="{FF2B5EF4-FFF2-40B4-BE49-F238E27FC236}">
                <a16:creationId xmlns="" xmlns:a16="http://schemas.microsoft.com/office/drawing/2014/main" id="{60669A83-F90E-4A4C-BA00-13CC73D4042F}"/>
              </a:ext>
            </a:extLst>
          </p:cNvPr>
          <p:cNvSpPr/>
          <p:nvPr/>
        </p:nvSpPr>
        <p:spPr>
          <a:xfrm>
            <a:off x="1405267" y="2303303"/>
            <a:ext cx="10145503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hangingPunct="0"/>
            <a:r>
              <a:rPr lang="en-US" sz="1600" dirty="0" smtClean="0"/>
              <a:t>SELECT </a:t>
            </a:r>
            <a:r>
              <a:rPr lang="ru-RU" sz="1600" dirty="0" smtClean="0"/>
              <a:t> * </a:t>
            </a:r>
            <a:r>
              <a:rPr lang="en-US" sz="1600" dirty="0" smtClean="0"/>
              <a:t>FROM </a:t>
            </a:r>
            <a:r>
              <a:rPr lang="en-US" sz="1600" dirty="0" err="1" smtClean="0"/>
              <a:t>public."full_X_bp</a:t>
            </a:r>
            <a:r>
              <a:rPr lang="en-US" sz="1600" dirty="0" smtClean="0"/>
              <a:t>" WHERE </a:t>
            </a:r>
            <a:r>
              <a:rPr lang="en-US" sz="1600" dirty="0" err="1" smtClean="0"/>
              <a:t>mat_nap</a:t>
            </a:r>
            <a:r>
              <a:rPr lang="en-US" sz="1600" dirty="0" smtClean="0"/>
              <a:t> &gt; ((SELECT AVG(</a:t>
            </a:r>
            <a:r>
              <a:rPr lang="en-US" sz="1600" dirty="0" err="1" smtClean="0"/>
              <a:t>mat_nap</a:t>
            </a:r>
            <a:r>
              <a:rPr lang="en-US" sz="1600" dirty="0" smtClean="0"/>
              <a:t>) FROM </a:t>
            </a:r>
            <a:r>
              <a:rPr lang="en-US" sz="1600" dirty="0" err="1" smtClean="0"/>
              <a:t>public."full_X_bp</a:t>
            </a:r>
            <a:r>
              <a:rPr lang="en-US" sz="1600" dirty="0" smtClean="0"/>
              <a:t>") - 3.0 * (SELECT </a:t>
            </a:r>
            <a:r>
              <a:rPr lang="en-US" sz="1600" dirty="0" err="1" smtClean="0"/>
              <a:t>stddev</a:t>
            </a:r>
            <a:r>
              <a:rPr lang="en-US" sz="1600" dirty="0" smtClean="0"/>
              <a:t>(</a:t>
            </a:r>
            <a:r>
              <a:rPr lang="en-US" sz="1600" dirty="0" err="1" smtClean="0"/>
              <a:t>mat_nap</a:t>
            </a:r>
            <a:r>
              <a:rPr lang="en-US" sz="1600" dirty="0" smtClean="0"/>
              <a:t>) FROM </a:t>
            </a:r>
            <a:r>
              <a:rPr lang="en-US" sz="1600" dirty="0" err="1" smtClean="0"/>
              <a:t>public."full_X_bp</a:t>
            </a:r>
            <a:r>
              <a:rPr lang="en-US" sz="1600" dirty="0" smtClean="0"/>
              <a:t>" )) AND </a:t>
            </a:r>
            <a:r>
              <a:rPr lang="en-US" sz="1600" dirty="0" err="1" smtClean="0"/>
              <a:t>mat_nap</a:t>
            </a:r>
            <a:r>
              <a:rPr lang="en-US" sz="1600" dirty="0" smtClean="0"/>
              <a:t> &lt; ((SELECT AVG(</a:t>
            </a:r>
            <a:r>
              <a:rPr lang="en-US" sz="1600" dirty="0" err="1" smtClean="0"/>
              <a:t>mat_nap</a:t>
            </a:r>
            <a:r>
              <a:rPr lang="en-US" sz="1600" dirty="0" smtClean="0"/>
              <a:t>) FROM </a:t>
            </a:r>
            <a:r>
              <a:rPr lang="en-US" sz="1600" dirty="0" err="1" smtClean="0"/>
              <a:t>public."full_X_bp</a:t>
            </a:r>
            <a:r>
              <a:rPr lang="en-US" sz="1600" dirty="0" smtClean="0"/>
              <a:t>") + 3.0 * (SELECT </a:t>
            </a:r>
            <a:r>
              <a:rPr lang="en-US" sz="1600" dirty="0" err="1" smtClean="0"/>
              <a:t>stddev</a:t>
            </a:r>
            <a:r>
              <a:rPr lang="en-US" sz="1600" dirty="0" smtClean="0"/>
              <a:t>(</a:t>
            </a:r>
            <a:r>
              <a:rPr lang="en-US" sz="1600" dirty="0" err="1" smtClean="0"/>
              <a:t>mat_nap</a:t>
            </a:r>
            <a:r>
              <a:rPr lang="en-US" sz="1600" dirty="0" smtClean="0"/>
              <a:t>) FROM </a:t>
            </a:r>
            <a:r>
              <a:rPr lang="en-US" sz="1600" dirty="0" err="1" smtClean="0"/>
              <a:t>public."full_X_bp</a:t>
            </a:r>
            <a:r>
              <a:rPr lang="en-US" sz="1600" dirty="0" smtClean="0"/>
              <a:t>" ))….</a:t>
            </a:r>
            <a:endParaRPr lang="ru-RU" sz="1600" dirty="0"/>
          </a:p>
        </p:txBody>
      </p:sp>
      <p:pic>
        <p:nvPicPr>
          <p:cNvPr id="71" name="Рисунок 70" descr="Pocngresq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809" y="2230971"/>
            <a:ext cx="1015873" cy="1015873"/>
          </a:xfrm>
          <a:prstGeom prst="rect">
            <a:avLst/>
          </a:prstGeom>
        </p:spPr>
      </p:pic>
      <p:pic>
        <p:nvPicPr>
          <p:cNvPr id="72" name="Рисунок 71" descr="Без названия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300" y="3910183"/>
            <a:ext cx="789767" cy="789767"/>
          </a:xfrm>
          <a:prstGeom prst="rect">
            <a:avLst/>
          </a:prstGeom>
        </p:spPr>
      </p:pic>
      <p:sp>
        <p:nvSpPr>
          <p:cNvPr id="73" name="Прямоугольник 72"/>
          <p:cNvSpPr/>
          <p:nvPr/>
        </p:nvSpPr>
        <p:spPr>
          <a:xfrm>
            <a:off x="1388853" y="4077363"/>
            <a:ext cx="10153290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hangingPunct="0"/>
            <a:r>
              <a:rPr lang="en-US" sz="1600" dirty="0" smtClean="0"/>
              <a:t>for </a:t>
            </a:r>
            <a:r>
              <a:rPr lang="en-US" sz="1600" dirty="0" err="1" smtClean="0"/>
              <a:t>i</a:t>
            </a:r>
            <a:r>
              <a:rPr lang="en-US" sz="1600" dirty="0" smtClean="0"/>
              <a:t> in </a:t>
            </a:r>
            <a:r>
              <a:rPr lang="en-US" sz="1600" dirty="0" err="1" smtClean="0"/>
              <a:t>filtered_df.columns</a:t>
            </a:r>
            <a:r>
              <a:rPr lang="en-US" sz="1600" dirty="0" smtClean="0"/>
              <a:t>:</a:t>
            </a:r>
            <a:endParaRPr lang="ru-RU" sz="1600" dirty="0" smtClean="0"/>
          </a:p>
          <a:p>
            <a:pPr hangingPunct="0"/>
            <a:r>
              <a:rPr lang="ru-RU" sz="1600" dirty="0" smtClean="0"/>
              <a:t>   </a:t>
            </a:r>
            <a:r>
              <a:rPr lang="en-US" sz="1600" dirty="0" err="1" smtClean="0"/>
              <a:t>filtered_df</a:t>
            </a:r>
            <a:r>
              <a:rPr lang="en-US" sz="1600" dirty="0" smtClean="0"/>
              <a:t> = </a:t>
            </a:r>
            <a:r>
              <a:rPr lang="en-US" sz="1600" dirty="0" err="1" smtClean="0"/>
              <a:t>filtered_df</a:t>
            </a:r>
            <a:r>
              <a:rPr lang="en-US" sz="1600" dirty="0" smtClean="0"/>
              <a:t>[(</a:t>
            </a:r>
            <a:r>
              <a:rPr lang="en-US" sz="1600" dirty="0" err="1" smtClean="0"/>
              <a:t>filtered_df</a:t>
            </a:r>
            <a:r>
              <a:rPr lang="en-US" sz="1600" dirty="0" smtClean="0"/>
              <a:t>[</a:t>
            </a:r>
            <a:r>
              <a:rPr lang="en-US" sz="1600" dirty="0" err="1" smtClean="0"/>
              <a:t>i</a:t>
            </a:r>
            <a:r>
              <a:rPr lang="en-US" sz="1600" dirty="0" smtClean="0"/>
              <a:t>] &gt; </a:t>
            </a:r>
            <a:r>
              <a:rPr lang="en-US" sz="1600" dirty="0" err="1" smtClean="0"/>
              <a:t>filtered_df</a:t>
            </a:r>
            <a:r>
              <a:rPr lang="en-US" sz="1600" dirty="0" smtClean="0"/>
              <a:t>[</a:t>
            </a:r>
            <a:r>
              <a:rPr lang="en-US" sz="1600" dirty="0" err="1" smtClean="0"/>
              <a:t>i</a:t>
            </a:r>
            <a:r>
              <a:rPr lang="en-US" sz="1600" dirty="0" smtClean="0"/>
              <a:t>].mean() - 3 *</a:t>
            </a:r>
            <a:r>
              <a:rPr lang="en-US" sz="1600" dirty="0" err="1" smtClean="0"/>
              <a:t>filtered_df</a:t>
            </a:r>
            <a:r>
              <a:rPr lang="en-US" sz="1600" dirty="0" smtClean="0"/>
              <a:t>[</a:t>
            </a:r>
            <a:r>
              <a:rPr lang="en-US" sz="1600" dirty="0" err="1" smtClean="0"/>
              <a:t>i</a:t>
            </a:r>
            <a:r>
              <a:rPr lang="en-US" sz="1600" dirty="0" smtClean="0"/>
              <a:t>].std()) </a:t>
            </a:r>
            <a:endParaRPr lang="ru-RU" sz="1600" dirty="0" smtClean="0"/>
          </a:p>
          <a:p>
            <a:pPr hangingPunct="0"/>
            <a:r>
              <a:rPr lang="ru-RU" sz="1600" dirty="0" smtClean="0"/>
              <a:t>     </a:t>
            </a:r>
            <a:r>
              <a:rPr lang="en-US" sz="1600" dirty="0" smtClean="0"/>
              <a:t>&amp; </a:t>
            </a:r>
            <a:endParaRPr lang="ru-RU" sz="1600" dirty="0" smtClean="0"/>
          </a:p>
          <a:p>
            <a:pPr hangingPunct="0"/>
            <a:r>
              <a:rPr lang="ru-RU" sz="1600" dirty="0" smtClean="0"/>
              <a:t>   </a:t>
            </a:r>
            <a:r>
              <a:rPr lang="en-US" sz="1600" dirty="0" smtClean="0"/>
              <a:t>(</a:t>
            </a:r>
            <a:r>
              <a:rPr lang="en-US" sz="1600" dirty="0" err="1" smtClean="0"/>
              <a:t>filtered_df</a:t>
            </a:r>
            <a:r>
              <a:rPr lang="en-US" sz="1600" dirty="0" smtClean="0"/>
              <a:t>[</a:t>
            </a:r>
            <a:r>
              <a:rPr lang="en-US" sz="1600" dirty="0" err="1" smtClean="0"/>
              <a:t>i</a:t>
            </a:r>
            <a:r>
              <a:rPr lang="en-US" sz="1600" dirty="0" smtClean="0"/>
              <a:t>] &lt; </a:t>
            </a:r>
            <a:r>
              <a:rPr lang="en-US" sz="1600" dirty="0" err="1" smtClean="0"/>
              <a:t>filtered_df</a:t>
            </a:r>
            <a:r>
              <a:rPr lang="en-US" sz="1600" dirty="0" smtClean="0"/>
              <a:t>[</a:t>
            </a:r>
            <a:r>
              <a:rPr lang="en-US" sz="1600" dirty="0" err="1" smtClean="0"/>
              <a:t>i</a:t>
            </a:r>
            <a:r>
              <a:rPr lang="en-US" sz="1600" dirty="0" smtClean="0"/>
              <a:t>].mean() + 3 *</a:t>
            </a:r>
            <a:r>
              <a:rPr lang="en-US" sz="1600" dirty="0" err="1" smtClean="0"/>
              <a:t>filtered_df</a:t>
            </a:r>
            <a:r>
              <a:rPr lang="en-US" sz="1600" dirty="0" smtClean="0"/>
              <a:t>[</a:t>
            </a:r>
            <a:r>
              <a:rPr lang="en-US" sz="1600" dirty="0" err="1" smtClean="0"/>
              <a:t>i</a:t>
            </a:r>
            <a:r>
              <a:rPr lang="en-US" sz="1600" dirty="0" smtClean="0"/>
              <a:t>].std())]</a:t>
            </a:r>
            <a:endParaRPr lang="ru-RU" sz="1600" dirty="0" smtClean="0"/>
          </a:p>
          <a:p>
            <a:pPr hangingPunct="0"/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19" name="Google Shape;125;p4">
            <a:extLst>
              <a:ext uri="{FF2B5EF4-FFF2-40B4-BE49-F238E27FC236}">
                <a16:creationId xmlns="" xmlns:a16="http://schemas.microsoft.com/office/drawing/2014/main" id="{60669A83-F90E-4A4C-BA00-13CC73D4042F}"/>
              </a:ext>
            </a:extLst>
          </p:cNvPr>
          <p:cNvSpPr/>
          <p:nvPr/>
        </p:nvSpPr>
        <p:spPr>
          <a:xfrm>
            <a:off x="1462776" y="3309695"/>
            <a:ext cx="10145503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hangingPunct="0"/>
            <a:r>
              <a:rPr lang="ru-RU" sz="1600" dirty="0" smtClean="0"/>
              <a:t>Из 1023 строк остается 1002 строки  удален 21 выброс</a:t>
            </a:r>
            <a:endParaRPr lang="ru-RU" sz="1600" dirty="0"/>
          </a:p>
        </p:txBody>
      </p:sp>
      <p:sp>
        <p:nvSpPr>
          <p:cNvPr id="20" name="Google Shape;125;p4">
            <a:extLst>
              <a:ext uri="{FF2B5EF4-FFF2-40B4-BE49-F238E27FC236}">
                <a16:creationId xmlns="" xmlns:a16="http://schemas.microsoft.com/office/drawing/2014/main" id="{60669A83-F90E-4A4C-BA00-13CC73D4042F}"/>
              </a:ext>
            </a:extLst>
          </p:cNvPr>
          <p:cNvSpPr/>
          <p:nvPr/>
        </p:nvSpPr>
        <p:spPr>
          <a:xfrm>
            <a:off x="1597924" y="5342563"/>
            <a:ext cx="10145503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hangingPunct="0"/>
            <a:r>
              <a:rPr lang="ru-RU" sz="1600" dirty="0" smtClean="0"/>
              <a:t>Из  1023 строк  остается 1000 строк. Удалено 23 выброса</a:t>
            </a:r>
            <a:endParaRPr lang="ru-RU" sz="1600" dirty="0"/>
          </a:p>
        </p:txBody>
      </p:sp>
    </p:spTree>
    <p:extLst>
      <p:ext uri="{BB962C8B-B14F-4D97-AF65-F5344CB8AC3E}">
        <p14:creationId xmlns="" xmlns:p14="http://schemas.microsoft.com/office/powerpoint/2010/main" val="171392898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>
            <a:extLst>
              <a:ext uri="{FF2B5EF4-FFF2-40B4-BE49-F238E27FC236}">
                <a16:creationId xmlns="" xmlns:a16="http://schemas.microsoft.com/office/drawing/2014/main" id="{896CC3FE-49DC-4E57-BE64-FC71D0FE5E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4664" y="2019994"/>
            <a:ext cx="11350503" cy="438540"/>
          </a:xfrm>
        </p:spPr>
        <p:txBody>
          <a:bodyPr>
            <a:normAutofit/>
          </a:bodyPr>
          <a:lstStyle/>
          <a:p>
            <a:pPr indent="45085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Font typeface="Arial"/>
            </a:pPr>
            <a:r>
              <a:rPr lang="ru-RU" altLang="zh-CN" sz="1600" dirty="0" smtClean="0">
                <a:solidFill>
                  <a:srgbClr val="065CAB"/>
                </a:solidFill>
                <a:latin typeface="Arial"/>
                <a:ea typeface="Arial"/>
                <a:cs typeface="Arial"/>
                <a:sym typeface="Arial"/>
              </a:rPr>
              <a:t>Математические методы регрессивного анализа и их </a:t>
            </a:r>
            <a:r>
              <a:rPr lang="ru-RU" altLang="zh-CN" sz="1600" dirty="0" err="1" smtClean="0">
                <a:solidFill>
                  <a:srgbClr val="065CAB"/>
                </a:solidFill>
                <a:latin typeface="Arial"/>
                <a:ea typeface="Arial"/>
                <a:cs typeface="Arial"/>
                <a:sym typeface="Arial"/>
              </a:rPr>
              <a:t>релизация</a:t>
            </a:r>
            <a:r>
              <a:rPr lang="ru-RU" altLang="zh-CN" sz="1600" dirty="0" smtClean="0">
                <a:solidFill>
                  <a:srgbClr val="065CAB"/>
                </a:solidFill>
                <a:latin typeface="Arial"/>
                <a:ea typeface="Arial"/>
                <a:cs typeface="Arial"/>
                <a:sym typeface="Arial"/>
              </a:rPr>
              <a:t> в библиотеке </a:t>
            </a:r>
            <a:r>
              <a:rPr lang="ru-RU" altLang="zh-CN" sz="1600" dirty="0" err="1" smtClean="0">
                <a:solidFill>
                  <a:srgbClr val="065CAB"/>
                </a:solidFill>
                <a:latin typeface="Arial"/>
                <a:ea typeface="Arial"/>
                <a:cs typeface="Arial"/>
                <a:sym typeface="Arial"/>
              </a:rPr>
              <a:t>scikit-learn</a:t>
            </a:r>
            <a:r>
              <a:rPr lang="ru-RU" altLang="zh-CN" sz="1600" dirty="0" smtClean="0">
                <a:solidFill>
                  <a:srgbClr val="065CAB"/>
                </a:solidFill>
                <a:latin typeface="Arial"/>
                <a:ea typeface="Arial"/>
                <a:cs typeface="Arial"/>
                <a:sym typeface="Arial"/>
              </a:rPr>
              <a:t>, например</a:t>
            </a:r>
            <a:r>
              <a:rPr lang="en-US" altLang="zh-CN" sz="1600" dirty="0" smtClean="0">
                <a:solidFill>
                  <a:srgbClr val="065CAB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lang="ru-RU" altLang="zh-CN" sz="1600" dirty="0">
              <a:solidFill>
                <a:srgbClr val="065CA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Текст 2">
            <a:extLst>
              <a:ext uri="{FF2B5EF4-FFF2-40B4-BE49-F238E27FC236}">
                <a16:creationId xmlns="" xmlns:a16="http://schemas.microsoft.com/office/drawing/2014/main" id="{896CC3FE-49DC-4E57-BE64-FC71D0FE5E30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497672" y="4484117"/>
            <a:ext cx="11087603" cy="1614758"/>
          </a:xfrm>
        </p:spPr>
        <p:txBody>
          <a:bodyPr>
            <a:normAutofit/>
          </a:bodyPr>
          <a:lstStyle/>
          <a:p>
            <a:pPr indent="45085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Font typeface="Arial"/>
            </a:pPr>
            <a:r>
              <a:rPr lang="ru-RU" altLang="zh-CN" sz="1600" dirty="0" smtClean="0">
                <a:solidFill>
                  <a:srgbClr val="065CAB"/>
                </a:solidFill>
                <a:latin typeface="Arial"/>
                <a:ea typeface="Arial"/>
                <a:cs typeface="Arial"/>
                <a:sym typeface="Arial"/>
              </a:rPr>
              <a:t>Использование</a:t>
            </a:r>
            <a:r>
              <a:rPr lang="en-US" altLang="zh-CN" sz="1600" dirty="0" smtClean="0">
                <a:solidFill>
                  <a:srgbClr val="065CAB"/>
                </a:solidFill>
                <a:latin typeface="Arial"/>
                <a:ea typeface="Arial"/>
                <a:cs typeface="Arial"/>
                <a:sym typeface="Arial"/>
              </a:rPr>
              <a:t>:  </a:t>
            </a:r>
            <a:endParaRPr lang="ru-RU" altLang="zh-CN" sz="1600" dirty="0" smtClean="0">
              <a:solidFill>
                <a:srgbClr val="065CA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085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Font typeface="Arial" pitchFamily="34" charset="0"/>
              <a:buChar char="•"/>
            </a:pPr>
            <a:r>
              <a:rPr lang="ru-RU" altLang="zh-CN" sz="1600" dirty="0" smtClean="0">
                <a:solidFill>
                  <a:srgbClr val="065CAB"/>
                </a:solidFill>
                <a:latin typeface="Arial"/>
                <a:ea typeface="Arial"/>
                <a:cs typeface="Arial"/>
                <a:sym typeface="Arial"/>
              </a:rPr>
              <a:t>объявить объект               </a:t>
            </a:r>
            <a:r>
              <a:rPr lang="en-US" altLang="zh-CN" sz="1600" dirty="0" err="1" smtClean="0">
                <a:solidFill>
                  <a:srgbClr val="065CAB"/>
                </a:solidFill>
                <a:latin typeface="Arial"/>
                <a:ea typeface="Arial"/>
                <a:cs typeface="Arial"/>
                <a:sym typeface="Arial"/>
              </a:rPr>
              <a:t>reg</a:t>
            </a:r>
            <a:r>
              <a:rPr lang="en-US" altLang="zh-CN" sz="1600" dirty="0" smtClean="0">
                <a:solidFill>
                  <a:srgbClr val="065CAB"/>
                </a:solidFill>
                <a:latin typeface="Arial"/>
                <a:ea typeface="Arial"/>
                <a:cs typeface="Arial"/>
                <a:sym typeface="Arial"/>
              </a:rPr>
              <a:t> = Lasso() </a:t>
            </a:r>
          </a:p>
          <a:p>
            <a:pPr indent="45085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Font typeface="Arial" pitchFamily="34" charset="0"/>
              <a:buChar char="•"/>
            </a:pPr>
            <a:r>
              <a:rPr lang="ru-RU" altLang="zh-CN" sz="1600" dirty="0" smtClean="0">
                <a:solidFill>
                  <a:srgbClr val="065CAB"/>
                </a:solidFill>
                <a:latin typeface="Arial"/>
                <a:ea typeface="Arial"/>
                <a:cs typeface="Arial"/>
                <a:sym typeface="Wingdings" pitchFamily="2" charset="2"/>
              </a:rPr>
              <a:t>обучить                              </a:t>
            </a:r>
            <a:r>
              <a:rPr lang="en-US" altLang="zh-CN" sz="1600" dirty="0" err="1" smtClean="0">
                <a:solidFill>
                  <a:srgbClr val="065CAB"/>
                </a:solidFill>
                <a:latin typeface="Arial"/>
                <a:ea typeface="Arial"/>
                <a:cs typeface="Arial"/>
                <a:sym typeface="Wingdings" pitchFamily="2" charset="2"/>
              </a:rPr>
              <a:t>histoty</a:t>
            </a:r>
            <a:r>
              <a:rPr lang="en-US" altLang="zh-CN" sz="1600" dirty="0" smtClean="0">
                <a:solidFill>
                  <a:srgbClr val="065CAB"/>
                </a:solidFill>
                <a:latin typeface="Arial"/>
                <a:ea typeface="Arial"/>
                <a:cs typeface="Arial"/>
                <a:sym typeface="Wingdings" pitchFamily="2" charset="2"/>
              </a:rPr>
              <a:t> = </a:t>
            </a:r>
            <a:r>
              <a:rPr lang="en-US" altLang="zh-CN" sz="1600" dirty="0" err="1" smtClean="0">
                <a:solidFill>
                  <a:srgbClr val="065CAB"/>
                </a:solidFill>
                <a:latin typeface="Arial"/>
                <a:ea typeface="Arial"/>
                <a:cs typeface="Arial"/>
                <a:sym typeface="Wingdings" pitchFamily="2" charset="2"/>
              </a:rPr>
              <a:t>reg.Fit</a:t>
            </a:r>
            <a:r>
              <a:rPr lang="en-US" altLang="zh-CN" sz="1600" dirty="0" smtClean="0">
                <a:solidFill>
                  <a:srgbClr val="065CAB"/>
                </a:solidFill>
                <a:latin typeface="Arial"/>
                <a:ea typeface="Arial"/>
                <a:cs typeface="Arial"/>
                <a:sym typeface="Wingdings" pitchFamily="2" charset="2"/>
              </a:rPr>
              <a:t>(X</a:t>
            </a:r>
            <a:r>
              <a:rPr lang="ru-RU" altLang="zh-CN" sz="1600" dirty="0" smtClean="0">
                <a:solidFill>
                  <a:srgbClr val="065CAB"/>
                </a:solidFill>
                <a:latin typeface="Arial"/>
                <a:ea typeface="Arial"/>
                <a:cs typeface="Arial"/>
                <a:sym typeface="Wingdings" pitchFamily="2" charset="2"/>
              </a:rPr>
              <a:t>_</a:t>
            </a:r>
            <a:r>
              <a:rPr lang="en-US" altLang="zh-CN" sz="1600" dirty="0" smtClean="0">
                <a:solidFill>
                  <a:srgbClr val="065CAB"/>
                </a:solidFill>
                <a:latin typeface="Arial"/>
                <a:ea typeface="Arial"/>
                <a:cs typeface="Arial"/>
                <a:sym typeface="Wingdings" pitchFamily="2" charset="2"/>
              </a:rPr>
              <a:t>train, </a:t>
            </a:r>
            <a:r>
              <a:rPr lang="en-US" altLang="zh-CN" sz="1600" dirty="0" err="1" smtClean="0">
                <a:solidFill>
                  <a:srgbClr val="065CAB"/>
                </a:solidFill>
                <a:latin typeface="Arial"/>
                <a:ea typeface="Arial"/>
                <a:cs typeface="Arial"/>
                <a:sym typeface="Wingdings" pitchFamily="2" charset="2"/>
              </a:rPr>
              <a:t>Y_train</a:t>
            </a:r>
            <a:r>
              <a:rPr lang="en-US" altLang="zh-CN" sz="1600" dirty="0" smtClean="0">
                <a:solidFill>
                  <a:srgbClr val="065CAB"/>
                </a:solidFill>
                <a:latin typeface="Arial"/>
                <a:ea typeface="Arial"/>
                <a:cs typeface="Arial"/>
                <a:sym typeface="Wingdings" pitchFamily="2" charset="2"/>
              </a:rPr>
              <a:t>)</a:t>
            </a:r>
          </a:p>
          <a:p>
            <a:pPr indent="45085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Font typeface="Arial" pitchFamily="34" charset="0"/>
              <a:buChar char="•"/>
            </a:pPr>
            <a:r>
              <a:rPr lang="ru-RU" altLang="zh-CN" sz="1600" dirty="0" smtClean="0">
                <a:solidFill>
                  <a:srgbClr val="065CAB"/>
                </a:solidFill>
                <a:latin typeface="Arial"/>
                <a:ea typeface="Arial"/>
                <a:cs typeface="Arial"/>
                <a:sym typeface="Wingdings" pitchFamily="2" charset="2"/>
              </a:rPr>
              <a:t>предсказать                      </a:t>
            </a:r>
            <a:r>
              <a:rPr lang="en-US" altLang="zh-CN" sz="1600" dirty="0" smtClean="0">
                <a:solidFill>
                  <a:srgbClr val="065CAB"/>
                </a:solidFill>
                <a:latin typeface="Arial"/>
                <a:ea typeface="Arial"/>
                <a:cs typeface="Arial"/>
                <a:sym typeface="Wingdings" pitchFamily="2" charset="2"/>
              </a:rPr>
              <a:t>predict = </a:t>
            </a:r>
            <a:r>
              <a:rPr lang="en-US" altLang="zh-CN" sz="1600" dirty="0" err="1" smtClean="0">
                <a:solidFill>
                  <a:srgbClr val="065CAB"/>
                </a:solidFill>
                <a:latin typeface="Arial"/>
                <a:ea typeface="Arial"/>
                <a:cs typeface="Arial"/>
                <a:sym typeface="Wingdings" pitchFamily="2" charset="2"/>
              </a:rPr>
              <a:t>reg.predict</a:t>
            </a:r>
            <a:r>
              <a:rPr lang="en-US" altLang="zh-CN" sz="1600" dirty="0" smtClean="0">
                <a:solidFill>
                  <a:srgbClr val="065CAB"/>
                </a:solidFill>
                <a:latin typeface="Arial"/>
                <a:ea typeface="Arial"/>
                <a:cs typeface="Arial"/>
                <a:sym typeface="Wingdings" pitchFamily="2" charset="2"/>
              </a:rPr>
              <a:t>(</a:t>
            </a:r>
            <a:r>
              <a:rPr lang="en-US" altLang="zh-CN" sz="1600" dirty="0" err="1" smtClean="0">
                <a:solidFill>
                  <a:srgbClr val="065CAB"/>
                </a:solidFill>
                <a:latin typeface="Arial"/>
                <a:ea typeface="Arial"/>
                <a:cs typeface="Arial"/>
                <a:sym typeface="Wingdings" pitchFamily="2" charset="2"/>
              </a:rPr>
              <a:t>x_train</a:t>
            </a:r>
            <a:r>
              <a:rPr lang="ru-RU" altLang="zh-CN" sz="1600" dirty="0" smtClean="0">
                <a:solidFill>
                  <a:srgbClr val="065CAB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lang="ru-RU" altLang="zh-CN" sz="1600" dirty="0">
              <a:solidFill>
                <a:srgbClr val="065CA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="" xmlns:a16="http://schemas.microsoft.com/office/drawing/2014/main" id="{39A68FC8-8839-4BD0-A8B6-0C8B1924A8F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9</a:t>
            </a:fld>
            <a:endParaRPr lang="ru-RU" dirty="0"/>
          </a:p>
        </p:txBody>
      </p:sp>
      <p:grpSp>
        <p:nvGrpSpPr>
          <p:cNvPr id="8" name="Группа 7">
            <a:extLst>
              <a:ext uri="{FF2B5EF4-FFF2-40B4-BE49-F238E27FC236}">
                <a16:creationId xmlns="" xmlns:a16="http://schemas.microsoft.com/office/drawing/2014/main" id="{B431A07B-4120-45A8-87F5-FD0B7543B02C}"/>
              </a:ext>
            </a:extLst>
          </p:cNvPr>
          <p:cNvGrpSpPr/>
          <p:nvPr/>
        </p:nvGrpSpPr>
        <p:grpSpPr>
          <a:xfrm>
            <a:off x="3596553" y="469293"/>
            <a:ext cx="5167885" cy="709132"/>
            <a:chOff x="1476754" y="3499669"/>
            <a:chExt cx="4619246" cy="709132"/>
          </a:xfrm>
        </p:grpSpPr>
        <p:sp>
          <p:nvSpPr>
            <p:cNvPr id="9" name="Прямоугольник 8">
              <a:extLst>
                <a:ext uri="{FF2B5EF4-FFF2-40B4-BE49-F238E27FC236}">
                  <a16:creationId xmlns="" xmlns:a16="http://schemas.microsoft.com/office/drawing/2014/main" id="{B408C17F-C4A9-45C8-85FF-C29DBCECDC7D}"/>
                </a:ext>
              </a:extLst>
            </p:cNvPr>
            <p:cNvSpPr/>
            <p:nvPr/>
          </p:nvSpPr>
          <p:spPr>
            <a:xfrm>
              <a:off x="2182662" y="3542801"/>
              <a:ext cx="3215129" cy="66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800" spc="180" dirty="0" smtClean="0">
                  <a:ln>
                    <a:solidFill>
                      <a:srgbClr val="065CAB"/>
                    </a:solidFill>
                  </a:ln>
                  <a:solidFill>
                    <a:srgbClr val="065CAB"/>
                  </a:solidFill>
                  <a:latin typeface="ALS Sector Bold" pitchFamily="2" charset="0"/>
                  <a:cs typeface="ALS Sector Bold" pitchFamily="2" charset="0"/>
                </a:rPr>
                <a:t>Задача регрессии</a:t>
              </a:r>
              <a:endParaRPr lang="ru-RU" sz="2800" spc="180" dirty="0">
                <a:latin typeface="ALS Sector Bold" pitchFamily="2" charset="0"/>
                <a:cs typeface="ALS Sector Bold" pitchFamily="2" charset="0"/>
              </a:endParaRPr>
            </a:p>
          </p:txBody>
        </p:sp>
        <p:sp>
          <p:nvSpPr>
            <p:cNvPr id="11" name="Прямоугольник 58">
              <a:extLst>
                <a:ext uri="{FF2B5EF4-FFF2-40B4-BE49-F238E27FC236}">
                  <a16:creationId xmlns="" xmlns:a16="http://schemas.microsoft.com/office/drawing/2014/main" id="{8A2D04C4-68FF-4B8C-B3A7-621C55C3D8E2}"/>
                </a:ext>
              </a:extLst>
            </p:cNvPr>
            <p:cNvSpPr/>
            <p:nvPr/>
          </p:nvSpPr>
          <p:spPr>
            <a:xfrm rot="10800000" flipH="1">
              <a:off x="1476754" y="3499669"/>
              <a:ext cx="7657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65CA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latin typeface="ALS Sector Regular" panose="02000000000000000000" pitchFamily="2" charset="0"/>
              </a:endParaRPr>
            </a:p>
          </p:txBody>
        </p:sp>
        <p:sp>
          <p:nvSpPr>
            <p:cNvPr id="12" name="Прямоугольник 58">
              <a:extLst>
                <a:ext uri="{FF2B5EF4-FFF2-40B4-BE49-F238E27FC236}">
                  <a16:creationId xmlns="" xmlns:a16="http://schemas.microsoft.com/office/drawing/2014/main" id="{9DDB7652-1549-4D3B-8E35-D14E582606C3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6005951" y="3499669"/>
              <a:ext cx="9004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046A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rgbClr val="065CAB"/>
                </a:solidFill>
                <a:latin typeface="ALS Sector Regular" panose="02000000000000000000" pitchFamily="2" charset="0"/>
              </a:endParaRPr>
            </a:p>
          </p:txBody>
        </p:sp>
      </p:grpSp>
      <p:sp>
        <p:nvSpPr>
          <p:cNvPr id="40" name="Google Shape;125;p4">
            <a:extLst>
              <a:ext uri="{FF2B5EF4-FFF2-40B4-BE49-F238E27FC236}">
                <a16:creationId xmlns="" xmlns:a16="http://schemas.microsoft.com/office/drawing/2014/main" id="{60669A83-F90E-4A4C-BA00-13CC73D4042F}"/>
              </a:ext>
            </a:extLst>
          </p:cNvPr>
          <p:cNvSpPr/>
          <p:nvPr/>
        </p:nvSpPr>
        <p:spPr>
          <a:xfrm>
            <a:off x="407809" y="1223677"/>
            <a:ext cx="11332742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indent="45085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ru-RU" altLang="zh-CN" sz="1600" dirty="0" smtClean="0">
                <a:solidFill>
                  <a:srgbClr val="065CAB"/>
                </a:solidFill>
              </a:rPr>
              <a:t>Предсказание значений вещественной, непрерывной переменной — это задача регрессии.</a:t>
            </a:r>
          </a:p>
          <a:p>
            <a:pPr indent="45085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ru-RU" altLang="zh-CN" sz="1600" dirty="0" smtClean="0">
                <a:solidFill>
                  <a:srgbClr val="065CAB"/>
                </a:solidFill>
              </a:rPr>
              <a:t>В настоящее время разработано много математических методов регрессионного анализа и многие из них реализованы в программные алгоритмы, например, для </a:t>
            </a:r>
            <a:r>
              <a:rPr lang="ru-RU" altLang="zh-CN" sz="1600" dirty="0" err="1" smtClean="0">
                <a:solidFill>
                  <a:srgbClr val="065CAB"/>
                </a:solidFill>
              </a:rPr>
              <a:t>Python</a:t>
            </a:r>
            <a:r>
              <a:rPr lang="ru-RU" altLang="zh-CN" sz="1600" dirty="0" smtClean="0">
                <a:solidFill>
                  <a:srgbClr val="065CAB"/>
                </a:solidFill>
              </a:rPr>
              <a:t> такие алгоритмы собраны в библиотеку </a:t>
            </a:r>
            <a:r>
              <a:rPr lang="ru-RU" altLang="zh-CN" sz="1600" dirty="0" err="1" smtClean="0">
                <a:solidFill>
                  <a:srgbClr val="065CAB"/>
                </a:solidFill>
              </a:rPr>
              <a:t>scikit-learn</a:t>
            </a:r>
            <a:r>
              <a:rPr lang="ru-RU" altLang="zh-CN" sz="1600" dirty="0" smtClean="0">
                <a:solidFill>
                  <a:srgbClr val="065CAB"/>
                </a:solidFill>
              </a:rPr>
              <a:t>.</a:t>
            </a:r>
            <a:endParaRPr lang="ru-RU" altLang="zh-CN" sz="1600" dirty="0">
              <a:solidFill>
                <a:srgbClr val="065CAB"/>
              </a:solidFill>
              <a:sym typeface="Open Sans"/>
            </a:endParaRPr>
          </a:p>
        </p:txBody>
      </p:sp>
      <p:graphicFrame>
        <p:nvGraphicFramePr>
          <p:cNvPr id="41" name="Таблица 40"/>
          <p:cNvGraphicFramePr>
            <a:graphicFrameLocks noGrp="1"/>
          </p:cNvGraphicFramePr>
          <p:nvPr/>
        </p:nvGraphicFramePr>
        <p:xfrm>
          <a:off x="517585" y="2395146"/>
          <a:ext cx="11076317" cy="1964379"/>
        </p:xfrm>
        <a:graphic>
          <a:graphicData uri="http://schemas.openxmlformats.org/drawingml/2006/table">
            <a:tbl>
              <a:tblPr/>
              <a:tblGrid>
                <a:gridCol w="2506615"/>
                <a:gridCol w="2873053"/>
                <a:gridCol w="5696649"/>
              </a:tblGrid>
              <a:tr h="1004259">
                <a:tc>
                  <a:txBody>
                    <a:bodyPr/>
                    <a:lstStyle/>
                    <a:p>
                      <a:pPr algn="ctr" hangingPunct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kern="100" dirty="0">
                          <a:latin typeface="Times New Roman"/>
                          <a:ea typeface="Noto Serif CJK SC"/>
                          <a:cs typeface="Lohit Devanagari"/>
                        </a:rPr>
                        <a:t>Математический метод регрессивного анализа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hangingPunct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kern="100" dirty="0">
                          <a:latin typeface="Times New Roman"/>
                          <a:ea typeface="Noto Serif CJK SC"/>
                          <a:cs typeface="Lohit Devanagari"/>
                        </a:rPr>
                        <a:t>Функция библиотеки </a:t>
                      </a:r>
                      <a:r>
                        <a:rPr lang="ru-RU" sz="1400" kern="100" dirty="0" err="1">
                          <a:latin typeface="Times New Roman"/>
                          <a:ea typeface="Noto Serif CJK SC"/>
                          <a:cs typeface="Lohit Devanagari"/>
                        </a:rPr>
                        <a:t>scikit-learn</a:t>
                      </a:r>
                      <a:endParaRPr lang="ru-RU" sz="1400" kern="100" dirty="0">
                        <a:latin typeface="Times New Roman"/>
                        <a:ea typeface="Noto Serif CJK SC"/>
                        <a:cs typeface="Lohit Devanaga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hangingPunct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kern="100" dirty="0" err="1">
                          <a:latin typeface="Times New Roman"/>
                          <a:ea typeface="Noto Serif CJK SC"/>
                          <a:cs typeface="Lohit Devanagari"/>
                        </a:rPr>
                        <a:t>Гиперпараметры</a:t>
                      </a:r>
                      <a:r>
                        <a:rPr lang="ru-RU" sz="1400" kern="100" dirty="0">
                          <a:latin typeface="Times New Roman"/>
                          <a:ea typeface="Noto Serif CJK SC"/>
                          <a:cs typeface="Lohit Devanagari"/>
                        </a:rPr>
                        <a:t> </a:t>
                      </a:r>
                    </a:p>
                    <a:p>
                      <a:pPr algn="ctr" hangingPunct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kern="100" dirty="0">
                          <a:latin typeface="Times New Roman"/>
                          <a:ea typeface="Noto Serif CJK SC"/>
                          <a:cs typeface="Lohit Devanagari"/>
                        </a:rPr>
                        <a:t>со значениями по </a:t>
                      </a:r>
                      <a:r>
                        <a:rPr lang="ru-RU" sz="1400" kern="100" dirty="0" err="1">
                          <a:latin typeface="Times New Roman"/>
                          <a:ea typeface="Noto Serif CJK SC"/>
                          <a:cs typeface="Lohit Devanagari"/>
                        </a:rPr>
                        <a:t>умалчанию</a:t>
                      </a:r>
                      <a:endParaRPr lang="ru-RU" sz="1400" kern="100" dirty="0">
                        <a:latin typeface="Times New Roman"/>
                        <a:ea typeface="Noto Serif CJK SC"/>
                        <a:cs typeface="Lohit Devanaga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2130">
                <a:tc>
                  <a:txBody>
                    <a:bodyPr/>
                    <a:lstStyle/>
                    <a:p>
                      <a:pPr hangingPunct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kern="100" dirty="0">
                          <a:latin typeface="Times New Roman"/>
                          <a:ea typeface="Noto Serif CJK SC"/>
                          <a:cs typeface="Lohit Devanagari"/>
                        </a:rPr>
                        <a:t>Линейная регрессия лассо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hangingPunct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kern="100" dirty="0" err="1">
                          <a:solidFill>
                            <a:srgbClr val="212529"/>
                          </a:solidFill>
                          <a:latin typeface="Times New Roman"/>
                          <a:ea typeface="Noto Serif CJK SC"/>
                          <a:cs typeface="Lohit Devanagari"/>
                        </a:rPr>
                        <a:t>Lasso</a:t>
                      </a:r>
                      <a:endParaRPr lang="ru-RU" sz="1400" kern="100" dirty="0">
                        <a:latin typeface="Times New Roman"/>
                        <a:ea typeface="Noto Serif CJK SC"/>
                        <a:cs typeface="Lohit Devanaga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hangingPunct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rgbClr val="212529"/>
                          </a:solidFill>
                          <a:latin typeface="Times New Roman"/>
                          <a:ea typeface="Noto Serif CJK SC"/>
                          <a:cs typeface="Lohit Devanagari"/>
                        </a:rPr>
                        <a:t>{'alpha': 1.0, '</a:t>
                      </a:r>
                      <a:r>
                        <a:rPr lang="en-US" sz="1400" kern="100" dirty="0" err="1">
                          <a:solidFill>
                            <a:srgbClr val="212529"/>
                          </a:solidFill>
                          <a:latin typeface="Times New Roman"/>
                          <a:ea typeface="Noto Serif CJK SC"/>
                          <a:cs typeface="Lohit Devanagari"/>
                        </a:rPr>
                        <a:t>copy_X</a:t>
                      </a:r>
                      <a:r>
                        <a:rPr lang="en-US" sz="1400" kern="100" dirty="0">
                          <a:solidFill>
                            <a:srgbClr val="212529"/>
                          </a:solidFill>
                          <a:latin typeface="Times New Roman"/>
                          <a:ea typeface="Noto Serif CJK SC"/>
                          <a:cs typeface="Lohit Devanagari"/>
                        </a:rPr>
                        <a:t>': True, '</a:t>
                      </a:r>
                      <a:r>
                        <a:rPr lang="en-US" sz="1400" kern="100" dirty="0" err="1">
                          <a:solidFill>
                            <a:srgbClr val="212529"/>
                          </a:solidFill>
                          <a:latin typeface="Times New Roman"/>
                          <a:ea typeface="Noto Serif CJK SC"/>
                          <a:cs typeface="Lohit Devanagari"/>
                        </a:rPr>
                        <a:t>fit_intercept</a:t>
                      </a:r>
                      <a:r>
                        <a:rPr lang="en-US" sz="1400" kern="100" dirty="0">
                          <a:solidFill>
                            <a:srgbClr val="212529"/>
                          </a:solidFill>
                          <a:latin typeface="Times New Roman"/>
                          <a:ea typeface="Noto Serif CJK SC"/>
                          <a:cs typeface="Lohit Devanagari"/>
                        </a:rPr>
                        <a:t>': True, '</a:t>
                      </a:r>
                      <a:r>
                        <a:rPr lang="en-US" sz="1400" kern="100" dirty="0" err="1">
                          <a:solidFill>
                            <a:srgbClr val="212529"/>
                          </a:solidFill>
                          <a:latin typeface="Times New Roman"/>
                          <a:ea typeface="Noto Serif CJK SC"/>
                          <a:cs typeface="Lohit Devanagari"/>
                        </a:rPr>
                        <a:t>max_iter</a:t>
                      </a:r>
                      <a:r>
                        <a:rPr lang="en-US" sz="1400" kern="100" dirty="0">
                          <a:solidFill>
                            <a:srgbClr val="212529"/>
                          </a:solidFill>
                          <a:latin typeface="Times New Roman"/>
                          <a:ea typeface="Noto Serif CJK SC"/>
                          <a:cs typeface="Lohit Devanagari"/>
                        </a:rPr>
                        <a:t>': 1000, 'positive': False, '</a:t>
                      </a:r>
                      <a:r>
                        <a:rPr lang="en-US" sz="1400" kern="100" dirty="0" err="1">
                          <a:solidFill>
                            <a:srgbClr val="212529"/>
                          </a:solidFill>
                          <a:latin typeface="Times New Roman"/>
                          <a:ea typeface="Noto Serif CJK SC"/>
                          <a:cs typeface="Lohit Devanagari"/>
                        </a:rPr>
                        <a:t>precompute</a:t>
                      </a:r>
                      <a:r>
                        <a:rPr lang="en-US" sz="1400" kern="100" dirty="0">
                          <a:solidFill>
                            <a:srgbClr val="212529"/>
                          </a:solidFill>
                          <a:latin typeface="Times New Roman"/>
                          <a:ea typeface="Noto Serif CJK SC"/>
                          <a:cs typeface="Lohit Devanagari"/>
                        </a:rPr>
                        <a:t>': False, '</a:t>
                      </a:r>
                      <a:r>
                        <a:rPr lang="en-US" sz="1400" kern="100" dirty="0" err="1">
                          <a:solidFill>
                            <a:srgbClr val="212529"/>
                          </a:solidFill>
                          <a:latin typeface="Times New Roman"/>
                          <a:ea typeface="Noto Serif CJK SC"/>
                          <a:cs typeface="Lohit Devanagari"/>
                        </a:rPr>
                        <a:t>random_state</a:t>
                      </a:r>
                      <a:r>
                        <a:rPr lang="en-US" sz="1400" kern="100" dirty="0">
                          <a:solidFill>
                            <a:srgbClr val="212529"/>
                          </a:solidFill>
                          <a:latin typeface="Times New Roman"/>
                          <a:ea typeface="Noto Serif CJK SC"/>
                          <a:cs typeface="Lohit Devanagari"/>
                        </a:rPr>
                        <a:t>': None, 'selection': 'cyclic', '</a:t>
                      </a:r>
                      <a:r>
                        <a:rPr lang="en-US" sz="1400" kern="100" dirty="0" err="1">
                          <a:solidFill>
                            <a:srgbClr val="212529"/>
                          </a:solidFill>
                          <a:latin typeface="Times New Roman"/>
                          <a:ea typeface="Noto Serif CJK SC"/>
                          <a:cs typeface="Lohit Devanagari"/>
                        </a:rPr>
                        <a:t>tol</a:t>
                      </a:r>
                      <a:r>
                        <a:rPr lang="en-US" sz="1400" kern="100" dirty="0">
                          <a:solidFill>
                            <a:srgbClr val="212529"/>
                          </a:solidFill>
                          <a:latin typeface="Times New Roman"/>
                          <a:ea typeface="Noto Serif CJK SC"/>
                          <a:cs typeface="Lohit Devanagari"/>
                        </a:rPr>
                        <a:t>': 0.0001, '</a:t>
                      </a:r>
                      <a:r>
                        <a:rPr lang="en-US" sz="1400" kern="100" dirty="0" err="1">
                          <a:solidFill>
                            <a:srgbClr val="212529"/>
                          </a:solidFill>
                          <a:latin typeface="Times New Roman"/>
                          <a:ea typeface="Noto Serif CJK SC"/>
                          <a:cs typeface="Lohit Devanagari"/>
                        </a:rPr>
                        <a:t>warm_start</a:t>
                      </a:r>
                      <a:r>
                        <a:rPr lang="en-US" sz="1400" kern="100" dirty="0">
                          <a:solidFill>
                            <a:srgbClr val="212529"/>
                          </a:solidFill>
                          <a:latin typeface="Times New Roman"/>
                          <a:ea typeface="Noto Serif CJK SC"/>
                          <a:cs typeface="Lohit Devanagari"/>
                        </a:rPr>
                        <a:t>': False}</a:t>
                      </a:r>
                      <a:endParaRPr lang="ru-RU" sz="1400" kern="100" dirty="0">
                        <a:latin typeface="Times New Roman"/>
                        <a:ea typeface="Noto Serif CJK SC"/>
                        <a:cs typeface="Lohit Devanaga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405252572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Апекс">
  <a:themeElements>
    <a:clrScheme name="Апекс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Апекс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Апекс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3381</TotalTime>
  <Words>1440</Words>
  <Application>Microsoft Office PowerPoint</Application>
  <PresentationFormat>Произвольный</PresentationFormat>
  <Paragraphs>218</Paragraphs>
  <Slides>16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18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35" baseType="lpstr">
      <vt:lpstr>Arial</vt:lpstr>
      <vt:lpstr>Open Sans</vt:lpstr>
      <vt:lpstr>Lucida Sans</vt:lpstr>
      <vt:lpstr>Times New Roman</vt:lpstr>
      <vt:lpstr>Book Antiqua</vt:lpstr>
      <vt:lpstr>Wingdings 2</vt:lpstr>
      <vt:lpstr>ALS Sector Bold</vt:lpstr>
      <vt:lpstr>ALS Sector Regular</vt:lpstr>
      <vt:lpstr>Noto Sans Symbols</vt:lpstr>
      <vt:lpstr>Montserrat</vt:lpstr>
      <vt:lpstr>ALS Sector Regular (Основной текст)</vt:lpstr>
      <vt:lpstr>Noto Serif CJK SC</vt:lpstr>
      <vt:lpstr>Lohit Devanagari</vt:lpstr>
      <vt:lpstr>Wingdings</vt:lpstr>
      <vt:lpstr>Liberation Serif</vt:lpstr>
      <vt:lpstr>Calibri</vt:lpstr>
      <vt:lpstr>Wingdings 3</vt:lpstr>
      <vt:lpstr>Roboto Black</vt:lpstr>
      <vt:lpstr>Апекс</vt:lpstr>
      <vt:lpstr>ВЫПУСКНАЯ КВАЛИФИКАЦИОННАЯ РАБОТА по курсу «Data Science Pro»  Тема: Прогнозирование конечных свойств новых материалов (композиционных материалов). </vt:lpstr>
      <vt:lpstr>Слайд 2</vt:lpstr>
      <vt:lpstr>Слайд 3</vt:lpstr>
      <vt:lpstr>Слайд 4</vt:lpstr>
      <vt:lpstr>Слайд 5</vt:lpstr>
      <vt:lpstr>Слайд 6</vt:lpstr>
      <vt:lpstr>Слайд 7</vt:lpstr>
      <vt:lpstr>Слайд 8</vt:lpstr>
      <vt:lpstr>Слайд 9</vt:lpstr>
      <vt:lpstr>Слайд 10</vt:lpstr>
      <vt:lpstr>Слайд 11</vt:lpstr>
      <vt:lpstr>Слайд 12</vt:lpstr>
      <vt:lpstr>Слайд 13</vt:lpstr>
      <vt:lpstr>Слайд 14</vt:lpstr>
      <vt:lpstr>Слайд 15</vt:lpstr>
      <vt:lpstr>Слайд 16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Фомина Ольга</dc:creator>
  <cp:lastModifiedBy>visual_ist</cp:lastModifiedBy>
  <cp:revision>138</cp:revision>
  <dcterms:created xsi:type="dcterms:W3CDTF">2021-02-24T09:03:25Z</dcterms:created>
  <dcterms:modified xsi:type="dcterms:W3CDTF">2023-10-11T12:15:27Z</dcterms:modified>
</cp:coreProperties>
</file>