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70" r:id="rId4"/>
  </p:sldMasterIdLst>
  <p:sldIdLst>
    <p:sldId id="256" r:id="rId5"/>
    <p:sldId id="276" r:id="rId6"/>
    <p:sldId id="277" r:id="rId7"/>
    <p:sldId id="278" r:id="rId8"/>
    <p:sldId id="279" r:id="rId9"/>
    <p:sldId id="280" r:id="rId10"/>
    <p:sldId id="284" r:id="rId11"/>
    <p:sldId id="285" r:id="rId12"/>
    <p:sldId id="286" r:id="rId13"/>
    <p:sldId id="287" r:id="rId14"/>
    <p:sldId id="260" r:id="rId15"/>
    <p:sldId id="261" r:id="rId16"/>
    <p:sldId id="257" r:id="rId17"/>
    <p:sldId id="259" r:id="rId18"/>
    <p:sldId id="262" r:id="rId19"/>
    <p:sldId id="263" r:id="rId20"/>
    <p:sldId id="265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rek" initials="MJ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ABAFFF"/>
    <a:srgbClr val="FFB9B9"/>
    <a:srgbClr val="FF8B8B"/>
    <a:srgbClr val="FF3333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0" autoAdjust="0"/>
    <p:restoredTop sz="94660"/>
  </p:normalViewPr>
  <p:slideViewPr>
    <p:cSldViewPr>
      <p:cViewPr varScale="1">
        <p:scale>
          <a:sx n="57" d="100"/>
          <a:sy n="57" d="100"/>
        </p:scale>
        <p:origin x="78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098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42" y="2590800"/>
            <a:ext cx="9113238" cy="2819400"/>
          </a:xfrm>
        </p:spPr>
        <p:txBody>
          <a:bodyPr/>
          <a:lstStyle/>
          <a:p>
            <a:pPr algn="ctr"/>
            <a:r>
              <a:rPr lang="en-US" sz="6000" dirty="0" smtClean="0"/>
              <a:t>Šifrovaná komunikácia</a:t>
            </a:r>
            <a:br>
              <a:rPr lang="en-US" sz="6000" dirty="0" smtClean="0"/>
            </a:br>
            <a:r>
              <a:rPr lang="en-US" sz="6000" dirty="0" smtClean="0"/>
              <a:t> medzi </a:t>
            </a:r>
            <a:r>
              <a:rPr lang="sk-SK" sz="6000" dirty="0" smtClean="0"/>
              <a:t>dvoma </a:t>
            </a:r>
            <a:r>
              <a:rPr lang="en-US" sz="6000" dirty="0" smtClean="0"/>
              <a:t>užívateľmi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283" y="5943600"/>
            <a:ext cx="8108156" cy="539453"/>
          </a:xfrm>
        </p:spPr>
        <p:txBody>
          <a:bodyPr/>
          <a:lstStyle/>
          <a:p>
            <a:r>
              <a:rPr lang="en-US" sz="2400" dirty="0"/>
              <a:t>Michael Jurek, Adam Varga, Anton</a:t>
            </a:r>
            <a:r>
              <a:rPr lang="cs-CZ" sz="2400" dirty="0"/>
              <a:t>ín Vlasák, </a:t>
            </a:r>
            <a:r>
              <a:rPr lang="cs-CZ" sz="2400" dirty="0" smtClean="0"/>
              <a:t>Tatiana </a:t>
            </a:r>
            <a:r>
              <a:rPr lang="cs-CZ" sz="2400" dirty="0"/>
              <a:t>Novosadová</a:t>
            </a:r>
            <a:endParaRPr lang="en-US" sz="2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" y="0"/>
            <a:ext cx="9144000" cy="144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Symetrická šifra AES 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8001000" cy="4789003"/>
          </a:xfrm>
        </p:spPr>
        <p:txBody>
          <a:bodyPr/>
          <a:lstStyle/>
          <a:p>
            <a:pPr>
              <a:buNone/>
            </a:pPr>
            <a:endParaRPr lang="cs-CZ" dirty="0" smtClean="0"/>
          </a:p>
          <a:p>
            <a:r>
              <a:rPr lang="cs-CZ" dirty="0" smtClean="0"/>
              <a:t>algoritmus</a:t>
            </a:r>
          </a:p>
          <a:p>
            <a:pPr lvl="1"/>
            <a:r>
              <a:rPr lang="cs-CZ" dirty="0" smtClean="0"/>
              <a:t>expanze klíče</a:t>
            </a:r>
          </a:p>
          <a:p>
            <a:pPr lvl="1"/>
            <a:r>
              <a:rPr lang="cs-CZ" dirty="0" smtClean="0"/>
              <a:t>inicializační test</a:t>
            </a:r>
          </a:p>
          <a:p>
            <a:pPr lvl="1"/>
            <a:r>
              <a:rPr lang="cs-CZ" dirty="0" smtClean="0"/>
              <a:t>iterace – 14 rund pro AES256</a:t>
            </a:r>
          </a:p>
          <a:p>
            <a:pPr lvl="2"/>
            <a:r>
              <a:rPr lang="cs-CZ" dirty="0" err="1" smtClean="0"/>
              <a:t>ByteSub</a:t>
            </a:r>
            <a:endParaRPr lang="cs-CZ" dirty="0" smtClean="0"/>
          </a:p>
          <a:p>
            <a:pPr lvl="2"/>
            <a:r>
              <a:rPr lang="cs-CZ" dirty="0" err="1" smtClean="0"/>
              <a:t>ShiftRow</a:t>
            </a:r>
            <a:endParaRPr lang="cs-CZ" dirty="0" smtClean="0"/>
          </a:p>
          <a:p>
            <a:pPr lvl="2"/>
            <a:r>
              <a:rPr lang="cs-CZ" dirty="0" err="1" smtClean="0"/>
              <a:t>MixColumn</a:t>
            </a:r>
            <a:endParaRPr lang="cs-CZ" dirty="0" smtClean="0"/>
          </a:p>
          <a:p>
            <a:pPr lvl="2"/>
            <a:r>
              <a:rPr lang="cs-CZ" dirty="0" err="1" smtClean="0"/>
              <a:t>AddRoundKey</a:t>
            </a:r>
            <a:r>
              <a:rPr lang="cs-CZ" dirty="0" smtClean="0"/>
              <a:t> </a:t>
            </a:r>
          </a:p>
          <a:p>
            <a:pPr lvl="1"/>
            <a:r>
              <a:rPr lang="cs-CZ" dirty="0" smtClean="0"/>
              <a:t>závěrečná část – </a:t>
            </a:r>
            <a:r>
              <a:rPr lang="cs-CZ" dirty="0" err="1" smtClean="0"/>
              <a:t>tavěrečná</a:t>
            </a:r>
            <a:r>
              <a:rPr lang="cs-CZ" dirty="0" smtClean="0"/>
              <a:t> iterace bez </a:t>
            </a:r>
            <a:r>
              <a:rPr lang="cs-CZ" dirty="0" err="1" smtClean="0"/>
              <a:t>ShiftRow</a:t>
            </a:r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5796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…SERIOUS RESEARCH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94985"/>
            <a:ext cx="441414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11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681913" cy="1523495"/>
          </a:xfrm>
        </p:spPr>
        <p:txBody>
          <a:bodyPr/>
          <a:lstStyle/>
          <a:p>
            <a:pPr algn="ctr"/>
            <a:r>
              <a:rPr lang="en-US" dirty="0"/>
              <a:t>…TO THE POINT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4818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302740" y="31242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781800" y="31242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1683740" y="3886200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53013" y="3886200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1690032" y="415290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1683740" y="428625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6358496" y="4006074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6358496" y="4107063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302740" y="5029200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1676400" y="5029200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809240" y="5029200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7181327" y="5029200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Thought Bubble: Cloud 32"/>
          <p:cNvSpPr/>
          <p:nvPr/>
        </p:nvSpPr>
        <p:spPr bwMode="auto">
          <a:xfrm>
            <a:off x="4840787" y="159973"/>
            <a:ext cx="3797417" cy="117352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Ok, I need to generate pair of keys</a:t>
            </a:r>
            <a:endParaRPr lang="cs-CZ" dirty="0">
              <a:ln w="0">
                <a:solidFill>
                  <a:schemeClr val="bg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Thought Bubble: Cloud 34"/>
          <p:cNvSpPr/>
          <p:nvPr/>
        </p:nvSpPr>
        <p:spPr bwMode="auto">
          <a:xfrm>
            <a:off x="1493240" y="2242365"/>
            <a:ext cx="2019300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Me too.</a:t>
            </a:r>
            <a:endParaRPr lang="cs-CZ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Thought Bubble: Cloud 35"/>
          <p:cNvSpPr/>
          <p:nvPr/>
        </p:nvSpPr>
        <p:spPr bwMode="auto">
          <a:xfrm flipH="1">
            <a:off x="5154243" y="2134576"/>
            <a:ext cx="2188314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Me too.</a:t>
            </a:r>
            <a:endParaRPr lang="cs-CZ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177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728831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9240" y="685800"/>
            <a:ext cx="103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160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728831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9240" y="685800"/>
            <a:ext cx="103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Hey CA, I need CERTIFICATE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Thought Bubble: Cloud 27"/>
          <p:cNvSpPr/>
          <p:nvPr/>
        </p:nvSpPr>
        <p:spPr bwMode="auto">
          <a:xfrm>
            <a:off x="6246819" y="2088599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Hey CA, I need CERTIFICATE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5" idx="7"/>
          </p:cNvCxnSpPr>
          <p:nvPr/>
        </p:nvCxnSpPr>
        <p:spPr>
          <a:xfrm flipV="1">
            <a:off x="2631608" y="1828800"/>
            <a:ext cx="817534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 flipV="1">
            <a:off x="5410200" y="1828800"/>
            <a:ext cx="748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Folded Corner 34"/>
          <p:cNvSpPr/>
          <p:nvPr/>
        </p:nvSpPr>
        <p:spPr bwMode="auto">
          <a:xfrm>
            <a:off x="3181199" y="2886469"/>
            <a:ext cx="861050" cy="838200"/>
          </a:xfrm>
          <a:prstGeom prst="foldedCorne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Rectangle: Folded Corner 35"/>
          <p:cNvSpPr/>
          <p:nvPr/>
        </p:nvSpPr>
        <p:spPr bwMode="auto">
          <a:xfrm>
            <a:off x="2609699" y="2286744"/>
            <a:ext cx="79774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7" name="Rectangle: Folded Corner 36"/>
          <p:cNvSpPr/>
          <p:nvPr/>
        </p:nvSpPr>
        <p:spPr bwMode="auto">
          <a:xfrm>
            <a:off x="5287423" y="2219175"/>
            <a:ext cx="797742" cy="60232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281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963563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9667" y="400050"/>
            <a:ext cx="103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152400" y="400050"/>
            <a:ext cx="2895600" cy="1122670"/>
          </a:xfrm>
          <a:prstGeom prst="cloudCallout">
            <a:avLst>
              <a:gd name="adj1" fmla="val 31295"/>
              <a:gd name="adj2" fmla="val 661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Here it is.</a:t>
            </a:r>
            <a:endParaRPr lang="cs-CZ" dirty="0">
              <a:ln w="0">
                <a:solidFill>
                  <a:schemeClr val="bg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" name="Straight Arrow Connector 5"/>
          <p:cNvCxnSpPr>
            <a:cxnSpLocks/>
            <a:endCxn id="5" idx="7"/>
          </p:cNvCxnSpPr>
          <p:nvPr/>
        </p:nvCxnSpPr>
        <p:spPr>
          <a:xfrm flipH="1">
            <a:off x="2631608" y="1828800"/>
            <a:ext cx="1102192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5029200" y="1828800"/>
            <a:ext cx="1129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/>
          <p:cNvSpPr/>
          <p:nvPr/>
        </p:nvSpPr>
        <p:spPr bwMode="auto">
          <a:xfrm>
            <a:off x="2133600" y="2286744"/>
            <a:ext cx="1904999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 = sig(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privCA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: Folded Corner 29"/>
          <p:cNvSpPr/>
          <p:nvPr/>
        </p:nvSpPr>
        <p:spPr bwMode="auto">
          <a:xfrm>
            <a:off x="4536607" y="2254204"/>
            <a:ext cx="191016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 = sig(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privCA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08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Hm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I need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Kpub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B.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6097258" y="1781962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Kpub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A.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214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cxnSp>
        <p:nvCxnSpPr>
          <p:cNvPr id="15" name="Connector: Curved 14"/>
          <p:cNvCxnSpPr>
            <a:cxnSpLocks/>
            <a:stCxn id="17" idx="1"/>
            <a:endCxn id="20" idx="1"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/>
          <p:cNvSpPr/>
          <p:nvPr/>
        </p:nvSpPr>
        <p:spPr bwMode="auto">
          <a:xfrm>
            <a:off x="3925441" y="4798065"/>
            <a:ext cx="95455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Connector: Curved 34"/>
          <p:cNvCxnSpPr>
            <a:cxnSpLocks/>
            <a:stCxn id="8" idx="1"/>
            <a:endCxn id="5" idx="7"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: Folded Corner 29"/>
          <p:cNvSpPr/>
          <p:nvPr/>
        </p:nvSpPr>
        <p:spPr bwMode="auto">
          <a:xfrm>
            <a:off x="3892078" y="2584337"/>
            <a:ext cx="95455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62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verify C</a:t>
            </a:r>
            <a:r>
              <a:rPr lang="en-US" sz="1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6097258" y="1781962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verify C</a:t>
            </a:r>
            <a:r>
              <a:rPr lang="en-US" sz="1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74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302740" y="3354977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6" name="Straight Connector 5"/>
          <p:cNvCxnSpPr>
            <a:cxnSpLocks/>
            <a:stCxn id="8" idx="4"/>
          </p:cNvCxnSpPr>
          <p:nvPr/>
        </p:nvCxnSpPr>
        <p:spPr>
          <a:xfrm>
            <a:off x="1683740" y="4116977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onal Stripe 6"/>
          <p:cNvSpPr/>
          <p:nvPr/>
        </p:nvSpPr>
        <p:spPr bwMode="auto">
          <a:xfrm>
            <a:off x="1690032" y="4383677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Diagonal Stripe 7"/>
          <p:cNvSpPr/>
          <p:nvPr/>
        </p:nvSpPr>
        <p:spPr bwMode="auto">
          <a:xfrm>
            <a:off x="1683740" y="4517027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Diagonal Stripe 8"/>
          <p:cNvSpPr/>
          <p:nvPr/>
        </p:nvSpPr>
        <p:spPr bwMode="auto">
          <a:xfrm>
            <a:off x="1302740" y="5259977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Diagonal Stripe 9"/>
          <p:cNvSpPr/>
          <p:nvPr/>
        </p:nvSpPr>
        <p:spPr bwMode="auto">
          <a:xfrm flipH="1">
            <a:off x="1676400" y="5259977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81800" y="3354977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53013" y="4116977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onal Stripe 12"/>
          <p:cNvSpPr/>
          <p:nvPr/>
        </p:nvSpPr>
        <p:spPr bwMode="auto">
          <a:xfrm rot="11149741" flipV="1">
            <a:off x="6358496" y="4236851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Diagonal Stripe 13"/>
          <p:cNvSpPr/>
          <p:nvPr/>
        </p:nvSpPr>
        <p:spPr bwMode="auto">
          <a:xfrm rot="11149741" flipV="1">
            <a:off x="6358496" y="4337840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Diagonal Stripe 14"/>
          <p:cNvSpPr/>
          <p:nvPr/>
        </p:nvSpPr>
        <p:spPr bwMode="auto">
          <a:xfrm>
            <a:off x="6809240" y="5259977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 flipH="1">
            <a:off x="7181327" y="5259977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Thought Bubble: Cloud 34"/>
          <p:cNvSpPr/>
          <p:nvPr/>
        </p:nvSpPr>
        <p:spPr bwMode="auto">
          <a:xfrm>
            <a:off x="1499771" y="2438400"/>
            <a:ext cx="2902940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Generovanie</a:t>
            </a:r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sk-SK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prvočísel</a:t>
            </a:r>
            <a:endParaRPr lang="sk-SK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Thought Bubble: Cloud 35"/>
          <p:cNvSpPr/>
          <p:nvPr/>
        </p:nvSpPr>
        <p:spPr bwMode="auto">
          <a:xfrm flipH="1">
            <a:off x="4849233" y="2552008"/>
            <a:ext cx="2188314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Testovanie </a:t>
            </a:r>
            <a:r>
              <a:rPr lang="sk-SK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provčísel</a:t>
            </a:r>
            <a:endParaRPr lang="sk-SK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19400" y="4517027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19400" y="5107577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09600" y="586764"/>
            <a:ext cx="8110008" cy="1420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Šifrovaná komunikácia pomocou RSA</a:t>
            </a:r>
            <a:r>
              <a:rPr lang="sk-SK" dirty="0" smtClean="0"/>
              <a:t>/AES</a:t>
            </a:r>
            <a:endParaRPr lang="en-US" dirty="0" smtClean="0"/>
          </a:p>
          <a:p>
            <a:pPr algn="ctr"/>
            <a:r>
              <a:rPr lang="sk-SK" dirty="0" smtClean="0"/>
              <a:t>Dôveryhodnosť spojenia ustanovuje CA</a:t>
            </a:r>
          </a:p>
          <a:p>
            <a:pPr algn="ctr"/>
            <a:r>
              <a:rPr lang="en-US" dirty="0" smtClean="0"/>
              <a:t>Implementácia </a:t>
            </a:r>
            <a:r>
              <a:rPr lang="sk-SK" dirty="0" smtClean="0"/>
              <a:t>predchádzajúceho</a:t>
            </a:r>
            <a:r>
              <a:rPr lang="en-US" dirty="0" smtClean="0"/>
              <a:t> projektu</a:t>
            </a:r>
          </a:p>
          <a:p>
            <a:pPr marL="4114654" lvl="8" indent="-457200"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65614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2631608" y="1828800"/>
            <a:ext cx="1102192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200" y="1828800"/>
            <a:ext cx="1129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5" idx="1"/>
          </p:cNvCxnSpPr>
          <p:nvPr/>
        </p:nvCxnSpPr>
        <p:spPr>
          <a:xfrm flipV="1">
            <a:off x="2092792" y="1834764"/>
            <a:ext cx="1089912" cy="136467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7"/>
          </p:cNvCxnSpPr>
          <p:nvPr/>
        </p:nvCxnSpPr>
        <p:spPr>
          <a:xfrm flipH="1" flipV="1">
            <a:off x="5521948" y="1830572"/>
            <a:ext cx="1175700" cy="13583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2161191" y="2116920"/>
            <a:ext cx="69493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req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Rectangle: Folded Corner 33"/>
          <p:cNvSpPr/>
          <p:nvPr/>
        </p:nvSpPr>
        <p:spPr bwMode="auto">
          <a:xfrm>
            <a:off x="5934833" y="2090912"/>
            <a:ext cx="694416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req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Rectangle: Folded Corner 34"/>
          <p:cNvSpPr/>
          <p:nvPr/>
        </p:nvSpPr>
        <p:spPr bwMode="auto">
          <a:xfrm>
            <a:off x="2937462" y="2724032"/>
            <a:ext cx="852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CA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Rectangle: Folded Corner 35"/>
          <p:cNvSpPr/>
          <p:nvPr/>
        </p:nvSpPr>
        <p:spPr bwMode="auto">
          <a:xfrm>
            <a:off x="4964091" y="2716572"/>
            <a:ext cx="852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CA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8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2"/>
            <a:ext cx="1230383" cy="2389987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446266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" name="Connector: Curved 5"/>
          <p:cNvCxnSpPr>
            <a:stCxn id="5" idx="1"/>
            <a:endCxn id="5" idx="7"/>
          </p:cNvCxnSpPr>
          <p:nvPr/>
        </p:nvCxnSpPr>
        <p:spPr>
          <a:xfrm rot="5400000" flipH="1" flipV="1">
            <a:off x="2362200" y="2930032"/>
            <a:ext cx="12700" cy="538816"/>
          </a:xfrm>
          <a:prstGeom prst="curvedConnector3">
            <a:avLst>
              <a:gd name="adj1" fmla="val 697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1225550" y="2027790"/>
            <a:ext cx="228600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ver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pubCA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,C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Connector: Curved 36"/>
          <p:cNvCxnSpPr>
            <a:cxnSpLocks/>
            <a:stCxn id="8" idx="7"/>
            <a:endCxn id="8" idx="1"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: Folded Corner 32"/>
          <p:cNvSpPr/>
          <p:nvPr/>
        </p:nvSpPr>
        <p:spPr bwMode="auto">
          <a:xfrm>
            <a:off x="5220953" y="2107412"/>
            <a:ext cx="235585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ver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pubCA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,C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3" name="Graphic 22" descr="Lightbul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15433" y="57251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6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hought Bubble: Cloud 37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Ok, now I can generate key for AES.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9" name="Thought Bubble: Cloud 38"/>
          <p:cNvSpPr/>
          <p:nvPr/>
        </p:nvSpPr>
        <p:spPr bwMode="auto">
          <a:xfrm>
            <a:off x="6418453" y="1430140"/>
            <a:ext cx="2019300" cy="914400"/>
          </a:xfrm>
          <a:prstGeom prst="cloudCallout">
            <a:avLst>
              <a:gd name="adj1" fmla="val -46841"/>
              <a:gd name="adj2" fmla="val 1357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 I can wait for key for AES.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3329401" y="3354548"/>
            <a:ext cx="2019300" cy="914400"/>
          </a:xfrm>
          <a:prstGeom prst="cloudCallout">
            <a:avLst>
              <a:gd name="adj1" fmla="val -76513"/>
              <a:gd name="adj2" fmla="val -425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Here it is, I can send.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09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3" name="Connector: Curved 22"/>
          <p:cNvCxnSpPr>
            <a:cxnSpLocks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3639557" y="4798065"/>
            <a:ext cx="1647037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3653061" y="2561093"/>
            <a:ext cx="1633533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“OK”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Connector: Curved 32"/>
          <p:cNvCxnSpPr>
            <a:cxnSpLocks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Folded Corner 33"/>
          <p:cNvSpPr/>
          <p:nvPr/>
        </p:nvSpPr>
        <p:spPr bwMode="auto">
          <a:xfrm>
            <a:off x="5638800" y="2107412"/>
            <a:ext cx="1715116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dec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privB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35" name="Graphic 34" descr="Lightbul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08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Thought Bubble: Cloud 29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can generate primes.txt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Thought Bubble: Cloud 35"/>
          <p:cNvSpPr/>
          <p:nvPr/>
        </p:nvSpPr>
        <p:spPr bwMode="auto">
          <a:xfrm>
            <a:off x="3200908" y="3207946"/>
            <a:ext cx="2019300" cy="914400"/>
          </a:xfrm>
          <a:prstGeom prst="cloudCallout">
            <a:avLst>
              <a:gd name="adj1" fmla="val -70201"/>
              <a:gd name="adj2" fmla="val -267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want to send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primes.enc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76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Connector: Curved 18"/>
          <p:cNvCxnSpPr>
            <a:cxnSpLocks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Folded Corner 20"/>
          <p:cNvSpPr/>
          <p:nvPr/>
        </p:nvSpPr>
        <p:spPr bwMode="auto">
          <a:xfrm>
            <a:off x="3078761" y="4798065"/>
            <a:ext cx="2605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KAES,”primes.txt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primes.enc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: Folded Corner 32"/>
          <p:cNvSpPr/>
          <p:nvPr/>
        </p:nvSpPr>
        <p:spPr bwMode="auto">
          <a:xfrm>
            <a:off x="5213410" y="2072167"/>
            <a:ext cx="280961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dec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AES,”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primes.enc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primes.txt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Thought Bubble: Cloud 33"/>
          <p:cNvSpPr/>
          <p:nvPr/>
        </p:nvSpPr>
        <p:spPr bwMode="auto">
          <a:xfrm>
            <a:off x="2911986" y="2279184"/>
            <a:ext cx="2019300" cy="914400"/>
          </a:xfrm>
          <a:prstGeom prst="cloudCallout">
            <a:avLst>
              <a:gd name="adj1" fmla="val 104379"/>
              <a:gd name="adj2" fmla="val 632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can verify primes.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38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3" name="Connector: Curved 22"/>
          <p:cNvCxnSpPr>
            <a:cxnSpLocks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3275666" y="2697446"/>
            <a:ext cx="2594145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“result.txt”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 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result.enc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0" name="Connector: Curved 29"/>
          <p:cNvCxnSpPr/>
          <p:nvPr/>
        </p:nvCxnSpPr>
        <p:spPr>
          <a:xfrm rot="5400000" flipH="1" flipV="1">
            <a:off x="2362200" y="2930032"/>
            <a:ext cx="12700" cy="538816"/>
          </a:xfrm>
          <a:prstGeom prst="curvedConnector3">
            <a:avLst>
              <a:gd name="adj1" fmla="val 697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990600" y="2027790"/>
            <a:ext cx="252095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dec</a:t>
            </a:r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result.enc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=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result.txt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34" name="Graphic 33" descr="Lightbul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67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hought Bubble: Cloud 30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am the happiest one in the World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Thought Bubble: Cloud 32"/>
          <p:cNvSpPr/>
          <p:nvPr/>
        </p:nvSpPr>
        <p:spPr bwMode="auto">
          <a:xfrm>
            <a:off x="3140978" y="3186069"/>
            <a:ext cx="2019300" cy="914400"/>
          </a:xfrm>
          <a:prstGeom prst="cloudCallout">
            <a:avLst>
              <a:gd name="adj1" fmla="val 91916"/>
              <a:gd name="adj2" fmla="val -211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XD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372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49603"/>
            <a:ext cx="8382000" cy="664797"/>
          </a:xfrm>
        </p:spPr>
        <p:txBody>
          <a:bodyPr/>
          <a:lstStyle/>
          <a:p>
            <a:pPr algn="ctr"/>
            <a:r>
              <a:rPr lang="en-US" dirty="0" smtClean="0"/>
              <a:t>Vytvoren</a:t>
            </a:r>
            <a:r>
              <a:rPr lang="sk-SK" dirty="0" smtClean="0"/>
              <a:t>é knižnice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 bwMode="auto">
          <a:xfrm>
            <a:off x="633747" y="1960693"/>
            <a:ext cx="3276600" cy="10111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erasthothenovoSito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sk-SK" sz="2000" dirty="0" smtClean="0">
                <a:solidFill>
                  <a:schemeClr val="bg1"/>
                </a:solidFill>
              </a:rPr>
              <a:t>):</a:t>
            </a:r>
            <a:endParaRPr lang="en-US" sz="2000" dirty="0" smtClean="0">
              <a:solidFill>
                <a:schemeClr val="bg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>
                <a:solidFill>
                  <a:schemeClr val="bg1"/>
                </a:solidFill>
              </a:rPr>
              <a:t>vygeneruj_prvocisla</a:t>
            </a:r>
            <a:r>
              <a:rPr lang="sk-SK" sz="2000" dirty="0">
                <a:solidFill>
                  <a:schemeClr val="bg1"/>
                </a:solidFill>
              </a:rPr>
              <a:t>():</a:t>
            </a:r>
            <a:endParaRPr lang="sk-SK" sz="2000" dirty="0" smtClean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4" name="Zaoblený obdĺžnik 3"/>
          <p:cNvSpPr/>
          <p:nvPr/>
        </p:nvSpPr>
        <p:spPr bwMode="auto">
          <a:xfrm>
            <a:off x="633747" y="1266373"/>
            <a:ext cx="2133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GenPrimes.py</a:t>
            </a:r>
            <a:endParaRPr lang="sk-SK" sz="2300" dirty="0" smtClean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Zaoblený obdĺžnik 11"/>
          <p:cNvSpPr/>
          <p:nvPr/>
        </p:nvSpPr>
        <p:spPr bwMode="auto">
          <a:xfrm>
            <a:off x="5562600" y="1915364"/>
            <a:ext cx="2730320" cy="1066800"/>
          </a:xfrm>
          <a:prstGeom prst="roundRect">
            <a:avLst/>
          </a:prstGeom>
          <a:solidFill>
            <a:srgbClr val="ABAFFF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 smtClean="0">
                <a:solidFill>
                  <a:schemeClr val="bg1"/>
                </a:solidFill>
              </a:rPr>
              <a:t>def</a:t>
            </a:r>
            <a:r>
              <a:rPr lang="sk-SK" sz="2000" dirty="0" smtClean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millerRabin</a:t>
            </a:r>
            <a:r>
              <a:rPr lang="sk-SK" sz="2000" dirty="0" smtClean="0">
                <a:solidFill>
                  <a:schemeClr val="bg1"/>
                </a:solidFill>
              </a:rPr>
              <a:t>() :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>
                <a:solidFill>
                  <a:schemeClr val="bg1"/>
                </a:solidFill>
              </a:rPr>
              <a:t>otestuj</a:t>
            </a:r>
            <a:r>
              <a:rPr lang="en-US" sz="2000" b="1" dirty="0">
                <a:solidFill>
                  <a:schemeClr val="bg1"/>
                </a:solidFill>
              </a:rPr>
              <a:t>_p</a:t>
            </a:r>
            <a:r>
              <a:rPr lang="sk-SK" sz="2000" b="1" dirty="0" err="1">
                <a:solidFill>
                  <a:schemeClr val="bg1"/>
                </a:solidFill>
              </a:rPr>
              <a:t>rvocisla</a:t>
            </a:r>
            <a:r>
              <a:rPr lang="en-US" sz="2000" dirty="0" smtClean="0">
                <a:solidFill>
                  <a:schemeClr val="bg1"/>
                </a:solidFill>
              </a:rPr>
              <a:t>():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 bwMode="auto">
          <a:xfrm>
            <a:off x="6159320" y="1219200"/>
            <a:ext cx="2133600" cy="762000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MillerRabin.py</a:t>
            </a:r>
            <a:endParaRPr lang="sk-SK" sz="2300" dirty="0" smtClean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Zaoblený obdĺžnik 14"/>
          <p:cNvSpPr/>
          <p:nvPr/>
        </p:nvSpPr>
        <p:spPr bwMode="auto">
          <a:xfrm>
            <a:off x="597257" y="4285523"/>
            <a:ext cx="3276600" cy="1962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new</a:t>
            </a:r>
            <a:r>
              <a:rPr lang="sk-SK" sz="2000" b="1" dirty="0" smtClean="0">
                <a:solidFill>
                  <a:schemeClr val="bg1"/>
                </a:solidFill>
              </a:rPr>
              <a:t>K</a:t>
            </a:r>
            <a:r>
              <a:rPr lang="en-US" sz="2000" b="1" dirty="0" err="1" smtClean="0">
                <a:solidFill>
                  <a:schemeClr val="bg1"/>
                </a:solidFill>
              </a:rPr>
              <a:t>eys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sk-SK" sz="2000" dirty="0" smtClean="0">
                <a:solidFill>
                  <a:schemeClr val="bg1"/>
                </a:solidFill>
              </a:rPr>
              <a:t>):</a:t>
            </a:r>
            <a:endParaRPr lang="en-US" sz="2000" dirty="0" smtClean="0">
              <a:solidFill>
                <a:schemeClr val="bg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encrypt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sk-SK" sz="2000" dirty="0" smtClean="0">
                <a:solidFill>
                  <a:schemeClr val="bg1"/>
                </a:solidFill>
              </a:rPr>
              <a:t>):</a:t>
            </a:r>
            <a:endParaRPr lang="en-US" sz="2000" dirty="0" smtClean="0">
              <a:solidFill>
                <a:schemeClr val="bg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decrypt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sk-SK" sz="2000" dirty="0" smtClean="0">
                <a:solidFill>
                  <a:schemeClr val="bg1"/>
                </a:solidFill>
              </a:rPr>
              <a:t>):</a:t>
            </a:r>
            <a:endParaRPr lang="en-US" sz="2000" dirty="0" smtClean="0">
              <a:solidFill>
                <a:schemeClr val="bg1"/>
              </a:solidFill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sign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verify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  <a:endParaRPr lang="sk-SK" sz="20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Zaoblený obdĺžnik 13"/>
          <p:cNvSpPr/>
          <p:nvPr/>
        </p:nvSpPr>
        <p:spPr bwMode="auto">
          <a:xfrm>
            <a:off x="597257" y="3636223"/>
            <a:ext cx="2133600" cy="76200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RSAlib.py</a:t>
            </a:r>
            <a:endParaRPr lang="sk-SK" sz="2300" dirty="0" smtClean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7" name="Zaoblený obdĺžnik 16"/>
          <p:cNvSpPr/>
          <p:nvPr/>
        </p:nvSpPr>
        <p:spPr bwMode="auto">
          <a:xfrm>
            <a:off x="5226675" y="4201253"/>
            <a:ext cx="3048000" cy="2199547"/>
          </a:xfrm>
          <a:prstGeom prst="roundRect">
            <a:avLst/>
          </a:prstGeom>
          <a:solidFill>
            <a:srgbClr val="FFB9B9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 smtClean="0">
                <a:solidFill>
                  <a:schemeClr val="bg1"/>
                </a:solidFill>
              </a:rPr>
              <a:t>def</a:t>
            </a:r>
            <a:r>
              <a:rPr lang="sk-SK" sz="2000" dirty="0" smtClean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getNonce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genKey</a:t>
            </a:r>
            <a:r>
              <a:rPr lang="sk-SK" sz="2000" b="1" dirty="0" smtClean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  <a:endParaRPr lang="en-US" sz="2000" dirty="0">
              <a:solidFill>
                <a:schemeClr val="bg1"/>
              </a:solidFill>
            </a:endParaRP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padData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  <a:endParaRPr lang="en-US" sz="2000" dirty="0">
              <a:solidFill>
                <a:schemeClr val="bg1"/>
              </a:solidFill>
            </a:endParaRP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unpadData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  <a:endParaRPr lang="en-US" sz="2000" dirty="0">
              <a:solidFill>
                <a:schemeClr val="bg1"/>
              </a:solidFill>
            </a:endParaRP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encrypt</a:t>
            </a:r>
            <a:r>
              <a:rPr lang="sk-SK" sz="2000" dirty="0" smtClean="0">
                <a:solidFill>
                  <a:schemeClr val="bg1"/>
                </a:solidFill>
              </a:rPr>
              <a:t>():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000" dirty="0" err="1">
                <a:solidFill>
                  <a:schemeClr val="bg1"/>
                </a:solidFill>
              </a:rPr>
              <a:t>def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b="1" dirty="0" err="1" smtClean="0">
                <a:solidFill>
                  <a:schemeClr val="bg1"/>
                </a:solidFill>
              </a:rPr>
              <a:t>decrypt</a:t>
            </a:r>
            <a:r>
              <a:rPr lang="en-US" sz="2000" dirty="0" smtClean="0">
                <a:solidFill>
                  <a:schemeClr val="bg1"/>
                </a:solidFill>
              </a:rPr>
              <a:t>():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8" name="Zaoblený obdĺžnik 17"/>
          <p:cNvSpPr/>
          <p:nvPr/>
        </p:nvSpPr>
        <p:spPr bwMode="auto">
          <a:xfrm>
            <a:off x="6141075" y="3503219"/>
            <a:ext cx="2133600" cy="762000"/>
          </a:xfrm>
          <a:prstGeom prst="roundRect">
            <a:avLst/>
          </a:prstGeom>
          <a:solidFill>
            <a:srgbClr val="FF3333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sz="2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AESlib</a:t>
            </a: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</a:t>
            </a:r>
            <a:r>
              <a:rPr lang="en-US" sz="2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py</a:t>
            </a:r>
            <a:endParaRPr lang="sk-SK" sz="2300" dirty="0" smtClean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810000" y="3276600"/>
            <a:ext cx="130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i="1" dirty="0" smtClean="0"/>
              <a:t>PyCrypto</a:t>
            </a:r>
            <a:endParaRPr lang="sk-SK" sz="2400" i="1" dirty="0"/>
          </a:p>
        </p:txBody>
      </p:sp>
      <p:cxnSp>
        <p:nvCxnSpPr>
          <p:cNvPr id="28" name="Zaoblená spojnica 27"/>
          <p:cNvCxnSpPr/>
          <p:nvPr/>
        </p:nvCxnSpPr>
        <p:spPr>
          <a:xfrm rot="10800000" flipV="1">
            <a:off x="2819401" y="3507432"/>
            <a:ext cx="914399" cy="4549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Zaoblená spojnica 32"/>
          <p:cNvCxnSpPr/>
          <p:nvPr/>
        </p:nvCxnSpPr>
        <p:spPr>
          <a:xfrm>
            <a:off x="5189827" y="3505200"/>
            <a:ext cx="829972" cy="381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3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Ďakujeme za pozornosť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9909"/>
            <a:ext cx="4601217" cy="156231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09" y="1354363"/>
            <a:ext cx="3219450" cy="7905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9" y="4765945"/>
            <a:ext cx="4067175" cy="14763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04" y="4384945"/>
            <a:ext cx="4095750" cy="2209800"/>
          </a:xfrm>
          <a:prstGeom prst="rect">
            <a:avLst/>
          </a:prstGeom>
        </p:spPr>
      </p:pic>
      <p:sp>
        <p:nvSpPr>
          <p:cNvPr id="9" name="Oblúk 8"/>
          <p:cNvSpPr/>
          <p:nvPr/>
        </p:nvSpPr>
        <p:spPr>
          <a:xfrm flipH="1">
            <a:off x="533399" y="1524000"/>
            <a:ext cx="5181751" cy="6019800"/>
          </a:xfrm>
          <a:prstGeom prst="arc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lúk 9"/>
          <p:cNvSpPr/>
          <p:nvPr/>
        </p:nvSpPr>
        <p:spPr>
          <a:xfrm flipH="1">
            <a:off x="2417610" y="1717945"/>
            <a:ext cx="1254599" cy="1207934"/>
          </a:xfrm>
          <a:prstGeom prst="arc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 flipV="1">
            <a:off x="1919609" y="4156345"/>
            <a:ext cx="428739" cy="4562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2910209" y="4164953"/>
            <a:ext cx="428739" cy="456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V="1">
            <a:off x="3929270" y="4195945"/>
            <a:ext cx="428739" cy="4562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779723" y="233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2223102" y="1749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</a:t>
            </a:r>
            <a:endParaRPr lang="sk-SK" dirty="0"/>
          </a:p>
        </p:txBody>
      </p:sp>
      <p:sp>
        <p:nvSpPr>
          <p:cNvPr id="26" name="Oblúk 25"/>
          <p:cNvSpPr/>
          <p:nvPr/>
        </p:nvSpPr>
        <p:spPr>
          <a:xfrm>
            <a:off x="6300861" y="879745"/>
            <a:ext cx="747393" cy="785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lúk 26"/>
          <p:cNvSpPr/>
          <p:nvPr/>
        </p:nvSpPr>
        <p:spPr>
          <a:xfrm rot="5400000">
            <a:off x="6281935" y="860820"/>
            <a:ext cx="747393" cy="78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lúk 27"/>
          <p:cNvSpPr/>
          <p:nvPr/>
        </p:nvSpPr>
        <p:spPr>
          <a:xfrm rot="16200000">
            <a:off x="6300861" y="860820"/>
            <a:ext cx="747393" cy="785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6546582" y="1018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39" name="Oblúk 38"/>
          <p:cNvSpPr/>
          <p:nvPr/>
        </p:nvSpPr>
        <p:spPr>
          <a:xfrm>
            <a:off x="6608775" y="1999501"/>
            <a:ext cx="747393" cy="785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blúk 39"/>
          <p:cNvSpPr/>
          <p:nvPr/>
        </p:nvSpPr>
        <p:spPr>
          <a:xfrm rot="5400000">
            <a:off x="6589849" y="1980576"/>
            <a:ext cx="747393" cy="78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lúk 40"/>
          <p:cNvSpPr/>
          <p:nvPr/>
        </p:nvSpPr>
        <p:spPr>
          <a:xfrm rot="16200000">
            <a:off x="6608775" y="1980576"/>
            <a:ext cx="747393" cy="785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BlokTextu 41"/>
          <p:cNvSpPr txBox="1"/>
          <p:nvPr/>
        </p:nvSpPr>
        <p:spPr>
          <a:xfrm>
            <a:off x="6854682" y="2150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48" name="Oblúk 47"/>
          <p:cNvSpPr/>
          <p:nvPr/>
        </p:nvSpPr>
        <p:spPr>
          <a:xfrm rot="10800000">
            <a:off x="3331165" y="5885700"/>
            <a:ext cx="747393" cy="78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blúk 48"/>
          <p:cNvSpPr/>
          <p:nvPr/>
        </p:nvSpPr>
        <p:spPr>
          <a:xfrm rot="5400000">
            <a:off x="3328530" y="5904627"/>
            <a:ext cx="747393" cy="785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BlokTextu 54"/>
          <p:cNvSpPr txBox="1"/>
          <p:nvPr/>
        </p:nvSpPr>
        <p:spPr>
          <a:xfrm>
            <a:off x="3551384" y="6268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59" name="BlokTextu 58"/>
          <p:cNvSpPr txBox="1"/>
          <p:nvPr/>
        </p:nvSpPr>
        <p:spPr>
          <a:xfrm>
            <a:off x="1824881" y="41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BlokTextu 60"/>
          <p:cNvSpPr txBox="1"/>
          <p:nvPr/>
        </p:nvSpPr>
        <p:spPr>
          <a:xfrm>
            <a:off x="2736017" y="4168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</a:t>
            </a:r>
            <a:endParaRPr lang="sk-SK" dirty="0"/>
          </a:p>
        </p:txBody>
      </p:sp>
      <p:sp>
        <p:nvSpPr>
          <p:cNvPr id="62" name="BlokTextu 61"/>
          <p:cNvSpPr txBox="1"/>
          <p:nvPr/>
        </p:nvSpPr>
        <p:spPr>
          <a:xfrm>
            <a:off x="3508694" y="4168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</a:t>
            </a:r>
            <a:endParaRPr lang="sk-SK" dirty="0"/>
          </a:p>
        </p:txBody>
      </p:sp>
      <p:cxnSp>
        <p:nvCxnSpPr>
          <p:cNvPr id="63" name="Rovná spojovacia šípka 62"/>
          <p:cNvCxnSpPr/>
          <p:nvPr/>
        </p:nvCxnSpPr>
        <p:spPr>
          <a:xfrm flipV="1">
            <a:off x="3672209" y="4195944"/>
            <a:ext cx="428739" cy="4562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Rovná spojovacia šípka 63"/>
          <p:cNvCxnSpPr/>
          <p:nvPr/>
        </p:nvCxnSpPr>
        <p:spPr>
          <a:xfrm flipH="1" flipV="1">
            <a:off x="7019015" y="3433944"/>
            <a:ext cx="796456" cy="762000"/>
          </a:xfrm>
          <a:prstGeom prst="straightConnector1">
            <a:avLst/>
          </a:prstGeom>
          <a:ln>
            <a:solidFill>
              <a:srgbClr val="EE0000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BlokTextu 67"/>
          <p:cNvSpPr txBox="1"/>
          <p:nvPr/>
        </p:nvSpPr>
        <p:spPr>
          <a:xfrm>
            <a:off x="7397900" y="34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9" name="Oblúk 68"/>
          <p:cNvSpPr/>
          <p:nvPr/>
        </p:nvSpPr>
        <p:spPr>
          <a:xfrm rot="16200000">
            <a:off x="1086190" y="3832603"/>
            <a:ext cx="1898617" cy="159035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BlokTextu 70"/>
          <p:cNvSpPr txBox="1"/>
          <p:nvPr/>
        </p:nvSpPr>
        <p:spPr>
          <a:xfrm>
            <a:off x="1084523" y="377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51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3" y="-8008"/>
            <a:ext cx="7043208" cy="1292661"/>
          </a:xfrm>
        </p:spPr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54528"/>
            <a:ext cx="7043208" cy="1369335"/>
          </a:xfrm>
        </p:spPr>
        <p:txBody>
          <a:bodyPr/>
          <a:lstStyle/>
          <a:p>
            <a:r>
              <a:rPr lang="en-US" dirty="0" smtClean="0"/>
              <a:t>n=p*q</a:t>
            </a:r>
            <a:endParaRPr lang="en-US" dirty="0"/>
          </a:p>
          <a:p>
            <a:r>
              <a:rPr lang="mr-IN" dirty="0" smtClean="0"/>
              <a:t>𝜙</a:t>
            </a:r>
            <a:r>
              <a:rPr lang="sk-SK" dirty="0" smtClean="0"/>
              <a:t>(</a:t>
            </a:r>
            <a:r>
              <a:rPr lang="mr-IN" dirty="0" smtClean="0"/>
              <a:t>𝑛</a:t>
            </a:r>
            <a:r>
              <a:rPr lang="sk-SK" dirty="0"/>
              <a:t>)</a:t>
            </a:r>
            <a:r>
              <a:rPr lang="mr-IN" dirty="0" smtClean="0"/>
              <a:t>= (</a:t>
            </a:r>
            <a:r>
              <a:rPr lang="sk-SK" dirty="0" smtClean="0"/>
              <a:t>p</a:t>
            </a:r>
            <a:r>
              <a:rPr lang="mr-IN" dirty="0" smtClean="0"/>
              <a:t>− </a:t>
            </a:r>
            <a:r>
              <a:rPr lang="mr-IN" dirty="0"/>
              <a:t>1)(𝑞 − 1) </a:t>
            </a: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302740" y="3352454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6" name="Straight Connector 5"/>
          <p:cNvCxnSpPr>
            <a:cxnSpLocks/>
            <a:stCxn id="11" idx="4"/>
          </p:cNvCxnSpPr>
          <p:nvPr/>
        </p:nvCxnSpPr>
        <p:spPr>
          <a:xfrm>
            <a:off x="1683740" y="4114454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onal Stripe 6"/>
          <p:cNvSpPr/>
          <p:nvPr/>
        </p:nvSpPr>
        <p:spPr bwMode="auto">
          <a:xfrm>
            <a:off x="1690032" y="438115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Diagonal Stripe 7"/>
          <p:cNvSpPr/>
          <p:nvPr/>
        </p:nvSpPr>
        <p:spPr bwMode="auto">
          <a:xfrm>
            <a:off x="1683740" y="451450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Diagonal Stripe 8"/>
          <p:cNvSpPr/>
          <p:nvPr/>
        </p:nvSpPr>
        <p:spPr bwMode="auto">
          <a:xfrm>
            <a:off x="1302740" y="5257454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Diagonal Stripe 9"/>
          <p:cNvSpPr/>
          <p:nvPr/>
        </p:nvSpPr>
        <p:spPr bwMode="auto">
          <a:xfrm flipH="1">
            <a:off x="1676400" y="5257454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81800" y="3352454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53013" y="4114454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onal Stripe 12"/>
          <p:cNvSpPr/>
          <p:nvPr/>
        </p:nvSpPr>
        <p:spPr bwMode="auto">
          <a:xfrm rot="11149741" flipV="1">
            <a:off x="6358496" y="4234328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Diagonal Stripe 13"/>
          <p:cNvSpPr/>
          <p:nvPr/>
        </p:nvSpPr>
        <p:spPr bwMode="auto">
          <a:xfrm rot="11149741" flipV="1">
            <a:off x="6358496" y="4335317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Diagonal Stripe 14"/>
          <p:cNvSpPr/>
          <p:nvPr/>
        </p:nvSpPr>
        <p:spPr bwMode="auto">
          <a:xfrm>
            <a:off x="6809240" y="5257454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 flipH="1">
            <a:off x="7181327" y="5257454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Thought Bubble: Cloud 34"/>
          <p:cNvSpPr/>
          <p:nvPr/>
        </p:nvSpPr>
        <p:spPr bwMode="auto">
          <a:xfrm>
            <a:off x="1609264" y="2390642"/>
            <a:ext cx="2902940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p, q</a:t>
            </a:r>
            <a:endParaRPr lang="cs-CZ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428625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79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81743" y="-8008"/>
            <a:ext cx="7043208" cy="1292661"/>
          </a:xfrm>
        </p:spPr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302740" y="3352454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676400" y="4114800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onal Stripe 8"/>
          <p:cNvSpPr/>
          <p:nvPr/>
        </p:nvSpPr>
        <p:spPr bwMode="auto">
          <a:xfrm>
            <a:off x="1690032" y="438115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Diagonal Stripe 9"/>
          <p:cNvSpPr/>
          <p:nvPr/>
        </p:nvSpPr>
        <p:spPr bwMode="auto">
          <a:xfrm>
            <a:off x="1683740" y="451450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Diagonal Stripe 10"/>
          <p:cNvSpPr/>
          <p:nvPr/>
        </p:nvSpPr>
        <p:spPr bwMode="auto">
          <a:xfrm>
            <a:off x="1302740" y="5257454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Diagonal Stripe 11"/>
          <p:cNvSpPr/>
          <p:nvPr/>
        </p:nvSpPr>
        <p:spPr bwMode="auto">
          <a:xfrm flipH="1">
            <a:off x="1676400" y="5257454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32246" y="34290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903459" y="4191000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onal Stripe 14"/>
          <p:cNvSpPr/>
          <p:nvPr/>
        </p:nvSpPr>
        <p:spPr bwMode="auto">
          <a:xfrm rot="11149741" flipV="1">
            <a:off x="6108942" y="4310874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 rot="11149741" flipV="1">
            <a:off x="6108942" y="4411863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6559686" y="5334000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flipH="1">
            <a:off x="6931773" y="5334000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74646" y="1371600"/>
            <a:ext cx="2764154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09042" y="2814565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490371" y="3042453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193191" y="325737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455383" y="2822081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760595" y="3080553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67844" y="328448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1695271"/>
                <a:ext cx="27456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šifrovací exponent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algn="ctr"/>
                <a:r>
                  <a:rPr lang="en-US" dirty="0" smtClean="0"/>
                  <a:t>e a </a:t>
                </a:r>
                <a:r>
                  <a:rPr lang="mr-IN" dirty="0" smtClean="0"/>
                  <a:t>𝜙</a:t>
                </a:r>
                <a:r>
                  <a:rPr lang="sk-SK" dirty="0"/>
                  <a:t>(</a:t>
                </a:r>
                <a:r>
                  <a:rPr lang="mr-IN" dirty="0"/>
                  <a:t>𝑛</a:t>
                </a:r>
                <a:r>
                  <a:rPr lang="sk-SK" dirty="0" smtClean="0"/>
                  <a:t>) </a:t>
                </a:r>
                <a:r>
                  <a:rPr lang="mr-IN" dirty="0" smtClean="0"/>
                  <a:t>–</a:t>
                </a:r>
                <a:r>
                  <a:rPr lang="sk-SK" dirty="0" smtClean="0"/>
                  <a:t> nesúdeliteľné</a:t>
                </a:r>
                <a:endParaRPr lang="sk-SK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95271"/>
                <a:ext cx="2745649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6408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302740" y="3352454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676400" y="4114800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onal Stripe 6"/>
          <p:cNvSpPr/>
          <p:nvPr/>
        </p:nvSpPr>
        <p:spPr bwMode="auto">
          <a:xfrm>
            <a:off x="1690032" y="438115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Diagonal Stripe 7"/>
          <p:cNvSpPr/>
          <p:nvPr/>
        </p:nvSpPr>
        <p:spPr bwMode="auto">
          <a:xfrm>
            <a:off x="1683740" y="4514504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Diagonal Stripe 8"/>
          <p:cNvSpPr/>
          <p:nvPr/>
        </p:nvSpPr>
        <p:spPr bwMode="auto">
          <a:xfrm>
            <a:off x="1302740" y="5257454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Diagonal Stripe 9"/>
          <p:cNvSpPr/>
          <p:nvPr/>
        </p:nvSpPr>
        <p:spPr bwMode="auto">
          <a:xfrm flipH="1">
            <a:off x="1676400" y="5257454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32246" y="34290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903459" y="4191000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onal Stripe 12"/>
          <p:cNvSpPr/>
          <p:nvPr/>
        </p:nvSpPr>
        <p:spPr bwMode="auto">
          <a:xfrm rot="11149741" flipV="1">
            <a:off x="6108942" y="4310874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Diagonal Stripe 13"/>
          <p:cNvSpPr/>
          <p:nvPr/>
        </p:nvSpPr>
        <p:spPr bwMode="auto">
          <a:xfrm rot="11149741" flipV="1">
            <a:off x="6108942" y="4411863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Diagonal Stripe 14"/>
          <p:cNvSpPr/>
          <p:nvPr/>
        </p:nvSpPr>
        <p:spPr bwMode="auto">
          <a:xfrm>
            <a:off x="6559686" y="5334000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 flipH="1">
            <a:off x="6931773" y="5334000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74646" y="1371600"/>
            <a:ext cx="2764154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809042" y="2814565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90371" y="3042453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193191" y="325737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455383" y="2822081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760595" y="3080553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67844" y="328448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4646" y="1921286"/>
                <a:ext cx="27456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d </a:t>
                </a:r>
                <a:r>
                  <a:rPr lang="mr-IN" dirty="0" smtClean="0"/>
                  <a:t>–</a:t>
                </a:r>
                <a:r>
                  <a:rPr lang="sk-SK" dirty="0" smtClean="0"/>
                  <a:t> dešifrovací exponent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de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sk-SK" dirty="0"/>
                        <m:t>≡</m:t>
                      </m:r>
                      <m:r>
                        <m:rPr>
                          <m:nor/>
                        </m:rPr>
                        <a:rPr lang="en-US" b="0" i="0" dirty="0" smtClean="0"/>
                        <m:t> 1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46" y="1921286"/>
                <a:ext cx="2745649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881743" y="-8008"/>
            <a:ext cx="7043208" cy="1292661"/>
          </a:xfrm>
        </p:spPr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42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881743" y="-8008"/>
            <a:ext cx="7043208" cy="1292661"/>
          </a:xfrm>
        </p:spPr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835553" y="1152377"/>
            <a:ext cx="7043208" cy="1369335"/>
          </a:xfrm>
        </p:spPr>
        <p:txBody>
          <a:bodyPr/>
          <a:lstStyle/>
          <a:p>
            <a:r>
              <a:rPr lang="en-US" dirty="0" smtClean="0"/>
              <a:t>Ak </a:t>
            </a:r>
            <a:r>
              <a:rPr lang="en-US" i="1" dirty="0" smtClean="0"/>
              <a:t>e</a:t>
            </a:r>
            <a:r>
              <a:rPr lang="en-US" dirty="0" smtClean="0"/>
              <a:t> je prvočíslo 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sk-SK" dirty="0" smtClean="0">
                <a:sym typeface="Wingdings"/>
              </a:rPr>
              <a:t>   </a:t>
            </a:r>
            <a:r>
              <a:rPr lang="en-US" dirty="0" smtClean="0">
                <a:sym typeface="Wingdings"/>
              </a:rPr>
              <a:t>Verejný kľúč </a:t>
            </a:r>
            <a:r>
              <a:rPr lang="en-US" i="1" dirty="0" smtClean="0">
                <a:sym typeface="Wingdings"/>
              </a:rPr>
              <a:t>(e</a:t>
            </a:r>
            <a:r>
              <a:rPr lang="sk-SK" i="1" dirty="0" smtClean="0">
                <a:sym typeface="Wingdings"/>
              </a:rPr>
              <a:t>,n</a:t>
            </a:r>
            <a:r>
              <a:rPr lang="en-US" i="1" dirty="0" smtClean="0">
                <a:sym typeface="Wingdings"/>
              </a:rPr>
              <a:t>)</a:t>
            </a:r>
          </a:p>
          <a:p>
            <a:r>
              <a:rPr lang="sk-SK" dirty="0">
                <a:sym typeface="Wingdings"/>
              </a:rPr>
              <a:t> </a:t>
            </a:r>
            <a:r>
              <a:rPr lang="sk-SK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Súkromný kľúč </a:t>
            </a:r>
            <a:r>
              <a:rPr lang="en-US" i="1" dirty="0" smtClean="0">
                <a:sym typeface="Wingdings"/>
              </a:rPr>
              <a:t>(</a:t>
            </a:r>
            <a:r>
              <a:rPr lang="sk-SK" i="1" dirty="0" smtClean="0">
                <a:sym typeface="Wingdings"/>
              </a:rPr>
              <a:t>d,</a:t>
            </a:r>
            <a:r>
              <a:rPr lang="en-US" i="1" dirty="0" smtClean="0">
                <a:sym typeface="Wingdings"/>
              </a:rPr>
              <a:t>n)</a:t>
            </a:r>
            <a:endParaRPr lang="en-US" i="1" dirty="0" smtClean="0"/>
          </a:p>
        </p:txBody>
      </p:sp>
      <p:sp>
        <p:nvSpPr>
          <p:cNvPr id="29" name="Oval 28"/>
          <p:cNvSpPr/>
          <p:nvPr/>
        </p:nvSpPr>
        <p:spPr bwMode="auto">
          <a:xfrm>
            <a:off x="1302740" y="37338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30" name="Straight Connector 29"/>
          <p:cNvCxnSpPr>
            <a:cxnSpLocks/>
            <a:stCxn id="35" idx="4"/>
          </p:cNvCxnSpPr>
          <p:nvPr/>
        </p:nvCxnSpPr>
        <p:spPr>
          <a:xfrm>
            <a:off x="1683740" y="4495800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onal Stripe 30"/>
          <p:cNvSpPr/>
          <p:nvPr/>
        </p:nvSpPr>
        <p:spPr bwMode="auto">
          <a:xfrm>
            <a:off x="1690032" y="476250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2" name="Diagonal Stripe 31"/>
          <p:cNvSpPr/>
          <p:nvPr/>
        </p:nvSpPr>
        <p:spPr bwMode="auto">
          <a:xfrm>
            <a:off x="1683740" y="489585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Diagonal Stripe 32"/>
          <p:cNvSpPr/>
          <p:nvPr/>
        </p:nvSpPr>
        <p:spPr bwMode="auto">
          <a:xfrm>
            <a:off x="1302740" y="5638800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Diagonal Stripe 33"/>
          <p:cNvSpPr/>
          <p:nvPr/>
        </p:nvSpPr>
        <p:spPr bwMode="auto">
          <a:xfrm flipH="1">
            <a:off x="1676400" y="5638800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81800" y="37338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153013" y="4495800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onal Stripe 36"/>
          <p:cNvSpPr/>
          <p:nvPr/>
        </p:nvSpPr>
        <p:spPr bwMode="auto">
          <a:xfrm rot="11149741" flipV="1">
            <a:off x="6358496" y="4615674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8" name="Diagonal Stripe 37"/>
          <p:cNvSpPr/>
          <p:nvPr/>
        </p:nvSpPr>
        <p:spPr bwMode="auto">
          <a:xfrm rot="11149741" flipV="1">
            <a:off x="6358496" y="4716663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9" name="Diagonal Stripe 38"/>
          <p:cNvSpPr/>
          <p:nvPr/>
        </p:nvSpPr>
        <p:spPr bwMode="auto">
          <a:xfrm>
            <a:off x="6809240" y="5638800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0" name="Diagonal Stripe 39"/>
          <p:cNvSpPr/>
          <p:nvPr/>
        </p:nvSpPr>
        <p:spPr bwMode="auto">
          <a:xfrm flipH="1">
            <a:off x="7181327" y="5638800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1" name="Thought Bubble: Cloud 34"/>
          <p:cNvSpPr/>
          <p:nvPr/>
        </p:nvSpPr>
        <p:spPr bwMode="auto">
          <a:xfrm>
            <a:off x="1499771" y="2860937"/>
            <a:ext cx="2902940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sk-SK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" pitchFamily="34" charset="0"/>
              </a:rPr>
              <a:t>Správa</a:t>
            </a:r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" pitchFamily="34" charset="0"/>
              </a:rPr>
              <a:t> </a:t>
            </a:r>
            <a:r>
              <a:rPr lang="mr-IN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" pitchFamily="34" charset="0"/>
              </a:rPr>
              <a:t>–</a:t>
            </a:r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" pitchFamily="34" charset="0"/>
              </a:rPr>
              <a:t>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hought Bubble: Cloud 35"/>
              <p:cNvSpPr/>
              <p:nvPr/>
            </p:nvSpPr>
            <p:spPr bwMode="auto">
              <a:xfrm flipH="1">
                <a:off x="5082323" y="2422556"/>
                <a:ext cx="2526461" cy="1151650"/>
              </a:xfrm>
              <a:prstGeom prst="cloud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cs-CZ" dirty="0"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2" name="Thought Bubble: Cloud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082323" y="2422556"/>
                <a:ext cx="2526461" cy="1151650"/>
              </a:xfrm>
              <a:prstGeom prst="cloudCallou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2819400" y="489585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289749" y="4401824"/>
                <a:ext cx="2134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k-SK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749" y="4401824"/>
                <a:ext cx="213481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4267200" y="1083338"/>
                <a:ext cx="4643579" cy="47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00" dirty="0" smtClean="0"/>
                  <a:t>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𝑘𝑑𝑒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=[(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k-SK" sz="2100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083338"/>
                <a:ext cx="4643579" cy="473015"/>
              </a:xfrm>
              <a:prstGeom prst="rect">
                <a:avLst/>
              </a:prstGeom>
              <a:blipFill rotWithShape="0">
                <a:blip r:embed="rId4"/>
                <a:stretch>
                  <a:fillRect l="-2231" b="-22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41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Symetrická šifra AES 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8001000" cy="5207579"/>
          </a:xfrm>
        </p:spPr>
        <p:txBody>
          <a:bodyPr/>
          <a:lstStyle/>
          <a:p>
            <a:pPr>
              <a:buNone/>
            </a:pPr>
            <a:endParaRPr lang="cs-CZ" dirty="0" smtClean="0"/>
          </a:p>
          <a:p>
            <a:r>
              <a:rPr lang="cs-CZ" sz="4000" dirty="0" smtClean="0"/>
              <a:t>AES</a:t>
            </a:r>
          </a:p>
          <a:p>
            <a:pPr lvl="1"/>
            <a:r>
              <a:rPr lang="cs-CZ" sz="4000" dirty="0" err="1" smtClean="0"/>
              <a:t>Rijndael</a:t>
            </a:r>
            <a:r>
              <a:rPr lang="cs-CZ" sz="4000" dirty="0" smtClean="0"/>
              <a:t> [</a:t>
            </a:r>
            <a:r>
              <a:rPr lang="cs-CZ" sz="4000" dirty="0" err="1" smtClean="0"/>
              <a:t>rejndál</a:t>
            </a:r>
            <a:r>
              <a:rPr lang="cs-CZ" sz="4000" dirty="0" smtClean="0"/>
              <a:t>]</a:t>
            </a:r>
          </a:p>
          <a:p>
            <a:pPr lvl="2"/>
            <a:r>
              <a:rPr lang="cs-CZ" sz="3600" dirty="0" smtClean="0"/>
              <a:t> </a:t>
            </a:r>
            <a:r>
              <a:rPr lang="cs-CZ" sz="3600" dirty="0" err="1" smtClean="0"/>
              <a:t>Joan</a:t>
            </a:r>
            <a:r>
              <a:rPr lang="cs-CZ" sz="3600" dirty="0" smtClean="0"/>
              <a:t> </a:t>
            </a:r>
            <a:r>
              <a:rPr lang="cs-CZ" sz="3600" dirty="0" err="1" smtClean="0"/>
              <a:t>Daemen</a:t>
            </a:r>
            <a:r>
              <a:rPr lang="cs-CZ" sz="3600" dirty="0" smtClean="0"/>
              <a:t> a Vincent </a:t>
            </a:r>
            <a:r>
              <a:rPr lang="cs-CZ" sz="3600" dirty="0" err="1" smtClean="0"/>
              <a:t>Rijmen</a:t>
            </a:r>
            <a:endParaRPr lang="cs-CZ" sz="3600" dirty="0" smtClean="0"/>
          </a:p>
          <a:p>
            <a:pPr lvl="2"/>
            <a:r>
              <a:rPr lang="cs-CZ" sz="3600" dirty="0" smtClean="0"/>
              <a:t> 1997 (schválená 2001)</a:t>
            </a:r>
          </a:p>
          <a:p>
            <a:pPr lvl="1"/>
            <a:r>
              <a:rPr lang="cs-CZ" sz="4000" dirty="0" smtClean="0"/>
              <a:t>Bloková šifra 16B  (matice 4x4)</a:t>
            </a:r>
          </a:p>
          <a:p>
            <a:pPr lvl="1"/>
            <a:r>
              <a:rPr lang="cs-CZ" sz="4000" dirty="0" smtClean="0"/>
              <a:t>klíč </a:t>
            </a:r>
            <a:r>
              <a:rPr lang="cs-CZ" sz="4000" dirty="0" smtClean="0">
                <a:solidFill>
                  <a:srgbClr val="FF0000"/>
                </a:solidFill>
              </a:rPr>
              <a:t>16</a:t>
            </a:r>
            <a:r>
              <a:rPr lang="cs-CZ" sz="4000" dirty="0" smtClean="0"/>
              <a:t> – 64B (</a:t>
            </a:r>
            <a:r>
              <a:rPr lang="cs-CZ" sz="4000" dirty="0" smtClean="0">
                <a:solidFill>
                  <a:srgbClr val="FF0000"/>
                </a:solidFill>
              </a:rPr>
              <a:t>128</a:t>
            </a:r>
            <a:r>
              <a:rPr lang="cs-CZ" sz="4000" dirty="0" smtClean="0"/>
              <a:t> – 512b)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32009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Symetrická šifra AES 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8001000" cy="5170646"/>
          </a:xfrm>
        </p:spPr>
        <p:txBody>
          <a:bodyPr/>
          <a:lstStyle/>
          <a:p>
            <a:pPr>
              <a:buNone/>
            </a:pPr>
            <a:endParaRPr lang="cs-CZ" sz="4000" dirty="0" smtClean="0"/>
          </a:p>
          <a:p>
            <a:r>
              <a:rPr lang="cs-CZ" sz="4000" dirty="0" smtClean="0"/>
              <a:t>Proč používáme AES?</a:t>
            </a:r>
          </a:p>
          <a:p>
            <a:pPr lvl="1"/>
            <a:r>
              <a:rPr lang="cs-CZ" sz="4000" dirty="0" smtClean="0"/>
              <a:t>Je rychlejší než asymetrické šifrování</a:t>
            </a:r>
          </a:p>
          <a:p>
            <a:pPr lvl="1"/>
            <a:r>
              <a:rPr lang="cs-CZ" sz="4000" dirty="0" smtClean="0"/>
              <a:t>Je to běžně používaný standart</a:t>
            </a:r>
          </a:p>
          <a:p>
            <a:pPr lvl="1"/>
            <a:r>
              <a:rPr lang="cs-CZ" sz="4000" dirty="0"/>
              <a:t>P</a:t>
            </a:r>
            <a:r>
              <a:rPr lang="cs-CZ" sz="4000" smtClean="0"/>
              <a:t>ovažujeme </a:t>
            </a:r>
            <a:r>
              <a:rPr lang="cs-CZ" sz="4000" dirty="0" smtClean="0"/>
              <a:t>jej za bezpečný</a:t>
            </a:r>
          </a:p>
          <a:p>
            <a:pPr>
              <a:buNone/>
            </a:pPr>
            <a:endParaRPr lang="cs-CZ" sz="4000" dirty="0" smtClean="0"/>
          </a:p>
          <a:p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18388564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Symetrická šifra AES 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1"/>
          </p:nvPr>
        </p:nvSpPr>
        <p:spPr>
          <a:xfrm>
            <a:off x="762000" y="990600"/>
            <a:ext cx="8001000" cy="5072158"/>
          </a:xfrm>
        </p:spPr>
        <p:txBody>
          <a:bodyPr/>
          <a:lstStyle/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sz="4000" dirty="0" smtClean="0"/>
          </a:p>
          <a:p>
            <a:r>
              <a:rPr lang="cs-CZ" sz="4000" dirty="0" smtClean="0"/>
              <a:t>AES šifruje aj dešifruje data stejným klíčem </a:t>
            </a:r>
          </a:p>
          <a:p>
            <a:pPr lvl="1"/>
            <a:r>
              <a:rPr lang="cs-CZ" sz="4000" dirty="0" smtClean="0"/>
              <a:t>problémy s předáním klíče</a:t>
            </a:r>
          </a:p>
          <a:p>
            <a:pPr marL="339976" lvl="1" indent="-339976">
              <a:buBlip>
                <a:blip r:embed="rId2"/>
              </a:buBlip>
            </a:pPr>
            <a:r>
              <a:rPr lang="cs-CZ" sz="4000" dirty="0" smtClean="0"/>
              <a:t>náhrada DES (dnes již prolomený)</a:t>
            </a:r>
          </a:p>
          <a:p>
            <a:pPr marL="339976" lvl="1" indent="-339976">
              <a:buBlip>
                <a:blip r:embed="rId2"/>
              </a:buBlip>
            </a:pPr>
            <a:r>
              <a:rPr lang="cs-CZ" sz="4000" dirty="0" smtClean="0"/>
              <a:t>WPA2 (IEEE 802.11i)</a:t>
            </a:r>
          </a:p>
          <a:p>
            <a:endParaRPr lang="cs-CZ" sz="4400" dirty="0" smtClean="0"/>
          </a:p>
        </p:txBody>
      </p:sp>
    </p:spTree>
    <p:extLst>
      <p:ext uri="{BB962C8B-B14F-4D97-AF65-F5344CB8AC3E}">
        <p14:creationId xmlns:p14="http://schemas.microsoft.com/office/powerpoint/2010/main" val="39902013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ushed metal and curves - Green Blue Segoe_TP10286724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45530B-DDFB-4F30-8CDB-5C17C82C49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65518A-9930-4861-9944-85DDBBED1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Green-blue brushed metal and curves design template</Template>
  <TotalTime>785</TotalTime>
  <Words>641</Words>
  <Application>Microsoft Office PowerPoint</Application>
  <PresentationFormat>Prezentácia na obrazovke (4:3)</PresentationFormat>
  <Paragraphs>305</Paragraphs>
  <Slides>29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Mangal</vt:lpstr>
      <vt:lpstr>Segoe</vt:lpstr>
      <vt:lpstr>Wingdings</vt:lpstr>
      <vt:lpstr>1_Brushed metal and curves - Green Blue Segoe_TP10286724</vt:lpstr>
      <vt:lpstr>White with Courier font for code slides</vt:lpstr>
      <vt:lpstr>Šifrovaná komunikácia  medzi dvoma užívateľmi</vt:lpstr>
      <vt:lpstr>Prezentácia programu PowerPoint</vt:lpstr>
      <vt:lpstr>RSA</vt:lpstr>
      <vt:lpstr>RSA</vt:lpstr>
      <vt:lpstr>RSA</vt:lpstr>
      <vt:lpstr>RSA</vt:lpstr>
      <vt:lpstr>Symetrická šifra AES </vt:lpstr>
      <vt:lpstr>Symetrická šifra AES </vt:lpstr>
      <vt:lpstr>Symetrická šifra AES </vt:lpstr>
      <vt:lpstr>Symetrická šifra AES </vt:lpstr>
      <vt:lpstr>…SERIOUS RESEARCH</vt:lpstr>
      <vt:lpstr>…TO THE 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Vytvorené knižnice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Fully encrypted communication between two client through internetwork</dc:title>
  <dc:creator>Michael Jurek</dc:creator>
  <cp:keywords/>
  <cp:lastModifiedBy>Adam</cp:lastModifiedBy>
  <cp:revision>93</cp:revision>
  <dcterms:created xsi:type="dcterms:W3CDTF">2017-03-07T15:16:56Z</dcterms:created>
  <dcterms:modified xsi:type="dcterms:W3CDTF">2017-05-02T11:56:52Z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TC102867249990</vt:lpwstr>
  </property>
  <property fmtid="{D5CDD505-2E9C-101B-9397-08002B2CF9AE}" pid="3" name="Tfs.IsStoryboard">
    <vt:bool>true</vt:bool>
  </property>
</Properties>
</file>