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67" r:id="rId3"/>
    <p:sldId id="268" r:id="rId4"/>
    <p:sldId id="257" r:id="rId5"/>
    <p:sldId id="258" r:id="rId6"/>
    <p:sldId id="259" r:id="rId7"/>
    <p:sldId id="266" r:id="rId8"/>
    <p:sldId id="260" r:id="rId9"/>
    <p:sldId id="261" r:id="rId10"/>
    <p:sldId id="262" r:id="rId11"/>
    <p:sldId id="263" r:id="rId12"/>
    <p:sldId id="264" r:id="rId13"/>
    <p:sldId id="265"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47CADDC-207C-1AC5-3BDA-A4180D38EA76}" name="K. D." initials="KD" userId="58bb2ee7c8fe2de2"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868"/>
    <p:restoredTop sz="94663"/>
  </p:normalViewPr>
  <p:slideViewPr>
    <p:cSldViewPr snapToGrid="0">
      <p:cViewPr varScale="1">
        <p:scale>
          <a:sx n="124" d="100"/>
          <a:sy n="124" d="100"/>
        </p:scale>
        <p:origin x="176" y="69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cloud.ibm.com/docs/watson-assistant?topic=watson-assistant-comparing-actions-dialo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developer.ibm.com/articles/introduction-watson-assistant/"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b636f384eb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b636f384eb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b636f384e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b636f384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https://cloud.ibm.com/docs/watson-assistant?topic=watson-assistant-comparing-actions-dialog</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4"/>
              </a:rPr>
              <a:t>https://developer.ibm.com/articles/introduction-watson-assistant/</a:t>
            </a:r>
            <a:r>
              <a:rPr lang="en"/>
              <a:t> </a:t>
            </a:r>
            <a:endParaRPr/>
          </a:p>
          <a:p>
            <a:pPr marL="0" lvl="0" indent="0" algn="l" rtl="0">
              <a:spcBef>
                <a:spcPts val="0"/>
              </a:spcBef>
              <a:spcAft>
                <a:spcPts val="0"/>
              </a:spcAft>
              <a:buNone/>
            </a:pPr>
            <a:endParaRPr/>
          </a:p>
          <a:p>
            <a:pPr marL="0" lvl="0" indent="0" algn="l" rtl="0">
              <a:spcBef>
                <a:spcPts val="0"/>
              </a:spcBef>
              <a:spcAft>
                <a:spcPts val="0"/>
              </a:spcAft>
              <a:buNone/>
            </a:pPr>
            <a:r>
              <a:rPr lang="en"/>
              <a:t>If then else will be in standard english and not any programming languages.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b636f384e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b636f384e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b636f384eb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b636f384eb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b636f384eb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b636f384eb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b636f384eb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b636f384e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b636f384eb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b636f384eb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b636f384e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b636f384e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b636f384eb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b636f384eb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ibm.com/products/watson-assistant/demos/lendyr/demo.html" TargetMode="External"/><Relationship Id="rId7" Type="http://schemas.openxmlformats.org/officeDocument/2006/relationships/hyperlink" Target="https://youtu.be/BI0HqsnP_zM"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hyperlink" Target="https://developer.spotify.com/documentation/web-api" TargetMode="External"/><Relationship Id="rId5" Type="http://schemas.openxmlformats.org/officeDocument/2006/relationships/hyperlink" Target="https://cloud.ibm.com/docs/watson-assistant?topic=watson-assistant-plan-assistant" TargetMode="External"/><Relationship Id="rId4" Type="http://schemas.openxmlformats.org/officeDocument/2006/relationships/hyperlink" Target="https://cloud.ibm.com/docs/watson-assistant?topic=watson-assistant-abou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Introduction to IBM Watson Assistant</a:t>
            </a:r>
            <a:endParaRPr/>
          </a:p>
        </p:txBody>
      </p:sp>
      <p:sp>
        <p:nvSpPr>
          <p:cNvPr id="2" name="Subtitle 1">
            <a:extLst>
              <a:ext uri="{FF2B5EF4-FFF2-40B4-BE49-F238E27FC236}">
                <a16:creationId xmlns:a16="http://schemas.microsoft.com/office/drawing/2014/main" id="{C02F00CD-0E25-1046-9B2C-98952386E32B}"/>
              </a:ext>
            </a:extLst>
          </p:cNvPr>
          <p:cNvSpPr>
            <a:spLocks noGrp="1"/>
          </p:cNvSpPr>
          <p:nvPr>
            <p:ph type="subTitle" idx="1"/>
          </p:nvPr>
        </p:nvSpPr>
        <p:spPr/>
        <p:txBody>
          <a:bodyPr/>
          <a:lstStyle/>
          <a:p>
            <a:r>
              <a:rPr lang="en-US" dirty="0"/>
              <a:t>Session 1</a:t>
            </a:r>
          </a:p>
        </p:txBody>
      </p:sp>
      <p:pic>
        <p:nvPicPr>
          <p:cNvPr id="4" name="Picture 3" descr="Icon&#10;&#10;Description automatically generated">
            <a:extLst>
              <a:ext uri="{FF2B5EF4-FFF2-40B4-BE49-F238E27FC236}">
                <a16:creationId xmlns:a16="http://schemas.microsoft.com/office/drawing/2014/main" id="{B4EB7E8C-11D6-2F41-A178-6E435FA4114A}"/>
              </a:ext>
            </a:extLst>
          </p:cNvPr>
          <p:cNvPicPr>
            <a:picLocks noChangeAspect="1"/>
          </p:cNvPicPr>
          <p:nvPr/>
        </p:nvPicPr>
        <p:blipFill>
          <a:blip r:embed="rId3"/>
          <a:stretch>
            <a:fillRect/>
          </a:stretch>
        </p:blipFill>
        <p:spPr>
          <a:xfrm>
            <a:off x="7701643" y="154346"/>
            <a:ext cx="990600" cy="914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conditional statements</a:t>
            </a:r>
            <a:endParaRPr/>
          </a:p>
        </p:txBody>
      </p:sp>
      <p:sp>
        <p:nvSpPr>
          <p:cNvPr id="94" name="Google Shape;94;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a:t>“If you </a:t>
            </a:r>
            <a:r>
              <a:rPr lang="en">
                <a:solidFill>
                  <a:srgbClr val="00FF00"/>
                </a:solidFill>
              </a:rPr>
              <a:t>take</a:t>
            </a:r>
            <a:r>
              <a:rPr lang="en"/>
              <a:t> this course, you will have a greater understanding of Watson Assistant”</a:t>
            </a:r>
            <a:endParaRPr/>
          </a:p>
          <a:p>
            <a:pPr marL="0" lvl="0" indent="0" algn="l" rtl="0">
              <a:spcBef>
                <a:spcPts val="1200"/>
              </a:spcBef>
              <a:spcAft>
                <a:spcPts val="0"/>
              </a:spcAft>
              <a:buNone/>
            </a:pPr>
            <a:r>
              <a:rPr lang="en"/>
              <a:t>This would mean that if you </a:t>
            </a:r>
            <a:r>
              <a:rPr lang="en">
                <a:solidFill>
                  <a:srgbClr val="00FF00"/>
                </a:solidFill>
              </a:rPr>
              <a:t>take</a:t>
            </a:r>
            <a:r>
              <a:rPr lang="en"/>
              <a:t> this course you would have a greater understanding of Watson Assistant. However, if you </a:t>
            </a:r>
            <a:r>
              <a:rPr lang="en">
                <a:solidFill>
                  <a:srgbClr val="FF0000"/>
                </a:solidFill>
              </a:rPr>
              <a:t>do not</a:t>
            </a:r>
            <a:r>
              <a:rPr lang="en"/>
              <a:t> take this course you will not have a greater understanding of Watson Assistant. </a:t>
            </a:r>
            <a:endParaRPr/>
          </a:p>
          <a:p>
            <a:pPr marL="0" lvl="0" indent="0" algn="l" rtl="0">
              <a:spcBef>
                <a:spcPts val="1200"/>
              </a:spcBef>
              <a:spcAft>
                <a:spcPts val="0"/>
              </a:spcAft>
              <a:buNone/>
            </a:pPr>
            <a:endParaRPr/>
          </a:p>
          <a:p>
            <a:pPr marL="0" lvl="0" indent="0" algn="l" rtl="0">
              <a:spcBef>
                <a:spcPts val="1200"/>
              </a:spcBef>
              <a:spcAft>
                <a:spcPts val="0"/>
              </a:spcAft>
              <a:buNone/>
            </a:pPr>
            <a:r>
              <a:rPr lang="en"/>
              <a:t>“If you </a:t>
            </a:r>
            <a:r>
              <a:rPr lang="en">
                <a:solidFill>
                  <a:srgbClr val="FF0000"/>
                </a:solidFill>
              </a:rPr>
              <a:t>do not</a:t>
            </a:r>
            <a:r>
              <a:rPr lang="en"/>
              <a:t> drink water, you will be thirsty” </a:t>
            </a:r>
            <a:endParaRPr/>
          </a:p>
          <a:p>
            <a:pPr marL="0" lvl="0" indent="0" algn="l" rtl="0">
              <a:spcBef>
                <a:spcPts val="1200"/>
              </a:spcBef>
              <a:spcAft>
                <a:spcPts val="1200"/>
              </a:spcAft>
              <a:buNone/>
            </a:pPr>
            <a:r>
              <a:rPr lang="en"/>
              <a:t>This would mean that if you </a:t>
            </a:r>
            <a:r>
              <a:rPr lang="en">
                <a:solidFill>
                  <a:srgbClr val="FF0000"/>
                </a:solidFill>
              </a:rPr>
              <a:t>do not </a:t>
            </a:r>
            <a:r>
              <a:rPr lang="en"/>
              <a:t>drink water you will be thirsty. However, if you </a:t>
            </a:r>
            <a:r>
              <a:rPr lang="en">
                <a:solidFill>
                  <a:srgbClr val="00FF00"/>
                </a:solidFill>
              </a:rPr>
              <a:t>do</a:t>
            </a:r>
            <a:r>
              <a:rPr lang="en"/>
              <a:t> drink water you will not be thirsty.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Setting up a Watson Assistant virtual bot</a:t>
            </a:r>
            <a:endParaRPr/>
          </a:p>
        </p:txBody>
      </p:sp>
      <p:sp>
        <p:nvSpPr>
          <p:cNvPr id="100" name="Google Shape;100;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We will now be setting up Watson Assistant and creating an instance.</a:t>
            </a: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1200"/>
              </a:spcAft>
              <a:buNone/>
            </a:pPr>
            <a:r>
              <a:rPr lang="en" dirty="0"/>
              <a:t>If you have any questions do feel free to ask me during the presentation. </a:t>
            </a:r>
          </a:p>
          <a:p>
            <a:pPr marL="0" lvl="0" indent="0" algn="l" rtl="0">
              <a:spcBef>
                <a:spcPts val="1200"/>
              </a:spcBef>
              <a:spcAft>
                <a:spcPts val="1200"/>
              </a:spcAft>
              <a:buNone/>
            </a:pPr>
            <a:r>
              <a:rPr lang="en" dirty="0"/>
              <a:t>A word document will be provided as well to assistant you as a recap.</a:t>
            </a:r>
          </a:p>
          <a:p>
            <a:pPr marL="0" lvl="0" indent="0" algn="l" rtl="0">
              <a:spcBef>
                <a:spcPts val="1200"/>
              </a:spcBef>
              <a:spcAft>
                <a:spcPts val="1200"/>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Any questions?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Further Reading:</a:t>
            </a:r>
            <a:endParaRPr/>
          </a:p>
        </p:txBody>
      </p:sp>
      <p:sp>
        <p:nvSpPr>
          <p:cNvPr id="111" name="Google Shape;111;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dirty="0"/>
              <a:t>Conditional Statements:</a:t>
            </a:r>
            <a:endParaRPr dirty="0"/>
          </a:p>
          <a:p>
            <a:pPr marL="0" lvl="0" indent="0" algn="l" rtl="0">
              <a:spcBef>
                <a:spcPts val="1200"/>
              </a:spcBef>
              <a:spcAft>
                <a:spcPts val="0"/>
              </a:spcAft>
              <a:buNone/>
            </a:pPr>
            <a:r>
              <a:rPr lang="en" sz="1600" dirty="0"/>
              <a:t>Rosen, K.H. (2019) “1.13,” in Discrete mathematics and its applications. New York: McGraw-Hill, pp. 6–11.</a:t>
            </a:r>
            <a:endParaRPr sz="1600" dirty="0"/>
          </a:p>
          <a:p>
            <a:pPr marL="0" lvl="0" indent="0" algn="l" rtl="0">
              <a:spcBef>
                <a:spcPts val="1200"/>
              </a:spcBef>
              <a:spcAft>
                <a:spcPts val="0"/>
              </a:spcAft>
              <a:buNone/>
            </a:pPr>
            <a:r>
              <a:rPr lang="en" sz="1600" dirty="0"/>
              <a:t>Watson Assistant:</a:t>
            </a:r>
          </a:p>
          <a:p>
            <a:pPr marL="0" lvl="0" indent="0" algn="l" rtl="0">
              <a:spcBef>
                <a:spcPts val="1200"/>
              </a:spcBef>
              <a:spcAft>
                <a:spcPts val="0"/>
              </a:spcAft>
              <a:buNone/>
            </a:pPr>
            <a:r>
              <a:rPr lang="en" sz="1600" dirty="0"/>
              <a:t>Demo Website: </a:t>
            </a:r>
            <a:r>
              <a:rPr lang="en" sz="1600" u="sng" dirty="0">
                <a:solidFill>
                  <a:schemeClr val="hlink"/>
                </a:solidFill>
                <a:hlinkClick r:id="rId3"/>
              </a:rPr>
              <a:t>https://www.ibm.com/products/watson-assistant/demos/lendyr/demo.html</a:t>
            </a:r>
            <a:r>
              <a:rPr lang="en" sz="1600" dirty="0"/>
              <a:t> </a:t>
            </a:r>
            <a:endParaRPr sz="1600" dirty="0"/>
          </a:p>
          <a:p>
            <a:pPr marL="0" lvl="0" indent="0" algn="l" rtl="0">
              <a:spcBef>
                <a:spcPts val="1200"/>
              </a:spcBef>
              <a:spcAft>
                <a:spcPts val="0"/>
              </a:spcAft>
              <a:buNone/>
            </a:pPr>
            <a:r>
              <a:rPr lang="en" sz="1600" u="sng" dirty="0">
                <a:solidFill>
                  <a:schemeClr val="hlink"/>
                </a:solidFill>
                <a:hlinkClick r:id="rId4"/>
              </a:rPr>
              <a:t>https://cloud.ibm.com/docs/watson-assistant?topic=watson-assistant-about</a:t>
            </a:r>
            <a:endParaRPr sz="1600" dirty="0"/>
          </a:p>
          <a:p>
            <a:pPr marL="0" lvl="0" indent="0" algn="l" rtl="0">
              <a:spcBef>
                <a:spcPts val="1200"/>
              </a:spcBef>
              <a:spcAft>
                <a:spcPts val="0"/>
              </a:spcAft>
              <a:buNone/>
            </a:pPr>
            <a:r>
              <a:rPr lang="en" sz="1600" u="sng" dirty="0">
                <a:solidFill>
                  <a:schemeClr val="hlink"/>
                </a:solidFill>
                <a:hlinkClick r:id="rId5"/>
              </a:rPr>
              <a:t>https://cloud.ibm.com/docs/watson-assistant?topic=watson-assistant-plan-assistant</a:t>
            </a:r>
            <a:r>
              <a:rPr lang="en" sz="1600" dirty="0"/>
              <a:t> </a:t>
            </a:r>
            <a:endParaRPr sz="1600" dirty="0"/>
          </a:p>
          <a:p>
            <a:pPr marL="0" lvl="0" indent="0" algn="l" rtl="0">
              <a:spcBef>
                <a:spcPts val="1200"/>
              </a:spcBef>
              <a:spcAft>
                <a:spcPts val="0"/>
              </a:spcAft>
              <a:buNone/>
            </a:pPr>
            <a:r>
              <a:rPr lang="en-GB" sz="1600" dirty="0"/>
              <a:t>Spotify:</a:t>
            </a:r>
          </a:p>
          <a:p>
            <a:pPr marL="0" lvl="0" indent="0" algn="l" rtl="0">
              <a:spcBef>
                <a:spcPts val="1200"/>
              </a:spcBef>
              <a:spcAft>
                <a:spcPts val="0"/>
              </a:spcAft>
              <a:buNone/>
            </a:pPr>
            <a:r>
              <a:rPr lang="en-GB" sz="1600" dirty="0">
                <a:hlinkClick r:id="rId6"/>
              </a:rPr>
              <a:t>https://developer.spotify.com/documentation/web-api</a:t>
            </a:r>
            <a:r>
              <a:rPr lang="en-GB" sz="1600" dirty="0"/>
              <a:t> </a:t>
            </a:r>
          </a:p>
          <a:p>
            <a:pPr marL="0" lvl="0" indent="0" algn="l" rtl="0">
              <a:spcBef>
                <a:spcPts val="1200"/>
              </a:spcBef>
              <a:spcAft>
                <a:spcPts val="0"/>
              </a:spcAft>
              <a:buNone/>
            </a:pPr>
            <a:r>
              <a:rPr lang="en-GB" sz="1600" dirty="0">
                <a:hlinkClick r:id="rId7"/>
              </a:rPr>
              <a:t>https://youtu.be/BI0HqsnP_zM</a:t>
            </a:r>
            <a:r>
              <a:rPr lang="en-GB" sz="1600" dirty="0"/>
              <a:t> </a:t>
            </a:r>
            <a:br>
              <a:rPr lang="en" sz="1600" dirty="0"/>
            </a:br>
            <a:endParaRPr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0B138-C506-FA94-0E5E-B37BE39C4F9F}"/>
              </a:ext>
            </a:extLst>
          </p:cNvPr>
          <p:cNvSpPr>
            <a:spLocks noGrp="1"/>
          </p:cNvSpPr>
          <p:nvPr>
            <p:ph type="title"/>
          </p:nvPr>
        </p:nvSpPr>
        <p:spPr>
          <a:xfrm>
            <a:off x="311700" y="445025"/>
            <a:ext cx="8520600" cy="572700"/>
          </a:xfrm>
        </p:spPr>
        <p:txBody>
          <a:bodyPr spcFirstLastPara="1" wrap="square" lIns="91425" tIns="91425" rIns="91425" bIns="91425" anchor="t" anchorCtr="0">
            <a:normAutofit/>
          </a:bodyPr>
          <a:lstStyle/>
          <a:p>
            <a:pPr>
              <a:lnSpc>
                <a:spcPct val="90000"/>
              </a:lnSpc>
            </a:pPr>
            <a:r>
              <a:rPr lang="en-GB" b="0" i="0" u="none" strike="noStrike" cap="none">
                <a:latin typeface="Arial"/>
                <a:ea typeface="Arial"/>
                <a:cs typeface="Arial"/>
                <a:sym typeface="Arial"/>
              </a:rPr>
              <a:t>What will be covered today</a:t>
            </a:r>
          </a:p>
        </p:txBody>
      </p:sp>
      <p:sp>
        <p:nvSpPr>
          <p:cNvPr id="3" name="TextBox 2">
            <a:extLst>
              <a:ext uri="{FF2B5EF4-FFF2-40B4-BE49-F238E27FC236}">
                <a16:creationId xmlns:a16="http://schemas.microsoft.com/office/drawing/2014/main" id="{5D845193-A706-8E21-BC3A-E56E77A4FBD8}"/>
              </a:ext>
            </a:extLst>
          </p:cNvPr>
          <p:cNvSpPr txBox="1"/>
          <p:nvPr/>
        </p:nvSpPr>
        <p:spPr>
          <a:xfrm>
            <a:off x="311700" y="1152475"/>
            <a:ext cx="3999900" cy="3416400"/>
          </a:xfrm>
          <a:prstGeom prst="rect">
            <a:avLst/>
          </a:prstGeom>
          <a:noFill/>
          <a:ln>
            <a:noFill/>
          </a:ln>
        </p:spPr>
        <p:txBody>
          <a:bodyPr spcFirstLastPara="1" wrap="square" lIns="91425" tIns="91425" rIns="91425" bIns="91425" rtlCol="0" anchor="t" anchorCtr="0">
            <a:normAutofit/>
          </a:bodyPr>
          <a:lstStyle/>
          <a:p>
            <a:pPr marL="457200" indent="-317500">
              <a:lnSpc>
                <a:spcPct val="115000"/>
              </a:lnSpc>
              <a:spcAft>
                <a:spcPts val="600"/>
              </a:spcAft>
              <a:buClr>
                <a:schemeClr val="dk2"/>
              </a:buClr>
              <a:buSzPts val="1400"/>
              <a:buFont typeface="Arial"/>
              <a:buChar char="●"/>
            </a:pPr>
            <a:r>
              <a:rPr lang="en-GB" b="0" i="0" u="none" strike="noStrike" cap="none">
                <a:solidFill>
                  <a:schemeClr val="dk2"/>
                </a:solidFill>
                <a:latin typeface="Arial"/>
                <a:ea typeface="Arial"/>
                <a:cs typeface="Arial"/>
                <a:sym typeface="Arial"/>
              </a:rPr>
              <a:t>What is Watson Assistant?</a:t>
            </a:r>
          </a:p>
          <a:p>
            <a:pPr marL="457200" indent="-317500">
              <a:lnSpc>
                <a:spcPct val="115000"/>
              </a:lnSpc>
              <a:spcAft>
                <a:spcPts val="600"/>
              </a:spcAft>
              <a:buClr>
                <a:schemeClr val="dk2"/>
              </a:buClr>
              <a:buSzPts val="1400"/>
              <a:buFont typeface="Arial"/>
              <a:buChar char="●"/>
            </a:pPr>
            <a:r>
              <a:rPr lang="en-GB" b="0" i="0" u="none" strike="noStrike" cap="none">
                <a:solidFill>
                  <a:schemeClr val="dk2"/>
                </a:solidFill>
                <a:latin typeface="Arial"/>
                <a:ea typeface="Arial"/>
                <a:cs typeface="Arial"/>
                <a:sym typeface="Arial"/>
              </a:rPr>
              <a:t>The Watson assistant architecture</a:t>
            </a:r>
          </a:p>
          <a:p>
            <a:pPr marL="457200" indent="-317500">
              <a:lnSpc>
                <a:spcPct val="115000"/>
              </a:lnSpc>
              <a:spcAft>
                <a:spcPts val="600"/>
              </a:spcAft>
              <a:buClr>
                <a:schemeClr val="dk2"/>
              </a:buClr>
              <a:buSzPts val="1400"/>
              <a:buFont typeface="Arial"/>
              <a:buChar char="●"/>
            </a:pPr>
            <a:r>
              <a:rPr lang="en-GB" b="0" i="0" u="none" strike="noStrike" cap="none">
                <a:solidFill>
                  <a:schemeClr val="dk2"/>
                </a:solidFill>
                <a:latin typeface="Arial"/>
                <a:ea typeface="Arial"/>
                <a:cs typeface="Arial"/>
                <a:sym typeface="Arial"/>
              </a:rPr>
              <a:t>Relevant terms </a:t>
            </a:r>
          </a:p>
          <a:p>
            <a:pPr marL="457200" indent="-317500">
              <a:lnSpc>
                <a:spcPct val="115000"/>
              </a:lnSpc>
              <a:spcAft>
                <a:spcPts val="600"/>
              </a:spcAft>
              <a:buClr>
                <a:schemeClr val="dk2"/>
              </a:buClr>
              <a:buSzPts val="1400"/>
              <a:buFont typeface="Arial"/>
              <a:buChar char="●"/>
            </a:pPr>
            <a:r>
              <a:rPr lang="en-GB" b="0" i="0" u="none" strike="noStrike" cap="none">
                <a:solidFill>
                  <a:schemeClr val="dk2"/>
                </a:solidFill>
                <a:latin typeface="Arial"/>
                <a:ea typeface="Arial"/>
                <a:cs typeface="Arial"/>
                <a:sym typeface="Arial"/>
              </a:rPr>
              <a:t> Setting up a Watson Assistant virtual bot</a:t>
            </a:r>
          </a:p>
          <a:p>
            <a:pPr marL="457200" indent="-317500">
              <a:lnSpc>
                <a:spcPct val="115000"/>
              </a:lnSpc>
              <a:spcAft>
                <a:spcPts val="600"/>
              </a:spcAft>
              <a:buClr>
                <a:schemeClr val="dk2"/>
              </a:buClr>
              <a:buSzPts val="1400"/>
              <a:buFont typeface="Arial"/>
              <a:buChar char="●"/>
            </a:pPr>
            <a:endParaRPr lang="en-GB" b="0" i="0" u="none" strike="noStrike" cap="none">
              <a:solidFill>
                <a:schemeClr val="dk2"/>
              </a:solidFill>
              <a:latin typeface="Arial"/>
              <a:ea typeface="Arial"/>
              <a:cs typeface="Arial"/>
              <a:sym typeface="Arial"/>
            </a:endParaRPr>
          </a:p>
        </p:txBody>
      </p:sp>
    </p:spTree>
    <p:extLst>
      <p:ext uri="{BB962C8B-B14F-4D97-AF65-F5344CB8AC3E}">
        <p14:creationId xmlns:p14="http://schemas.microsoft.com/office/powerpoint/2010/main" val="625550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863B5-3009-574E-2DDB-5FC708909FC3}"/>
              </a:ext>
            </a:extLst>
          </p:cNvPr>
          <p:cNvSpPr>
            <a:spLocks noGrp="1"/>
          </p:cNvSpPr>
          <p:nvPr>
            <p:ph type="title"/>
          </p:nvPr>
        </p:nvSpPr>
        <p:spPr/>
        <p:txBody>
          <a:bodyPr>
            <a:noAutofit/>
          </a:bodyPr>
          <a:lstStyle/>
          <a:p>
            <a:r>
              <a:rPr lang="en-GB" sz="2800" dirty="0"/>
              <a:t>What is IBM Watson?</a:t>
            </a:r>
          </a:p>
        </p:txBody>
      </p:sp>
      <p:sp>
        <p:nvSpPr>
          <p:cNvPr id="3" name="Text Placeholder 2">
            <a:extLst>
              <a:ext uri="{FF2B5EF4-FFF2-40B4-BE49-F238E27FC236}">
                <a16:creationId xmlns:a16="http://schemas.microsoft.com/office/drawing/2014/main" id="{2AA9210C-0DCF-1041-883E-96339007F64B}"/>
              </a:ext>
            </a:extLst>
          </p:cNvPr>
          <p:cNvSpPr>
            <a:spLocks noGrp="1"/>
          </p:cNvSpPr>
          <p:nvPr>
            <p:ph type="body" idx="1"/>
          </p:nvPr>
        </p:nvSpPr>
        <p:spPr/>
        <p:txBody>
          <a:bodyPr/>
          <a:lstStyle/>
          <a:p>
            <a:r>
              <a:rPr lang="en-US" dirty="0"/>
              <a:t>IBM Watson was created in 2011 to answer questions on the quiz show Jeopardy! It was developed by IBM </a:t>
            </a:r>
            <a:r>
              <a:rPr lang="en-US" dirty="0" err="1"/>
              <a:t>DeepQA</a:t>
            </a:r>
            <a:r>
              <a:rPr lang="en-US" dirty="0"/>
              <a:t>.</a:t>
            </a:r>
          </a:p>
          <a:p>
            <a:r>
              <a:rPr lang="en-US" dirty="0"/>
              <a:t>IBM Watson Assistant is used to develop a live chatbot into any device, application, or channel. It was announced at THINK 2018 and launched later that year. </a:t>
            </a:r>
          </a:p>
          <a:p>
            <a:endParaRPr lang="en-US" dirty="0"/>
          </a:p>
        </p:txBody>
      </p:sp>
    </p:spTree>
    <p:extLst>
      <p:ext uri="{BB962C8B-B14F-4D97-AF65-F5344CB8AC3E}">
        <p14:creationId xmlns:p14="http://schemas.microsoft.com/office/powerpoint/2010/main" val="858494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What is Watson Assistant?</a:t>
            </a:r>
            <a:endParaRPr dirty="0"/>
          </a:p>
        </p:txBody>
      </p:sp>
      <p:sp>
        <p:nvSpPr>
          <p:cNvPr id="61" name="Google Shape;61;p14"/>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fontScale="92500" lnSpcReduction="10000"/>
          </a:bodyPr>
          <a:lstStyle/>
          <a:p>
            <a:pPr marL="457200" lvl="0" indent="-334327" algn="l" rtl="0">
              <a:spcBef>
                <a:spcPts val="0"/>
              </a:spcBef>
              <a:spcAft>
                <a:spcPts val="0"/>
              </a:spcAft>
              <a:buSzPct val="100000"/>
              <a:buChar char="●"/>
            </a:pPr>
            <a:r>
              <a:rPr lang="en" dirty="0"/>
              <a:t>Watson Assistant is virtual assistant to help customers with questions they may have.</a:t>
            </a:r>
            <a:endParaRPr dirty="0"/>
          </a:p>
          <a:p>
            <a:pPr marL="457200" lvl="0" indent="-334327" algn="l" rtl="0">
              <a:spcBef>
                <a:spcPts val="0"/>
              </a:spcBef>
              <a:spcAft>
                <a:spcPts val="0"/>
              </a:spcAft>
              <a:buSzPct val="100000"/>
              <a:buChar char="●"/>
            </a:pPr>
            <a:r>
              <a:rPr lang="en" dirty="0"/>
              <a:t>It uses actions or dialog depending on what the use cases are.</a:t>
            </a:r>
            <a:endParaRPr dirty="0"/>
          </a:p>
          <a:p>
            <a:pPr marL="457200" lvl="0" indent="-334327" algn="l" rtl="0">
              <a:spcBef>
                <a:spcPts val="0"/>
              </a:spcBef>
              <a:spcAft>
                <a:spcPts val="0"/>
              </a:spcAft>
              <a:buSzPct val="100000"/>
              <a:buChar char="●"/>
            </a:pPr>
            <a:r>
              <a:rPr lang="en" dirty="0"/>
              <a:t>Action is ideal to create a virtual assistant without any prior knowledge of machine learning or programming. </a:t>
            </a:r>
            <a:endParaRPr dirty="0"/>
          </a:p>
          <a:p>
            <a:pPr marL="457200" lvl="0" indent="-334327" algn="l" rtl="0">
              <a:spcBef>
                <a:spcPts val="0"/>
              </a:spcBef>
              <a:spcAft>
                <a:spcPts val="0"/>
              </a:spcAft>
              <a:buSzPct val="100000"/>
              <a:buChar char="●"/>
            </a:pPr>
            <a:r>
              <a:rPr lang="en" dirty="0"/>
              <a:t>Dialog is ideal for use cases that require greater control over the logic. It uses an if then else style structure.</a:t>
            </a:r>
            <a:endParaRPr dirty="0"/>
          </a:p>
        </p:txBody>
      </p:sp>
      <p:pic>
        <p:nvPicPr>
          <p:cNvPr id="62" name="Google Shape;62;p14"/>
          <p:cNvPicPr preferRelativeResize="0"/>
          <p:nvPr/>
        </p:nvPicPr>
        <p:blipFill>
          <a:blip r:embed="rId3">
            <a:alphaModFix/>
          </a:blip>
          <a:stretch>
            <a:fillRect/>
          </a:stretch>
        </p:blipFill>
        <p:spPr>
          <a:xfrm>
            <a:off x="5865875" y="661263"/>
            <a:ext cx="2127385" cy="382097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Use cases and what it isn’t meant to be used for </a:t>
            </a:r>
            <a:endParaRPr/>
          </a:p>
        </p:txBody>
      </p:sp>
      <p:sp>
        <p:nvSpPr>
          <p:cNvPr id="68" name="Google Shape;68;p1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Meant for:</a:t>
            </a:r>
            <a:endParaRPr/>
          </a:p>
          <a:p>
            <a:pPr marL="457200" lvl="0" indent="-317500" algn="l" rtl="0">
              <a:spcBef>
                <a:spcPts val="1200"/>
              </a:spcBef>
              <a:spcAft>
                <a:spcPts val="0"/>
              </a:spcAft>
              <a:buSzPts val="1400"/>
              <a:buChar char="●"/>
            </a:pPr>
            <a:r>
              <a:rPr lang="en"/>
              <a:t>Automating customer queries without needing to call</a:t>
            </a:r>
            <a:endParaRPr/>
          </a:p>
          <a:p>
            <a:pPr marL="457200" lvl="0" indent="-317500" algn="l" rtl="0">
              <a:spcBef>
                <a:spcPts val="0"/>
              </a:spcBef>
              <a:spcAft>
                <a:spcPts val="0"/>
              </a:spcAft>
              <a:buSzPts val="1400"/>
              <a:buChar char="●"/>
            </a:pPr>
            <a:r>
              <a:rPr lang="en"/>
              <a:t>Providing product support to customers with links/guides without needing human input</a:t>
            </a:r>
            <a:endParaRPr/>
          </a:p>
          <a:p>
            <a:pPr marL="457200" lvl="0" indent="-317500" algn="l" rtl="0">
              <a:spcBef>
                <a:spcPts val="0"/>
              </a:spcBef>
              <a:spcAft>
                <a:spcPts val="0"/>
              </a:spcAft>
              <a:buSzPts val="1400"/>
              <a:buChar char="●"/>
            </a:pPr>
            <a:r>
              <a:rPr lang="en"/>
              <a:t>Preventing unnecessary calling customer services with questions that does not require </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69" name="Google Shape;69;p1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Not meant for:</a:t>
            </a:r>
            <a:endParaRPr/>
          </a:p>
          <a:p>
            <a:pPr marL="457200" lvl="0" indent="-317500" algn="l" rtl="0">
              <a:spcBef>
                <a:spcPts val="1200"/>
              </a:spcBef>
              <a:spcAft>
                <a:spcPts val="0"/>
              </a:spcAft>
              <a:buSzPts val="1400"/>
              <a:buChar char="●"/>
            </a:pPr>
            <a:r>
              <a:rPr lang="en"/>
              <a:t>Search engine queries </a:t>
            </a:r>
            <a:endParaRPr/>
          </a:p>
          <a:p>
            <a:pPr marL="457200" lvl="0" indent="-317500" algn="l" rtl="0">
              <a:spcBef>
                <a:spcPts val="0"/>
              </a:spcBef>
              <a:spcAft>
                <a:spcPts val="0"/>
              </a:spcAft>
              <a:buSzPts val="1400"/>
              <a:buChar char="●"/>
            </a:pPr>
            <a:r>
              <a:rPr lang="en"/>
              <a:t>Providing undefined queries</a:t>
            </a:r>
            <a:endParaRPr/>
          </a:p>
          <a:p>
            <a:pPr marL="457200" lvl="0" indent="-317500" algn="l" rtl="0">
              <a:spcBef>
                <a:spcPts val="0"/>
              </a:spcBef>
              <a:spcAft>
                <a:spcPts val="0"/>
              </a:spcAft>
              <a:buSzPts val="1400"/>
              <a:buChar char="●"/>
            </a:pPr>
            <a:r>
              <a:rPr lang="en"/>
              <a:t>Siri/Google Assistant products </a:t>
            </a:r>
            <a:endParaRPr/>
          </a:p>
          <a:p>
            <a:pPr marL="45720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Spotify and Watson Assistant</a:t>
            </a:r>
            <a:endParaRPr dirty="0"/>
          </a:p>
        </p:txBody>
      </p:sp>
      <p:sp>
        <p:nvSpPr>
          <p:cNvPr id="75" name="Google Shape;75;p1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As an end-product, we will be create a chatbot that would interact with Spotify using APIs.</a:t>
            </a:r>
            <a:endParaRPr dirty="0"/>
          </a:p>
          <a:p>
            <a:pPr marL="0" lvl="0" indent="0" algn="l" rtl="0">
              <a:spcBef>
                <a:spcPts val="1200"/>
              </a:spcBef>
              <a:spcAft>
                <a:spcPts val="0"/>
              </a:spcAft>
              <a:buNone/>
            </a:pPr>
            <a:endParaRPr dirty="0"/>
          </a:p>
          <a:p>
            <a:pPr marL="0" lvl="0" indent="0" algn="l" rtl="0">
              <a:spcBef>
                <a:spcPts val="1200"/>
              </a:spcBef>
              <a:spcAft>
                <a:spcPts val="0"/>
              </a:spcAft>
              <a:buNone/>
            </a:pPr>
            <a:r>
              <a:rPr lang="en" dirty="0"/>
              <a:t>Feel free to use other channels if you would like to. However, some may requiring tweaking and editing. </a:t>
            </a:r>
            <a:endParaRPr dirty="0"/>
          </a:p>
          <a:p>
            <a:pPr marL="0" lvl="0" indent="0" algn="l" rtl="0">
              <a:spcBef>
                <a:spcPts val="1200"/>
              </a:spcBef>
              <a:spcAft>
                <a:spcPts val="0"/>
              </a:spcAft>
              <a:buNone/>
            </a:pPr>
            <a:endParaRPr dirty="0"/>
          </a:p>
          <a:p>
            <a:pPr marL="0" lvl="0" indent="0" algn="l" rtl="0">
              <a:spcBef>
                <a:spcPts val="1200"/>
              </a:spcBef>
              <a:spcAft>
                <a:spcPts val="0"/>
              </a:spcAft>
              <a:buNone/>
            </a:pPr>
            <a:r>
              <a:rPr lang="en" dirty="0"/>
              <a:t>Note: Some channels features would need a </a:t>
            </a:r>
            <a:r>
              <a:rPr lang="en" dirty="0" err="1"/>
              <a:t>subscr</a:t>
            </a:r>
            <a:r>
              <a:rPr lang="en-GB" dirty="0" err="1"/>
              <a:t>i</a:t>
            </a:r>
            <a:r>
              <a:rPr lang="en" dirty="0" err="1"/>
              <a:t>ption</a:t>
            </a:r>
            <a:endParaRPr dirty="0"/>
          </a:p>
        </p:txBody>
      </p:sp>
      <p:pic>
        <p:nvPicPr>
          <p:cNvPr id="1026" name="Picture 2">
            <a:extLst>
              <a:ext uri="{FF2B5EF4-FFF2-40B4-BE49-F238E27FC236}">
                <a16:creationId xmlns:a16="http://schemas.microsoft.com/office/drawing/2014/main" id="{C137FF13-5C91-2045-AC84-7E102CC472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152475"/>
            <a:ext cx="4216464" cy="26051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978DC-6894-629D-A520-1A8D2ECBB4F2}"/>
              </a:ext>
            </a:extLst>
          </p:cNvPr>
          <p:cNvSpPr>
            <a:spLocks noGrp="1"/>
          </p:cNvSpPr>
          <p:nvPr>
            <p:ph type="title"/>
          </p:nvPr>
        </p:nvSpPr>
        <p:spPr/>
        <p:txBody>
          <a:bodyPr>
            <a:normAutofit fontScale="90000"/>
          </a:bodyPr>
          <a:lstStyle/>
          <a:p>
            <a:pPr algn="ctr"/>
            <a:r>
              <a:rPr lang="en-GB" dirty="0"/>
              <a:t>Some related technical terms</a:t>
            </a:r>
          </a:p>
        </p:txBody>
      </p:sp>
      <p:sp>
        <p:nvSpPr>
          <p:cNvPr id="3" name="Text Placeholder 2">
            <a:extLst>
              <a:ext uri="{FF2B5EF4-FFF2-40B4-BE49-F238E27FC236}">
                <a16:creationId xmlns:a16="http://schemas.microsoft.com/office/drawing/2014/main" id="{59D49ABD-7F78-583C-6C82-6AC6FC0D4841}"/>
              </a:ext>
            </a:extLst>
          </p:cNvPr>
          <p:cNvSpPr>
            <a:spLocks noGrp="1"/>
          </p:cNvSpPr>
          <p:nvPr>
            <p:ph type="body" idx="1"/>
          </p:nvPr>
        </p:nvSpPr>
        <p:spPr>
          <a:xfrm>
            <a:off x="311699" y="1152475"/>
            <a:ext cx="8520599" cy="3416400"/>
          </a:xfrm>
        </p:spPr>
        <p:txBody>
          <a:bodyPr/>
          <a:lstStyle/>
          <a:p>
            <a:r>
              <a:rPr lang="en-GB" sz="2800" dirty="0"/>
              <a:t>Boolean statements </a:t>
            </a:r>
          </a:p>
          <a:p>
            <a:r>
              <a:rPr lang="en-GB" sz="2800" dirty="0"/>
              <a:t>Conditional statements</a:t>
            </a:r>
          </a:p>
          <a:p>
            <a:endParaRPr lang="en-GB" dirty="0"/>
          </a:p>
        </p:txBody>
      </p:sp>
    </p:spTree>
    <p:extLst>
      <p:ext uri="{BB962C8B-B14F-4D97-AF65-F5344CB8AC3E}">
        <p14:creationId xmlns:p14="http://schemas.microsoft.com/office/powerpoint/2010/main" val="2477641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 to Boolean Statements</a:t>
            </a:r>
            <a:endParaRPr/>
          </a:p>
        </p:txBody>
      </p:sp>
      <p:sp>
        <p:nvSpPr>
          <p:cNvPr id="82" name="Google Shape;82;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 Boolean expression is a logical statement that is either TRUE or FALSE. </a:t>
            </a:r>
            <a:endParaRPr/>
          </a:p>
          <a:p>
            <a:pPr marL="0" lvl="0" indent="0" algn="l" rtl="0">
              <a:spcBef>
                <a:spcPts val="1200"/>
              </a:spcBef>
              <a:spcAft>
                <a:spcPts val="0"/>
              </a:spcAft>
              <a:buNone/>
            </a:pPr>
            <a:r>
              <a:rPr lang="en"/>
              <a:t>Boolean expressions can compare data of any type as long as both parts of the expression have the same basic data type. You can test data to see if it is equal to, greater than, or less than other data.</a:t>
            </a:r>
            <a:endParaRPr/>
          </a:p>
          <a:p>
            <a:pPr marL="0" lvl="0" indent="0" algn="l"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 to conditional statements</a:t>
            </a:r>
            <a:endParaRPr/>
          </a:p>
        </p:txBody>
      </p:sp>
      <p:sp>
        <p:nvSpPr>
          <p:cNvPr id="88" name="Google Shape;88;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Conditional Statements allow logical operations depending on the condition of the if statement. </a:t>
            </a:r>
            <a:endParaRPr/>
          </a:p>
          <a:p>
            <a:pPr marL="0" lvl="0" indent="0" algn="l" rtl="0">
              <a:spcBef>
                <a:spcPts val="1200"/>
              </a:spcBef>
              <a:spcAft>
                <a:spcPts val="0"/>
              </a:spcAft>
              <a:buNone/>
            </a:pPr>
            <a:r>
              <a:rPr lang="en"/>
              <a:t>Essentially, conditional statements would be helping the program to make a decision based on specified conditions. </a:t>
            </a:r>
            <a:endParaRPr/>
          </a:p>
          <a:p>
            <a:pPr marL="0" lvl="0" indent="0" algn="l" rtl="0">
              <a:spcBef>
                <a:spcPts val="1200"/>
              </a:spcBef>
              <a:spcAft>
                <a:spcPts val="0"/>
              </a:spcAft>
              <a:buNone/>
            </a:pPr>
            <a:r>
              <a:rPr lang="en"/>
              <a:t>Each choice or decision is based on the value a boolean expression.</a:t>
            </a:r>
            <a:endParaRPr/>
          </a:p>
          <a:p>
            <a:pPr marL="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TotalTime>
  <Words>701</Words>
  <Application>Microsoft Macintosh PowerPoint</Application>
  <PresentationFormat>On-screen Show (16:9)</PresentationFormat>
  <Paragraphs>69</Paragraphs>
  <Slides>13</Slides>
  <Notes>10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13</vt:i4>
      </vt:variant>
    </vt:vector>
  </HeadingPairs>
  <TitlesOfParts>
    <vt:vector size="15" baseType="lpstr">
      <vt:lpstr>Arial</vt:lpstr>
      <vt:lpstr>Simple Light</vt:lpstr>
      <vt:lpstr>Introduction to IBM Watson Assistant</vt:lpstr>
      <vt:lpstr>What will be covered today</vt:lpstr>
      <vt:lpstr>What is IBM Watson?</vt:lpstr>
      <vt:lpstr>What is Watson Assistant?</vt:lpstr>
      <vt:lpstr>Use cases and what it isn’t meant to be used for </vt:lpstr>
      <vt:lpstr>Spotify and Watson Assistant</vt:lpstr>
      <vt:lpstr>Some related technical terms</vt:lpstr>
      <vt:lpstr>Introduction to Boolean Statements</vt:lpstr>
      <vt:lpstr>Introduction to conditional statements</vt:lpstr>
      <vt:lpstr>Example conditional statements</vt:lpstr>
      <vt:lpstr>Setting up a Watson Assistant virtual bot</vt:lpstr>
      <vt:lpstr>Any questions?</vt:lpstr>
      <vt:lpstr>Further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IBM Watson Assistant</dc:title>
  <dc:creator>Owner</dc:creator>
  <cp:lastModifiedBy>Milad Laly</cp:lastModifiedBy>
  <cp:revision>8</cp:revision>
  <dcterms:modified xsi:type="dcterms:W3CDTF">2023-06-26T15:26:50Z</dcterms:modified>
</cp:coreProperties>
</file>