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49A3-6D91-4546-A40D-6C7DEA3E5F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18D3DAE-4584-A945-9B72-7A7ADD9AD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B01C5AC-B444-1E43-AF76-630EDB831BC0}"/>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5" name="Footer Placeholder 4">
            <a:extLst>
              <a:ext uri="{FF2B5EF4-FFF2-40B4-BE49-F238E27FC236}">
                <a16:creationId xmlns:a16="http://schemas.microsoft.com/office/drawing/2014/main" id="{2382F97F-D961-894E-A67F-430BB9E25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D9E57-F666-8D4C-8F0A-B097018E1170}"/>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64300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5955-4211-AD40-B7BC-E09E61E2CA0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65D7B0-52C8-BF48-BCEF-A623AB36A9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9BCFA8-300B-0A44-9F5B-51F33CEB919A}"/>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5" name="Footer Placeholder 4">
            <a:extLst>
              <a:ext uri="{FF2B5EF4-FFF2-40B4-BE49-F238E27FC236}">
                <a16:creationId xmlns:a16="http://schemas.microsoft.com/office/drawing/2014/main" id="{AAEA72E1-E1E3-0D41-AEA8-D0FBEFF10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BE87D-3B69-9E49-B72B-3745BE5031DA}"/>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12979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9822-2466-1B4C-A07F-27A8AB3044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34D675-4BA3-DD4D-8AB3-821C0F6BE2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965607-3949-674E-B8EE-89B78833444A}"/>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5" name="Footer Placeholder 4">
            <a:extLst>
              <a:ext uri="{FF2B5EF4-FFF2-40B4-BE49-F238E27FC236}">
                <a16:creationId xmlns:a16="http://schemas.microsoft.com/office/drawing/2014/main" id="{D1F67B54-F8AB-A343-B65B-9FDBB4E92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8066D-43B2-DD48-96CD-4BC53632530E}"/>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116149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A9EE-F0AC-1045-97B9-C5E9DF46B3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C20854-9F71-5842-8045-DD6D903E64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678BB1-1381-0B4A-9382-78D228900AA6}"/>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5" name="Footer Placeholder 4">
            <a:extLst>
              <a:ext uri="{FF2B5EF4-FFF2-40B4-BE49-F238E27FC236}">
                <a16:creationId xmlns:a16="http://schemas.microsoft.com/office/drawing/2014/main" id="{55363E9A-3A88-404D-9A2A-61A7D205D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08D52-C5C7-2B4E-A4C5-8FEF6FD13960}"/>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324830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D6DB-FB36-E34B-A588-BC02AFAE91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6139047-1B70-DF47-898E-AB7570AED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714CF1-1E88-B041-89F0-A683B15AE792}"/>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5" name="Footer Placeholder 4">
            <a:extLst>
              <a:ext uri="{FF2B5EF4-FFF2-40B4-BE49-F238E27FC236}">
                <a16:creationId xmlns:a16="http://schemas.microsoft.com/office/drawing/2014/main" id="{79E62551-576E-B441-B7E1-D12CAD5F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A8D71-6639-8747-9141-97E3582FFBD3}"/>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62090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0088-9F57-2D48-82B7-61BB2CE585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8A35A1-E682-2248-A81F-9F6EEC49B5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93D6BD-FE6D-264B-87A5-0AF6E2026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8822EC7-62EF-0C46-B639-3DE0A1DC413B}"/>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6" name="Footer Placeholder 5">
            <a:extLst>
              <a:ext uri="{FF2B5EF4-FFF2-40B4-BE49-F238E27FC236}">
                <a16:creationId xmlns:a16="http://schemas.microsoft.com/office/drawing/2014/main" id="{186DAAB1-6F87-B847-9C6F-0414B8642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D22FC-D62F-A842-8E32-B780B94225DD}"/>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272441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01C0-FA33-0243-839D-4BB830DDD79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8BA5AF-2F32-AD48-AC6D-0F86059C8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985E3DD-3452-644B-8F3A-CB1F63EA7D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32E9EF-928D-C345-AEB0-543C8E6BC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44EBE7-6D2A-7642-B591-2E93C815D5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316481B-CFC7-7D42-9D92-312A62B50212}"/>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8" name="Footer Placeholder 7">
            <a:extLst>
              <a:ext uri="{FF2B5EF4-FFF2-40B4-BE49-F238E27FC236}">
                <a16:creationId xmlns:a16="http://schemas.microsoft.com/office/drawing/2014/main" id="{3DB4D02E-D169-D24D-88F7-22F5B24EDA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7320D1-16F4-9A44-B6CD-4A03953E8931}"/>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241242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A7C-E3B1-AC42-A6C0-8A246D432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E3EB71-872C-9A4C-AE1C-7CF8588ABF8E}"/>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4" name="Footer Placeholder 3">
            <a:extLst>
              <a:ext uri="{FF2B5EF4-FFF2-40B4-BE49-F238E27FC236}">
                <a16:creationId xmlns:a16="http://schemas.microsoft.com/office/drawing/2014/main" id="{797B4164-D012-8046-94A7-291FE0644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164A3-34F4-454C-AAC7-625817F3CF62}"/>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144562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2AD42-AE1F-9942-8449-424715FFBC8F}"/>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3" name="Footer Placeholder 2">
            <a:extLst>
              <a:ext uri="{FF2B5EF4-FFF2-40B4-BE49-F238E27FC236}">
                <a16:creationId xmlns:a16="http://schemas.microsoft.com/office/drawing/2014/main" id="{38D7C97B-4E66-9A48-9F26-0F857ED7EC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4ACB4-AFDC-A447-8E04-AB4386968154}"/>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42532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76E0-B98C-2745-9B8B-24B0473E08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32C8F58-09EA-9E45-BC13-C256E39F3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D79BE46-BA7A-5644-9159-C400985C3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AAD59F-4826-CB49-8B4C-00F2B7D1C638}"/>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6" name="Footer Placeholder 5">
            <a:extLst>
              <a:ext uri="{FF2B5EF4-FFF2-40B4-BE49-F238E27FC236}">
                <a16:creationId xmlns:a16="http://schemas.microsoft.com/office/drawing/2014/main" id="{BC88A884-40F7-DF47-9629-89B9C6B2D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BA73B-1466-DF46-BE71-D8E54DDA43DC}"/>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99850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C057-A81B-B847-A8A5-BEFA36BC29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BE101E5-F376-B546-95B7-D44CBDD03D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77F82-AAC9-CA48-8AB4-6794D6A89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CC66FD-85C4-E241-B061-7E01824B6187}"/>
              </a:ext>
            </a:extLst>
          </p:cNvPr>
          <p:cNvSpPr>
            <a:spLocks noGrp="1"/>
          </p:cNvSpPr>
          <p:nvPr>
            <p:ph type="dt" sz="half" idx="10"/>
          </p:nvPr>
        </p:nvSpPr>
        <p:spPr/>
        <p:txBody>
          <a:bodyPr/>
          <a:lstStyle/>
          <a:p>
            <a:fld id="{E0BD2DB7-D22C-A04A-8294-0D03E25A03A6}" type="datetimeFigureOut">
              <a:rPr lang="en-US" smtClean="0"/>
              <a:t>6/19/23</a:t>
            </a:fld>
            <a:endParaRPr lang="en-US"/>
          </a:p>
        </p:txBody>
      </p:sp>
      <p:sp>
        <p:nvSpPr>
          <p:cNvPr id="6" name="Footer Placeholder 5">
            <a:extLst>
              <a:ext uri="{FF2B5EF4-FFF2-40B4-BE49-F238E27FC236}">
                <a16:creationId xmlns:a16="http://schemas.microsoft.com/office/drawing/2014/main" id="{A0A9E0CF-BEEC-B54F-BC6D-DC98D33DB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D1A41-7E9F-534E-8AE0-9073ECE831D2}"/>
              </a:ext>
            </a:extLst>
          </p:cNvPr>
          <p:cNvSpPr>
            <a:spLocks noGrp="1"/>
          </p:cNvSpPr>
          <p:nvPr>
            <p:ph type="sldNum" sz="quarter" idx="12"/>
          </p:nvPr>
        </p:nvSpPr>
        <p:spPr/>
        <p:txBody>
          <a:bodyPr/>
          <a:lstStyle/>
          <a:p>
            <a:fld id="{D151DF71-B387-E445-B4C7-C48F71DEE04C}" type="slidenum">
              <a:rPr lang="en-US" smtClean="0"/>
              <a:t>‹#›</a:t>
            </a:fld>
            <a:endParaRPr lang="en-US"/>
          </a:p>
        </p:txBody>
      </p:sp>
    </p:spTree>
    <p:extLst>
      <p:ext uri="{BB962C8B-B14F-4D97-AF65-F5344CB8AC3E}">
        <p14:creationId xmlns:p14="http://schemas.microsoft.com/office/powerpoint/2010/main" val="4637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F86E0-9A9B-434F-8F7C-2F998BB78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61112C8-AD26-DE40-807B-5B9D36487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3A4AD8-98F8-DD48-A5FB-92910AC66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D2DB7-D22C-A04A-8294-0D03E25A03A6}" type="datetimeFigureOut">
              <a:rPr lang="en-US" smtClean="0"/>
              <a:t>6/19/23</a:t>
            </a:fld>
            <a:endParaRPr lang="en-US"/>
          </a:p>
        </p:txBody>
      </p:sp>
      <p:sp>
        <p:nvSpPr>
          <p:cNvPr id="5" name="Footer Placeholder 4">
            <a:extLst>
              <a:ext uri="{FF2B5EF4-FFF2-40B4-BE49-F238E27FC236}">
                <a16:creationId xmlns:a16="http://schemas.microsoft.com/office/drawing/2014/main" id="{70418402-0D1F-4F48-A544-B166C6386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C8406-26A0-4549-BA35-1D75A999B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1DF71-B387-E445-B4C7-C48F71DEE04C}" type="slidenum">
              <a:rPr lang="en-US" smtClean="0"/>
              <a:t>‹#›</a:t>
            </a:fld>
            <a:endParaRPr lang="en-US"/>
          </a:p>
        </p:txBody>
      </p:sp>
    </p:spTree>
    <p:extLst>
      <p:ext uri="{BB962C8B-B14F-4D97-AF65-F5344CB8AC3E}">
        <p14:creationId xmlns:p14="http://schemas.microsoft.com/office/powerpoint/2010/main" val="103644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fHsBcvcp60I" TargetMode="External"/><Relationship Id="rId2" Type="http://schemas.openxmlformats.org/officeDocument/2006/relationships/hyperlink" Target="https://www.ibm.com/academic/topic/clou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atson-assistant-demo.ng.bluemix.net/" TargetMode="External"/><Relationship Id="rId2" Type="http://schemas.openxmlformats.org/officeDocument/2006/relationships/hyperlink" Target="https://cloud.ibm.com/developer/watson/dashboardhttps:/www.ibm.com/products/watson-assistan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case-studies/natwest-group-Watson/" TargetMode="External"/><Relationship Id="rId2" Type="http://schemas.openxmlformats.org/officeDocument/2006/relationships/hyperlink" Target="https://doi.org/10.48550/arXiv.2012.0392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9B3F-45D4-9A4B-96D2-CD3367866607}"/>
              </a:ext>
            </a:extLst>
          </p:cNvPr>
          <p:cNvSpPr>
            <a:spLocks noGrp="1"/>
          </p:cNvSpPr>
          <p:nvPr>
            <p:ph type="ctrTitle"/>
          </p:nvPr>
        </p:nvSpPr>
        <p:spPr/>
        <p:txBody>
          <a:bodyPr/>
          <a:lstStyle/>
          <a:p>
            <a:r>
              <a:rPr lang="en-US" dirty="0"/>
              <a:t>IBM Watson Assistant</a:t>
            </a:r>
          </a:p>
        </p:txBody>
      </p:sp>
      <p:sp>
        <p:nvSpPr>
          <p:cNvPr id="3" name="Subtitle 2">
            <a:extLst>
              <a:ext uri="{FF2B5EF4-FFF2-40B4-BE49-F238E27FC236}">
                <a16:creationId xmlns:a16="http://schemas.microsoft.com/office/drawing/2014/main" id="{E7384CB9-513E-2848-8514-C0ACA499B0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190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DC88-A057-544E-A2C8-E1891E6161C0}"/>
              </a:ext>
            </a:extLst>
          </p:cNvPr>
          <p:cNvSpPr>
            <a:spLocks noGrp="1"/>
          </p:cNvSpPr>
          <p:nvPr>
            <p:ph type="title"/>
          </p:nvPr>
        </p:nvSpPr>
        <p:spPr/>
        <p:txBody>
          <a:bodyPr/>
          <a:lstStyle/>
          <a:p>
            <a:r>
              <a:rPr lang="en-US" dirty="0"/>
              <a:t>IBM Cloud</a:t>
            </a:r>
          </a:p>
        </p:txBody>
      </p:sp>
      <p:sp>
        <p:nvSpPr>
          <p:cNvPr id="3" name="Content Placeholder 2">
            <a:extLst>
              <a:ext uri="{FF2B5EF4-FFF2-40B4-BE49-F238E27FC236}">
                <a16:creationId xmlns:a16="http://schemas.microsoft.com/office/drawing/2014/main" id="{329CFF07-6057-1040-82E6-88553815A60C}"/>
              </a:ext>
            </a:extLst>
          </p:cNvPr>
          <p:cNvSpPr>
            <a:spLocks noGrp="1"/>
          </p:cNvSpPr>
          <p:nvPr>
            <p:ph idx="1"/>
          </p:nvPr>
        </p:nvSpPr>
        <p:spPr>
          <a:xfrm>
            <a:off x="838200" y="1825625"/>
            <a:ext cx="5257800" cy="4351338"/>
          </a:xfrm>
        </p:spPr>
        <p:txBody>
          <a:bodyPr>
            <a:normAutofit fontScale="85000" lnSpcReduction="20000"/>
          </a:bodyPr>
          <a:lstStyle/>
          <a:p>
            <a:pPr marL="0" indent="0">
              <a:buNone/>
            </a:pPr>
            <a:r>
              <a:rPr lang="en-US" dirty="0"/>
              <a:t>IBM Cloud is a collection of different cloud computing services that is offered by IBM. The comparison to IBM Cloud would be Amazon Web Services (AWS), Microsoft Azure, and Google Cloud Platform (GCP). </a:t>
            </a:r>
          </a:p>
          <a:p>
            <a:pPr marL="0" indent="0">
              <a:buNone/>
            </a:pPr>
            <a:r>
              <a:rPr lang="en-US" dirty="0"/>
              <a:t>To sign up for IBM Cloud, follow these links:</a:t>
            </a:r>
          </a:p>
          <a:p>
            <a:pPr marL="0" indent="0">
              <a:buNone/>
            </a:pPr>
            <a:r>
              <a:rPr lang="en-US" dirty="0">
                <a:hlinkClick r:id="rId2"/>
              </a:rPr>
              <a:t>https://www.ibm.com/academic/topic/cloud/</a:t>
            </a:r>
            <a:endParaRPr lang="en-US" dirty="0"/>
          </a:p>
          <a:p>
            <a:pPr marL="0" indent="0">
              <a:buNone/>
            </a:pPr>
            <a:r>
              <a:rPr lang="en-US" dirty="0"/>
              <a:t>(Click on the Register Button)</a:t>
            </a:r>
          </a:p>
          <a:p>
            <a:pPr marL="0" indent="0">
              <a:buNone/>
            </a:pPr>
            <a:r>
              <a:rPr lang="en-US" dirty="0"/>
              <a:t>Alternatively, here is a video: </a:t>
            </a:r>
            <a:r>
              <a:rPr lang="en-US" dirty="0">
                <a:hlinkClick r:id="rId3"/>
              </a:rPr>
              <a:t>https://www.youtube.com/watch?v=fHsBcvcp60I</a:t>
            </a:r>
            <a:endParaRPr lang="en-US" dirty="0"/>
          </a:p>
          <a:p>
            <a:pPr marL="0" indent="0">
              <a:buNone/>
            </a:pPr>
            <a:endParaRPr lang="en-US" dirty="0"/>
          </a:p>
        </p:txBody>
      </p:sp>
      <p:pic>
        <p:nvPicPr>
          <p:cNvPr id="1026" name="Picture 2">
            <a:extLst>
              <a:ext uri="{FF2B5EF4-FFF2-40B4-BE49-F238E27FC236}">
                <a16:creationId xmlns:a16="http://schemas.microsoft.com/office/drawing/2014/main" id="{A9B29822-73B9-7A4E-83CD-CF1FF0BBF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44661"/>
            <a:ext cx="6096000" cy="305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01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294ED-8A71-154C-9AA1-7D6EE06FA286}"/>
              </a:ext>
            </a:extLst>
          </p:cNvPr>
          <p:cNvSpPr>
            <a:spLocks noGrp="1"/>
          </p:cNvSpPr>
          <p:nvPr>
            <p:ph idx="1"/>
          </p:nvPr>
        </p:nvSpPr>
        <p:spPr>
          <a:xfrm>
            <a:off x="889068" y="1790899"/>
            <a:ext cx="5375098" cy="4386064"/>
          </a:xfrm>
        </p:spPr>
        <p:txBody>
          <a:bodyPr>
            <a:normAutofit fontScale="62500" lnSpcReduction="20000"/>
          </a:bodyPr>
          <a:lstStyle/>
          <a:p>
            <a:pPr marL="0" indent="0" algn="l">
              <a:buNone/>
            </a:pPr>
            <a:r>
              <a:rPr lang="en-GB" b="0" i="0" dirty="0">
                <a:solidFill>
                  <a:srgbClr val="000000"/>
                </a:solidFill>
                <a:effectLst/>
                <a:latin typeface="Arial" panose="020B0604020202020204" pitchFamily="34" charset="0"/>
              </a:rPr>
              <a:t>IBM Watson is a suite of advanced AI services such as Watson Assistant, Watson Natural Language Understanding, and Watson Discovery. </a:t>
            </a:r>
          </a:p>
          <a:p>
            <a:pPr marL="0" indent="0" algn="l">
              <a:buNone/>
            </a:pPr>
            <a:r>
              <a:rPr lang="en-GB" b="0" i="0" dirty="0">
                <a:solidFill>
                  <a:srgbClr val="000000"/>
                </a:solidFill>
                <a:effectLst/>
                <a:latin typeface="Arial" panose="020B0604020202020204" pitchFamily="34" charset="0"/>
              </a:rPr>
              <a:t>As there are many different services which can be overwhelming for newcomers, we will be focusing on Watson Assistant as it will allow us to create chatbots with no prior knowledge needed.</a:t>
            </a:r>
          </a:p>
          <a:p>
            <a:pPr marL="0" indent="0" algn="l">
              <a:buNone/>
            </a:pPr>
            <a:r>
              <a:rPr lang="en-GB" b="0" i="0" dirty="0">
                <a:solidFill>
                  <a:srgbClr val="000000"/>
                </a:solidFill>
                <a:effectLst/>
                <a:latin typeface="Arial" panose="020B0604020202020204" pitchFamily="34" charset="0"/>
                <a:hlinkClick r:id="rId2"/>
              </a:rPr>
              <a:t>https://cloud.ibm.com/developer/watson/dashboard</a:t>
            </a:r>
          </a:p>
          <a:p>
            <a:pPr marL="0" indent="0" algn="l">
              <a:buNone/>
            </a:pPr>
            <a:r>
              <a:rPr lang="en-GB" b="0" i="0" dirty="0">
                <a:solidFill>
                  <a:srgbClr val="000000"/>
                </a:solidFill>
                <a:effectLst/>
                <a:latin typeface="Arial" panose="020B0604020202020204" pitchFamily="34" charset="0"/>
                <a:hlinkClick r:id="rId2"/>
              </a:rPr>
              <a:t>https://www.ibm.com/products/watson-assistant</a:t>
            </a:r>
            <a:endParaRPr lang="en-GB" b="0" i="0" dirty="0">
              <a:solidFill>
                <a:srgbClr val="000000"/>
              </a:solidFill>
              <a:effectLst/>
              <a:latin typeface="Arial" panose="020B0604020202020204" pitchFamily="34" charset="0"/>
            </a:endParaRPr>
          </a:p>
          <a:p>
            <a:pPr marL="0" indent="0" algn="l">
              <a:buNone/>
            </a:pPr>
            <a:r>
              <a:rPr lang="en-GB" b="0" i="0" dirty="0">
                <a:solidFill>
                  <a:srgbClr val="000000"/>
                </a:solidFill>
                <a:effectLst/>
                <a:latin typeface="Arial" panose="020B0604020202020204" pitchFamily="34" charset="0"/>
              </a:rPr>
              <a:t>Here is an interactive demo to showcase the possibilities of using Watson Assistant and a tutorial on how to use Watson Assistant:</a:t>
            </a:r>
          </a:p>
          <a:p>
            <a:pPr marL="0" indent="0" algn="l">
              <a:buNone/>
            </a:pPr>
            <a:r>
              <a:rPr lang="en-GB" b="0" i="0" dirty="0">
                <a:solidFill>
                  <a:srgbClr val="000000"/>
                </a:solidFill>
                <a:effectLst/>
                <a:latin typeface="Arial" panose="020B0604020202020204" pitchFamily="34" charset="0"/>
                <a:hlinkClick r:id="rId3"/>
              </a:rPr>
              <a:t>https://watson-assistant-demo.ng.bluemix.net</a:t>
            </a:r>
            <a:endParaRPr lang="en-GB" b="0" i="0" dirty="0">
              <a:solidFill>
                <a:srgbClr val="000000"/>
              </a:solidFill>
              <a:effectLst/>
              <a:latin typeface="Arial" panose="020B0604020202020204" pitchFamily="34" charset="0"/>
            </a:endParaRPr>
          </a:p>
          <a:p>
            <a:pPr marL="0" indent="0" algn="l">
              <a:buNone/>
            </a:pPr>
            <a:r>
              <a:rPr lang="en-GB" b="0" i="0" dirty="0">
                <a:solidFill>
                  <a:srgbClr val="000000"/>
                </a:solidFill>
                <a:effectLst/>
                <a:latin typeface="Arial" panose="020B0604020202020204" pitchFamily="34" charset="0"/>
              </a:rPr>
              <a:t>/https://</a:t>
            </a:r>
            <a:r>
              <a:rPr lang="en-GB" b="0" i="0" dirty="0" err="1">
                <a:solidFill>
                  <a:srgbClr val="000000"/>
                </a:solidFill>
                <a:effectLst/>
                <a:latin typeface="Arial" panose="020B0604020202020204" pitchFamily="34" charset="0"/>
              </a:rPr>
              <a:t>developer.ibm.com</a:t>
            </a:r>
            <a:r>
              <a:rPr lang="en-GB" b="0" i="0" dirty="0">
                <a:solidFill>
                  <a:srgbClr val="000000"/>
                </a:solidFill>
                <a:effectLst/>
                <a:latin typeface="Arial" panose="020B0604020202020204" pitchFamily="34" charset="0"/>
              </a:rPr>
              <a:t>/</a:t>
            </a:r>
            <a:r>
              <a:rPr lang="en-GB" b="0" i="0" dirty="0" err="1">
                <a:solidFill>
                  <a:srgbClr val="000000"/>
                </a:solidFill>
                <a:effectLst/>
                <a:latin typeface="Arial" panose="020B0604020202020204" pitchFamily="34" charset="0"/>
              </a:rPr>
              <a:t>learningpaths</a:t>
            </a:r>
            <a:r>
              <a:rPr lang="en-GB" b="0" i="0" dirty="0">
                <a:solidFill>
                  <a:srgbClr val="000000"/>
                </a:solidFill>
                <a:effectLst/>
                <a:latin typeface="Arial" panose="020B0604020202020204" pitchFamily="34" charset="0"/>
              </a:rPr>
              <a:t>/get-started-</a:t>
            </a:r>
            <a:r>
              <a:rPr lang="en-GB" b="0" i="0" dirty="0" err="1">
                <a:solidFill>
                  <a:srgbClr val="000000"/>
                </a:solidFill>
                <a:effectLst/>
                <a:latin typeface="Arial" panose="020B0604020202020204" pitchFamily="34" charset="0"/>
              </a:rPr>
              <a:t>watson</a:t>
            </a:r>
            <a:r>
              <a:rPr lang="en-GB" b="0" i="0" dirty="0">
                <a:solidFill>
                  <a:srgbClr val="000000"/>
                </a:solidFill>
                <a:effectLst/>
                <a:latin typeface="Arial" panose="020B0604020202020204" pitchFamily="34" charset="0"/>
              </a:rPr>
              <a:t>-assistant/</a:t>
            </a:r>
          </a:p>
          <a:p>
            <a:pPr marL="0" indent="0" algn="l">
              <a:buNone/>
            </a:pPr>
            <a:endParaRPr lang="en-GB" b="0" i="0" dirty="0">
              <a:solidFill>
                <a:srgbClr val="000000"/>
              </a:solidFill>
              <a:effectLst/>
              <a:latin typeface="Arial" panose="020B0604020202020204" pitchFamily="34" charset="0"/>
            </a:endParaRPr>
          </a:p>
          <a:p>
            <a:pPr marL="0" indent="0">
              <a:buNone/>
            </a:pPr>
            <a:endParaRPr lang="en-US" dirty="0"/>
          </a:p>
        </p:txBody>
      </p:sp>
      <p:pic>
        <p:nvPicPr>
          <p:cNvPr id="3074" name="Picture 2">
            <a:extLst>
              <a:ext uri="{FF2B5EF4-FFF2-40B4-BE49-F238E27FC236}">
                <a16:creationId xmlns:a16="http://schemas.microsoft.com/office/drawing/2014/main" id="{FD3D5DBB-C46A-4441-ABC0-6F5A0FCB9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441" y="0"/>
            <a:ext cx="8223359" cy="174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5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16BE-0F3F-AC48-84B5-B852536D0C5F}"/>
              </a:ext>
            </a:extLst>
          </p:cNvPr>
          <p:cNvSpPr>
            <a:spLocks noGrp="1"/>
          </p:cNvSpPr>
          <p:nvPr>
            <p:ph type="title"/>
          </p:nvPr>
        </p:nvSpPr>
        <p:spPr/>
        <p:txBody>
          <a:bodyPr/>
          <a:lstStyle/>
          <a:p>
            <a:r>
              <a:rPr lang="en-US" dirty="0" err="1"/>
              <a:t>OpenAPI</a:t>
            </a:r>
            <a:endParaRPr lang="en-US" dirty="0"/>
          </a:p>
        </p:txBody>
      </p:sp>
      <p:sp>
        <p:nvSpPr>
          <p:cNvPr id="3" name="Content Placeholder 2">
            <a:extLst>
              <a:ext uri="{FF2B5EF4-FFF2-40B4-BE49-F238E27FC236}">
                <a16:creationId xmlns:a16="http://schemas.microsoft.com/office/drawing/2014/main" id="{7CD1106F-EAF0-2A4E-B49A-0E72B2A6B266}"/>
              </a:ext>
            </a:extLst>
          </p:cNvPr>
          <p:cNvSpPr>
            <a:spLocks noGrp="1"/>
          </p:cNvSpPr>
          <p:nvPr>
            <p:ph idx="1"/>
          </p:nvPr>
        </p:nvSpPr>
        <p:spPr>
          <a:xfrm>
            <a:off x="838200" y="1825625"/>
            <a:ext cx="5257800" cy="4351338"/>
          </a:xfrm>
        </p:spPr>
        <p:txBody>
          <a:bodyPr>
            <a:normAutofit fontScale="92500" lnSpcReduction="20000"/>
          </a:bodyPr>
          <a:lstStyle/>
          <a:p>
            <a:pPr marL="0" indent="0">
              <a:buNone/>
            </a:pPr>
            <a:r>
              <a:rPr lang="en-US" dirty="0" err="1"/>
              <a:t>OpenAPI</a:t>
            </a:r>
            <a:r>
              <a:rPr lang="en-US" dirty="0"/>
              <a:t> is a specification for designing, documenting, and implementing APIs (Application Programming Interfaces). </a:t>
            </a:r>
          </a:p>
          <a:p>
            <a:pPr marL="0" indent="0">
              <a:buNone/>
            </a:pPr>
            <a:r>
              <a:rPr lang="en-US" dirty="0"/>
              <a:t>It provides a standardized way to describe the capabilities and structure of an API, allowing developers to understand and interact with the API more effectively.</a:t>
            </a:r>
          </a:p>
          <a:p>
            <a:pPr marL="0" indent="0">
              <a:buNone/>
            </a:pPr>
            <a:r>
              <a:rPr lang="en-US" dirty="0"/>
              <a:t>It would essentially create a set of rules for RESTful APIs so that programs can connect to APIs on another website.</a:t>
            </a:r>
          </a:p>
          <a:p>
            <a:pPr marL="0" indent="0">
              <a:buNone/>
            </a:pPr>
            <a:endParaRPr lang="en-US" dirty="0"/>
          </a:p>
        </p:txBody>
      </p:sp>
      <p:pic>
        <p:nvPicPr>
          <p:cNvPr id="6" name="Picture 5" descr="A picture containing text, screenshot, menu, font&#10;&#10;Description automatically generated">
            <a:extLst>
              <a:ext uri="{FF2B5EF4-FFF2-40B4-BE49-F238E27FC236}">
                <a16:creationId xmlns:a16="http://schemas.microsoft.com/office/drawing/2014/main" id="{AE9C0553-5EAC-DD4D-92FC-254A44343E71}"/>
              </a:ext>
            </a:extLst>
          </p:cNvPr>
          <p:cNvPicPr>
            <a:picLocks noChangeAspect="1"/>
          </p:cNvPicPr>
          <p:nvPr/>
        </p:nvPicPr>
        <p:blipFill>
          <a:blip r:embed="rId2"/>
          <a:stretch>
            <a:fillRect/>
          </a:stretch>
        </p:blipFill>
        <p:spPr>
          <a:xfrm>
            <a:off x="6243638" y="926059"/>
            <a:ext cx="5679848" cy="5566816"/>
          </a:xfrm>
          <a:prstGeom prst="rect">
            <a:avLst/>
          </a:prstGeom>
        </p:spPr>
      </p:pic>
    </p:spTree>
    <p:extLst>
      <p:ext uri="{BB962C8B-B14F-4D97-AF65-F5344CB8AC3E}">
        <p14:creationId xmlns:p14="http://schemas.microsoft.com/office/powerpoint/2010/main" val="187497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FAEB-74AF-674D-B255-9633F29D3A2A}"/>
              </a:ext>
            </a:extLst>
          </p:cNvPr>
          <p:cNvSpPr>
            <a:spLocks noGrp="1"/>
          </p:cNvSpPr>
          <p:nvPr>
            <p:ph type="title"/>
          </p:nvPr>
        </p:nvSpPr>
        <p:spPr/>
        <p:txBody>
          <a:bodyPr/>
          <a:lstStyle/>
          <a:p>
            <a:r>
              <a:rPr lang="en-US" dirty="0"/>
              <a:t>Watson Assistant and </a:t>
            </a:r>
            <a:r>
              <a:rPr lang="en-US" dirty="0" err="1"/>
              <a:t>OpenAPI</a:t>
            </a:r>
            <a:endParaRPr lang="en-US" dirty="0"/>
          </a:p>
        </p:txBody>
      </p:sp>
      <p:sp>
        <p:nvSpPr>
          <p:cNvPr id="3" name="Content Placeholder 2">
            <a:extLst>
              <a:ext uri="{FF2B5EF4-FFF2-40B4-BE49-F238E27FC236}">
                <a16:creationId xmlns:a16="http://schemas.microsoft.com/office/drawing/2014/main" id="{9405389F-687F-2749-B044-4C22CFF03073}"/>
              </a:ext>
            </a:extLst>
          </p:cNvPr>
          <p:cNvSpPr>
            <a:spLocks noGrp="1"/>
          </p:cNvSpPr>
          <p:nvPr>
            <p:ph idx="1"/>
          </p:nvPr>
        </p:nvSpPr>
        <p:spPr/>
        <p:txBody>
          <a:bodyPr/>
          <a:lstStyle/>
          <a:p>
            <a:pPr marL="0" indent="0">
              <a:buNone/>
            </a:pPr>
            <a:r>
              <a:rPr lang="en-US" dirty="0"/>
              <a:t>For Watson Assistant and Spotify to interact/”talk” to one another, we will be using an </a:t>
            </a:r>
            <a:r>
              <a:rPr lang="en-US" dirty="0" err="1"/>
              <a:t>OpenAPI</a:t>
            </a:r>
            <a:r>
              <a:rPr lang="en-US" dirty="0"/>
              <a:t> file that will “teach” Watson Assistant how to communicate with Spotify from the pre-defined rules.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1133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3881-DC8B-B747-9441-894388AD6C7E}"/>
              </a:ext>
            </a:extLst>
          </p:cNvPr>
          <p:cNvSpPr>
            <a:spLocks noGrp="1"/>
          </p:cNvSpPr>
          <p:nvPr>
            <p:ph type="title"/>
          </p:nvPr>
        </p:nvSpPr>
        <p:spPr/>
        <p:txBody>
          <a:bodyPr/>
          <a:lstStyle/>
          <a:p>
            <a:r>
              <a:rPr lang="en-GB" b="0" i="0" dirty="0">
                <a:effectLst/>
                <a:latin typeface="Arial" panose="020B0604020202020204" pitchFamily="34" charset="0"/>
              </a:rPr>
              <a:t>Publications on the reliability of Watson </a:t>
            </a:r>
            <a:r>
              <a:rPr lang="en-GB" b="0" i="0" dirty="0" err="1">
                <a:effectLst/>
                <a:latin typeface="Arial" panose="020B0604020202020204" pitchFamily="34" charset="0"/>
              </a:rPr>
              <a:t>Asssistant</a:t>
            </a:r>
            <a:r>
              <a:rPr lang="en-GB" b="0" i="0" dirty="0">
                <a:effectLst/>
                <a:latin typeface="Arial" panose="020B0604020202020204" pitchFamily="34" charset="0"/>
              </a:rPr>
              <a:t> to rivals</a:t>
            </a:r>
            <a:endParaRPr lang="en-US" dirty="0"/>
          </a:p>
        </p:txBody>
      </p:sp>
      <p:sp>
        <p:nvSpPr>
          <p:cNvPr id="3" name="Content Placeholder 2">
            <a:extLst>
              <a:ext uri="{FF2B5EF4-FFF2-40B4-BE49-F238E27FC236}">
                <a16:creationId xmlns:a16="http://schemas.microsoft.com/office/drawing/2014/main" id="{0F890A53-A95E-AE40-9723-9F6ACD5EC5A8}"/>
              </a:ext>
            </a:extLst>
          </p:cNvPr>
          <p:cNvSpPr>
            <a:spLocks noGrp="1"/>
          </p:cNvSpPr>
          <p:nvPr>
            <p:ph idx="1"/>
          </p:nvPr>
        </p:nvSpPr>
        <p:spPr/>
        <p:txBody>
          <a:bodyPr/>
          <a:lstStyle/>
          <a:p>
            <a:pPr algn="l"/>
            <a:r>
              <a:rPr lang="en-GB" b="0" i="0" dirty="0">
                <a:solidFill>
                  <a:srgbClr val="000000"/>
                </a:solidFill>
                <a:effectLst/>
                <a:latin typeface="Arial" panose="020B0604020202020204" pitchFamily="34" charset="0"/>
                <a:hlinkClick r:id="rId2"/>
              </a:rPr>
              <a:t>https://doi.org/10.48550/arXiv.2012.03929</a:t>
            </a:r>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•https://</a:t>
            </a:r>
            <a:r>
              <a:rPr lang="en-GB" b="0" i="0" dirty="0" err="1">
                <a:solidFill>
                  <a:srgbClr val="000000"/>
                </a:solidFill>
                <a:effectLst/>
                <a:latin typeface="Arial" panose="020B0604020202020204" pitchFamily="34" charset="0"/>
              </a:rPr>
              <a:t>www.ibm.com</a:t>
            </a:r>
            <a:r>
              <a:rPr lang="en-GB" b="0" i="0" dirty="0">
                <a:solidFill>
                  <a:srgbClr val="000000"/>
                </a:solidFill>
                <a:effectLst/>
                <a:latin typeface="Arial" panose="020B0604020202020204" pitchFamily="34" charset="0"/>
              </a:rPr>
              <a:t>/industries/telecom-media-entertainment/resources/</a:t>
            </a:r>
            <a:r>
              <a:rPr lang="en-GB" b="0" i="0" dirty="0" err="1">
                <a:solidFill>
                  <a:srgbClr val="000000"/>
                </a:solidFill>
                <a:effectLst/>
                <a:latin typeface="Arial" panose="020B0604020202020204" pitchFamily="34" charset="0"/>
              </a:rPr>
              <a:t>vodafone</a:t>
            </a:r>
            <a:r>
              <a:rPr lang="en-GB" b="0" i="0" dirty="0">
                <a:solidFill>
                  <a:srgbClr val="000000"/>
                </a:solidFill>
                <a:effectLst/>
                <a:latin typeface="Arial" panose="020B0604020202020204" pitchFamily="34" charset="0"/>
              </a:rPr>
              <a:t>-</a:t>
            </a:r>
            <a:r>
              <a:rPr lang="en-GB" b="0" i="0" dirty="0" err="1">
                <a:solidFill>
                  <a:srgbClr val="000000"/>
                </a:solidFill>
                <a:effectLst/>
                <a:latin typeface="Arial" panose="020B0604020202020204" pitchFamily="34" charset="0"/>
              </a:rPr>
              <a:t>ibm</a:t>
            </a:r>
            <a:r>
              <a:rPr lang="en-GB" b="0" i="0" dirty="0">
                <a:solidFill>
                  <a:srgbClr val="000000"/>
                </a:solidFill>
                <a:effectLst/>
                <a:latin typeface="Arial" panose="020B0604020202020204" pitchFamily="34" charset="0"/>
              </a:rPr>
              <a:t>-chatbot/</a:t>
            </a:r>
          </a:p>
          <a:p>
            <a:pPr algn="l"/>
            <a:r>
              <a:rPr lang="en-GB" b="0" i="0" dirty="0">
                <a:solidFill>
                  <a:srgbClr val="000000"/>
                </a:solidFill>
                <a:effectLst/>
                <a:latin typeface="Arial" panose="020B0604020202020204" pitchFamily="34" charset="0"/>
                <a:hlinkClick r:id="rId3"/>
              </a:rPr>
              <a:t>https://www.ibm.com/case-studies/natwest-group-Watson</a:t>
            </a:r>
            <a:r>
              <a:rPr lang="en-GB" dirty="0">
                <a:solidFill>
                  <a:srgbClr val="000000"/>
                </a:solidFill>
                <a:latin typeface="Arial" panose="020B0604020202020204" pitchFamily="34" charset="0"/>
                <a:hlinkClick r:id="rId3"/>
              </a:rPr>
              <a:t>/</a:t>
            </a:r>
            <a:endParaRPr lang="en-GB" dirty="0">
              <a:solidFill>
                <a:srgbClr val="000000"/>
              </a:solidFill>
              <a:latin typeface="Arial" panose="020B0604020202020204" pitchFamily="34" charset="0"/>
            </a:endParaRPr>
          </a:p>
          <a:p>
            <a:pPr algn="l"/>
            <a:r>
              <a:rPr lang="en-GB" b="0" i="0" dirty="0">
                <a:solidFill>
                  <a:srgbClr val="000000"/>
                </a:solidFill>
                <a:effectLst/>
                <a:latin typeface="Arial" panose="020B0604020202020204" pitchFamily="34" charset="0"/>
              </a:rPr>
              <a:t>https://</a:t>
            </a:r>
            <a:r>
              <a:rPr lang="en-GB" b="0" i="0" dirty="0" err="1">
                <a:solidFill>
                  <a:srgbClr val="000000"/>
                </a:solidFill>
                <a:effectLst/>
                <a:latin typeface="Arial" panose="020B0604020202020204" pitchFamily="34" charset="0"/>
              </a:rPr>
              <a:t>www.ibm.com</a:t>
            </a:r>
            <a:r>
              <a:rPr lang="en-GB" b="0" i="0" dirty="0">
                <a:solidFill>
                  <a:srgbClr val="000000"/>
                </a:solidFill>
                <a:effectLst/>
                <a:latin typeface="Arial" panose="020B0604020202020204" pitchFamily="34" charset="0"/>
              </a:rPr>
              <a:t>/blogs/</a:t>
            </a:r>
            <a:r>
              <a:rPr lang="en-GB" b="0" i="0" dirty="0" err="1">
                <a:solidFill>
                  <a:srgbClr val="000000"/>
                </a:solidFill>
                <a:effectLst/>
                <a:latin typeface="Arial" panose="020B0604020202020204" pitchFamily="34" charset="0"/>
              </a:rPr>
              <a:t>watson</a:t>
            </a:r>
            <a:r>
              <a:rPr lang="en-GB" b="0" i="0" dirty="0">
                <a:solidFill>
                  <a:srgbClr val="000000"/>
                </a:solidFill>
                <a:effectLst/>
                <a:latin typeface="Arial" panose="020B0604020202020204" pitchFamily="34" charset="0"/>
              </a:rPr>
              <a:t>/2020/12/how-glaxosmithkline-launched-16-virtual-assistants-in-10-months-with-watson-assistant/</a:t>
            </a:r>
          </a:p>
          <a:p>
            <a:pPr algn="l"/>
            <a:br>
              <a:rPr lang="en-GB" b="0" i="0" dirty="0">
                <a:solidFill>
                  <a:srgbClr val="000000"/>
                </a:solidFill>
                <a:effectLst/>
                <a:latin typeface="Arial" panose="020B0604020202020204" pitchFamily="34" charset="0"/>
              </a:rPr>
            </a:br>
            <a:endParaRPr lang="en-GB"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053551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4234</TotalTime>
  <Words>397</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IBM Watson Assistant</vt:lpstr>
      <vt:lpstr>IBM Cloud</vt:lpstr>
      <vt:lpstr>PowerPoint Presentation</vt:lpstr>
      <vt:lpstr>OpenAPI</vt:lpstr>
      <vt:lpstr>Watson Assistant and OpenAPI</vt:lpstr>
      <vt:lpstr>Publications on the reliability of Watson Asssistant to rivals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Assistant</dc:title>
  <dc:creator>Milad Laly</dc:creator>
  <cp:lastModifiedBy>Milad Laly</cp:lastModifiedBy>
  <cp:revision>1</cp:revision>
  <dcterms:created xsi:type="dcterms:W3CDTF">2023-06-19T13:09:43Z</dcterms:created>
  <dcterms:modified xsi:type="dcterms:W3CDTF">2023-06-22T11:44:35Z</dcterms:modified>
</cp:coreProperties>
</file>