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304" r:id="rId3"/>
    <p:sldId id="288" r:id="rId4"/>
    <p:sldId id="289" r:id="rId5"/>
    <p:sldId id="290" r:id="rId6"/>
    <p:sldId id="306" r:id="rId7"/>
    <p:sldId id="311" r:id="rId8"/>
    <p:sldId id="307" r:id="rId9"/>
    <p:sldId id="308" r:id="rId10"/>
    <p:sldId id="309" r:id="rId11"/>
    <p:sldId id="31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AE5B-8E61-49A0-8BEE-A4DEB76C5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E33B-8142-49CB-BE91-44C952E93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CA39-9204-4F64-B4AC-B1D4EC00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76C4-87C0-4A56-99F7-A3D5CA8D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0877F-1ACF-4640-8FED-D8A4A624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12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8B7A-1AAB-4BE1-AF17-B94351D8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6DF12-C6B4-4563-8D6B-B2E173BFF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B547-92F1-442E-992F-1FBF2ECB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C4EA-5212-4EBF-B057-7913DF4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572C-E76C-4225-A1DF-269D5B95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5F809-810B-4C4C-880D-9D6FD6673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F3827-78D6-477D-BC18-CE07933BE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F9B9-4799-465C-9EE6-D4D7C74E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30FE-93C3-4593-8DC7-B3A389DC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19BB-4A7B-4C79-8FC2-EB1FB9AE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5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108-EFFD-4612-ADA0-E9137FB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F7FB-0525-4F2A-B35E-5E57F6BE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3D54-AC00-4F52-B410-690E347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AF790-AE97-4A25-86A1-01D04D75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7EA4-1AAC-4744-A3A0-AED25D42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8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BB1D-822F-4172-8DED-D65748C8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6643-2E62-4866-B67D-D300FBD9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E91-F74F-440E-A4E9-451BB101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532-D56F-4F2B-B0F2-BCB5EC84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6CBB-BD91-4B81-8661-A7A4A464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23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CDE0-6813-4341-9E39-E220A9BA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9503-0366-4C61-90F0-0ABEE0FA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2C967-0C7E-4B9B-B0F2-7A3C371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22060-EDA2-4E85-8CD2-C3AFF9D4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81DAF-365C-4775-B033-3C8615F9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EB5F-53DA-418A-85BC-1E9194B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4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F889-34E5-42E3-BA0E-5D7702F6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A7DD-13B9-4AD7-A62F-E4829FED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06DFF-8922-4B91-B9B3-5F51E471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1A404-9610-4811-AEC8-75D44C6FF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2C5F1-EA7F-4A63-9E56-194FE4F3B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A024B-8955-4E46-930E-46792208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64DE5-361C-4D05-A901-C98594E2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C9B96-E6A3-4184-8338-12655928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DA95-7C66-415E-9CA7-2EF149BA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B42DD-DD36-4956-8320-119A32DA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2985E-BF64-45C0-8147-D7A76BC0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8C505-3E10-4FB8-954C-00D3792B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9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4CE90-068F-4B95-8B8C-C1CC146A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2FA2-14DB-45DB-A275-D1CC7B42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81DA-812A-4551-9F74-71517F89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0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870B-8FCE-40D4-870F-01527FE4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E1E0-8643-480A-AE3A-ED736F2B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FABA1-FC84-442B-AA7A-9E21FBF72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706F4-5056-4878-9539-E25B076A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E3C03-1ED1-4C71-84DB-34AC8AD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F74F-0836-465E-9968-AA2DB43F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00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915E-3460-46E1-977D-297FB326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5A19D-04CE-4F93-B1E0-843BF265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1603-C12C-4350-A329-5DF5239B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82FD4-D797-4455-96AF-C6CD43BD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7E96D-AB88-48A2-A551-B7A8B11E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5A594-5184-4747-88D4-B9FFCC7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34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D1B60-1963-462A-934D-328F4EC4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6593-3284-4DA7-8064-8FF9E6E8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46AC-7D6F-48A5-B798-DCD57E87B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7A24-D372-4A06-B972-C0108214A3ED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3E78-A241-4150-BC7C-F8E4A8B62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6EAA-48CC-4BD7-936B-9817ACA22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EA26-0268-4F92-B1ED-EAEEC0EB07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8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C4764-314F-4017-821A-BE1E4811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158" y="0"/>
            <a:ext cx="2733675" cy="100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70458-E054-4BFD-8CCF-253CAB78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0725"/>
            <a:ext cx="1438275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82742-86EF-4ACD-95A0-CED394F62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134" y="-28164"/>
            <a:ext cx="2371725" cy="101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D33B43-0F80-47C3-A66A-065C07A598D7}"/>
              </a:ext>
            </a:extLst>
          </p:cNvPr>
          <p:cNvSpPr txBox="1"/>
          <p:nvPr/>
        </p:nvSpPr>
        <p:spPr>
          <a:xfrm>
            <a:off x="1300778" y="3023126"/>
            <a:ext cx="1069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Grover 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earch using Blind Quantum </a:t>
            </a:r>
            <a:r>
              <a:rPr lang="de-DE" sz="3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008C3-DFCE-4B51-9AC6-854869C7AF56}"/>
              </a:ext>
            </a:extLst>
          </p:cNvPr>
          <p:cNvSpPr txBox="1"/>
          <p:nvPr/>
        </p:nvSpPr>
        <p:spPr>
          <a:xfrm>
            <a:off x="10985730" y="5215282"/>
            <a:ext cx="37276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Milad</a:t>
            </a:r>
          </a:p>
          <a:p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Bunie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Samuel</a:t>
            </a: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</a:t>
            </a:r>
          </a:p>
          <a:p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Idham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3EC2D-336D-4865-BBA6-AA6CF7F73A0F}"/>
              </a:ext>
            </a:extLst>
          </p:cNvPr>
          <p:cNvSpPr txBox="1"/>
          <p:nvPr/>
        </p:nvSpPr>
        <p:spPr>
          <a:xfrm>
            <a:off x="4689763" y="6414227"/>
            <a:ext cx="372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resden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Friday,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16, 2024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ABACF-DAE0-48DC-B4AB-EB050BD9C78B}"/>
              </a:ext>
            </a:extLst>
          </p:cNvPr>
          <p:cNvSpPr txBox="1"/>
          <p:nvPr/>
        </p:nvSpPr>
        <p:spPr>
          <a:xfrm>
            <a:off x="2587946" y="4300576"/>
            <a:ext cx="76257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Communication Networks Research Group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Qcnets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for Tactile Internet with Human-in-the-loop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2B9E3-5447-420D-8EC2-29C1A374B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5" y="34850"/>
            <a:ext cx="1716045" cy="965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3F4E86-A3BE-443C-A6DF-5440F505BAF4}"/>
              </a:ext>
            </a:extLst>
          </p:cNvPr>
          <p:cNvSpPr txBox="1"/>
          <p:nvPr/>
        </p:nvSpPr>
        <p:spPr>
          <a:xfrm>
            <a:off x="474133" y="1745676"/>
            <a:ext cx="1124373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Pan-European Quantum Internet Hackathon 2024 </a:t>
            </a:r>
            <a:endParaRPr lang="de-DE" sz="36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5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46B4C-AE05-4AC2-80AA-BF2E849EA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2"/>
          <a:stretch/>
        </p:blipFill>
        <p:spPr>
          <a:xfrm>
            <a:off x="376838" y="1454727"/>
            <a:ext cx="5624952" cy="3773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6FA4E1-DB61-4AB8-8F20-22E527DDC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>
          <a:xfrm>
            <a:off x="6445119" y="1454727"/>
            <a:ext cx="5519661" cy="3695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255FB-078D-4515-9B66-67DBCE23C383}"/>
                  </a:ext>
                </a:extLst>
              </p:cNvPr>
              <p:cNvSpPr txBox="1"/>
              <p:nvPr/>
            </p:nvSpPr>
            <p:spPr>
              <a:xfrm>
                <a:off x="1842776" y="1019411"/>
                <a:ext cx="1766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00305E"/>
                    </a:solidFill>
                    <a:latin typeface="Open San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e-DE" dirty="0">
                  <a:solidFill>
                    <a:srgbClr val="00305E"/>
                  </a:solidFill>
                  <a:latin typeface="Open San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255FB-078D-4515-9B66-67DBCE23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776" y="1019411"/>
                <a:ext cx="176618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10F11B-8F26-4F0C-8814-864B47C888C5}"/>
                  </a:ext>
                </a:extLst>
              </p:cNvPr>
              <p:cNvSpPr txBox="1"/>
              <p:nvPr/>
            </p:nvSpPr>
            <p:spPr>
              <a:xfrm>
                <a:off x="8118885" y="1019411"/>
                <a:ext cx="1894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00305E"/>
                    </a:solidFill>
                    <a:latin typeface="Open San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e-DE" dirty="0">
                  <a:solidFill>
                    <a:srgbClr val="00305E"/>
                  </a:solidFill>
                  <a:latin typeface="Open San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10F11B-8F26-4F0C-8814-864B47C8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885" y="1019411"/>
                <a:ext cx="189442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104C5CD-4E89-453A-86A6-A92248BA1C3C}"/>
              </a:ext>
            </a:extLst>
          </p:cNvPr>
          <p:cNvSpPr/>
          <p:nvPr/>
        </p:nvSpPr>
        <p:spPr>
          <a:xfrm>
            <a:off x="11206481" y="59474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71883-4CF3-43A6-93D8-8763AF82307F}"/>
              </a:ext>
            </a:extLst>
          </p:cNvPr>
          <p:cNvSpPr txBox="1"/>
          <p:nvPr/>
        </p:nvSpPr>
        <p:spPr>
          <a:xfrm>
            <a:off x="11206481" y="244724"/>
            <a:ext cx="96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64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15906-AA95-4C7F-B732-BCECB1A7ACA8}"/>
              </a:ext>
            </a:extLst>
          </p:cNvPr>
          <p:cNvSpPr txBox="1"/>
          <p:nvPr/>
        </p:nvSpPr>
        <p:spPr>
          <a:xfrm>
            <a:off x="1338349" y="407324"/>
            <a:ext cx="2468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endParaRPr lang="de-DE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B8208-3EC6-4499-B47B-E8333C3CEAF3}"/>
              </a:ext>
            </a:extLst>
          </p:cNvPr>
          <p:cNvSpPr txBox="1"/>
          <p:nvPr/>
        </p:nvSpPr>
        <p:spPr>
          <a:xfrm>
            <a:off x="324196" y="1172096"/>
            <a:ext cx="6467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Blind quantum computing (Grover’s 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Algorthim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de-DE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0C3B2-3094-4F11-9E5C-F9FB47A71174}"/>
              </a:ext>
            </a:extLst>
          </p:cNvPr>
          <p:cNvSpPr txBox="1"/>
          <p:nvPr/>
        </p:nvSpPr>
        <p:spPr>
          <a:xfrm>
            <a:off x="2120859" y="1909267"/>
            <a:ext cx="9808673" cy="493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create the four-qubit cluster state by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qubits on the server in the 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|+&gt;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a local complementation on qubit 2.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perform a single-step Grover search on this state using the BQC method.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 angle of a qubit in the resource state is accomplished.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de-DE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4284388-0100-4454-A83E-5E927F5A1D69}"/>
              </a:ext>
            </a:extLst>
          </p:cNvPr>
          <p:cNvSpPr/>
          <p:nvPr/>
        </p:nvSpPr>
        <p:spPr>
          <a:xfrm>
            <a:off x="11206481" y="59474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2CC84-0A2D-4759-A66D-31B1213FA1D2}"/>
              </a:ext>
            </a:extLst>
          </p:cNvPr>
          <p:cNvSpPr txBox="1"/>
          <p:nvPr/>
        </p:nvSpPr>
        <p:spPr>
          <a:xfrm>
            <a:off x="11136450" y="244724"/>
            <a:ext cx="96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35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70EF39-6DF1-449C-9F69-7E8DE121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97" y="1349906"/>
            <a:ext cx="4984404" cy="4324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40521-E7BA-4970-B606-65723F2C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78336"/>
            <a:ext cx="10515600" cy="1325563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  <a:latin typeface="Open Sans" panose="020B0606030504020204" pitchFamily="34" charset="0"/>
              </a:rPr>
              <a:t>Challenges Task for the Hackathon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6AE7-7399-41AA-AD14-50C6BF2F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1349906"/>
            <a:ext cx="5046133" cy="16033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of the challenge: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the four-qubit cluster state by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initalizing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qubits on the server in the |+&gt; state</a:t>
            </a:r>
            <a:b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performing local complementation on qubit 2.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that you can perform a single-step Grover search on this state using the method</a:t>
            </a:r>
            <a:b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from. Compare this to the equivalent quantum circuit.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a qubit from a client and use this qubit to control the measurement angle of a</a:t>
            </a:r>
            <a:b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qubit in the resource state.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the Grover circuit by teleporting two client qubits, and sending the necessary</a:t>
            </a:r>
            <a:b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classical information to the server.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5429C-47E5-4B98-A83B-6D1F3CC72291}"/>
              </a:ext>
            </a:extLst>
          </p:cNvPr>
          <p:cNvSpPr txBox="1"/>
          <p:nvPr/>
        </p:nvSpPr>
        <p:spPr>
          <a:xfrm>
            <a:off x="7061301" y="5674261"/>
            <a:ext cx="446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Science, 335 (2012) 303-308</a:t>
            </a:r>
          </a:p>
          <a:p>
            <a:endParaRPr lang="de-DE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EB4645F-6EEA-4590-B5ED-166ADF1CBA45}"/>
              </a:ext>
            </a:extLst>
          </p:cNvPr>
          <p:cNvSpPr/>
          <p:nvPr/>
        </p:nvSpPr>
        <p:spPr>
          <a:xfrm>
            <a:off x="11206481" y="59474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FB328-FE87-4183-9A58-CC5A7B2B2D8D}"/>
              </a:ext>
            </a:extLst>
          </p:cNvPr>
          <p:cNvSpPr txBox="1"/>
          <p:nvPr/>
        </p:nvSpPr>
        <p:spPr>
          <a:xfrm>
            <a:off x="11229341" y="244724"/>
            <a:ext cx="8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</a:t>
            </a:r>
            <a:endParaRPr lang="de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BFBA66-8362-46C5-952A-5C8CF8F47613}"/>
              </a:ext>
            </a:extLst>
          </p:cNvPr>
          <p:cNvSpPr/>
          <p:nvPr/>
        </p:nvSpPr>
        <p:spPr>
          <a:xfrm>
            <a:off x="6096000" y="1620982"/>
            <a:ext cx="446116" cy="5652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877FB1-914D-4A08-BC01-FB041C6DB062}"/>
              </a:ext>
            </a:extLst>
          </p:cNvPr>
          <p:cNvSpPr/>
          <p:nvPr/>
        </p:nvSpPr>
        <p:spPr>
          <a:xfrm>
            <a:off x="6181899" y="3429000"/>
            <a:ext cx="446116" cy="5652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34862-749A-44AE-B27E-FB1DE6D52511}"/>
              </a:ext>
            </a:extLst>
          </p:cNvPr>
          <p:cNvSpPr txBox="1"/>
          <p:nvPr/>
        </p:nvSpPr>
        <p:spPr>
          <a:xfrm flipH="1">
            <a:off x="6181899" y="2441469"/>
            <a:ext cx="51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endParaRPr lang="de-DE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FC2FA-2527-4BA3-B44F-04499914CB5D}"/>
              </a:ext>
            </a:extLst>
          </p:cNvPr>
          <p:cNvSpPr txBox="1"/>
          <p:nvPr/>
        </p:nvSpPr>
        <p:spPr>
          <a:xfrm flipH="1">
            <a:off x="6122325" y="4293246"/>
            <a:ext cx="51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7787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0521-E7BA-4970-B606-65723F2C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77589" cy="732154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305E"/>
                </a:solidFill>
                <a:latin typeface="Open Sans" panose="020B0606030504020204" pitchFamily="34" charset="0"/>
              </a:rPr>
              <a:t>Motivation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6AE7-7399-41AA-AD14-50C6BF2F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03375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In traditional communication systems, information can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intercepted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and read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unauthorized parties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, posing a risk to the confidentiality of sensitive data.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A secure communication that utilizes the principles of quantum mechanics to ensure the privacy and security of transmitted information.</a:t>
            </a:r>
          </a:p>
          <a:p>
            <a:endParaRPr lang="de-DE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771896-0ECE-412E-BE9B-1767C690EC95}"/>
              </a:ext>
            </a:extLst>
          </p:cNvPr>
          <p:cNvSpPr txBox="1">
            <a:spLocks/>
          </p:cNvSpPr>
          <p:nvPr/>
        </p:nvSpPr>
        <p:spPr>
          <a:xfrm>
            <a:off x="838200" y="3819698"/>
            <a:ext cx="3808615" cy="9019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305E"/>
                </a:solidFill>
                <a:latin typeface="Open Sans" panose="020B0606030504020204" pitchFamily="34" charset="0"/>
              </a:rPr>
              <a:t>Proposed Solution</a:t>
            </a:r>
            <a:endParaRPr lang="de-DE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A6BA5C-3784-4F19-A918-78A180439375}"/>
              </a:ext>
            </a:extLst>
          </p:cNvPr>
          <p:cNvSpPr txBox="1">
            <a:spLocks/>
          </p:cNvSpPr>
          <p:nvPr/>
        </p:nvSpPr>
        <p:spPr>
          <a:xfrm>
            <a:off x="838200" y="498671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305E"/>
                </a:solidFill>
                <a:latin typeface="Times New Roman" panose="02020603050405020304" pitchFamily="18" charset="0"/>
              </a:rPr>
              <a:t>We propose the solution of using </a:t>
            </a:r>
            <a:r>
              <a:rPr lang="de-DE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Blind Quantum </a:t>
            </a:r>
            <a:r>
              <a:rPr lang="de-DE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Grover‘s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2400" b="1" dirty="0"/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endParaRPr lang="de-DE" sz="2400" b="1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FC1D022-0AB9-436F-AFC9-8BF605F8085E}"/>
              </a:ext>
            </a:extLst>
          </p:cNvPr>
          <p:cNvSpPr/>
          <p:nvPr/>
        </p:nvSpPr>
        <p:spPr>
          <a:xfrm>
            <a:off x="11206481" y="59474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4350-ACF5-44BD-8D1E-FCAA3C536CF5}"/>
              </a:ext>
            </a:extLst>
          </p:cNvPr>
          <p:cNvSpPr txBox="1"/>
          <p:nvPr/>
        </p:nvSpPr>
        <p:spPr>
          <a:xfrm>
            <a:off x="11229341" y="244724"/>
            <a:ext cx="8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4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0521-E7BA-4970-B606-65723F2C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0" y="59474"/>
            <a:ext cx="5479473" cy="1117393"/>
          </a:xfrm>
        </p:spPr>
        <p:txBody>
          <a:bodyPr>
            <a:normAutofit/>
          </a:bodyPr>
          <a:lstStyle/>
          <a:p>
            <a:r>
              <a:rPr kumimoji="0" lang="de-DE" sz="2800" b="1" i="0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j-ea"/>
                <a:cs typeface="+mj-cs"/>
              </a:rPr>
              <a:t>Blind Quantum </a:t>
            </a:r>
            <a:r>
              <a:rPr kumimoji="0" lang="de-DE" sz="2800" b="1" i="0" strike="noStrike" kern="1200" cap="none" spc="0" normalizeH="0" baseline="0" noProof="0" dirty="0" err="1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j-ea"/>
                <a:cs typeface="+mj-cs"/>
              </a:rPr>
              <a:t>Computation</a:t>
            </a:r>
            <a:endParaRPr lang="de-DE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3269A6-D3A0-4108-9764-18CE52D5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11" y="1853753"/>
            <a:ext cx="5479473" cy="1649095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Blind computing shows that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delegate a computation task to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where the input and algorithm is hidden from the server.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 all means, client sends message to an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untrusted server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26" name="Picture 2" descr="Universal Blind Quantum Computation | Download Scientific Diagram">
            <a:extLst>
              <a:ext uri="{FF2B5EF4-FFF2-40B4-BE49-F238E27FC236}">
                <a16:creationId xmlns:a16="http://schemas.microsoft.com/office/drawing/2014/main" id="{F6C3DD49-CB29-418C-BFAA-EB63FFEA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69" y="1690689"/>
            <a:ext cx="5392861" cy="365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7DDDD8-F8FF-4086-AB40-2E8ACFB54A8D}"/>
                  </a:ext>
                </a:extLst>
              </p:cNvPr>
              <p:cNvSpPr txBox="1"/>
              <p:nvPr/>
            </p:nvSpPr>
            <p:spPr>
              <a:xfrm>
                <a:off x="305493" y="3860149"/>
                <a:ext cx="5525441" cy="2339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05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Client encodes message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05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05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05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05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onto one of the entangled particles using superposition, creating a quantum state. </a:t>
                </a:r>
                <a:endParaRPr lang="en-US" dirty="0">
                  <a:solidFill>
                    <a:srgbClr val="00305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sz="1800" dirty="0">
                    <a:solidFill>
                      <a:srgbClr val="00305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US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305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lient</a:t>
                </a: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05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then sends this information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05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05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05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05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to server through a quantum channel.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05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Server receives the information and performs measurements, and send to the client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05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05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05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05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05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</a:t>
                </a:r>
                <a:endParaRPr kumimoji="0" lang="de-DE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305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7DDDD8-F8FF-4086-AB40-2E8ACFB5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3" y="3860149"/>
                <a:ext cx="5525441" cy="2339102"/>
              </a:xfrm>
              <a:prstGeom prst="rect">
                <a:avLst/>
              </a:prstGeom>
              <a:blipFill>
                <a:blip r:embed="rId3"/>
                <a:stretch>
                  <a:fillRect l="-662" t="-1302" r="-221"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3E049CE-5B69-4C33-8638-84E91A32666E}"/>
              </a:ext>
            </a:extLst>
          </p:cNvPr>
          <p:cNvSpPr txBox="1">
            <a:spLocks/>
          </p:cNvSpPr>
          <p:nvPr/>
        </p:nvSpPr>
        <p:spPr>
          <a:xfrm>
            <a:off x="305493" y="1375165"/>
            <a:ext cx="1398616" cy="43592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sz="2000" b="1" dirty="0">
                <a:solidFill>
                  <a:srgbClr val="0030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2EB47B8-CF69-4F94-8E6F-5EF0BAD4EDC6}"/>
              </a:ext>
            </a:extLst>
          </p:cNvPr>
          <p:cNvSpPr txBox="1">
            <a:spLocks/>
          </p:cNvSpPr>
          <p:nvPr/>
        </p:nvSpPr>
        <p:spPr>
          <a:xfrm>
            <a:off x="305492" y="3429001"/>
            <a:ext cx="1099359" cy="3699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sz="1800" b="1" dirty="0">
                <a:solidFill>
                  <a:srgbClr val="0030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C0F4C35-E5D4-436A-B449-F2F3F7CA9C2B}"/>
              </a:ext>
            </a:extLst>
          </p:cNvPr>
          <p:cNvSpPr/>
          <p:nvPr/>
        </p:nvSpPr>
        <p:spPr>
          <a:xfrm>
            <a:off x="11206481" y="59474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DEEEB-1375-4AF8-A4E4-C0F66852E757}"/>
              </a:ext>
            </a:extLst>
          </p:cNvPr>
          <p:cNvSpPr txBox="1"/>
          <p:nvPr/>
        </p:nvSpPr>
        <p:spPr>
          <a:xfrm>
            <a:off x="11229341" y="244724"/>
            <a:ext cx="8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03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0521-E7BA-4970-B606-65723F2C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8" y="25531"/>
            <a:ext cx="10515600" cy="1325563"/>
          </a:xfrm>
        </p:spPr>
        <p:txBody>
          <a:bodyPr>
            <a:normAutofit/>
          </a:bodyPr>
          <a:lstStyle/>
          <a:p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j-ea"/>
                <a:cs typeface="+mj-cs"/>
              </a:rPr>
              <a:t>Grover </a:t>
            </a:r>
            <a:r>
              <a:rPr lang="de-DE" sz="2800" b="1" dirty="0">
                <a:solidFill>
                  <a:srgbClr val="00305E"/>
                </a:solidFill>
                <a:latin typeface="Open Sans" panose="020B0606030504020204" pitchFamily="34" charset="0"/>
              </a:rPr>
              <a:t>A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j-ea"/>
                <a:cs typeface="+mj-cs"/>
              </a:rPr>
              <a:t>lgorithm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j-ea"/>
                <a:cs typeface="+mj-cs"/>
              </a:rPr>
              <a:t> 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6AE7-7399-41AA-AD14-50C6BF2F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43" y="1100931"/>
            <a:ext cx="11198629" cy="4351338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classical computing, searching an unsorted database of N items requires O(N) operations on average to find a specific item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can achieve this task with only O(√N) operations, providing a quadratic speedup over classical algorithms.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key idea behind the Grover algorithm is to use quantum parallelism and interference to amplify the probability of finding the correct solution while suppressing the probabilities of incorrect solutions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ACE15-4E72-47CC-93E5-C0B6FC843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8" y="4780251"/>
            <a:ext cx="10687180" cy="164883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26671C-7DB5-4722-B622-C8EB2B0D53DE}"/>
              </a:ext>
            </a:extLst>
          </p:cNvPr>
          <p:cNvSpPr/>
          <p:nvPr/>
        </p:nvSpPr>
        <p:spPr>
          <a:xfrm>
            <a:off x="1420860" y="4626750"/>
            <a:ext cx="1525847" cy="13255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BCF058-766F-4562-B60C-13B44FC1EDB9}"/>
              </a:ext>
            </a:extLst>
          </p:cNvPr>
          <p:cNvSpPr/>
          <p:nvPr/>
        </p:nvSpPr>
        <p:spPr>
          <a:xfrm>
            <a:off x="3064933" y="4576873"/>
            <a:ext cx="3488267" cy="14400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E49D803-530A-4432-B882-048FD9CFE152}"/>
              </a:ext>
            </a:extLst>
          </p:cNvPr>
          <p:cNvSpPr/>
          <p:nvPr/>
        </p:nvSpPr>
        <p:spPr>
          <a:xfrm>
            <a:off x="4775123" y="3127274"/>
            <a:ext cx="2573868" cy="1008498"/>
          </a:xfrm>
          <a:prstGeom prst="wedgeRoundRectCallout">
            <a:avLst>
              <a:gd name="adj1" fmla="val -34565"/>
              <a:gd name="adj2" fmla="val 93381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Amplification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8C78359-9518-4036-A2FF-316F5F8A52AA}"/>
              </a:ext>
            </a:extLst>
          </p:cNvPr>
          <p:cNvSpPr/>
          <p:nvPr/>
        </p:nvSpPr>
        <p:spPr>
          <a:xfrm>
            <a:off x="214513" y="3190754"/>
            <a:ext cx="2455333" cy="1008498"/>
          </a:xfrm>
          <a:prstGeom prst="wedgeRoundRectCallout">
            <a:avLst>
              <a:gd name="adj1" fmla="val 31642"/>
              <a:gd name="adj2" fmla="val 86665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Oracle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DE15E405-A1C2-47EF-9A70-A15BB5B96D60}"/>
              </a:ext>
            </a:extLst>
          </p:cNvPr>
          <p:cNvSpPr/>
          <p:nvPr/>
        </p:nvSpPr>
        <p:spPr>
          <a:xfrm>
            <a:off x="6784123" y="4152290"/>
            <a:ext cx="3191933" cy="2599958"/>
          </a:xfrm>
          <a:prstGeom prst="cloudCallout">
            <a:avLst>
              <a:gd name="adj1" fmla="val 25851"/>
              <a:gd name="adj2" fmla="val -59960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3975C1-2B0A-4C9C-A639-5E5E44F598FB}"/>
              </a:ext>
            </a:extLst>
          </p:cNvPr>
          <p:cNvSpPr/>
          <p:nvPr/>
        </p:nvSpPr>
        <p:spPr>
          <a:xfrm>
            <a:off x="8451645" y="2829812"/>
            <a:ext cx="2766163" cy="1008498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FF60BA-E0A6-4391-8CA2-7ABA79B8B08B}"/>
              </a:ext>
            </a:extLst>
          </p:cNvPr>
          <p:cNvSpPr txBox="1"/>
          <p:nvPr/>
        </p:nvSpPr>
        <p:spPr>
          <a:xfrm>
            <a:off x="8586587" y="3076961"/>
            <a:ext cx="382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2F37FEC-3B82-467B-B94C-75852B8DA235}"/>
              </a:ext>
            </a:extLst>
          </p:cNvPr>
          <p:cNvSpPr/>
          <p:nvPr/>
        </p:nvSpPr>
        <p:spPr>
          <a:xfrm>
            <a:off x="11217808" y="58997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C315A-F10C-46BE-A451-A73FB11346F1}"/>
              </a:ext>
            </a:extLst>
          </p:cNvPr>
          <p:cNvSpPr txBox="1"/>
          <p:nvPr/>
        </p:nvSpPr>
        <p:spPr>
          <a:xfrm>
            <a:off x="11240668" y="244247"/>
            <a:ext cx="8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90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8151-A3D6-4B87-8F1B-942D306F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3" y="306986"/>
            <a:ext cx="5762106" cy="139717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create the four-qubit cluster state by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qubits on the server in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|+&gt;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state.</a:t>
            </a:r>
            <a:endParaRPr lang="de-DE" sz="2400" dirty="0">
              <a:solidFill>
                <a:srgbClr val="002060"/>
              </a:solidFill>
            </a:endParaRP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F3A43441-D224-4009-AD7E-51974DAFE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81" y="1921390"/>
            <a:ext cx="4226686" cy="393103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AD1D6D-F436-4848-AD06-79033B797C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78" y="1921390"/>
            <a:ext cx="5429517" cy="3931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02172-4088-4F5B-BDE7-ACCBEC047B08}"/>
              </a:ext>
            </a:extLst>
          </p:cNvPr>
          <p:cNvSpPr txBox="1"/>
          <p:nvPr/>
        </p:nvSpPr>
        <p:spPr>
          <a:xfrm>
            <a:off x="6184669" y="614056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a local complementation on qubit 2.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38F8B-5D39-4215-8DD4-458BDF2D208C}"/>
              </a:ext>
            </a:extLst>
          </p:cNvPr>
          <p:cNvSpPr txBox="1"/>
          <p:nvPr/>
        </p:nvSpPr>
        <p:spPr>
          <a:xfrm>
            <a:off x="7110996" y="6069656"/>
            <a:ext cx="609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Science, 335 (2012) 303-308</a:t>
            </a:r>
          </a:p>
          <a:p>
            <a:endParaRPr lang="de-DE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DEC1E-AFD4-4E4C-BBE5-59B4E67FB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52" y="3690048"/>
            <a:ext cx="2984653" cy="393720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FE23B9-BE85-458E-93E8-857D77F8CA41}"/>
              </a:ext>
            </a:extLst>
          </p:cNvPr>
          <p:cNvSpPr/>
          <p:nvPr/>
        </p:nvSpPr>
        <p:spPr>
          <a:xfrm>
            <a:off x="11206481" y="59474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2A0CC-5D96-46AD-B4F4-9F2FBE7D8018}"/>
              </a:ext>
            </a:extLst>
          </p:cNvPr>
          <p:cNvSpPr txBox="1"/>
          <p:nvPr/>
        </p:nvSpPr>
        <p:spPr>
          <a:xfrm>
            <a:off x="11229341" y="244724"/>
            <a:ext cx="8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9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7DA90-83DA-4F5B-9AF9-31219B27E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1" y="799306"/>
            <a:ext cx="10515600" cy="223419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C540E2-9E9E-4811-9476-69F13FB9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74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perform a single-step Grover search on this state using the BQC method.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D79D3F5-08E5-45A3-AAE9-D98E8B5D6B20}"/>
              </a:ext>
            </a:extLst>
          </p:cNvPr>
          <p:cNvSpPr/>
          <p:nvPr/>
        </p:nvSpPr>
        <p:spPr>
          <a:xfrm>
            <a:off x="11206481" y="59474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62130-E3EF-4E42-952E-91DD90DE728A}"/>
              </a:ext>
            </a:extLst>
          </p:cNvPr>
          <p:cNvSpPr txBox="1"/>
          <p:nvPr/>
        </p:nvSpPr>
        <p:spPr>
          <a:xfrm>
            <a:off x="11229341" y="244724"/>
            <a:ext cx="8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7</a:t>
            </a:r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58540-3C4C-49B3-9BED-443E6A460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28" y="3033498"/>
            <a:ext cx="5358870" cy="36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9490-7EE8-4809-B54E-D7DA397B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075" y="828097"/>
            <a:ext cx="1119862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send a qubit from a client and use this qubit to control the measurement angle of a qubit in the resource state.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915F58-6D6B-4176-BB2D-3BA6365F2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9"/>
          <a:stretch/>
        </p:blipFill>
        <p:spPr>
          <a:xfrm>
            <a:off x="443998" y="2582479"/>
            <a:ext cx="5591040" cy="366699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10EC03-33C0-4AC9-AB92-67C83D508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9"/>
          <a:stretch/>
        </p:blipFill>
        <p:spPr>
          <a:xfrm>
            <a:off x="6035038" y="2560318"/>
            <a:ext cx="5134495" cy="3711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0C585F-58FD-4B95-904F-7D687F5AEE6C}"/>
                  </a:ext>
                </a:extLst>
              </p:cNvPr>
              <p:cNvSpPr txBox="1"/>
              <p:nvPr/>
            </p:nvSpPr>
            <p:spPr>
              <a:xfrm>
                <a:off x="1920241" y="1997202"/>
                <a:ext cx="1766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00305E"/>
                    </a:solidFill>
                    <a:latin typeface="Open San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e-DE" dirty="0">
                  <a:solidFill>
                    <a:srgbClr val="00305E"/>
                  </a:solidFill>
                  <a:latin typeface="Open San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0C585F-58FD-4B95-904F-7D687F5A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1" y="1997202"/>
                <a:ext cx="176618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E7E02-9653-4CB9-815B-5F3F72FE7075}"/>
                  </a:ext>
                </a:extLst>
              </p:cNvPr>
              <p:cNvSpPr txBox="1"/>
              <p:nvPr/>
            </p:nvSpPr>
            <p:spPr>
              <a:xfrm>
                <a:off x="7470513" y="1997202"/>
                <a:ext cx="1953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00305E"/>
                    </a:solidFill>
                    <a:latin typeface="Open San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e-DE" dirty="0">
                  <a:solidFill>
                    <a:srgbClr val="00305E"/>
                  </a:solidFill>
                  <a:latin typeface="Open San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E7E02-9653-4CB9-815B-5F3F72FE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513" y="1997202"/>
                <a:ext cx="195374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C76A78B-2143-4657-807B-5528516A50BC}"/>
              </a:ext>
            </a:extLst>
          </p:cNvPr>
          <p:cNvSpPr/>
          <p:nvPr/>
        </p:nvSpPr>
        <p:spPr>
          <a:xfrm>
            <a:off x="11206481" y="59474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76134-A378-4125-AC60-FFF44E32DC29}"/>
              </a:ext>
            </a:extLst>
          </p:cNvPr>
          <p:cNvSpPr txBox="1"/>
          <p:nvPr/>
        </p:nvSpPr>
        <p:spPr>
          <a:xfrm>
            <a:off x="11229341" y="244724"/>
            <a:ext cx="8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11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45EF-CCE5-4EB9-B3F3-3F098FC5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02" y="148994"/>
            <a:ext cx="11481262" cy="132556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execute the Grover circuit by teleporting two client qubits, and sending the necessary classical information to the server.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89C0B-3650-4A66-A8D3-8B9A4C363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1"/>
          <a:stretch/>
        </p:blipFill>
        <p:spPr>
          <a:xfrm>
            <a:off x="634533" y="1716033"/>
            <a:ext cx="4976559" cy="3293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172A0-B7D6-4C3E-B212-CD59ED736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9"/>
          <a:stretch/>
        </p:blipFill>
        <p:spPr>
          <a:xfrm>
            <a:off x="6096000" y="1737618"/>
            <a:ext cx="5092937" cy="3382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E8EE8B-EFE5-4F0B-973B-C5A98C2C81B6}"/>
                  </a:ext>
                </a:extLst>
              </p:cNvPr>
              <p:cNvSpPr txBox="1"/>
              <p:nvPr/>
            </p:nvSpPr>
            <p:spPr>
              <a:xfrm>
                <a:off x="7281950" y="1286503"/>
                <a:ext cx="1894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00305E"/>
                    </a:solidFill>
                    <a:latin typeface="Open San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e-DE" dirty="0">
                  <a:solidFill>
                    <a:srgbClr val="00305E"/>
                  </a:solidFill>
                  <a:latin typeface="Open Sans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E8EE8B-EFE5-4F0B-973B-C5A98C2C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950" y="1286503"/>
                <a:ext cx="189442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46174-D7DC-4B09-AEAD-99D20F126A65}"/>
                  </a:ext>
                </a:extLst>
              </p:cNvPr>
              <p:cNvSpPr txBox="1"/>
              <p:nvPr/>
            </p:nvSpPr>
            <p:spPr>
              <a:xfrm>
                <a:off x="1834463" y="1302043"/>
                <a:ext cx="163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00305E"/>
                    </a:solidFill>
                    <a:latin typeface="Open San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3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e-DE" dirty="0">
                  <a:solidFill>
                    <a:srgbClr val="00305E"/>
                  </a:solidFill>
                  <a:latin typeface="Open San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46174-D7DC-4B09-AEAD-99D20F12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63" y="1302043"/>
                <a:ext cx="163794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A76570A-283E-4E4E-B67B-734C9CAD6902}"/>
              </a:ext>
            </a:extLst>
          </p:cNvPr>
          <p:cNvSpPr/>
          <p:nvPr/>
        </p:nvSpPr>
        <p:spPr>
          <a:xfrm>
            <a:off x="11206481" y="59474"/>
            <a:ext cx="822598" cy="73983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AA182-147F-4E88-B81C-B7BD418E5765}"/>
              </a:ext>
            </a:extLst>
          </p:cNvPr>
          <p:cNvSpPr txBox="1"/>
          <p:nvPr/>
        </p:nvSpPr>
        <p:spPr>
          <a:xfrm>
            <a:off x="11229341" y="244724"/>
            <a:ext cx="8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00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Open Sans</vt:lpstr>
      <vt:lpstr>Times New Roman</vt:lpstr>
      <vt:lpstr>Wingdings</vt:lpstr>
      <vt:lpstr>Office Theme</vt:lpstr>
      <vt:lpstr>PowerPoint Presentation</vt:lpstr>
      <vt:lpstr>Challenges Task for the Hackathon</vt:lpstr>
      <vt:lpstr>Motivation</vt:lpstr>
      <vt:lpstr>Blind Quantum Computation</vt:lpstr>
      <vt:lpstr>Grover Algorithm </vt:lpstr>
      <vt:lpstr>We create the four-qubit cluster state by initializing all qubits on the server in the |+&gt; state.</vt:lpstr>
      <vt:lpstr>We can perform a single-step Grover search on this state using the BQC method. </vt:lpstr>
      <vt:lpstr>PowerPoint Presentation</vt:lpstr>
      <vt:lpstr>We execute the Grover circuit by teleporting two client qubits, and sending the necessary classical information to the server.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Birhanu</dc:creator>
  <cp:lastModifiedBy>Samuel Birhanu</cp:lastModifiedBy>
  <cp:revision>98</cp:revision>
  <dcterms:created xsi:type="dcterms:W3CDTF">2024-02-16T09:02:34Z</dcterms:created>
  <dcterms:modified xsi:type="dcterms:W3CDTF">2024-02-16T15:33:18Z</dcterms:modified>
</cp:coreProperties>
</file>