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8CB2"/>
    <a:srgbClr val="4B569E"/>
    <a:srgbClr val="1530B4"/>
    <a:srgbClr val="1B8CB2"/>
    <a:srgbClr val="147FAE"/>
    <a:srgbClr val="269FB8"/>
    <a:srgbClr val="2899B6"/>
    <a:srgbClr val="188CB3"/>
    <a:srgbClr val="00C3A5"/>
    <a:srgbClr val="006C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>
        <p:scale>
          <a:sx n="147" d="100"/>
          <a:sy n="147" d="100"/>
        </p:scale>
        <p:origin x="640" y="-1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B6674-EB27-994C-A905-1D122DBD1C2E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8733B-3D0B-6E4E-AE60-031C1700E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8733B-3D0B-6E4E-AE60-031C1700E8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9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7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3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5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1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7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6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3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8EF0B-12BF-FB45-8F30-C3AAC4427A0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4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 l="37709" r="37709"/>
          <a:stretch/>
        </p:blipFill>
        <p:spPr>
          <a:xfrm>
            <a:off x="-649" y="-15998"/>
            <a:ext cx="2346832" cy="68739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218697" y="4711788"/>
            <a:ext cx="2795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Linus Alfonzo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7716" y="4983502"/>
            <a:ext cx="1538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35, Jönköping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1009" y="5446301"/>
            <a:ext cx="1538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Football coach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809918" y="5337869"/>
            <a:ext cx="74512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06223" y="219502"/>
            <a:ext cx="1457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1A8CB2"/>
                </a:solidFill>
              </a:rPr>
              <a:t>PERSONALITY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80069" y="222778"/>
            <a:ext cx="1457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1A8CB2"/>
                </a:solidFill>
              </a:rPr>
              <a:t>BIO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2725" y="515201"/>
            <a:ext cx="2572416" cy="5464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sv-SE" dirty="0"/>
              <a:t>I </a:t>
            </a:r>
            <a:r>
              <a:rPr lang="sv-SE" dirty="0" err="1"/>
              <a:t>developed</a:t>
            </a:r>
            <a:r>
              <a:rPr lang="sv-SE" dirty="0"/>
              <a:t> the passion for </a:t>
            </a:r>
            <a:r>
              <a:rPr lang="sv-SE" dirty="0" err="1"/>
              <a:t>football</a:t>
            </a:r>
            <a:r>
              <a:rPr lang="sv-SE" dirty="0"/>
              <a:t> </a:t>
            </a:r>
            <a:r>
              <a:rPr lang="sv-SE" dirty="0" err="1"/>
              <a:t>through</a:t>
            </a:r>
            <a:r>
              <a:rPr lang="sv-SE" dirty="0"/>
              <a:t> my idol, Pelé. </a:t>
            </a:r>
            <a:r>
              <a:rPr lang="sv-SE" dirty="0" err="1"/>
              <a:t>Ever</a:t>
            </a:r>
            <a:r>
              <a:rPr lang="sv-SE" dirty="0"/>
              <a:t> </a:t>
            </a:r>
            <a:r>
              <a:rPr lang="sv-SE" dirty="0" err="1"/>
              <a:t>since</a:t>
            </a:r>
            <a:r>
              <a:rPr lang="sv-SE" dirty="0"/>
              <a:t> I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been</a:t>
            </a:r>
            <a:r>
              <a:rPr lang="sv-SE" dirty="0"/>
              <a:t> </a:t>
            </a:r>
            <a:r>
              <a:rPr lang="sv-SE" dirty="0" err="1"/>
              <a:t>playing</a:t>
            </a:r>
            <a:r>
              <a:rPr lang="sv-SE" dirty="0"/>
              <a:t> </a:t>
            </a:r>
            <a:r>
              <a:rPr lang="sv-SE" dirty="0" err="1"/>
              <a:t>football</a:t>
            </a:r>
            <a:r>
              <a:rPr lang="sv-SE" dirty="0"/>
              <a:t> </a:t>
            </a:r>
            <a:r>
              <a:rPr lang="sv-SE" dirty="0" err="1"/>
              <a:t>almost</a:t>
            </a:r>
            <a:r>
              <a:rPr lang="sv-SE" dirty="0"/>
              <a:t> </a:t>
            </a:r>
            <a:r>
              <a:rPr lang="sv-SE" dirty="0" err="1"/>
              <a:t>everyday</a:t>
            </a:r>
            <a:r>
              <a:rPr lang="sv-SE" dirty="0"/>
              <a:t> and I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recently</a:t>
            </a:r>
            <a:r>
              <a:rPr lang="sv-SE" dirty="0"/>
              <a:t> </a:t>
            </a:r>
            <a:r>
              <a:rPr lang="sv-SE" dirty="0" err="1"/>
              <a:t>diverted</a:t>
            </a:r>
            <a:r>
              <a:rPr lang="sv-SE" dirty="0"/>
              <a:t> to a the </a:t>
            </a:r>
            <a:r>
              <a:rPr lang="sv-SE" dirty="0" err="1"/>
              <a:t>head</a:t>
            </a:r>
            <a:r>
              <a:rPr lang="sv-SE" dirty="0"/>
              <a:t> coach </a:t>
            </a:r>
            <a:r>
              <a:rPr lang="sv-SE" dirty="0" err="1"/>
              <a:t>of</a:t>
            </a:r>
            <a:r>
              <a:rPr lang="sv-SE" dirty="0"/>
              <a:t> my </a:t>
            </a:r>
            <a:r>
              <a:rPr lang="sv-SE" dirty="0" err="1"/>
              <a:t>football</a:t>
            </a:r>
            <a:r>
              <a:rPr lang="sv-SE" dirty="0"/>
              <a:t> club JKFF. I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dreamed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becoming</a:t>
            </a:r>
            <a:r>
              <a:rPr lang="sv-SE" dirty="0"/>
              <a:t> as </a:t>
            </a:r>
            <a:r>
              <a:rPr lang="sv-SE" dirty="0" err="1"/>
              <a:t>good</a:t>
            </a:r>
            <a:r>
              <a:rPr lang="sv-SE" dirty="0"/>
              <a:t> as Pelé and the the </a:t>
            </a:r>
            <a:r>
              <a:rPr lang="sv-SE" dirty="0" err="1"/>
              <a:t>biggest</a:t>
            </a:r>
            <a:r>
              <a:rPr lang="sv-SE" dirty="0"/>
              <a:t> </a:t>
            </a:r>
            <a:r>
              <a:rPr lang="sv-SE" dirty="0" err="1"/>
              <a:t>tournament</a:t>
            </a:r>
            <a:r>
              <a:rPr lang="sv-SE" dirty="0"/>
              <a:t> I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won</a:t>
            </a:r>
            <a:r>
              <a:rPr lang="sv-SE" dirty="0"/>
              <a:t> as a </a:t>
            </a:r>
            <a:r>
              <a:rPr lang="sv-SE" dirty="0" err="1"/>
              <a:t>player</a:t>
            </a:r>
            <a:r>
              <a:rPr lang="sv-SE" dirty="0"/>
              <a:t> is ECT (Europa Champions </a:t>
            </a:r>
            <a:r>
              <a:rPr lang="sv-SE" dirty="0" err="1"/>
              <a:t>Tournament</a:t>
            </a:r>
            <a:r>
              <a:rPr lang="sv-SE"/>
              <a:t>).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2585385" y="4544837"/>
            <a:ext cx="19761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Introduce user focused mentality and methods into traditional company landscape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Improve usability of bank’s customer facing interfaces</a:t>
            </a:r>
          </a:p>
          <a:p>
            <a:pPr>
              <a:lnSpc>
                <a:spcPct val="150000"/>
              </a:lnSpc>
              <a:buClr>
                <a:srgbClr val="2BC0BE"/>
              </a:buClr>
            </a:pP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Grow the UX team</a:t>
            </a:r>
          </a:p>
          <a:p>
            <a:pPr lvl="0">
              <a:lnSpc>
                <a:spcPct val="150000"/>
              </a:lnSpc>
            </a:pP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53164" y="4551317"/>
            <a:ext cx="197619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>
                <a:solidFill>
                  <a:srgbClr val="7F7F7F"/>
                </a:solidFill>
              </a:rPr>
              <a:t>Getting buy-in for the new department’s activities</a:t>
            </a:r>
          </a:p>
          <a:p>
            <a:pPr lvl="0">
              <a:lnSpc>
                <a:spcPct val="150000"/>
              </a:lnSpc>
              <a:buClr>
                <a:srgbClr val="2BC0BE"/>
              </a:buClr>
            </a:pP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>
                <a:solidFill>
                  <a:srgbClr val="7F7F7F"/>
                </a:solidFill>
              </a:rPr>
              <a:t>Dealing with more bureaucracy than in her old job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endParaRPr lang="en-US" sz="800" dirty="0">
              <a:solidFill>
                <a:srgbClr val="7F7F7F"/>
              </a:solidFill>
            </a:endParaRP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>
                <a:solidFill>
                  <a:srgbClr val="7F7F7F"/>
                </a:solidFill>
              </a:rPr>
              <a:t>Communicating necessity for change to development </a:t>
            </a:r>
            <a:r>
              <a:rPr lang="es-ES_tradnl" sz="800" dirty="0">
                <a:solidFill>
                  <a:srgbClr val="7F7F7F"/>
                </a:solidFill>
              </a:rPr>
              <a:t>team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69510" y="4279484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Goals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71694" y="4271905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Frustrations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299" y="3028056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Motivations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43745" y="486104"/>
            <a:ext cx="1243917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Interviewing</a:t>
            </a: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Design Thinking</a:t>
            </a: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Empathy</a:t>
            </a: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Coding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05937" y="-6093"/>
            <a:ext cx="2146943" cy="1245118"/>
          </a:xfrm>
          <a:prstGeom prst="rect">
            <a:avLst/>
          </a:prstGeom>
          <a:gradFill flip="none" rotWithShape="1">
            <a:gsLst>
              <a:gs pos="0">
                <a:srgbClr val="147FAE"/>
              </a:gs>
              <a:gs pos="100000">
                <a:srgbClr val="269FB8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369096" y="316642"/>
            <a:ext cx="1503075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GB" sz="900" dirty="0">
                <a:solidFill>
                  <a:schemeClr val="bg1"/>
                </a:solidFill>
              </a:rPr>
              <a:t>“I want to help my team deliver great user experiences”</a:t>
            </a:r>
            <a:endParaRPr 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7164558" y="437566"/>
            <a:ext cx="853524" cy="20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s-ES_tradnl" sz="8000" dirty="0">
                <a:solidFill>
                  <a:schemeClr val="bg1">
                    <a:alpha val="26000"/>
                  </a:schemeClr>
                </a:solidFill>
                <a:latin typeface="Georgia"/>
                <a:cs typeface="Georgia"/>
              </a:rPr>
              <a:t>“</a:t>
            </a:r>
            <a:endParaRPr lang="en-US" sz="8000" dirty="0">
              <a:solidFill>
                <a:schemeClr val="bg1">
                  <a:alpha val="26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50000"/>
              </a:lnSpc>
            </a:pP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0800000">
            <a:off x="7507212" y="536569"/>
            <a:ext cx="1374608" cy="20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s-ES_tradnl" sz="8000" dirty="0">
                <a:solidFill>
                  <a:schemeClr val="bg1">
                    <a:alpha val="26000"/>
                  </a:schemeClr>
                </a:solidFill>
                <a:latin typeface="Georgia"/>
                <a:cs typeface="Georgia"/>
              </a:rPr>
              <a:t>“</a:t>
            </a:r>
            <a:endParaRPr lang="en-US" sz="8000" dirty="0">
              <a:solidFill>
                <a:schemeClr val="bg1">
                  <a:alpha val="26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50000"/>
              </a:lnSpc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05938" y="1239026"/>
            <a:ext cx="2138062" cy="5626660"/>
          </a:xfrm>
          <a:prstGeom prst="rect">
            <a:avLst/>
          </a:prstGeom>
          <a:solidFill>
            <a:srgbClr val="3F80CD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963527" y="0"/>
            <a:ext cx="0" cy="2769793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349129" y="2769793"/>
            <a:ext cx="4650229" cy="0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355709" y="3981775"/>
            <a:ext cx="4650229" cy="0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645702" y="3984640"/>
            <a:ext cx="0" cy="2987566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68195" y="1457054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Behavior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7482" y="4006042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Influences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81153" y="1712341"/>
            <a:ext cx="11977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Overseeing builds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94377" y="2108909"/>
            <a:ext cx="1078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Writing specs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200865" y="2491753"/>
            <a:ext cx="10719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Designing features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194111" y="2894415"/>
            <a:ext cx="8900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Meetings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92094" y="3306742"/>
            <a:ext cx="1186849" cy="40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User testing</a:t>
            </a:r>
          </a:p>
          <a:p>
            <a:pPr lvl="0">
              <a:lnSpc>
                <a:spcPct val="150000"/>
              </a:lnSpc>
            </a:pPr>
            <a:endParaRPr lang="en-US" sz="700" dirty="0">
              <a:solidFill>
                <a:srgbClr val="206D7C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281264" y="2348387"/>
            <a:ext cx="1503075" cy="502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283455" y="2348387"/>
            <a:ext cx="908360" cy="50291"/>
          </a:xfrm>
          <a:prstGeom prst="rect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280280" y="1960455"/>
            <a:ext cx="1503075" cy="502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282470" y="1960455"/>
            <a:ext cx="1203395" cy="50291"/>
          </a:xfrm>
          <a:prstGeom prst="rect">
            <a:avLst/>
          </a:prstGeom>
          <a:solidFill>
            <a:srgbClr val="1B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283455" y="2739867"/>
            <a:ext cx="1499900" cy="50291"/>
          </a:xfrm>
          <a:prstGeom prst="rect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278089" y="3156489"/>
            <a:ext cx="1503075" cy="502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280280" y="3156489"/>
            <a:ext cx="352062" cy="50291"/>
          </a:xfrm>
          <a:prstGeom prst="rect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281264" y="3557173"/>
            <a:ext cx="1503075" cy="502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283456" y="3557173"/>
            <a:ext cx="671980" cy="50291"/>
          </a:xfrm>
          <a:prstGeom prst="rect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179496" y="4204912"/>
            <a:ext cx="89571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50000"/>
              </a:lnSpc>
            </a:pPr>
            <a:r>
              <a:rPr lang="en-GB" sz="600" dirty="0">
                <a:solidFill>
                  <a:srgbClr val="206D7C"/>
                </a:solidFill>
              </a:rPr>
              <a:t>·  CREDIBILITY</a:t>
            </a:r>
            <a:endParaRPr lang="en-US" sz="600" dirty="0">
              <a:solidFill>
                <a:srgbClr val="206D7C"/>
              </a:solidFill>
            </a:endParaRPr>
          </a:p>
          <a:p>
            <a:pPr lvl="0">
              <a:lnSpc>
                <a:spcPct val="250000"/>
              </a:lnSpc>
            </a:pPr>
            <a:r>
              <a:rPr lang="en-GB" sz="600" dirty="0">
                <a:solidFill>
                  <a:srgbClr val="206D7C"/>
                </a:solidFill>
              </a:rPr>
              <a:t>·  </a:t>
            </a:r>
            <a:r>
              <a:rPr lang="es-ES_tradnl" sz="600" dirty="0">
                <a:solidFill>
                  <a:srgbClr val="206D7C"/>
                </a:solidFill>
              </a:rPr>
              <a:t>COLLEAGUES</a:t>
            </a:r>
          </a:p>
          <a:p>
            <a:pPr lvl="0">
              <a:lnSpc>
                <a:spcPct val="250000"/>
              </a:lnSpc>
            </a:pPr>
            <a:r>
              <a:rPr lang="es-ES_tradnl" sz="600" dirty="0">
                <a:solidFill>
                  <a:srgbClr val="206D7C"/>
                </a:solidFill>
              </a:rPr>
              <a:t>·  TECHNOLOGY</a:t>
            </a:r>
            <a:endParaRPr lang="en-US" sz="600" dirty="0">
              <a:solidFill>
                <a:srgbClr val="206D7C"/>
              </a:solidFill>
            </a:endParaRPr>
          </a:p>
          <a:p>
            <a:pPr lvl="0">
              <a:lnSpc>
                <a:spcPct val="250000"/>
              </a:lnSpc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1076240" y="10493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942658" y="4195569"/>
            <a:ext cx="89571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50000"/>
              </a:lnSpc>
            </a:pPr>
            <a:r>
              <a:rPr lang="en-GB" sz="600" dirty="0">
                <a:solidFill>
                  <a:srgbClr val="206D7C"/>
                </a:solidFill>
              </a:rPr>
              <a:t>·  BLOGS/ FORUMS</a:t>
            </a:r>
            <a:endParaRPr lang="en-US" sz="600" dirty="0">
              <a:solidFill>
                <a:srgbClr val="206D7C"/>
              </a:solidFill>
            </a:endParaRPr>
          </a:p>
          <a:p>
            <a:pPr lvl="0">
              <a:lnSpc>
                <a:spcPct val="250000"/>
              </a:lnSpc>
            </a:pPr>
            <a:r>
              <a:rPr lang="en-GB" sz="600" dirty="0">
                <a:solidFill>
                  <a:srgbClr val="206D7C"/>
                </a:solidFill>
              </a:rPr>
              <a:t>·  </a:t>
            </a:r>
            <a:r>
              <a:rPr lang="es-ES_tradnl" sz="600" dirty="0">
                <a:solidFill>
                  <a:srgbClr val="206D7C"/>
                </a:solidFill>
              </a:rPr>
              <a:t>PSYCHOLOGY</a:t>
            </a:r>
          </a:p>
          <a:p>
            <a:pPr lvl="0">
              <a:lnSpc>
                <a:spcPct val="250000"/>
              </a:lnSpc>
            </a:pPr>
            <a:r>
              <a:rPr lang="es-ES_tradnl" sz="600" dirty="0">
                <a:solidFill>
                  <a:srgbClr val="206D7C"/>
                </a:solidFill>
              </a:rPr>
              <a:t>·  </a:t>
            </a:r>
            <a:r>
              <a:rPr lang="en-GB" sz="600" dirty="0">
                <a:solidFill>
                  <a:srgbClr val="206D7C"/>
                </a:solidFill>
              </a:rPr>
              <a:t>UI TRENDS</a:t>
            </a:r>
            <a:endParaRPr lang="en-US" sz="600" dirty="0">
              <a:solidFill>
                <a:srgbClr val="206D7C"/>
              </a:solidFill>
            </a:endParaRPr>
          </a:p>
          <a:p>
            <a:pPr lvl="0">
              <a:lnSpc>
                <a:spcPct val="250000"/>
              </a:lnSpc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7278089" y="3851239"/>
            <a:ext cx="1547976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574156" y="3435776"/>
            <a:ext cx="946618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574156" y="3435776"/>
            <a:ext cx="615521" cy="0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574156" y="3657972"/>
            <a:ext cx="946618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575991" y="3662297"/>
            <a:ext cx="376323" cy="0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697095" y="3440418"/>
            <a:ext cx="946618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697095" y="3440418"/>
            <a:ext cx="287565" cy="0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697095" y="3659271"/>
            <a:ext cx="946618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697095" y="3659271"/>
            <a:ext cx="704851" cy="5492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08333" y="3390946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3887505" y="3612384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5921686" y="3389859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6352580" y="3614472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678729" y="3286620"/>
            <a:ext cx="1010662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IMPACT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683265" y="3516894"/>
            <a:ext cx="1010662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TEAMWORK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91475" y="3286620"/>
            <a:ext cx="751699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PROMOTION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795946" y="3506797"/>
            <a:ext cx="1010662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USER NEEDS</a:t>
            </a:r>
          </a:p>
        </p:txBody>
      </p:sp>
      <p:pic>
        <p:nvPicPr>
          <p:cNvPr id="97" name="Picture 96" descr="bio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57" y="222943"/>
            <a:ext cx="223533" cy="223533"/>
          </a:xfrm>
          <a:prstGeom prst="rect">
            <a:avLst/>
          </a:prstGeom>
        </p:spPr>
      </p:pic>
      <p:pic>
        <p:nvPicPr>
          <p:cNvPr id="98" name="Picture 97" descr="frustrations-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35" y="4316385"/>
            <a:ext cx="208249" cy="208249"/>
          </a:xfrm>
          <a:prstGeom prst="rect">
            <a:avLst/>
          </a:prstGeom>
        </p:spPr>
      </p:pic>
      <p:pic>
        <p:nvPicPr>
          <p:cNvPr id="99" name="Picture 98" descr="goals-ic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68" y="4233476"/>
            <a:ext cx="240427" cy="240427"/>
          </a:xfrm>
          <a:prstGeom prst="rect">
            <a:avLst/>
          </a:prstGeom>
        </p:spPr>
      </p:pic>
      <p:pic>
        <p:nvPicPr>
          <p:cNvPr id="101" name="Picture 100" descr="personality-ic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17" y="209907"/>
            <a:ext cx="240427" cy="240427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7211797" y="6115215"/>
            <a:ext cx="7146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Justinmind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208122" y="5309039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Frequently used apps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820645" y="6115215"/>
            <a:ext cx="5654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>
                <a:solidFill>
                  <a:srgbClr val="7F7F7F"/>
                </a:solidFill>
              </a:rPr>
              <a:t>Google Calendar</a:t>
            </a:r>
            <a:endParaRPr lang="en-US" sz="700" dirty="0">
              <a:solidFill>
                <a:srgbClr val="7F7F7F"/>
              </a:solidFill>
            </a:endParaRPr>
          </a:p>
          <a:p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364673" y="6125058"/>
            <a:ext cx="7146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700" dirty="0">
                <a:solidFill>
                  <a:srgbClr val="7F7F7F"/>
                </a:solidFill>
              </a:rPr>
              <a:t>PocketGuard</a:t>
            </a:r>
            <a:endParaRPr lang="en-US" dirty="0"/>
          </a:p>
        </p:txBody>
      </p:sp>
      <p:pic>
        <p:nvPicPr>
          <p:cNvPr id="3" name="Picture 2" descr="motivations-ico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99" y="3006655"/>
            <a:ext cx="158808" cy="230832"/>
          </a:xfrm>
          <a:prstGeom prst="rect">
            <a:avLst/>
          </a:prstGeom>
        </p:spPr>
      </p:pic>
      <p:pic>
        <p:nvPicPr>
          <p:cNvPr id="5" name="Picture 4" descr="justinmind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23" y="5713925"/>
            <a:ext cx="339333" cy="320891"/>
          </a:xfrm>
          <a:prstGeom prst="rect">
            <a:avLst/>
          </a:prstGeom>
        </p:spPr>
      </p:pic>
      <p:pic>
        <p:nvPicPr>
          <p:cNvPr id="6" name="Picture 5" descr="google-calendar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792" y="5713925"/>
            <a:ext cx="286155" cy="286155"/>
          </a:xfrm>
          <a:prstGeom prst="rect">
            <a:avLst/>
          </a:prstGeom>
        </p:spPr>
      </p:pic>
      <p:pic>
        <p:nvPicPr>
          <p:cNvPr id="13" name="Picture 12" descr="pocketguard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086" y="5756460"/>
            <a:ext cx="301561" cy="247397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7287789" y="5159347"/>
            <a:ext cx="1547976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4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179</Words>
  <Application>Microsoft Macintosh PowerPoint</Application>
  <PresentationFormat>Bildspel på skärmen (4:3)</PresentationFormat>
  <Paragraphs>50</Paragraphs>
  <Slides>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Office Theme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</dc:creator>
  <cp:lastModifiedBy>Milad Raza Ziai</cp:lastModifiedBy>
  <cp:revision>51</cp:revision>
  <dcterms:created xsi:type="dcterms:W3CDTF">2017-06-29T07:13:46Z</dcterms:created>
  <dcterms:modified xsi:type="dcterms:W3CDTF">2020-11-10T15:46:59Z</dcterms:modified>
</cp:coreProperties>
</file>