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zI+Cbk31lhkYgdWP3W7EjPfM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D9C41-5585-44D9-B757-657FCE0FA345}">
  <a:tblStyle styleId="{3A7D9C41-5585-44D9-B757-657FCE0FA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customschemas.google.com/relationships/presentationmetadata" Target="metadata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d27af0bbd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d27af0bbd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d27af0bb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d27af0bb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179436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BARLINK</a:t>
            </a: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875" y="3179942"/>
            <a:ext cx="33242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-358075" y="80631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2" name="Google Shape;18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10"/>
          <p:cNvSpPr txBox="1"/>
          <p:nvPr/>
        </p:nvSpPr>
        <p:spPr>
          <a:xfrm>
            <a:off x="203950" y="1501125"/>
            <a:ext cx="5168400" cy="4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200" b="1">
                <a:solidFill>
                  <a:schemeClr val="dk1"/>
                </a:solidFill>
              </a:rPr>
              <a:t>1. Frontend (Aplicación Móvil)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 b="1">
                <a:solidFill>
                  <a:schemeClr val="dk1"/>
                </a:solidFill>
              </a:rPr>
              <a:t>React Native</a:t>
            </a:r>
            <a:r>
              <a:rPr lang="es-CL" sz="1000">
                <a:solidFill>
                  <a:schemeClr val="dk1"/>
                </a:solidFill>
              </a:rPr>
              <a:t>: Framework de desarrollo móvil multiplataforma open source para iOS y Android.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 b="1">
                <a:solidFill>
                  <a:schemeClr val="dk1"/>
                </a:solidFill>
              </a:rPr>
              <a:t>ZXing</a:t>
            </a:r>
            <a:r>
              <a:rPr lang="es-CL" sz="1000">
                <a:solidFill>
                  <a:schemeClr val="dk1"/>
                </a:solidFill>
              </a:rPr>
              <a:t> : Librería para escanear códigos QR desde la aplicación móvil.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200" b="1">
                <a:solidFill>
                  <a:schemeClr val="dk1"/>
                </a:solidFill>
              </a:rPr>
              <a:t>2. Autenticación y Autorización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 b="1">
                <a:solidFill>
                  <a:schemeClr val="dk1"/>
                </a:solidFill>
              </a:rPr>
              <a:t>AWS Cognito</a:t>
            </a:r>
            <a:r>
              <a:rPr lang="es-CL" sz="1000">
                <a:solidFill>
                  <a:schemeClr val="dk1"/>
                </a:solidFill>
              </a:rPr>
              <a:t>: Servicio de autenticación y autorización gestionado por AWS.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200" b="1">
                <a:solidFill>
                  <a:schemeClr val="dk1"/>
                </a:solidFill>
              </a:rPr>
              <a:t>3. Backend (API y Lógica de Negocio)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 b="1">
                <a:solidFill>
                  <a:schemeClr val="dk1"/>
                </a:solidFill>
              </a:rPr>
              <a:t>AWS Lambda</a:t>
            </a:r>
            <a:r>
              <a:rPr lang="es-CL" sz="1000">
                <a:solidFill>
                  <a:schemeClr val="dk1"/>
                </a:solidFill>
              </a:rPr>
              <a:t>: Funciones serverless para manejar la lógica de negocio.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 b="1">
                <a:solidFill>
                  <a:schemeClr val="dk1"/>
                </a:solidFill>
              </a:rPr>
              <a:t>AWS API Gateway</a:t>
            </a:r>
            <a:r>
              <a:rPr lang="es-CL" sz="1000">
                <a:solidFill>
                  <a:schemeClr val="dk1"/>
                </a:solidFill>
              </a:rPr>
              <a:t>: Servicio de gestión de API que conecta la aplicación con el backend.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200" b="1">
                <a:solidFill>
                  <a:schemeClr val="dk1"/>
                </a:solidFill>
              </a:rPr>
              <a:t>4. Base de Datos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 b="1">
                <a:solidFill>
                  <a:schemeClr val="dk1"/>
                </a:solidFill>
              </a:rPr>
              <a:t>PostgreSQL</a:t>
            </a:r>
            <a:r>
              <a:rPr lang="es-CL" sz="1000">
                <a:solidFill>
                  <a:schemeClr val="dk1"/>
                </a:solidFill>
              </a:rPr>
              <a:t>: Base de datos relacional open source.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CL" sz="1000" b="1">
                <a:solidFill>
                  <a:schemeClr val="dk1"/>
                </a:solidFill>
              </a:rPr>
              <a:t>MongoDB</a:t>
            </a:r>
            <a:r>
              <a:rPr lang="es-CL" sz="1000">
                <a:solidFill>
                  <a:schemeClr val="dk1"/>
                </a:solidFill>
              </a:rPr>
              <a:t> : Alternativas open source para bases de datos NoSQL.</a:t>
            </a:r>
            <a:endParaRPr sz="1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5687175" y="2009725"/>
            <a:ext cx="60789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100" b="1">
                <a:solidFill>
                  <a:schemeClr val="dk1"/>
                </a:solidFill>
              </a:rPr>
              <a:t>5. Almacenamiento</a:t>
            </a:r>
            <a:endParaRPr sz="10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Amazon S3</a:t>
            </a:r>
            <a:r>
              <a:rPr lang="es-CL" sz="900">
                <a:solidFill>
                  <a:schemeClr val="dk1"/>
                </a:solidFill>
              </a:rPr>
              <a:t>: Servicio de almacenamiento de objetos de AWS para archivos multimedia y menús.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100" b="1">
                <a:solidFill>
                  <a:schemeClr val="dk1"/>
                </a:solidFill>
              </a:rPr>
              <a:t>6. Inteligencia Artificial y Machine Learning</a:t>
            </a:r>
            <a:endParaRPr sz="10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AWS SageMaker</a:t>
            </a:r>
            <a:r>
              <a:rPr lang="es-CL" sz="900">
                <a:solidFill>
                  <a:schemeClr val="dk1"/>
                </a:solidFill>
              </a:rPr>
              <a:t>: Plataforma de machine learning gestionada por AWS.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100" b="1">
                <a:solidFill>
                  <a:schemeClr val="dk1"/>
                </a:solidFill>
              </a:rPr>
              <a:t>7. Notificaciones y Mensajeria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Amazon SNS (Simple Notification Service)</a:t>
            </a:r>
            <a:r>
              <a:rPr lang="es-CL" sz="900">
                <a:solidFill>
                  <a:schemeClr val="dk1"/>
                </a:solidFill>
              </a:rPr>
              <a:t>: Servicio gestionado de notificaciones push.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100" b="1">
                <a:solidFill>
                  <a:schemeClr val="dk1"/>
                </a:solidFill>
              </a:rPr>
              <a:t>8. Integración de Pagos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Amazon Pay</a:t>
            </a:r>
            <a:r>
              <a:rPr lang="es-CL" sz="900">
                <a:solidFill>
                  <a:schemeClr val="dk1"/>
                </a:solidFill>
              </a:rPr>
              <a:t>: Pasarelas de pago para procesar transacciones en línea.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100" b="1">
                <a:solidFill>
                  <a:schemeClr val="dk1"/>
                </a:solidFill>
              </a:rPr>
              <a:t>9. Monitoreo y Gestión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AWS CloudWatch</a:t>
            </a:r>
            <a:r>
              <a:rPr lang="es-CL" sz="900">
                <a:solidFill>
                  <a:schemeClr val="dk1"/>
                </a:solidFill>
              </a:rPr>
              <a:t>: Herramienta de monitoreo y logging gestionada por AWS.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Prometheus</a:t>
            </a:r>
            <a:r>
              <a:rPr lang="es-CL" sz="900">
                <a:solidFill>
                  <a:schemeClr val="dk1"/>
                </a:solidFill>
              </a:rPr>
              <a:t>: Sistema de monitoreo open source para recolectar métricas de infraestructura y servicios.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Grafana</a:t>
            </a:r>
            <a:r>
              <a:rPr lang="es-CL" sz="900">
                <a:solidFill>
                  <a:schemeClr val="dk1"/>
                </a:solidFill>
              </a:rPr>
              <a:t>: Plataforma open source de visualización de métricas que se integra con Prometheus.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100" b="1">
                <a:solidFill>
                  <a:schemeClr val="dk1"/>
                </a:solidFill>
              </a:rPr>
              <a:t>10. CD/CI (Desarrollo y Despliegue Continuo)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s-CL" sz="900" b="1">
                <a:solidFill>
                  <a:schemeClr val="dk1"/>
                </a:solidFill>
              </a:rPr>
              <a:t>GitLab CI</a:t>
            </a:r>
            <a:r>
              <a:rPr lang="es-CL" sz="900">
                <a:solidFill>
                  <a:schemeClr val="dk1"/>
                </a:solidFill>
              </a:rPr>
              <a:t> o </a:t>
            </a:r>
            <a:r>
              <a:rPr lang="es-CL" sz="900" b="1">
                <a:solidFill>
                  <a:schemeClr val="dk1"/>
                </a:solidFill>
              </a:rPr>
              <a:t>GitHub Actions</a:t>
            </a:r>
            <a:r>
              <a:rPr lang="es-CL" sz="900">
                <a:solidFill>
                  <a:schemeClr val="dk1"/>
                </a:solidFill>
              </a:rPr>
              <a:t>: Servicios de CI/CD que pueden automatizar el despliegue y testing.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0" y="82863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3" name="Google Shape;19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825" y="1407575"/>
            <a:ext cx="9076350" cy="52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d27af0bbd_3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¡Muchas gracias!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06" name="Google Shape;206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626886"/>
            <a:ext cx="7699754" cy="4434486"/>
            <a:chOff x="0" y="-83933"/>
            <a:chExt cx="7699754" cy="4434486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728914" y="-83933"/>
              <a:ext cx="5970840" cy="1347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Joaquín Salas	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Estudiante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lang="es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US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r>
                <a:rPr lang="es-US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US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728914" y="139631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Pacheco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Estudiante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lang="es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US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</a:t>
              </a:r>
              <a:r>
                <a:rPr lang="es-US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728914" y="2914496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Camila Morales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Estudiante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lang="es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US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</a:t>
              </a:r>
              <a:r>
                <a:rPr lang="es-US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r>
                <a:rPr lang="es-US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US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r>
                <a:rPr lang="es-US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Barlink</a:t>
            </a: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3"/>
          <p:cNvSpPr/>
          <p:nvPr/>
        </p:nvSpPr>
        <p:spPr>
          <a:xfrm>
            <a:off x="714900" y="2169775"/>
            <a:ext cx="4545600" cy="4356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muchos bares, los clientes enfrentan largas esperas para hacer pedidos o pagar, y dividir cuentas grupales resulta complicado, afectando la experiencia tanto de los clientes como de los establecimientos.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5" y="2177325"/>
            <a:ext cx="4545600" cy="44424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lvl="0" indent="0" algn="l" rtl="0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permite a los usuarios hacer pedidos desde un menú digital personalizado, escaneando un QR, sin necesidad de esperar al personal. Además, facilita el pago individual o la opción "jam" para dividir la cuenta grupal de forma sencilla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516016" y="3736258"/>
            <a:ext cx="1140600" cy="7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37053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que mejore la experiencia en bares al permitir pedidos y pagos digitales de manera rápida y eficiente, optimizando la interacción entre clientes y establecimientos.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528325" y="4441425"/>
            <a:ext cx="11049300" cy="2339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 b="1">
                <a:solidFill>
                  <a:schemeClr val="dk1"/>
                </a:solidFill>
              </a:rPr>
              <a:t>Digitalizar </a:t>
            </a:r>
            <a:r>
              <a:rPr lang="es-CL" sz="1100">
                <a:solidFill>
                  <a:schemeClr val="dk1"/>
                </a:solidFill>
              </a:rPr>
              <a:t>el proceso de pedidos mediante un sistema de escaneo de códigos QR que permita a los usuarios acceder a un menú interactivo directamente desde sus dispositivos móviles.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 b="1">
                <a:solidFill>
                  <a:schemeClr val="dk1"/>
                </a:solidFill>
              </a:rPr>
              <a:t>Automatizar la gestión de comandas</a:t>
            </a:r>
            <a:r>
              <a:rPr lang="es-CL" sz="1100">
                <a:solidFill>
                  <a:schemeClr val="dk1"/>
                </a:solidFill>
              </a:rPr>
              <a:t> diferenciando los pedidos que van a la barra o cocina, optimizando tiempos de espera y minimizando errores en el servicio.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 b="1">
                <a:solidFill>
                  <a:schemeClr val="dk1"/>
                </a:solidFill>
              </a:rPr>
              <a:t>Facilitar el pago individual y grupal</a:t>
            </a:r>
            <a:r>
              <a:rPr lang="es-CL" sz="1100">
                <a:solidFill>
                  <a:schemeClr val="dk1"/>
                </a:solidFill>
              </a:rPr>
              <a:t> mediante la app, integrando un sistema que permita a los usuarios pagar de forma independiente o dividir la cuenta entre varios de manera sencilla.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 b="1">
                <a:solidFill>
                  <a:schemeClr val="dk1"/>
                </a:solidFill>
              </a:rPr>
              <a:t>Mejorar la experiencia del cliente</a:t>
            </a:r>
            <a:r>
              <a:rPr lang="es-CL" sz="1100">
                <a:solidFill>
                  <a:schemeClr val="dk1"/>
                </a:solidFill>
              </a:rPr>
              <a:t> al reducir la dependencia del personal para realizar pedidos o gestionar pagos, haciendo el proceso más ágil y fluido.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 b="1">
                <a:solidFill>
                  <a:schemeClr val="dk1"/>
                </a:solidFill>
              </a:rPr>
              <a:t>Implementar notificaciones automáticas</a:t>
            </a:r>
            <a:r>
              <a:rPr lang="es-CL" sz="1100">
                <a:solidFill>
                  <a:schemeClr val="dk1"/>
                </a:solidFill>
              </a:rPr>
              <a:t> para que barra y cocina reciban los pedidos en tiempo real, optimizando el flujo de trabajo del establecimiento.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5"/>
          <p:cNvSpPr txBox="1"/>
          <p:nvPr/>
        </p:nvSpPr>
        <p:spPr>
          <a:xfrm>
            <a:off x="696725" y="2258575"/>
            <a:ext cx="4434000" cy="3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Alcances: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Digitalización del proceso de pedidos</a:t>
            </a:r>
            <a:r>
              <a:rPr lang="es-CL" sz="1100">
                <a:solidFill>
                  <a:schemeClr val="dk1"/>
                </a:solidFill>
              </a:rPr>
              <a:t>: La app permitirá a los clientes hacer pedidos desde su móvil al escanear un código QR en su mesa.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Gestión automática de comandas</a:t>
            </a:r>
            <a:r>
              <a:rPr lang="es-CL" sz="1100">
                <a:solidFill>
                  <a:schemeClr val="dk1"/>
                </a:solidFill>
              </a:rPr>
              <a:t>:  La aplicación enviará los pedidos a la barra o cocina según el tipo de producto, mejorando la eficiencia en la atención.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Pagos individuales y grupales</a:t>
            </a:r>
            <a:r>
              <a:rPr lang="es-CL" sz="1100">
                <a:solidFill>
                  <a:schemeClr val="dk1"/>
                </a:solidFill>
              </a:rPr>
              <a:t>: Los usuarios podrán pagar de manera individual o utilizar la funcionalidad "jam" para dividir la cuenta en grupo, agilizando el proceso de pago.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Notificaciones en tiempo real</a:t>
            </a:r>
            <a:r>
              <a:rPr lang="es-CL" sz="1100">
                <a:solidFill>
                  <a:schemeClr val="dk1"/>
                </a:solidFill>
              </a:rPr>
              <a:t>: El personal del bar recibirá notificaciones push con los pedidos, optimizando la comunicación y reduciendo los tiempos de espera.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Funcionalidad en múltiples bares</a:t>
            </a:r>
            <a:r>
              <a:rPr lang="es-CL" sz="1100">
                <a:solidFill>
                  <a:schemeClr val="dk1"/>
                </a:solidFill>
              </a:rPr>
              <a:t>:  La app incluirá un catálogo de bares registrados, ofreciendo a los usuarios acceso a diferentes opciones dentro de la misma plataforma.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980100" y="2258575"/>
            <a:ext cx="4827600" cy="24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Limitaciones: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Adopción por parte de los bares</a:t>
            </a:r>
            <a:r>
              <a:rPr lang="es-CL" sz="1100">
                <a:solidFill>
                  <a:schemeClr val="dk1"/>
                </a:solidFill>
              </a:rPr>
              <a:t>: El éxito de la implementación dependerá de la disposición de los bares a adoptar la tecnología y adaptar sus procesos operativos.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Curva de aprendizaje</a:t>
            </a:r>
            <a:r>
              <a:rPr lang="es-CL" sz="1100">
                <a:solidFill>
                  <a:schemeClr val="dk1"/>
                </a:solidFill>
              </a:rPr>
              <a:t>:Usuarios menos familiarizados con la tecnología podrían enfrentar dificultades al usar la app por primera vez.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L" sz="1100" b="1">
                <a:solidFill>
                  <a:schemeClr val="dk1"/>
                </a:solidFill>
              </a:rPr>
              <a:t>Limitaciones técnicas y presupuestarias</a:t>
            </a:r>
            <a:r>
              <a:rPr lang="es-CL" sz="1100">
                <a:solidFill>
                  <a:schemeClr val="dk1"/>
                </a:solidFill>
              </a:rPr>
              <a:t>: El desarrollo y mantenimiento de la app requieren recursos técnicos y financieros, lo que puede afectar la velocidad de implementación y la mejora continua del sistema.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fd27af0bbd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301" y="3003865"/>
            <a:ext cx="6271436" cy="385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fd27af0bbd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000" y="213751"/>
            <a:ext cx="8304975" cy="2790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fd27af0bbd_3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/>
          </a:p>
        </p:txBody>
      </p:sp>
      <p:sp>
        <p:nvSpPr>
          <p:cNvPr id="144" name="Google Shape;144;g2fd27af0bbd_3_0"/>
          <p:cNvSpPr txBox="1"/>
          <p:nvPr/>
        </p:nvSpPr>
        <p:spPr>
          <a:xfrm>
            <a:off x="0" y="1553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6"/>
          <p:cNvSpPr txBox="1"/>
          <p:nvPr/>
        </p:nvSpPr>
        <p:spPr>
          <a:xfrm>
            <a:off x="1481425" y="2320800"/>
            <a:ext cx="84741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Desarrollo de aplicaciones móviles</a:t>
            </a:r>
            <a:r>
              <a:rPr lang="es-CL" sz="1700">
                <a:solidFill>
                  <a:schemeClr val="dk1"/>
                </a:solidFill>
              </a:rPr>
              <a:t>:Diseñar, programar y mantener aplicaciones nativas o híbridas para Android e iOS.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Manejo de bases de datos</a:t>
            </a:r>
            <a:r>
              <a:rPr lang="es-CL" sz="1700">
                <a:solidFill>
                  <a:schemeClr val="dk1"/>
                </a:solidFill>
              </a:rPr>
              <a:t>: Gestionar bases de datos relacionales y no relacionales para registrar bares, menús y cuentas de usuario.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Integración de APIs y servicios web</a:t>
            </a:r>
            <a:r>
              <a:rPr lang="es-CL" sz="1700">
                <a:solidFill>
                  <a:schemeClr val="dk1"/>
                </a:solidFill>
              </a:rPr>
              <a:t>: Implementar y consumir APIs para integrar funcionalidades como pagos en línea, notificaciones.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Seguridad informática</a:t>
            </a:r>
            <a:r>
              <a:rPr lang="es-CL" sz="1700">
                <a:solidFill>
                  <a:schemeClr val="dk1"/>
                </a:solidFill>
              </a:rPr>
              <a:t>: Proteger los datos del usuario y las transacciones, cumpliendo con las normativas de seguridad digital.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Inteligencia Artificial</a:t>
            </a:r>
            <a:r>
              <a:rPr lang="es-CL" sz="1700">
                <a:solidFill>
                  <a:schemeClr val="dk1"/>
                </a:solidFill>
              </a:rPr>
              <a:t>: Aplicar conocimientos básicos de IA para optimizar el reconocimiento de productos en el menú y personalizar la experiencia del usuario.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Gestión de proyectos de software</a:t>
            </a:r>
            <a:r>
              <a:rPr lang="es-CL" sz="1700">
                <a:solidFill>
                  <a:schemeClr val="dk1"/>
                </a:solidFill>
              </a:rPr>
              <a:t>: Planificar, ejecutar y coordinar el desarrollo de software, asegurando cumplimiento de tiempos y calidad en la entrega del producto.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0" y="73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7"/>
          <p:cNvSpPr txBox="1"/>
          <p:nvPr/>
        </p:nvSpPr>
        <p:spPr>
          <a:xfrm>
            <a:off x="1085625" y="21899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63" name="Google Shape;163;p7"/>
          <p:cNvSpPr txBox="1"/>
          <p:nvPr/>
        </p:nvSpPr>
        <p:spPr>
          <a:xfrm>
            <a:off x="72500" y="1957925"/>
            <a:ext cx="7262700" cy="4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600" b="1">
                <a:solidFill>
                  <a:schemeClr val="dk1"/>
                </a:solidFill>
              </a:rPr>
              <a:t>Metodología de Trabajo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L" b="1">
                <a:solidFill>
                  <a:schemeClr val="dk1"/>
                </a:solidFill>
              </a:rPr>
              <a:t>Metodología Ágil (Scrum)</a:t>
            </a:r>
            <a:r>
              <a:rPr lang="es-CL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>
                <a:solidFill>
                  <a:schemeClr val="dk1"/>
                </a:solidFill>
              </a:rPr>
              <a:t>Ciclos de trabajo en </a:t>
            </a:r>
            <a:r>
              <a:rPr lang="es-CL" b="1">
                <a:solidFill>
                  <a:schemeClr val="dk1"/>
                </a:solidFill>
              </a:rPr>
              <a:t>sprints</a:t>
            </a:r>
            <a:r>
              <a:rPr lang="es-CL">
                <a:solidFill>
                  <a:schemeClr val="dk1"/>
                </a:solidFill>
              </a:rPr>
              <a:t> de 2-4 semanas.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>
                <a:solidFill>
                  <a:schemeClr val="dk1"/>
                </a:solidFill>
              </a:rPr>
              <a:t>Uso de </a:t>
            </a:r>
            <a:r>
              <a:rPr lang="es-CL" b="1">
                <a:solidFill>
                  <a:schemeClr val="dk1"/>
                </a:solidFill>
              </a:rPr>
              <a:t>Jira</a:t>
            </a:r>
            <a:r>
              <a:rPr lang="es-CL">
                <a:solidFill>
                  <a:schemeClr val="dk1"/>
                </a:solidFill>
              </a:rPr>
              <a:t> para gestionar tareas y visualizar el progreso.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L" b="1">
                <a:solidFill>
                  <a:schemeClr val="dk1"/>
                </a:solidFill>
              </a:rPr>
              <a:t>Planificación</a:t>
            </a:r>
            <a:r>
              <a:rPr lang="es-CL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 b="1">
                <a:solidFill>
                  <a:schemeClr val="dk1"/>
                </a:solidFill>
              </a:rPr>
              <a:t>Backlog</a:t>
            </a:r>
            <a:r>
              <a:rPr lang="es-CL">
                <a:solidFill>
                  <a:schemeClr val="dk1"/>
                </a:solidFill>
              </a:rPr>
              <a:t> con funcionalidades clave (épicas).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>
                <a:solidFill>
                  <a:schemeClr val="dk1"/>
                </a:solidFill>
              </a:rPr>
              <a:t>Historias de usuario que describen tareas específicas.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L" b="1">
                <a:solidFill>
                  <a:schemeClr val="dk1"/>
                </a:solidFill>
              </a:rPr>
              <a:t>Desarrollo Iterativo</a:t>
            </a:r>
            <a:r>
              <a:rPr lang="es-CL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>
                <a:solidFill>
                  <a:schemeClr val="dk1"/>
                </a:solidFill>
              </a:rPr>
              <a:t>Reuniones diarias (Daily Stand-ups) para revisar avances y bloqueos.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 b="1">
                <a:solidFill>
                  <a:schemeClr val="dk1"/>
                </a:solidFill>
              </a:rPr>
              <a:t>Revisión del Sprint</a:t>
            </a:r>
            <a:r>
              <a:rPr lang="es-CL">
                <a:solidFill>
                  <a:schemeClr val="dk1"/>
                </a:solidFill>
              </a:rPr>
              <a:t> al final de cada ciclo para obtener retroalimentación.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L" b="1">
                <a:solidFill>
                  <a:schemeClr val="dk1"/>
                </a:solidFill>
              </a:rPr>
              <a:t>Pruebas y Mejoras</a:t>
            </a:r>
            <a:r>
              <a:rPr lang="es-CL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>
                <a:solidFill>
                  <a:schemeClr val="dk1"/>
                </a:solidFill>
              </a:rPr>
              <a:t>Entregas incrementales al final de cada sprint.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 b="1">
                <a:solidFill>
                  <a:schemeClr val="dk1"/>
                </a:solidFill>
              </a:rPr>
              <a:t>Retrospectivas</a:t>
            </a:r>
            <a:r>
              <a:rPr lang="es-CL">
                <a:solidFill>
                  <a:schemeClr val="dk1"/>
                </a:solidFill>
              </a:rPr>
              <a:t> para mejorar procesos en futuros sprints.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L" b="1">
                <a:solidFill>
                  <a:schemeClr val="dk1"/>
                </a:solidFill>
              </a:rPr>
              <a:t>Flexibilidad</a:t>
            </a:r>
            <a:r>
              <a:rPr lang="es-CL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>
                <a:solidFill>
                  <a:schemeClr val="dk1"/>
                </a:solidFill>
              </a:rPr>
              <a:t>Adaptación rápida a cambios de requerimientos.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L">
                <a:solidFill>
                  <a:schemeClr val="dk1"/>
                </a:solidFill>
              </a:rPr>
              <a:t>Entregas continuas y funcionales listas para el usuario final.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675" y="1468307"/>
            <a:ext cx="4406975" cy="244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675" y="3997725"/>
            <a:ext cx="4551999" cy="193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“BarLink”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1" y="758031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74" name="Google Shape;174;p8"/>
          <p:cNvGraphicFramePr/>
          <p:nvPr/>
        </p:nvGraphicFramePr>
        <p:xfrm>
          <a:off x="434246" y="1787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{3A7D9C41-5585-44D9-B757-657FCE0FA345}</a:tableStyleId>
              </a:tblPr>
              <a:tblGrid>
                <a:gridCol w="13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2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2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2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2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501450"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00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9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Planificación y Requisitos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2. Diseño UI/UX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3. Desarrollo fron</a:t>
                      </a: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tend y </a:t>
                      </a: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X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Integración y Pruebas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Pruebas Beta y Ajustes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Lanzamiento Final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17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JOAQUIN ENRIQUE Salas Trugeda</cp:lastModifiedBy>
  <cp:revision>1</cp:revision>
  <dcterms:created xsi:type="dcterms:W3CDTF">2023-10-28T21:12:11Z</dcterms:created>
  <dcterms:modified xsi:type="dcterms:W3CDTF">2024-09-09T22:34:34Z</dcterms:modified>
</cp:coreProperties>
</file>