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B8B8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166493" y="2527807"/>
            <a:ext cx="5084445" cy="1193800"/>
          </a:xfrm>
          <a:custGeom>
            <a:avLst/>
            <a:gdLst/>
            <a:ahLst/>
            <a:cxnLst/>
            <a:rect l="l" t="t" r="r" b="b"/>
            <a:pathLst>
              <a:path w="5084445" h="1193800">
                <a:moveTo>
                  <a:pt x="3075432" y="1097280"/>
                </a:moveTo>
                <a:lnTo>
                  <a:pt x="2007108" y="1097280"/>
                </a:lnTo>
                <a:lnTo>
                  <a:pt x="2007108" y="1193292"/>
                </a:lnTo>
                <a:lnTo>
                  <a:pt x="3075432" y="1193292"/>
                </a:lnTo>
                <a:lnTo>
                  <a:pt x="3075432" y="1097280"/>
                </a:lnTo>
                <a:close/>
              </a:path>
              <a:path w="5084445" h="1193800">
                <a:moveTo>
                  <a:pt x="5084064" y="0"/>
                </a:moveTo>
                <a:lnTo>
                  <a:pt x="0" y="0"/>
                </a:lnTo>
                <a:lnTo>
                  <a:pt x="0" y="96012"/>
                </a:lnTo>
                <a:lnTo>
                  <a:pt x="5084064" y="96012"/>
                </a:lnTo>
                <a:lnTo>
                  <a:pt x="5084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B8B8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B8B8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B8B8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58409" y="101243"/>
            <a:ext cx="3398520" cy="867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B8B8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3697" y="1503375"/>
            <a:ext cx="6633845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12" Type="http://schemas.openxmlformats.org/officeDocument/2006/relationships/image" Target="../media/image2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1.jpg"/><Relationship Id="rId5" Type="http://schemas.openxmlformats.org/officeDocument/2006/relationships/image" Target="../media/image17.png"/><Relationship Id="rId10" Type="http://schemas.openxmlformats.org/officeDocument/2006/relationships/image" Target="../media/image20.jpg"/><Relationship Id="rId4" Type="http://schemas.openxmlformats.org/officeDocument/2006/relationships/image" Target="../media/image16.png"/><Relationship Id="rId9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52400" y="1503375"/>
            <a:ext cx="914400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795" marR="768350" algn="ctr">
              <a:lnSpc>
                <a:spcPct val="100000"/>
              </a:lnSpc>
              <a:spcBef>
                <a:spcPts val="100"/>
              </a:spcBef>
            </a:pPr>
            <a:r>
              <a:rPr lang="es-ES" spc="-10" dirty="0"/>
              <a:t>Programa</a:t>
            </a:r>
            <a:r>
              <a:rPr spc="-10" dirty="0"/>
              <a:t>ción</a:t>
            </a:r>
            <a:r>
              <a:rPr dirty="0"/>
              <a:t>	</a:t>
            </a:r>
            <a:r>
              <a:rPr spc="-50"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1406016" y="4722367"/>
            <a:ext cx="6605270" cy="96520"/>
          </a:xfrm>
          <a:custGeom>
            <a:avLst/>
            <a:gdLst/>
            <a:ahLst/>
            <a:cxnLst/>
            <a:rect l="l" t="t" r="r" b="b"/>
            <a:pathLst>
              <a:path w="6605270" h="96520">
                <a:moveTo>
                  <a:pt x="6605015" y="0"/>
                </a:moveTo>
                <a:lnTo>
                  <a:pt x="0" y="0"/>
                </a:lnTo>
                <a:lnTo>
                  <a:pt x="0" y="96011"/>
                </a:lnTo>
                <a:lnTo>
                  <a:pt x="6605015" y="96011"/>
                </a:lnTo>
                <a:lnTo>
                  <a:pt x="6605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1915" algn="r">
              <a:lnSpc>
                <a:spcPct val="115100"/>
              </a:lnSpc>
              <a:spcBef>
                <a:spcPts val="95"/>
              </a:spcBef>
            </a:pPr>
            <a:r>
              <a:rPr dirty="0"/>
              <a:t>Universidad</a:t>
            </a:r>
            <a:r>
              <a:rPr spc="-80" dirty="0"/>
              <a:t> </a:t>
            </a:r>
            <a:r>
              <a:rPr spc="-10" dirty="0"/>
              <a:t>Tecnológica</a:t>
            </a:r>
            <a:r>
              <a:rPr spc="-95" dirty="0"/>
              <a:t> </a:t>
            </a:r>
            <a:r>
              <a:rPr spc="-10" dirty="0"/>
              <a:t>Nacional </a:t>
            </a:r>
            <a:r>
              <a:rPr dirty="0"/>
              <a:t>Facultad</a:t>
            </a:r>
            <a:r>
              <a:rPr spc="-45" dirty="0"/>
              <a:t> </a:t>
            </a:r>
            <a:r>
              <a:rPr dirty="0"/>
              <a:t>Regional</a:t>
            </a:r>
            <a:r>
              <a:rPr spc="-35" dirty="0"/>
              <a:t> </a:t>
            </a:r>
            <a:r>
              <a:rPr spc="-10" dirty="0"/>
              <a:t>Resistencia </a:t>
            </a:r>
            <a:r>
              <a:rPr dirty="0"/>
              <a:t>Técnico</a:t>
            </a:r>
            <a:r>
              <a:rPr spc="-25" dirty="0"/>
              <a:t> </a:t>
            </a:r>
            <a:r>
              <a:rPr dirty="0"/>
              <a:t>Superior</a:t>
            </a:r>
            <a:r>
              <a:rPr spc="-35" dirty="0"/>
              <a:t> </a:t>
            </a:r>
            <a:r>
              <a:rPr dirty="0"/>
              <a:t>en</a:t>
            </a:r>
            <a:r>
              <a:rPr spc="-35" dirty="0"/>
              <a:t> </a:t>
            </a:r>
            <a:r>
              <a:rPr spc="-10" dirty="0"/>
              <a:t>Programación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214883"/>
            <a:ext cx="7786116" cy="62148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8600" y="762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LINK TP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60" y="533399"/>
            <a:ext cx="6237339" cy="623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4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1000"/>
            <a:ext cx="6172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1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1647" y="1947672"/>
            <a:ext cx="4392295" cy="1138555"/>
            <a:chOff x="4041647" y="1947672"/>
            <a:chExt cx="4392295" cy="1138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1647" y="1947672"/>
              <a:ext cx="4392167" cy="11384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91" y="1991868"/>
              <a:ext cx="4261104" cy="10195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0669" y="1967865"/>
              <a:ext cx="4257294" cy="101727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0"/>
            <a:ext cx="9107805" cy="6858000"/>
            <a:chOff x="0" y="0"/>
            <a:chExt cx="9107805" cy="68580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" y="2141220"/>
              <a:ext cx="2351532" cy="299313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2525268" cy="28895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804" y="4808219"/>
              <a:ext cx="8008620" cy="20497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204" y="775080"/>
            <a:ext cx="4016375" cy="403225"/>
            <a:chOff x="243204" y="775080"/>
            <a:chExt cx="4016375" cy="403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415" y="798575"/>
              <a:ext cx="3979164" cy="3794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04" y="775080"/>
              <a:ext cx="3976116" cy="37553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047" y="1511808"/>
            <a:ext cx="8468868" cy="110185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88036" y="533399"/>
            <a:ext cx="8712835" cy="76200"/>
          </a:xfrm>
          <a:custGeom>
            <a:avLst/>
            <a:gdLst/>
            <a:ahLst/>
            <a:cxnLst/>
            <a:rect l="l" t="t" r="r" b="b"/>
            <a:pathLst>
              <a:path w="8712835" h="76200">
                <a:moveTo>
                  <a:pt x="8712708" y="63500"/>
                </a:moveTo>
                <a:lnTo>
                  <a:pt x="0" y="63500"/>
                </a:lnTo>
                <a:lnTo>
                  <a:pt x="0" y="76200"/>
                </a:lnTo>
                <a:lnTo>
                  <a:pt x="8712708" y="76200"/>
                </a:lnTo>
                <a:lnTo>
                  <a:pt x="8712708" y="63500"/>
                </a:lnTo>
                <a:close/>
              </a:path>
              <a:path w="8712835" h="76200">
                <a:moveTo>
                  <a:pt x="8712708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8712708" y="50800"/>
                </a:lnTo>
                <a:lnTo>
                  <a:pt x="8712708" y="25400"/>
                </a:lnTo>
                <a:close/>
              </a:path>
              <a:path w="8712835" h="76200">
                <a:moveTo>
                  <a:pt x="8712708" y="0"/>
                </a:moveTo>
                <a:lnTo>
                  <a:pt x="0" y="0"/>
                </a:lnTo>
                <a:lnTo>
                  <a:pt x="0" y="12700"/>
                </a:lnTo>
                <a:lnTo>
                  <a:pt x="8712708" y="12700"/>
                </a:lnTo>
                <a:lnTo>
                  <a:pt x="8712708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103751" y="68326"/>
            <a:ext cx="4927600" cy="387350"/>
            <a:chOff x="4103751" y="68326"/>
            <a:chExt cx="4927600" cy="3873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0708" y="91440"/>
              <a:ext cx="4890516" cy="3642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3751" y="68326"/>
              <a:ext cx="4887849" cy="3602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02742" y="1591436"/>
            <a:ext cx="8234680" cy="421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Recursividad</a:t>
            </a:r>
            <a:r>
              <a:rPr sz="2400" b="1" spc="3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es</a:t>
            </a:r>
            <a:r>
              <a:rPr sz="2400" b="1" spc="3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el</a:t>
            </a:r>
            <a:r>
              <a:rPr sz="2400" b="1" spc="3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proceso</a:t>
            </a:r>
            <a:r>
              <a:rPr sz="2400" b="1" spc="3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3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definir</a:t>
            </a:r>
            <a:r>
              <a:rPr sz="2400" b="1" spc="3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algo</a:t>
            </a:r>
            <a:r>
              <a:rPr sz="2400" b="1" spc="3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en</a:t>
            </a:r>
            <a:r>
              <a:rPr sz="2400" b="1" spc="3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términos</a:t>
            </a:r>
            <a:r>
              <a:rPr sz="2400" b="1" spc="3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38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si </a:t>
            </a:r>
            <a:r>
              <a:rPr sz="2400" b="1" spc="-10" dirty="0">
                <a:latin typeface="Calibri"/>
                <a:cs typeface="Calibri"/>
              </a:rPr>
              <a:t>mismo.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2400">
              <a:latin typeface="Calibri"/>
              <a:cs typeface="Calibri"/>
            </a:endParaRPr>
          </a:p>
          <a:p>
            <a:pPr marL="12700" marR="5080" indent="-2540" algn="just">
              <a:lnSpc>
                <a:spcPct val="100000"/>
              </a:lnSpc>
              <a:buSzPct val="95833"/>
              <a:buFont typeface="Wingdings"/>
              <a:buChar char=""/>
              <a:tabLst>
                <a:tab pos="254635" algn="l"/>
              </a:tabLst>
            </a:pPr>
            <a:r>
              <a:rPr sz="2400" b="1" dirty="0">
                <a:latin typeface="Calibri"/>
                <a:cs typeface="Calibri"/>
              </a:rPr>
              <a:t>	Se</a:t>
            </a:r>
            <a:r>
              <a:rPr sz="2400" b="1" spc="5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dice</a:t>
            </a:r>
            <a:r>
              <a:rPr sz="2400" b="1" spc="5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que</a:t>
            </a:r>
            <a:r>
              <a:rPr sz="2400" b="1" spc="5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una</a:t>
            </a:r>
            <a:r>
              <a:rPr sz="2400" b="1" spc="5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función</a:t>
            </a:r>
            <a:r>
              <a:rPr sz="2400" b="1" spc="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es</a:t>
            </a:r>
            <a:r>
              <a:rPr sz="2400" b="1" spc="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recursiva</a:t>
            </a:r>
            <a:r>
              <a:rPr sz="2400" b="1" spc="5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cuando</a:t>
            </a:r>
            <a:r>
              <a:rPr sz="2400" b="1" spc="5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</a:t>
            </a:r>
            <a:r>
              <a:rPr sz="2400" b="1" spc="5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llama</a:t>
            </a:r>
            <a:r>
              <a:rPr sz="2400" b="1" spc="5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54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si </a:t>
            </a:r>
            <a:r>
              <a:rPr sz="2400" b="1" dirty="0">
                <a:latin typeface="Calibri"/>
                <a:cs typeface="Calibri"/>
              </a:rPr>
              <a:t>misma.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lenguaje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función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pueda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llamarse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sí </a:t>
            </a:r>
            <a:r>
              <a:rPr sz="2400" dirty="0">
                <a:latin typeface="Calibri"/>
                <a:cs typeface="Calibri"/>
              </a:rPr>
              <a:t>misma.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característica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denomina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recursividad.</a:t>
            </a:r>
            <a:endParaRPr sz="2400">
              <a:latin typeface="Calibri"/>
              <a:cs typeface="Calibri"/>
            </a:endParaRPr>
          </a:p>
          <a:p>
            <a:pPr marL="254635" indent="-244475" algn="just">
              <a:lnSpc>
                <a:spcPct val="100000"/>
              </a:lnSpc>
              <a:spcBef>
                <a:spcPts val="2880"/>
              </a:spcBef>
              <a:buSzPct val="95833"/>
              <a:buFont typeface="Wingdings"/>
              <a:buChar char=""/>
              <a:tabLst>
                <a:tab pos="254635" algn="l"/>
              </a:tabLst>
            </a:pPr>
            <a:r>
              <a:rPr sz="2400" b="1" dirty="0">
                <a:latin typeface="Calibri"/>
                <a:cs typeface="Calibri"/>
              </a:rPr>
              <a:t>La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recursividad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distinto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la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iteración</a:t>
            </a:r>
            <a:endParaRPr sz="2400">
              <a:latin typeface="Calibri"/>
              <a:cs typeface="Calibri"/>
            </a:endParaRPr>
          </a:p>
          <a:p>
            <a:pPr marL="12700" marR="6985" indent="-2540" algn="just">
              <a:lnSpc>
                <a:spcPct val="100000"/>
              </a:lnSpc>
              <a:spcBef>
                <a:spcPts val="2885"/>
              </a:spcBef>
              <a:buSzPct val="95833"/>
              <a:buFont typeface="Wingdings"/>
              <a:buChar char=""/>
              <a:tabLst>
                <a:tab pos="254635" algn="l"/>
              </a:tabLst>
            </a:pPr>
            <a:r>
              <a:rPr sz="2400" b="1" dirty="0">
                <a:latin typeface="Calibri"/>
                <a:cs typeface="Calibri"/>
              </a:rPr>
              <a:t>	La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recursividad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es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una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alternativa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para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ejecutar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estructuras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de </a:t>
            </a:r>
            <a:r>
              <a:rPr sz="2400" b="1" spc="-10" dirty="0">
                <a:latin typeface="Calibri"/>
                <a:cs typeface="Calibri"/>
              </a:rPr>
              <a:t>iteración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204" y="640206"/>
            <a:ext cx="2228850" cy="536575"/>
            <a:chOff x="243204" y="640206"/>
            <a:chExt cx="2228850" cy="536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415" y="664463"/>
              <a:ext cx="2191512" cy="5120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04" y="640206"/>
              <a:ext cx="2188591" cy="50888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2531491" y="635380"/>
            <a:ext cx="1728470" cy="684530"/>
            <a:chOff x="2531491" y="635380"/>
            <a:chExt cx="1728470" cy="68453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7940" y="947927"/>
              <a:ext cx="128016" cy="899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39111" y="931671"/>
              <a:ext cx="110489" cy="72390"/>
            </a:xfrm>
            <a:custGeom>
              <a:avLst/>
              <a:gdLst/>
              <a:ahLst/>
              <a:cxnLst/>
              <a:rect l="l" t="t" r="r" b="b"/>
              <a:pathLst>
                <a:path w="110489" h="72390">
                  <a:moveTo>
                    <a:pt x="109981" y="0"/>
                  </a:moveTo>
                  <a:lnTo>
                    <a:pt x="0" y="0"/>
                  </a:lnTo>
                  <a:lnTo>
                    <a:pt x="0" y="72136"/>
                  </a:lnTo>
                  <a:lnTo>
                    <a:pt x="109981" y="72136"/>
                  </a:lnTo>
                  <a:lnTo>
                    <a:pt x="109981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9111" y="931671"/>
              <a:ext cx="110489" cy="72390"/>
            </a:xfrm>
            <a:custGeom>
              <a:avLst/>
              <a:gdLst/>
              <a:ahLst/>
              <a:cxnLst/>
              <a:rect l="l" t="t" r="r" b="b"/>
              <a:pathLst>
                <a:path w="110489" h="72390">
                  <a:moveTo>
                    <a:pt x="0" y="0"/>
                  </a:moveTo>
                  <a:lnTo>
                    <a:pt x="27453" y="0"/>
                  </a:lnTo>
                  <a:lnTo>
                    <a:pt x="54943" y="0"/>
                  </a:lnTo>
                  <a:lnTo>
                    <a:pt x="82456" y="0"/>
                  </a:lnTo>
                  <a:lnTo>
                    <a:pt x="109981" y="0"/>
                  </a:lnTo>
                  <a:lnTo>
                    <a:pt x="109981" y="18022"/>
                  </a:lnTo>
                  <a:lnTo>
                    <a:pt x="109981" y="36067"/>
                  </a:lnTo>
                  <a:lnTo>
                    <a:pt x="109981" y="54113"/>
                  </a:lnTo>
                  <a:lnTo>
                    <a:pt x="109981" y="72136"/>
                  </a:lnTo>
                  <a:lnTo>
                    <a:pt x="82456" y="72136"/>
                  </a:lnTo>
                  <a:lnTo>
                    <a:pt x="54943" y="72136"/>
                  </a:lnTo>
                  <a:lnTo>
                    <a:pt x="27453" y="72136"/>
                  </a:lnTo>
                  <a:lnTo>
                    <a:pt x="0" y="72136"/>
                  </a:lnTo>
                  <a:lnTo>
                    <a:pt x="0" y="54113"/>
                  </a:lnTo>
                  <a:lnTo>
                    <a:pt x="0" y="36068"/>
                  </a:lnTo>
                  <a:lnTo>
                    <a:pt x="0" y="18022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4432" y="659891"/>
              <a:ext cx="1565147" cy="6598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8491" y="635380"/>
              <a:ext cx="1560830" cy="65811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1459" y="68326"/>
            <a:ext cx="8780145" cy="431800"/>
            <a:chOff x="251459" y="68326"/>
            <a:chExt cx="8780145" cy="431800"/>
          </a:xfrm>
        </p:grpSpPr>
        <p:sp>
          <p:nvSpPr>
            <p:cNvPr id="12" name="object 12"/>
            <p:cNvSpPr/>
            <p:nvPr/>
          </p:nvSpPr>
          <p:spPr>
            <a:xfrm>
              <a:off x="251460" y="423671"/>
              <a:ext cx="8712835" cy="76200"/>
            </a:xfrm>
            <a:custGeom>
              <a:avLst/>
              <a:gdLst/>
              <a:ahLst/>
              <a:cxnLst/>
              <a:rect l="l" t="t" r="r" b="b"/>
              <a:pathLst>
                <a:path w="8712835" h="76200">
                  <a:moveTo>
                    <a:pt x="8712708" y="63500"/>
                  </a:moveTo>
                  <a:lnTo>
                    <a:pt x="0" y="63500"/>
                  </a:lnTo>
                  <a:lnTo>
                    <a:pt x="0" y="76200"/>
                  </a:lnTo>
                  <a:lnTo>
                    <a:pt x="8712708" y="76200"/>
                  </a:lnTo>
                  <a:lnTo>
                    <a:pt x="8712708" y="63500"/>
                  </a:lnTo>
                  <a:close/>
                </a:path>
                <a:path w="8712835" h="76200">
                  <a:moveTo>
                    <a:pt x="8712708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8712708" y="50800"/>
                  </a:lnTo>
                  <a:lnTo>
                    <a:pt x="8712708" y="25400"/>
                  </a:lnTo>
                  <a:close/>
                </a:path>
                <a:path w="8712835" h="76200">
                  <a:moveTo>
                    <a:pt x="8712708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712708" y="12700"/>
                  </a:lnTo>
                  <a:lnTo>
                    <a:pt x="8712708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40707" y="91440"/>
              <a:ext cx="4890516" cy="36423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3750" y="68326"/>
              <a:ext cx="4887849" cy="36029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9872" y="1286255"/>
            <a:ext cx="2857500" cy="24292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00500" y="2500883"/>
            <a:ext cx="1828800" cy="34290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73011" y="1214627"/>
            <a:ext cx="2275331" cy="350062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1312" y="4000500"/>
            <a:ext cx="2837688" cy="25725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781812"/>
            <a:ext cx="8892540" cy="590092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1459" y="68326"/>
            <a:ext cx="8780145" cy="431800"/>
            <a:chOff x="251459" y="68326"/>
            <a:chExt cx="8780145" cy="431800"/>
          </a:xfrm>
        </p:grpSpPr>
        <p:sp>
          <p:nvSpPr>
            <p:cNvPr id="4" name="object 4"/>
            <p:cNvSpPr/>
            <p:nvPr/>
          </p:nvSpPr>
          <p:spPr>
            <a:xfrm>
              <a:off x="251460" y="423671"/>
              <a:ext cx="8712835" cy="76200"/>
            </a:xfrm>
            <a:custGeom>
              <a:avLst/>
              <a:gdLst/>
              <a:ahLst/>
              <a:cxnLst/>
              <a:rect l="l" t="t" r="r" b="b"/>
              <a:pathLst>
                <a:path w="8712835" h="76200">
                  <a:moveTo>
                    <a:pt x="8712708" y="63500"/>
                  </a:moveTo>
                  <a:lnTo>
                    <a:pt x="0" y="63500"/>
                  </a:lnTo>
                  <a:lnTo>
                    <a:pt x="0" y="76200"/>
                  </a:lnTo>
                  <a:lnTo>
                    <a:pt x="8712708" y="76200"/>
                  </a:lnTo>
                  <a:lnTo>
                    <a:pt x="8712708" y="63500"/>
                  </a:lnTo>
                  <a:close/>
                </a:path>
                <a:path w="8712835" h="76200">
                  <a:moveTo>
                    <a:pt x="8712708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8712708" y="50800"/>
                  </a:lnTo>
                  <a:lnTo>
                    <a:pt x="8712708" y="25400"/>
                  </a:lnTo>
                  <a:close/>
                </a:path>
                <a:path w="8712835" h="76200">
                  <a:moveTo>
                    <a:pt x="8712708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712708" y="12700"/>
                  </a:lnTo>
                  <a:lnTo>
                    <a:pt x="8712708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0707" y="91440"/>
              <a:ext cx="4890516" cy="3642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3750" y="68326"/>
              <a:ext cx="4887849" cy="3602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5299"/>
            <a:ext cx="9144000" cy="63627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1459" y="68326"/>
            <a:ext cx="8780145" cy="431800"/>
            <a:chOff x="251459" y="68326"/>
            <a:chExt cx="8780145" cy="431800"/>
          </a:xfrm>
        </p:grpSpPr>
        <p:sp>
          <p:nvSpPr>
            <p:cNvPr id="4" name="object 4"/>
            <p:cNvSpPr/>
            <p:nvPr/>
          </p:nvSpPr>
          <p:spPr>
            <a:xfrm>
              <a:off x="251460" y="423671"/>
              <a:ext cx="8712835" cy="76200"/>
            </a:xfrm>
            <a:custGeom>
              <a:avLst/>
              <a:gdLst/>
              <a:ahLst/>
              <a:cxnLst/>
              <a:rect l="l" t="t" r="r" b="b"/>
              <a:pathLst>
                <a:path w="8712835" h="76200">
                  <a:moveTo>
                    <a:pt x="8712708" y="63500"/>
                  </a:moveTo>
                  <a:lnTo>
                    <a:pt x="0" y="63500"/>
                  </a:lnTo>
                  <a:lnTo>
                    <a:pt x="0" y="76200"/>
                  </a:lnTo>
                  <a:lnTo>
                    <a:pt x="8712708" y="76200"/>
                  </a:lnTo>
                  <a:lnTo>
                    <a:pt x="8712708" y="63500"/>
                  </a:lnTo>
                  <a:close/>
                </a:path>
                <a:path w="8712835" h="76200">
                  <a:moveTo>
                    <a:pt x="8712708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8712708" y="50800"/>
                  </a:lnTo>
                  <a:lnTo>
                    <a:pt x="8712708" y="25400"/>
                  </a:lnTo>
                  <a:close/>
                </a:path>
                <a:path w="8712835" h="76200">
                  <a:moveTo>
                    <a:pt x="8712708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8712708" y="12700"/>
                  </a:lnTo>
                  <a:lnTo>
                    <a:pt x="8712708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0707" y="91440"/>
              <a:ext cx="4890516" cy="3642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3750" y="68326"/>
              <a:ext cx="4887849" cy="3602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6" y="108331"/>
            <a:ext cx="5436870" cy="574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9189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#include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&lt;stdio.h&gt; </a:t>
            </a:r>
            <a:r>
              <a:rPr sz="1500" b="1" dirty="0">
                <a:latin typeface="Arial"/>
                <a:cs typeface="Arial"/>
              </a:rPr>
              <a:t>#include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&lt;conio.h&gt;</a:t>
            </a:r>
            <a:endParaRPr sz="1500">
              <a:latin typeface="Arial"/>
              <a:cs typeface="Arial"/>
            </a:endParaRPr>
          </a:p>
          <a:p>
            <a:pPr marL="12700" marR="3347085">
              <a:lnSpc>
                <a:spcPts val="3600"/>
              </a:lnSpc>
              <a:spcBef>
                <a:spcPts val="420"/>
              </a:spcBef>
            </a:pPr>
            <a:r>
              <a:rPr sz="1500" b="1" dirty="0">
                <a:latin typeface="Arial"/>
                <a:cs typeface="Arial"/>
              </a:rPr>
              <a:t>long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int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factorial(int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n); </a:t>
            </a:r>
            <a:r>
              <a:rPr sz="1500" b="1" dirty="0">
                <a:latin typeface="Arial"/>
                <a:cs typeface="Arial"/>
              </a:rPr>
              <a:t>Int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main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()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sz="1500" b="1" spc="-50" dirty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int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valor;</a:t>
            </a:r>
            <a:endParaRPr sz="1500">
              <a:latin typeface="Arial"/>
              <a:cs typeface="Arial"/>
            </a:endParaRPr>
          </a:p>
          <a:p>
            <a:pPr marL="355600" marR="2557780" indent="-2794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long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int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result; printf("\nIngrese</a:t>
            </a:r>
            <a:r>
              <a:rPr sz="1500" b="1" spc="6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numero:"); scanf("%d",&amp;valor);</a:t>
            </a:r>
            <a:endParaRPr sz="1500">
              <a:latin typeface="Arial"/>
              <a:cs typeface="Arial"/>
            </a:endParaRPr>
          </a:p>
          <a:p>
            <a:pPr marL="537210" marR="2639060" indent="-208915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if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(valor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&lt;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0)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printf(“Error”); </a:t>
            </a:r>
            <a:r>
              <a:rPr sz="1500" b="1" spc="-20" dirty="0">
                <a:latin typeface="Arial"/>
                <a:cs typeface="Arial"/>
              </a:rPr>
              <a:t>else</a:t>
            </a:r>
            <a:endParaRPr sz="1500">
              <a:latin typeface="Arial"/>
              <a:cs typeface="Arial"/>
            </a:endParaRPr>
          </a:p>
          <a:p>
            <a:pPr marL="852169">
              <a:lnSpc>
                <a:spcPct val="100000"/>
              </a:lnSpc>
            </a:pPr>
            <a:r>
              <a:rPr sz="1500" b="1" spc="-50" dirty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1061085">
              <a:lnSpc>
                <a:spcPct val="100000"/>
              </a:lnSpc>
            </a:pPr>
            <a:r>
              <a:rPr sz="1500" b="1" spc="-10" dirty="0">
                <a:latin typeface="Arial"/>
                <a:cs typeface="Arial"/>
              </a:rPr>
              <a:t>result=factorial(valor);</a:t>
            </a:r>
            <a:endParaRPr sz="1500">
              <a:latin typeface="Arial"/>
              <a:cs typeface="Arial"/>
            </a:endParaRPr>
          </a:p>
          <a:p>
            <a:pPr marL="1090295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printf("\nEl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factorial</a:t>
            </a:r>
            <a:r>
              <a:rPr sz="1500" b="1" spc="-7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%d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es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%ld",valor,result);</a:t>
            </a:r>
            <a:endParaRPr sz="1500">
              <a:latin typeface="Arial"/>
              <a:cs typeface="Arial"/>
            </a:endParaRPr>
          </a:p>
          <a:p>
            <a:pPr marL="902969">
              <a:lnSpc>
                <a:spcPct val="100000"/>
              </a:lnSpc>
            </a:pPr>
            <a:r>
              <a:rPr sz="1500" b="1" spc="-5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2700" marR="4641215">
              <a:lnSpc>
                <a:spcPct val="100000"/>
              </a:lnSpc>
              <a:spcBef>
                <a:spcPts val="5"/>
              </a:spcBef>
            </a:pPr>
            <a:r>
              <a:rPr sz="1500" b="1" spc="-10" dirty="0">
                <a:latin typeface="Arial"/>
                <a:cs typeface="Arial"/>
              </a:rPr>
              <a:t>getch(); </a:t>
            </a:r>
            <a:r>
              <a:rPr sz="1500" b="1" dirty="0">
                <a:latin typeface="Arial"/>
                <a:cs typeface="Arial"/>
              </a:rPr>
              <a:t>return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0;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b="1" spc="-5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long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int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factorial(int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n)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b="1" spc="-50" dirty="0">
                <a:latin typeface="Arial"/>
                <a:cs typeface="Arial"/>
              </a:rPr>
              <a:t>{</a:t>
            </a:r>
            <a:endParaRPr sz="1500">
              <a:latin typeface="Arial"/>
              <a:cs typeface="Arial"/>
            </a:endParaRPr>
          </a:p>
          <a:p>
            <a:pPr marL="355600" marR="3728085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long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int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resp; </a:t>
            </a:r>
            <a:r>
              <a:rPr sz="1500" b="1" dirty="0">
                <a:latin typeface="Arial"/>
                <a:cs typeface="Arial"/>
              </a:rPr>
              <a:t>if(n==1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||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n==0)</a:t>
            </a:r>
            <a:endParaRPr sz="15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return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25" dirty="0">
                <a:latin typeface="Arial"/>
                <a:cs typeface="Arial"/>
              </a:rPr>
              <a:t>1;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163" y="5824524"/>
            <a:ext cx="3981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Arial"/>
                <a:cs typeface="Arial"/>
              </a:rPr>
              <a:t>else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240" y="6053124"/>
            <a:ext cx="23717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resp=n*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factorial(n-</a:t>
            </a:r>
            <a:r>
              <a:rPr sz="1500" b="1" spc="-25" dirty="0">
                <a:latin typeface="Arial"/>
                <a:cs typeface="Arial"/>
              </a:rPr>
              <a:t>1);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Arial"/>
                <a:cs typeface="Arial"/>
              </a:rPr>
              <a:t>return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(resp);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036" y="6510629"/>
            <a:ext cx="996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7371" y="6036640"/>
            <a:ext cx="1428750" cy="103505"/>
          </a:xfrm>
          <a:custGeom>
            <a:avLst/>
            <a:gdLst/>
            <a:ahLst/>
            <a:cxnLst/>
            <a:rect l="l" t="t" r="r" b="b"/>
            <a:pathLst>
              <a:path w="1428750" h="103504">
                <a:moveTo>
                  <a:pt x="1403655" y="51803"/>
                </a:moveTo>
                <a:lnTo>
                  <a:pt x="1336675" y="90665"/>
                </a:lnTo>
                <a:lnTo>
                  <a:pt x="1333753" y="92430"/>
                </a:lnTo>
                <a:lnTo>
                  <a:pt x="1332611" y="96316"/>
                </a:lnTo>
                <a:lnTo>
                  <a:pt x="1336166" y="102374"/>
                </a:lnTo>
                <a:lnTo>
                  <a:pt x="1340103" y="103403"/>
                </a:lnTo>
                <a:lnTo>
                  <a:pt x="1417862" y="58140"/>
                </a:lnTo>
                <a:lnTo>
                  <a:pt x="1416177" y="58140"/>
                </a:lnTo>
                <a:lnTo>
                  <a:pt x="1416177" y="57264"/>
                </a:lnTo>
                <a:lnTo>
                  <a:pt x="1413002" y="57264"/>
                </a:lnTo>
                <a:lnTo>
                  <a:pt x="1403655" y="51803"/>
                </a:lnTo>
                <a:close/>
              </a:path>
              <a:path w="1428750" h="103504">
                <a:moveTo>
                  <a:pt x="0" y="43865"/>
                </a:moveTo>
                <a:lnTo>
                  <a:pt x="0" y="56565"/>
                </a:lnTo>
                <a:lnTo>
                  <a:pt x="1416176" y="58140"/>
                </a:lnTo>
                <a:lnTo>
                  <a:pt x="1392636" y="58140"/>
                </a:lnTo>
                <a:lnTo>
                  <a:pt x="1403540" y="51803"/>
                </a:lnTo>
                <a:lnTo>
                  <a:pt x="1392766" y="45440"/>
                </a:lnTo>
                <a:lnTo>
                  <a:pt x="1416177" y="45440"/>
                </a:lnTo>
                <a:lnTo>
                  <a:pt x="0" y="43865"/>
                </a:lnTo>
                <a:close/>
              </a:path>
              <a:path w="1428750" h="103504">
                <a:moveTo>
                  <a:pt x="1417878" y="45440"/>
                </a:moveTo>
                <a:lnTo>
                  <a:pt x="1416177" y="45440"/>
                </a:lnTo>
                <a:lnTo>
                  <a:pt x="1416177" y="58140"/>
                </a:lnTo>
                <a:lnTo>
                  <a:pt x="1417862" y="58140"/>
                </a:lnTo>
                <a:lnTo>
                  <a:pt x="1428750" y="51803"/>
                </a:lnTo>
                <a:lnTo>
                  <a:pt x="1417878" y="45440"/>
                </a:lnTo>
                <a:close/>
              </a:path>
              <a:path w="1428750" h="103504">
                <a:moveTo>
                  <a:pt x="1413002" y="46304"/>
                </a:moveTo>
                <a:lnTo>
                  <a:pt x="1403655" y="51803"/>
                </a:lnTo>
                <a:lnTo>
                  <a:pt x="1413002" y="57264"/>
                </a:lnTo>
                <a:lnTo>
                  <a:pt x="1413002" y="46304"/>
                </a:lnTo>
                <a:close/>
              </a:path>
              <a:path w="1428750" h="103504">
                <a:moveTo>
                  <a:pt x="1416177" y="46304"/>
                </a:moveTo>
                <a:lnTo>
                  <a:pt x="1413002" y="46304"/>
                </a:lnTo>
                <a:lnTo>
                  <a:pt x="1413002" y="57264"/>
                </a:lnTo>
                <a:lnTo>
                  <a:pt x="1416177" y="57264"/>
                </a:lnTo>
                <a:lnTo>
                  <a:pt x="1416177" y="46304"/>
                </a:lnTo>
                <a:close/>
              </a:path>
              <a:path w="1428750" h="103504">
                <a:moveTo>
                  <a:pt x="1340230" y="0"/>
                </a:moveTo>
                <a:lnTo>
                  <a:pt x="1336293" y="1015"/>
                </a:lnTo>
                <a:lnTo>
                  <a:pt x="1332738" y="7073"/>
                </a:lnTo>
                <a:lnTo>
                  <a:pt x="1333753" y="10960"/>
                </a:lnTo>
                <a:lnTo>
                  <a:pt x="1403655" y="51803"/>
                </a:lnTo>
                <a:lnTo>
                  <a:pt x="1413002" y="46304"/>
                </a:lnTo>
                <a:lnTo>
                  <a:pt x="1416177" y="46304"/>
                </a:lnTo>
                <a:lnTo>
                  <a:pt x="1416177" y="45440"/>
                </a:lnTo>
                <a:lnTo>
                  <a:pt x="1417878" y="45440"/>
                </a:lnTo>
                <a:lnTo>
                  <a:pt x="1340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86884" y="5774435"/>
            <a:ext cx="3286125" cy="64643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2098675" algn="l"/>
              </a:tabLst>
            </a:pPr>
            <a:r>
              <a:rPr sz="1800" b="1" dirty="0">
                <a:latin typeface="Arial"/>
                <a:cs typeface="Arial"/>
              </a:rPr>
              <a:t>RECURSIVIDAD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-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factorial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se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llama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misma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428244"/>
            <a:ext cx="8287511" cy="61447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214</Words>
  <Application>Microsoft Office PowerPoint</Application>
  <PresentationFormat>Presentación en pantalla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Universidad Tecnológica Nacional Facultad Regional Resistencia Técnico Superior en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Ing.Carolina Vargas</dc:creator>
  <cp:lastModifiedBy>Milagros Gonzalez</cp:lastModifiedBy>
  <cp:revision>3</cp:revision>
  <dcterms:created xsi:type="dcterms:W3CDTF">2025-06-02T19:44:47Z</dcterms:created>
  <dcterms:modified xsi:type="dcterms:W3CDTF">2025-06-24T21:03:05Z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2025-06-02T00:00:00Z</vt:filetime>
  </property>
  <property fmtid="{D5CDD505-2E9C-101B-9397-08002B2CF9AE}" pid="5" name="Producer">
    <vt:lpwstr>Microsoft® PowerPoint® 2013</vt:lpwstr>
  </property>
</Properties>
</file>