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 id="2147483900" r:id="rId2"/>
  </p:sldMasterIdLst>
  <p:notesMasterIdLst>
    <p:notesMasterId r:id="rId26"/>
  </p:notesMasterIdLst>
  <p:sldIdLst>
    <p:sldId id="256" r:id="rId3"/>
    <p:sldId id="257" r:id="rId4"/>
    <p:sldId id="258" r:id="rId5"/>
    <p:sldId id="259" r:id="rId6"/>
    <p:sldId id="268" r:id="rId7"/>
    <p:sldId id="260" r:id="rId8"/>
    <p:sldId id="263" r:id="rId9"/>
    <p:sldId id="264" r:id="rId10"/>
    <p:sldId id="266" r:id="rId11"/>
    <p:sldId id="267" r:id="rId12"/>
    <p:sldId id="270" r:id="rId13"/>
    <p:sldId id="271" r:id="rId14"/>
    <p:sldId id="273" r:id="rId15"/>
    <p:sldId id="274" r:id="rId16"/>
    <p:sldId id="275" r:id="rId17"/>
    <p:sldId id="281" r:id="rId18"/>
    <p:sldId id="277" r:id="rId19"/>
    <p:sldId id="278" r:id="rId20"/>
    <p:sldId id="280" r:id="rId21"/>
    <p:sldId id="282"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77" autoAdjust="0"/>
    <p:restoredTop sz="94660"/>
  </p:normalViewPr>
  <p:slideViewPr>
    <p:cSldViewPr>
      <p:cViewPr>
        <p:scale>
          <a:sx n="70" d="100"/>
          <a:sy n="70" d="100"/>
        </p:scale>
        <p:origin x="-1158"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F8A838-A2A5-4D70-AD24-EAF4726DB0FD}" type="datetimeFigureOut">
              <a:rPr lang="en-US" smtClean="0"/>
              <a:pPr/>
              <a:t>9/21/2010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FA7A0-395C-4445-9A4E-E26C2D6F96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7FA7A0-395C-4445-9A4E-E26C2D6F9674}"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7FA7A0-395C-4445-9A4E-E26C2D6F9674}"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7FA7A0-395C-4445-9A4E-E26C2D6F9674}"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7404A4-6FDE-46B8-92A5-B50AA5CC82CF}" type="datetimeFigureOut">
              <a:rPr lang="en-US" smtClean="0"/>
              <a:pPr/>
              <a:t>9/21/2010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7404A4-6FDE-46B8-92A5-B50AA5CC82CF}" type="datetimeFigureOut">
              <a:rPr lang="en-US" smtClean="0"/>
              <a:pPr/>
              <a:t>9/21/2010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7404A4-6FDE-46B8-92A5-B50AA5CC82CF}" type="datetimeFigureOut">
              <a:rPr lang="en-US" smtClean="0"/>
              <a:pPr/>
              <a:t>9/21/2010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F7404A4-6FDE-46B8-92A5-B50AA5CC82CF}" type="datetimeFigureOut">
              <a:rPr lang="en-US" smtClean="0"/>
              <a:pPr/>
              <a:t>9/21/2010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A834C51-3B5B-4A6C-8C53-0A5265E79A4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7404A4-6FDE-46B8-92A5-B50AA5CC82CF}" type="datetimeFigureOut">
              <a:rPr lang="en-US" smtClean="0"/>
              <a:pPr/>
              <a:t>9/21/2010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7404A4-6FDE-46B8-92A5-B50AA5CC82CF}" type="datetimeFigureOut">
              <a:rPr lang="en-US" smtClean="0"/>
              <a:pPr/>
              <a:t>9/21/2010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34C51-3B5B-4A6C-8C53-0A5265E79A4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7404A4-6FDE-46B8-92A5-B50AA5CC82CF}" type="datetimeFigureOut">
              <a:rPr lang="en-US" smtClean="0"/>
              <a:pPr/>
              <a:t>9/21/2010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7404A4-6FDE-46B8-92A5-B50AA5CC82CF}" type="datetimeFigureOut">
              <a:rPr lang="en-US" smtClean="0"/>
              <a:pPr/>
              <a:t>9/21/2010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7404A4-6FDE-46B8-92A5-B50AA5CC82CF}" type="datetimeFigureOut">
              <a:rPr lang="en-US" smtClean="0"/>
              <a:pPr/>
              <a:t>9/21/2010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404A4-6FDE-46B8-92A5-B50AA5CC82CF}" type="datetimeFigureOut">
              <a:rPr lang="en-US" smtClean="0"/>
              <a:pPr/>
              <a:t>9/21/2010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7404A4-6FDE-46B8-92A5-B50AA5CC82CF}" type="datetimeFigureOut">
              <a:rPr lang="en-US" smtClean="0"/>
              <a:pPr/>
              <a:t>9/21/2010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7404A4-6FDE-46B8-92A5-B50AA5CC82CF}" type="datetimeFigureOut">
              <a:rPr lang="en-US" smtClean="0"/>
              <a:pPr/>
              <a:t>9/21/2010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7404A4-6FDE-46B8-92A5-B50AA5CC82CF}" type="datetimeFigureOut">
              <a:rPr lang="en-US" smtClean="0"/>
              <a:pPr/>
              <a:t>9/21/2010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A834C51-3B5B-4A6C-8C53-0A5265E79A4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7404A4-6FDE-46B8-92A5-B50AA5CC82CF}" type="datetimeFigureOut">
              <a:rPr lang="en-US" smtClean="0"/>
              <a:pPr/>
              <a:t>9/21/2010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7404A4-6FDE-46B8-92A5-B50AA5CC82CF}" type="datetimeFigureOut">
              <a:rPr lang="en-US" smtClean="0"/>
              <a:pPr/>
              <a:t>9/21/2010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7404A4-6FDE-46B8-92A5-B50AA5CC82CF}" type="datetimeFigureOut">
              <a:rPr lang="en-US" smtClean="0"/>
              <a:pPr/>
              <a:t>9/21/2010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7404A4-6FDE-46B8-92A5-B50AA5CC82CF}" type="datetimeFigureOut">
              <a:rPr lang="en-US" smtClean="0"/>
              <a:pPr/>
              <a:t>9/21/2010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7404A4-6FDE-46B8-92A5-B50AA5CC82CF}" type="datetimeFigureOut">
              <a:rPr lang="en-US" smtClean="0"/>
              <a:pPr/>
              <a:t>9/21/2010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7404A4-6FDE-46B8-92A5-B50AA5CC82CF}" type="datetimeFigureOut">
              <a:rPr lang="en-US" smtClean="0"/>
              <a:pPr/>
              <a:t>9/21/2010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404A4-6FDE-46B8-92A5-B50AA5CC82CF}" type="datetimeFigureOut">
              <a:rPr lang="en-US" smtClean="0"/>
              <a:pPr/>
              <a:t>9/21/2010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404A4-6FDE-46B8-92A5-B50AA5CC82CF}" type="datetimeFigureOut">
              <a:rPr lang="en-US" smtClean="0"/>
              <a:pPr/>
              <a:t>9/21/2010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404A4-6FDE-46B8-92A5-B50AA5CC82CF}" type="datetimeFigureOut">
              <a:rPr lang="en-US" smtClean="0"/>
              <a:pPr/>
              <a:t>9/21/2010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34C51-3B5B-4A6C-8C53-0A5265E79A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404A4-6FDE-46B8-92A5-B50AA5CC82CF}" type="datetimeFigureOut">
              <a:rPr lang="en-US" smtClean="0"/>
              <a:pPr/>
              <a:t>9/21/2010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34C51-3B5B-4A6C-8C53-0A5265E79A4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F7404A4-6FDE-46B8-92A5-B50AA5CC82CF}" type="datetimeFigureOut">
              <a:rPr lang="en-US" smtClean="0"/>
              <a:pPr/>
              <a:t>9/21/2010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834C51-3B5B-4A6C-8C53-0A5265E79A4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lstStyle/>
          <a:p>
            <a:pPr algn="ctr"/>
            <a:r>
              <a:rPr lang="en-US" b="0" smtClean="0">
                <a:solidFill>
                  <a:srgbClr val="FFFF00"/>
                </a:solidFill>
                <a:effectLst/>
                <a:latin typeface="Arial" pitchFamily="34" charset="0"/>
                <a:cs typeface="Arial" pitchFamily="34" charset="0"/>
              </a:rPr>
              <a:t>Báo cáo thực tập</a:t>
            </a:r>
            <a:endParaRPr lang="en-US"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0" y="1219200"/>
            <a:ext cx="9144000" cy="5334000"/>
          </a:xfrm>
        </p:spPr>
        <p:txBody>
          <a:bodyPr>
            <a:normAutofit/>
          </a:bodyPr>
          <a:lstStyle/>
          <a:p>
            <a:pPr algn="ctr"/>
            <a:r>
              <a:rPr lang="en-US" i="1" smtClean="0">
                <a:solidFill>
                  <a:schemeClr val="bg1"/>
                </a:solidFill>
                <a:latin typeface="Times New Roman" pitchFamily="18" charset="0"/>
                <a:cs typeface="Times New Roman" pitchFamily="18" charset="0"/>
              </a:rPr>
              <a:t>Đề tài</a:t>
            </a:r>
          </a:p>
          <a:p>
            <a:pPr algn="ctr"/>
            <a:r>
              <a:rPr lang="en-US" sz="4400" smtClean="0">
                <a:latin typeface="Arial" pitchFamily="34" charset="0"/>
                <a:cs typeface="Arial" pitchFamily="34" charset="0"/>
              </a:rPr>
              <a:t>Information Hiding</a:t>
            </a:r>
            <a:r>
              <a:rPr lang="en-US" smtClean="0"/>
              <a:t/>
            </a:r>
            <a:br>
              <a:rPr lang="en-US" smtClean="0"/>
            </a:br>
            <a:r>
              <a:rPr lang="en-US" sz="2800" i="1" smtClean="0">
                <a:solidFill>
                  <a:srgbClr val="33CC33"/>
                </a:solidFill>
                <a:latin typeface="Times New Roman" pitchFamily="18" charset="0"/>
                <a:cs typeface="Times New Roman" pitchFamily="18" charset="0"/>
              </a:rPr>
              <a:t>(</a:t>
            </a:r>
            <a:r>
              <a:rPr lang="en-US" sz="2800" i="1" err="1" smtClean="0">
                <a:solidFill>
                  <a:srgbClr val="33CC33"/>
                </a:solidFill>
                <a:latin typeface="Times New Roman" pitchFamily="18" charset="0"/>
                <a:cs typeface="Times New Roman" pitchFamily="18" charset="0"/>
              </a:rPr>
              <a:t>Giấu</a:t>
            </a:r>
            <a:r>
              <a:rPr lang="en-US" sz="2800" i="1" smtClean="0">
                <a:solidFill>
                  <a:srgbClr val="33CC33"/>
                </a:solidFill>
                <a:latin typeface="Times New Roman" pitchFamily="18" charset="0"/>
                <a:cs typeface="Times New Roman" pitchFamily="18" charset="0"/>
              </a:rPr>
              <a:t> Tin)</a:t>
            </a:r>
          </a:p>
          <a:p>
            <a:pPr>
              <a:lnSpc>
                <a:spcPct val="200000"/>
              </a:lnSpc>
            </a:pPr>
            <a:endParaRPr lang="en-US" sz="2000" smtClean="0">
              <a:solidFill>
                <a:srgbClr val="33CC33"/>
              </a:solidFill>
              <a:latin typeface="Times New Roman" pitchFamily="18" charset="0"/>
              <a:cs typeface="Times New Roman" pitchFamily="18" charset="0"/>
            </a:endParaRPr>
          </a:p>
          <a:p>
            <a:pPr lvl="1" algn="l">
              <a:lnSpc>
                <a:spcPct val="200000"/>
              </a:lnSpc>
            </a:pPr>
            <a:r>
              <a:rPr lang="en-US" sz="2600" i="1" err="1" smtClean="0">
                <a:solidFill>
                  <a:schemeClr val="bg1"/>
                </a:solidFill>
                <a:latin typeface="Times New Roman" pitchFamily="18" charset="0"/>
                <a:cs typeface="Times New Roman" pitchFamily="18" charset="0"/>
              </a:rPr>
              <a:t>Sinh</a:t>
            </a:r>
            <a:r>
              <a:rPr lang="en-US" sz="2600" i="1" smtClean="0">
                <a:solidFill>
                  <a:schemeClr val="bg1"/>
                </a:solidFill>
                <a:latin typeface="Times New Roman" pitchFamily="18" charset="0"/>
                <a:cs typeface="Times New Roman" pitchFamily="18" charset="0"/>
              </a:rPr>
              <a:t> </a:t>
            </a:r>
            <a:r>
              <a:rPr lang="en-US" sz="2600" i="1" err="1" smtClean="0">
                <a:solidFill>
                  <a:schemeClr val="bg1"/>
                </a:solidFill>
                <a:latin typeface="Times New Roman" pitchFamily="18" charset="0"/>
                <a:cs typeface="Times New Roman" pitchFamily="18" charset="0"/>
              </a:rPr>
              <a:t>viên</a:t>
            </a:r>
            <a:r>
              <a:rPr lang="en-US" sz="2600" smtClean="0">
                <a:solidFill>
                  <a:schemeClr val="bg1"/>
                </a:solidFill>
                <a:latin typeface="Times New Roman" pitchFamily="18" charset="0"/>
                <a:cs typeface="Times New Roman" pitchFamily="18" charset="0"/>
              </a:rPr>
              <a:t>:</a:t>
            </a:r>
            <a:r>
              <a:rPr lang="en-US" sz="2600" smtClean="0">
                <a:solidFill>
                  <a:srgbClr val="0070C0"/>
                </a:solidFill>
                <a:latin typeface="Times New Roman" pitchFamily="18" charset="0"/>
                <a:cs typeface="Times New Roman" pitchFamily="18" charset="0"/>
              </a:rPr>
              <a:t> </a:t>
            </a:r>
            <a:r>
              <a:rPr lang="en-US" sz="2500" i="1" err="1" smtClean="0">
                <a:latin typeface="Times New Roman" pitchFamily="18" charset="0"/>
                <a:cs typeface="Times New Roman" pitchFamily="18" charset="0"/>
              </a:rPr>
              <a:t>Nguyễn</a:t>
            </a:r>
            <a:r>
              <a:rPr lang="en-US" sz="2500" i="1" smtClean="0">
                <a:latin typeface="Times New Roman" pitchFamily="18" charset="0"/>
                <a:cs typeface="Times New Roman" pitchFamily="18" charset="0"/>
              </a:rPr>
              <a:t> </a:t>
            </a:r>
            <a:r>
              <a:rPr lang="en-US" sz="2500" i="1" err="1" smtClean="0">
                <a:latin typeface="Times New Roman" pitchFamily="18" charset="0"/>
                <a:cs typeface="Times New Roman" pitchFamily="18" charset="0"/>
              </a:rPr>
              <a:t>Hồng</a:t>
            </a:r>
            <a:r>
              <a:rPr lang="en-US" sz="2500" i="1" smtClean="0">
                <a:latin typeface="Times New Roman" pitchFamily="18" charset="0"/>
                <a:cs typeface="Times New Roman" pitchFamily="18" charset="0"/>
              </a:rPr>
              <a:t> </a:t>
            </a:r>
            <a:r>
              <a:rPr lang="en-US" sz="2500" i="1" err="1" smtClean="0">
                <a:latin typeface="Times New Roman" pitchFamily="18" charset="0"/>
                <a:cs typeface="Times New Roman" pitchFamily="18" charset="0"/>
              </a:rPr>
              <a:t>Hải</a:t>
            </a:r>
            <a:endParaRPr lang="en-US" sz="2500" i="1" smtClean="0">
              <a:latin typeface="Times New Roman" pitchFamily="18" charset="0"/>
              <a:cs typeface="Times New Roman" pitchFamily="18" charset="0"/>
            </a:endParaRPr>
          </a:p>
          <a:p>
            <a:pPr lvl="1" algn="l">
              <a:lnSpc>
                <a:spcPct val="200000"/>
              </a:lnSpc>
            </a:pPr>
            <a:r>
              <a:rPr lang="en-US" sz="2600" i="1" err="1" smtClean="0">
                <a:solidFill>
                  <a:schemeClr val="bg1"/>
                </a:solidFill>
                <a:latin typeface="Times New Roman" pitchFamily="18" charset="0"/>
                <a:cs typeface="Times New Roman" pitchFamily="18" charset="0"/>
              </a:rPr>
              <a:t>Giáo</a:t>
            </a:r>
            <a:r>
              <a:rPr lang="en-US" sz="2600" i="1" smtClean="0">
                <a:solidFill>
                  <a:schemeClr val="bg1"/>
                </a:solidFill>
                <a:latin typeface="Times New Roman" pitchFamily="18" charset="0"/>
                <a:cs typeface="Times New Roman" pitchFamily="18" charset="0"/>
              </a:rPr>
              <a:t> viên hướng </a:t>
            </a:r>
            <a:r>
              <a:rPr lang="en-US" sz="2600" i="1" err="1" smtClean="0">
                <a:solidFill>
                  <a:schemeClr val="bg1"/>
                </a:solidFill>
                <a:latin typeface="Times New Roman" pitchFamily="18" charset="0"/>
                <a:cs typeface="Times New Roman" pitchFamily="18" charset="0"/>
              </a:rPr>
              <a:t>dẫn</a:t>
            </a:r>
            <a:r>
              <a:rPr lang="en-US" sz="3200" smtClean="0">
                <a:solidFill>
                  <a:schemeClr val="bg1"/>
                </a:solidFill>
                <a:latin typeface="Times New Roman" pitchFamily="18" charset="0"/>
                <a:cs typeface="Times New Roman" pitchFamily="18" charset="0"/>
              </a:rPr>
              <a:t>:</a:t>
            </a:r>
            <a:r>
              <a:rPr lang="en-US" sz="3200" smtClean="0">
                <a:solidFill>
                  <a:srgbClr val="0070C0"/>
                </a:solidFill>
                <a:latin typeface="Times New Roman" pitchFamily="18" charset="0"/>
                <a:cs typeface="Times New Roman" pitchFamily="18" charset="0"/>
              </a:rPr>
              <a:t> </a:t>
            </a:r>
            <a:r>
              <a:rPr lang="en-US" sz="2500" i="1" smtClean="0">
                <a:latin typeface="Times New Roman" pitchFamily="18" charset="0"/>
                <a:cs typeface="Times New Roman" pitchFamily="18" charset="0"/>
              </a:rPr>
              <a:t>PGS.TS </a:t>
            </a:r>
            <a:r>
              <a:rPr lang="en-US" sz="2500" i="1" err="1" smtClean="0">
                <a:latin typeface="Times New Roman" pitchFamily="18" charset="0"/>
                <a:cs typeface="Times New Roman" pitchFamily="18" charset="0"/>
              </a:rPr>
              <a:t>Nguyễn</a:t>
            </a:r>
            <a:r>
              <a:rPr lang="en-US" sz="2500" i="1" smtClean="0">
                <a:latin typeface="Times New Roman" pitchFamily="18" charset="0"/>
                <a:cs typeface="Times New Roman" pitchFamily="18" charset="0"/>
              </a:rPr>
              <a:t> </a:t>
            </a:r>
            <a:r>
              <a:rPr lang="en-US" sz="2500" i="1" err="1" smtClean="0">
                <a:latin typeface="Times New Roman" pitchFamily="18" charset="0"/>
                <a:cs typeface="Times New Roman" pitchFamily="18" charset="0"/>
              </a:rPr>
              <a:t>Văn</a:t>
            </a:r>
            <a:r>
              <a:rPr lang="en-US" sz="2500" i="1" smtClean="0">
                <a:latin typeface="Times New Roman" pitchFamily="18" charset="0"/>
                <a:cs typeface="Times New Roman" pitchFamily="18" charset="0"/>
              </a:rPr>
              <a:t> </a:t>
            </a:r>
            <a:r>
              <a:rPr lang="en-US" sz="2500" i="1" err="1" smtClean="0">
                <a:latin typeface="Times New Roman" pitchFamily="18" charset="0"/>
                <a:cs typeface="Times New Roman" pitchFamily="18" charset="0"/>
              </a:rPr>
              <a:t>Tảo</a:t>
            </a:r>
            <a:endParaRPr lang="en-US" sz="2500" i="1">
              <a:latin typeface="Times New Roman" pitchFamily="18" charset="0"/>
              <a:cs typeface="Times New Roman" pitchFamily="18" charset="0"/>
            </a:endParaRPr>
          </a:p>
        </p:txBody>
      </p:sp>
      <p:sp>
        <p:nvSpPr>
          <p:cNvPr id="5" name="Line 4"/>
          <p:cNvSpPr>
            <a:spLocks noChangeShapeType="1"/>
          </p:cNvSpPr>
          <p:nvPr/>
        </p:nvSpPr>
        <p:spPr bwMode="auto">
          <a:xfrm>
            <a:off x="0" y="10493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a:bodyPr>
          <a:lstStyle/>
          <a:p>
            <a:pPr algn="ctr"/>
            <a:r>
              <a:rPr lang="en-US" b="0" smtClean="0">
                <a:solidFill>
                  <a:srgbClr val="FFFF00"/>
                </a:solidFill>
                <a:effectLst/>
                <a:latin typeface="Arial" pitchFamily="34" charset="0"/>
                <a:cs typeface="Arial" pitchFamily="34" charset="0"/>
              </a:rPr>
              <a:t>Các ứng dụng của giấu tin</a:t>
            </a:r>
            <a:endParaRPr lang="en-US"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228600" y="1371600"/>
            <a:ext cx="8763000" cy="4800600"/>
          </a:xfrm>
        </p:spPr>
        <p:txBody>
          <a:bodyPr>
            <a:normAutofit/>
          </a:bodyPr>
          <a:lstStyle/>
          <a:p>
            <a:pPr algn="l">
              <a:lnSpc>
                <a:spcPct val="150000"/>
              </a:lnSpc>
              <a:buClr>
                <a:schemeClr val="tx1"/>
              </a:buClr>
              <a:buFont typeface="Wingdings" pitchFamily="2" charset="2"/>
              <a:buChar char="Ø"/>
            </a:pPr>
            <a:r>
              <a:rPr lang="en-US" sz="2800" b="0" cap="none" smtClean="0">
                <a:solidFill>
                  <a:schemeClr val="bg1"/>
                </a:solidFill>
                <a:latin typeface="Times New Roman" pitchFamily="18" charset="0"/>
                <a:cs typeface="Times New Roman" pitchFamily="18" charset="0"/>
              </a:rPr>
              <a:t>Bảo vệ bản quyền( Copyright Protection)</a:t>
            </a:r>
            <a:r>
              <a:rPr lang="en-US" sz="2800" b="0" cap="none" smtClean="0">
                <a:latin typeface="Times New Roman" pitchFamily="18" charset="0"/>
                <a:cs typeface="Times New Roman" pitchFamily="18" charset="0"/>
              </a:rPr>
              <a:t>:</a:t>
            </a:r>
            <a:r>
              <a:rPr lang="en-US" sz="2800" smtClean="0">
                <a:latin typeface="Times New Roman" pitchFamily="18" charset="0"/>
                <a:cs typeface="Times New Roman" pitchFamily="18" charset="0"/>
              </a:rPr>
              <a:t> </a:t>
            </a:r>
            <a:r>
              <a:rPr lang="en-US" sz="2800" b="0" cap="none" smtClean="0">
                <a:latin typeface="Times New Roman" pitchFamily="18" charset="0"/>
                <a:cs typeface="Times New Roman" pitchFamily="18" charset="0"/>
              </a:rPr>
              <a:t>Đây là ứng dụng phổ biến nhất của thủy vân số. Một thông tin nào đó mang ý nghĩa quyền sở hữu tác giả(gọi là thủy vân) được nhúng vào trong các sản phẩm số. Yêu cầu kĩ thuật là việc nhúng thủy vân không ảnh hưởng đáng kể đến cảm nhận sản phẩm và phải bền vững trước các tấn công,tồn tại lâu dài cùng sản phẩm.</a:t>
            </a: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a:bodyPr>
          <a:lstStyle/>
          <a:p>
            <a:pPr algn="ctr"/>
            <a:r>
              <a:rPr lang="en-US" b="0" smtClean="0">
                <a:solidFill>
                  <a:srgbClr val="FFFF00"/>
                </a:solidFill>
                <a:effectLst/>
                <a:latin typeface="Arial" pitchFamily="34" charset="0"/>
                <a:cs typeface="Arial" pitchFamily="34" charset="0"/>
              </a:rPr>
              <a:t>Các ứng dụng của giấu tin</a:t>
            </a:r>
            <a:endParaRPr lang="en-US"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228600" y="1371600"/>
            <a:ext cx="8763000" cy="4800600"/>
          </a:xfrm>
        </p:spPr>
        <p:txBody>
          <a:bodyPr>
            <a:normAutofit/>
          </a:bodyPr>
          <a:lstStyle/>
          <a:p>
            <a:pPr algn="l">
              <a:lnSpc>
                <a:spcPct val="150000"/>
              </a:lnSpc>
              <a:buClr>
                <a:schemeClr val="tx1"/>
              </a:buClr>
              <a:buFont typeface="Wingdings" pitchFamily="2" charset="2"/>
              <a:buChar char="Ø"/>
            </a:pPr>
            <a:r>
              <a:rPr lang="en-US" sz="2800" smtClean="0">
                <a:solidFill>
                  <a:schemeClr val="bg1"/>
                </a:solidFill>
                <a:latin typeface="Times New Roman" pitchFamily="18" charset="0"/>
                <a:cs typeface="Times New Roman" pitchFamily="18" charset="0"/>
              </a:rPr>
              <a:t>Xác thực thông tin (authentication)</a:t>
            </a:r>
            <a:r>
              <a:rPr lang="en-US" sz="2800" smtClean="0">
                <a:latin typeface="Times New Roman" pitchFamily="18" charset="0"/>
                <a:cs typeface="Times New Roman" pitchFamily="18" charset="0"/>
              </a:rPr>
              <a:t>: một thông tin được giấu trong đối tượng số để nhận biết xem đối tượng đó có bị thay đổi hay không. Yêu cầu kĩ thuật là việc nhúng thủy vân không ảnh hưởng đáng kể đến cảm nhận đối tượng và rất dễ bị phá hủy trước các tấn công. Đây là ứng dụng của thủy vân dễ vỡ.</a:t>
            </a:r>
          </a:p>
          <a:p>
            <a:pPr algn="l">
              <a:lnSpc>
                <a:spcPct val="150000"/>
              </a:lnSpc>
              <a:buClr>
                <a:schemeClr val="tx1"/>
              </a:buClr>
              <a:buFont typeface="Wingdings" pitchFamily="2" charset="2"/>
              <a:buChar char="Ø"/>
            </a:pPr>
            <a:endParaRPr lang="en-US" sz="2800" b="0" cap="none" smtClean="0">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a:bodyPr>
          <a:lstStyle/>
          <a:p>
            <a:pPr algn="ctr"/>
            <a:r>
              <a:rPr lang="en-US" sz="4400" b="0" smtClean="0">
                <a:solidFill>
                  <a:srgbClr val="FFFF00"/>
                </a:solidFill>
                <a:effectLst/>
                <a:latin typeface="Arial" pitchFamily="34" charset="0"/>
                <a:cs typeface="Arial" pitchFamily="34" charset="0"/>
              </a:rPr>
              <a:t>Cấu trúc ảnh bitmap</a:t>
            </a:r>
            <a:endParaRPr lang="en-US" sz="4400"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228600" y="1371600"/>
            <a:ext cx="8763000" cy="5334000"/>
          </a:xfrm>
        </p:spPr>
        <p:txBody>
          <a:bodyPr>
            <a:normAutofit/>
          </a:bodyPr>
          <a:lstStyle/>
          <a:p>
            <a:pPr algn="l">
              <a:lnSpc>
                <a:spcPct val="150000"/>
              </a:lnSpc>
              <a:buClr>
                <a:schemeClr val="tx1"/>
              </a:buClr>
            </a:pPr>
            <a:r>
              <a:rPr lang="en-US" sz="2800" b="0" cap="none" smtClean="0">
                <a:latin typeface="Times New Roman" pitchFamily="18" charset="0"/>
                <a:cs typeface="Times New Roman" pitchFamily="18" charset="0"/>
              </a:rPr>
              <a:t>Là định dạng ảnh do Microsoft đề xuất,phần mở rộng .BMP</a:t>
            </a:r>
          </a:p>
          <a:p>
            <a:pPr algn="l">
              <a:lnSpc>
                <a:spcPct val="150000"/>
              </a:lnSpc>
              <a:buClr>
                <a:schemeClr val="tx1"/>
              </a:buClr>
            </a:pPr>
            <a:r>
              <a:rPr lang="en-US" sz="2800" smtClean="0">
                <a:latin typeface="Times New Roman" pitchFamily="18" charset="0"/>
                <a:cs typeface="Times New Roman" pitchFamily="18" charset="0"/>
              </a:rPr>
              <a:t>Có 3 dạng chính:</a:t>
            </a:r>
          </a:p>
          <a:p>
            <a:pPr algn="l">
              <a:lnSpc>
                <a:spcPct val="150000"/>
              </a:lnSpc>
              <a:buClr>
                <a:schemeClr val="tx1"/>
              </a:buClr>
              <a:buFont typeface="Wingdings" pitchFamily="2" charset="2"/>
              <a:buChar char="q"/>
            </a:pPr>
            <a:r>
              <a:rPr lang="en-US" sz="2800" b="0" cap="none" smtClean="0">
                <a:solidFill>
                  <a:schemeClr val="bg1"/>
                </a:solidFill>
                <a:latin typeface="Times New Roman" pitchFamily="18" charset="0"/>
                <a:cs typeface="Times New Roman" pitchFamily="18" charset="0"/>
              </a:rPr>
              <a:t>Đen trắng</a:t>
            </a:r>
            <a:r>
              <a:rPr lang="en-US" sz="2800" b="0" cap="none" smtClean="0">
                <a:latin typeface="Times New Roman" pitchFamily="18" charset="0"/>
                <a:cs typeface="Times New Roman" pitchFamily="18" charset="0"/>
              </a:rPr>
              <a:t>: mỗi điểm ảnh biểu diễn bởi 2 trạng thái 0 và 1</a:t>
            </a:r>
          </a:p>
          <a:p>
            <a:pPr algn="l">
              <a:lnSpc>
                <a:spcPct val="150000"/>
              </a:lnSpc>
              <a:buClr>
                <a:schemeClr val="tx1"/>
              </a:buClr>
              <a:buFont typeface="Wingdings" pitchFamily="2" charset="2"/>
              <a:buChar char="q"/>
            </a:pPr>
            <a:r>
              <a:rPr lang="en-US" sz="2800" smtClean="0">
                <a:solidFill>
                  <a:schemeClr val="bg1"/>
                </a:solidFill>
                <a:latin typeface="Times New Roman" pitchFamily="18" charset="0"/>
                <a:cs typeface="Times New Roman" pitchFamily="18" charset="0"/>
              </a:rPr>
              <a:t>Đa cấp xám</a:t>
            </a:r>
            <a:r>
              <a:rPr lang="en-US" sz="2800" smtClean="0">
                <a:latin typeface="Times New Roman" pitchFamily="18" charset="0"/>
                <a:cs typeface="Times New Roman" pitchFamily="18" charset="0"/>
              </a:rPr>
              <a:t>: mỗi điểm ảnh được biểu diễn bởi 1 giá trị (0..255) là cường độ sáng tại điểm đó.</a:t>
            </a:r>
          </a:p>
          <a:p>
            <a:pPr algn="l">
              <a:lnSpc>
                <a:spcPct val="150000"/>
              </a:lnSpc>
              <a:buClr>
                <a:schemeClr val="tx1"/>
              </a:buClr>
              <a:buFont typeface="Wingdings" pitchFamily="2" charset="2"/>
              <a:buChar char="q"/>
            </a:pPr>
            <a:r>
              <a:rPr lang="en-US" sz="2800" smtClean="0">
                <a:solidFill>
                  <a:schemeClr val="bg1"/>
                </a:solidFill>
                <a:latin typeface="Times New Roman" pitchFamily="18" charset="0"/>
                <a:cs typeface="Times New Roman" pitchFamily="18" charset="0"/>
              </a:rPr>
              <a:t>Ảnh màu</a:t>
            </a:r>
            <a:r>
              <a:rPr lang="en-US" sz="2800" smtClean="0">
                <a:latin typeface="Times New Roman" pitchFamily="18" charset="0"/>
                <a:cs typeface="Times New Roman" pitchFamily="18" charset="0"/>
              </a:rPr>
              <a:t>: mỗi điểm ảnh biểu diễn bởi 3 đại lượng R,G,B. Số lượng màu có thể lên đến 256^3 (16 triệu màu).</a:t>
            </a:r>
          </a:p>
          <a:p>
            <a:pPr algn="l">
              <a:lnSpc>
                <a:spcPct val="150000"/>
              </a:lnSpc>
              <a:buClr>
                <a:schemeClr val="tx1"/>
              </a:buClr>
              <a:buFont typeface="Wingdings" pitchFamily="2" charset="2"/>
              <a:buChar char="q"/>
            </a:pPr>
            <a:endParaRPr lang="en-US" sz="2800" b="0" cap="none" smtClean="0">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itchFamily="18" charset="0"/>
                <a:cs typeface="Times New Roman" pitchFamily="18" charset="0"/>
              </a:rPr>
              <a:t>Ảnh đen trắng</a:t>
            </a:r>
            <a:endParaRPr lang="en-US">
              <a:latin typeface="Times New Roman" pitchFamily="18" charset="0"/>
              <a:cs typeface="Times New Roman" pitchFamily="18" charset="0"/>
            </a:endParaRPr>
          </a:p>
        </p:txBody>
      </p:sp>
      <p:pic>
        <p:nvPicPr>
          <p:cNvPr id="2050" name="Picture 2" descr="C:\Documents and Settings\Nguyen Hong Hai\My Documents\My Pictures\LennaBinary.png"/>
          <p:cNvPicPr>
            <a:picLocks noGrp="1" noChangeAspect="1" noChangeArrowheads="1"/>
          </p:cNvPicPr>
          <p:nvPr>
            <p:ph idx="1"/>
          </p:nvPr>
        </p:nvPicPr>
        <p:blipFill>
          <a:blip r:embed="rId2"/>
          <a:srcRect/>
          <a:stretch>
            <a:fillRect/>
          </a:stretch>
        </p:blipFill>
        <p:spPr bwMode="auto">
          <a:xfrm>
            <a:off x="2286000" y="1981200"/>
            <a:ext cx="4191000" cy="4114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itchFamily="18" charset="0"/>
                <a:cs typeface="Times New Roman" pitchFamily="18" charset="0"/>
              </a:rPr>
              <a:t>Ảnh đa cấp xám</a:t>
            </a:r>
            <a:endParaRPr lang="en-US">
              <a:latin typeface="Times New Roman" pitchFamily="18" charset="0"/>
              <a:cs typeface="Times New Roman" pitchFamily="18" charset="0"/>
            </a:endParaRPr>
          </a:p>
        </p:txBody>
      </p:sp>
      <p:pic>
        <p:nvPicPr>
          <p:cNvPr id="3074" name="Picture 2" descr="C:\Documents and Settings\Nguyen Hong Hai\My Documents\Downloads\Compressed\Gray bitmap\Lena512.BMP"/>
          <p:cNvPicPr>
            <a:picLocks noGrp="1" noChangeAspect="1" noChangeArrowheads="1"/>
          </p:cNvPicPr>
          <p:nvPr>
            <p:ph idx="1"/>
          </p:nvPr>
        </p:nvPicPr>
        <p:blipFill>
          <a:blip r:embed="rId2"/>
          <a:srcRect/>
          <a:stretch>
            <a:fillRect/>
          </a:stretch>
        </p:blipFill>
        <p:spPr bwMode="auto">
          <a:xfrm>
            <a:off x="2377281" y="1935163"/>
            <a:ext cx="4389437" cy="438943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itchFamily="18" charset="0"/>
                <a:cs typeface="Times New Roman" pitchFamily="18" charset="0"/>
              </a:rPr>
              <a:t>Ảnh màu RGB</a:t>
            </a:r>
            <a:endParaRPr lang="en-US">
              <a:latin typeface="Times New Roman" pitchFamily="18" charset="0"/>
              <a:cs typeface="Times New Roman" pitchFamily="18" charset="0"/>
            </a:endParaRPr>
          </a:p>
        </p:txBody>
      </p:sp>
      <p:pic>
        <p:nvPicPr>
          <p:cNvPr id="4098" name="Picture 2" descr="C:\Documents and Settings\Nguyen Hong Hai\My Documents\My Pictures\lena512.bmp"/>
          <p:cNvPicPr>
            <a:picLocks noGrp="1" noChangeAspect="1" noChangeArrowheads="1"/>
          </p:cNvPicPr>
          <p:nvPr>
            <p:ph idx="1"/>
          </p:nvPr>
        </p:nvPicPr>
        <p:blipFill>
          <a:blip r:embed="rId2"/>
          <a:srcRect/>
          <a:stretch>
            <a:fillRect/>
          </a:stretch>
        </p:blipFill>
        <p:spPr bwMode="auto">
          <a:xfrm>
            <a:off x="2371490" y="1935163"/>
            <a:ext cx="4401019" cy="438943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a:bodyPr>
          <a:lstStyle/>
          <a:p>
            <a:pPr algn="ctr"/>
            <a:r>
              <a:rPr lang="en-US" sz="4400" b="0" smtClean="0">
                <a:solidFill>
                  <a:srgbClr val="FFFF00"/>
                </a:solidFill>
                <a:effectLst/>
                <a:latin typeface="Arial" pitchFamily="34" charset="0"/>
                <a:cs typeface="Arial" pitchFamily="34" charset="0"/>
              </a:rPr>
              <a:t>Cấu trúc ảnh bitmap</a:t>
            </a:r>
            <a:endParaRPr lang="en-US" sz="4400"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152400" y="1371600"/>
            <a:ext cx="8839200" cy="4572000"/>
          </a:xfrm>
        </p:spPr>
        <p:txBody>
          <a:bodyPr>
            <a:normAutofit/>
          </a:bodyPr>
          <a:lstStyle/>
          <a:p>
            <a:pPr algn="l">
              <a:lnSpc>
                <a:spcPct val="200000"/>
              </a:lnSpc>
              <a:buClr>
                <a:schemeClr val="tx1"/>
              </a:buClr>
              <a:buFont typeface="Wingdings" pitchFamily="2" charset="2"/>
              <a:buChar char="v"/>
            </a:pPr>
            <a:r>
              <a:rPr lang="en-US" sz="2800" smtClean="0"/>
              <a:t>Phần tiêu đề tệp (Bitmap header) </a:t>
            </a:r>
          </a:p>
          <a:p>
            <a:pPr algn="l">
              <a:lnSpc>
                <a:spcPct val="200000"/>
              </a:lnSpc>
              <a:buClr>
                <a:schemeClr val="tx1"/>
              </a:buClr>
              <a:buFont typeface="Wingdings" pitchFamily="2" charset="2"/>
              <a:buChar char="v"/>
            </a:pPr>
            <a:r>
              <a:rPr lang="en-US" sz="2800" smtClean="0"/>
              <a:t>Thông tin về ảnh (Bitmap Infor) </a:t>
            </a:r>
          </a:p>
          <a:p>
            <a:pPr algn="l">
              <a:lnSpc>
                <a:spcPct val="200000"/>
              </a:lnSpc>
              <a:buClr>
                <a:schemeClr val="tx1"/>
              </a:buClr>
              <a:buFont typeface="Wingdings" pitchFamily="2" charset="2"/>
              <a:buChar char="v"/>
            </a:pPr>
            <a:r>
              <a:rPr lang="en-US" sz="2800" smtClean="0"/>
              <a:t>Bảng màu (Palette Table) </a:t>
            </a:r>
          </a:p>
          <a:p>
            <a:pPr algn="l">
              <a:lnSpc>
                <a:spcPct val="200000"/>
              </a:lnSpc>
              <a:buClr>
                <a:schemeClr val="tx1"/>
              </a:buClr>
              <a:buFont typeface="Wingdings" pitchFamily="2" charset="2"/>
              <a:buChar char="v"/>
            </a:pPr>
            <a:r>
              <a:rPr lang="en-US" sz="2800" smtClean="0"/>
              <a:t>Vùng dữ liệu(Data) </a:t>
            </a:r>
          </a:p>
          <a:p>
            <a:pPr algn="l">
              <a:lnSpc>
                <a:spcPct val="150000"/>
              </a:lnSpc>
              <a:buClr>
                <a:schemeClr val="tx1"/>
              </a:buClr>
              <a:buFont typeface="Wingdings" pitchFamily="2" charset="2"/>
              <a:buChar char="v"/>
            </a:pPr>
            <a:endParaRPr lang="en-US" sz="2800" b="0" cap="none" smtClean="0">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a:bodyPr>
          <a:lstStyle/>
          <a:p>
            <a:pPr algn="ctr"/>
            <a:r>
              <a:rPr lang="en-US" sz="4400" b="0" smtClean="0">
                <a:solidFill>
                  <a:srgbClr val="FFFF00"/>
                </a:solidFill>
                <a:effectLst/>
                <a:latin typeface="Arial" pitchFamily="34" charset="0"/>
                <a:cs typeface="Arial" pitchFamily="34" charset="0"/>
              </a:rPr>
              <a:t>Bitmap Header</a:t>
            </a:r>
            <a:endParaRPr lang="en-US" sz="4400"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152400" y="1219200"/>
            <a:ext cx="8839200" cy="5638800"/>
          </a:xfrm>
        </p:spPr>
        <p:txBody>
          <a:bodyPr>
            <a:normAutofit/>
          </a:bodyPr>
          <a:lstStyle/>
          <a:p>
            <a:pPr algn="l">
              <a:lnSpc>
                <a:spcPct val="150000"/>
              </a:lnSpc>
              <a:buClr>
                <a:schemeClr val="tx1"/>
              </a:buClr>
            </a:pPr>
            <a:r>
              <a:rPr lang="en-US" sz="2800" smtClean="0"/>
              <a:t>Phần này có độ lớn cố định là 14 bytes</a:t>
            </a:r>
          </a:p>
          <a:p>
            <a:pPr algn="l">
              <a:lnSpc>
                <a:spcPct val="150000"/>
              </a:lnSpc>
              <a:buClr>
                <a:schemeClr val="tx1"/>
              </a:buClr>
            </a:pPr>
            <a:endParaRPr lang="en-US" sz="2800" smtClean="0"/>
          </a:p>
          <a:p>
            <a:pPr algn="l">
              <a:lnSpc>
                <a:spcPct val="150000"/>
              </a:lnSpc>
              <a:buClr>
                <a:schemeClr val="tx1"/>
              </a:buClr>
            </a:pPr>
            <a:endParaRPr lang="en-US" sz="2800" b="0" cap="none" smtClean="0">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graphicFrame>
        <p:nvGraphicFramePr>
          <p:cNvPr id="5" name="Table 4"/>
          <p:cNvGraphicFramePr>
            <a:graphicFrameLocks noGrp="1"/>
          </p:cNvGraphicFramePr>
          <p:nvPr/>
        </p:nvGraphicFramePr>
        <p:xfrm>
          <a:off x="914400" y="2362200"/>
          <a:ext cx="6705600" cy="3657600"/>
        </p:xfrm>
        <a:graphic>
          <a:graphicData uri="http://schemas.openxmlformats.org/drawingml/2006/table">
            <a:tbl>
              <a:tblPr firstRow="1" bandRow="1">
                <a:tableStyleId>{5C22544A-7EE6-4342-B048-85BDC9FD1C3A}</a:tableStyleId>
              </a:tblPr>
              <a:tblGrid>
                <a:gridCol w="2235200"/>
                <a:gridCol w="2235200"/>
                <a:gridCol w="2235200"/>
              </a:tblGrid>
              <a:tr h="609600">
                <a:tc>
                  <a:txBody>
                    <a:bodyPr/>
                    <a:lstStyle/>
                    <a:p>
                      <a:r>
                        <a:rPr lang="en-US" smtClean="0"/>
                        <a:t>Offset(byte)</a:t>
                      </a:r>
                      <a:endParaRPr lang="en-US"/>
                    </a:p>
                  </a:txBody>
                  <a:tcPr/>
                </a:tc>
                <a:tc>
                  <a:txBody>
                    <a:bodyPr/>
                    <a:lstStyle/>
                    <a:p>
                      <a:r>
                        <a:rPr lang="en-US" smtClean="0"/>
                        <a:t>Giá</a:t>
                      </a:r>
                      <a:r>
                        <a:rPr lang="en-US" baseline="0" smtClean="0"/>
                        <a:t> trị </a:t>
                      </a:r>
                      <a:endParaRPr lang="en-US"/>
                    </a:p>
                  </a:txBody>
                  <a:tcPr/>
                </a:tc>
                <a:tc>
                  <a:txBody>
                    <a:bodyPr/>
                    <a:lstStyle/>
                    <a:p>
                      <a:r>
                        <a:rPr lang="en-US" smtClean="0"/>
                        <a:t>Ý</a:t>
                      </a:r>
                      <a:r>
                        <a:rPr lang="en-US" baseline="0" smtClean="0"/>
                        <a:t> nghĩa</a:t>
                      </a:r>
                      <a:endParaRPr lang="en-US"/>
                    </a:p>
                  </a:txBody>
                  <a:tcPr/>
                </a:tc>
              </a:tr>
              <a:tr h="609600">
                <a:tc>
                  <a:txBody>
                    <a:bodyPr/>
                    <a:lstStyle/>
                    <a:p>
                      <a:r>
                        <a:rPr lang="en-US" smtClean="0"/>
                        <a:t>1</a:t>
                      </a:r>
                      <a:endParaRPr lang="en-US"/>
                    </a:p>
                  </a:txBody>
                  <a:tcPr/>
                </a:tc>
                <a:tc>
                  <a:txBody>
                    <a:bodyPr/>
                    <a:lstStyle/>
                    <a:p>
                      <a:r>
                        <a:rPr lang="en-US" smtClean="0"/>
                        <a:t>‘B’</a:t>
                      </a:r>
                      <a:endParaRPr lang="en-US"/>
                    </a:p>
                  </a:txBody>
                  <a:tcPr/>
                </a:tc>
                <a:tc>
                  <a:txBody>
                    <a:bodyPr/>
                    <a:lstStyle/>
                    <a:p>
                      <a:r>
                        <a:rPr lang="en-US" smtClean="0"/>
                        <a:t>Định</a:t>
                      </a:r>
                      <a:r>
                        <a:rPr lang="en-US" baseline="0" smtClean="0"/>
                        <a:t> dạng kiểu tệp</a:t>
                      </a:r>
                      <a:endParaRPr lang="en-US"/>
                    </a:p>
                  </a:txBody>
                  <a:tcPr/>
                </a:tc>
              </a:tr>
              <a:tr h="609600">
                <a:tc>
                  <a:txBody>
                    <a:bodyPr/>
                    <a:lstStyle/>
                    <a:p>
                      <a:r>
                        <a:rPr lang="en-US" smtClean="0"/>
                        <a:t>2</a:t>
                      </a:r>
                      <a:endParaRPr lang="en-US"/>
                    </a:p>
                  </a:txBody>
                  <a:tcPr/>
                </a:tc>
                <a:tc>
                  <a:txBody>
                    <a:bodyPr/>
                    <a:lstStyle/>
                    <a:p>
                      <a:r>
                        <a:rPr lang="en-US" smtClean="0"/>
                        <a:t>‘M’</a:t>
                      </a:r>
                      <a:endParaRPr lang="en-US"/>
                    </a:p>
                  </a:txBody>
                  <a:tcPr/>
                </a:tc>
                <a:tc>
                  <a:txBody>
                    <a:bodyPr/>
                    <a:lstStyle/>
                    <a:p>
                      <a:r>
                        <a:rPr lang="en-US" smtClean="0"/>
                        <a:t>Định dạng</a:t>
                      </a:r>
                      <a:r>
                        <a:rPr lang="en-US" baseline="0" smtClean="0"/>
                        <a:t> kiểu tệp</a:t>
                      </a:r>
                      <a:endParaRPr lang="en-US"/>
                    </a:p>
                  </a:txBody>
                  <a:tcPr/>
                </a:tc>
              </a:tr>
              <a:tr h="609600">
                <a:tc>
                  <a:txBody>
                    <a:bodyPr/>
                    <a:lstStyle/>
                    <a:p>
                      <a:r>
                        <a:rPr lang="en-US" smtClean="0"/>
                        <a:t>3-&gt;6</a:t>
                      </a:r>
                      <a:endParaRPr lang="en-US"/>
                    </a:p>
                  </a:txBody>
                  <a:tcPr/>
                </a:tc>
                <a:tc>
                  <a:txBody>
                    <a:bodyPr/>
                    <a:lstStyle/>
                    <a:p>
                      <a:r>
                        <a:rPr lang="en-US" smtClean="0"/>
                        <a:t>Unsigned</a:t>
                      </a:r>
                      <a:r>
                        <a:rPr lang="en-US" baseline="0" smtClean="0"/>
                        <a:t> long </a:t>
                      </a:r>
                      <a:endParaRPr lang="en-US"/>
                    </a:p>
                  </a:txBody>
                  <a:tcPr/>
                </a:tc>
                <a:tc>
                  <a:txBody>
                    <a:bodyPr/>
                    <a:lstStyle/>
                    <a:p>
                      <a:r>
                        <a:rPr lang="en-US" smtClean="0"/>
                        <a:t>Kích</a:t>
                      </a:r>
                      <a:r>
                        <a:rPr lang="en-US" baseline="0" smtClean="0"/>
                        <a:t> thước tệp</a:t>
                      </a:r>
                      <a:endParaRPr lang="en-US"/>
                    </a:p>
                  </a:txBody>
                  <a:tcPr/>
                </a:tc>
              </a:tr>
              <a:tr h="609600">
                <a:tc>
                  <a:txBody>
                    <a:bodyPr/>
                    <a:lstStyle/>
                    <a:p>
                      <a:r>
                        <a:rPr lang="en-US" smtClean="0"/>
                        <a:t>7-&gt;10</a:t>
                      </a:r>
                      <a:endParaRPr lang="en-US"/>
                    </a:p>
                  </a:txBody>
                  <a:tcPr/>
                </a:tc>
                <a:tc>
                  <a:txBody>
                    <a:bodyPr/>
                    <a:lstStyle/>
                    <a:p>
                      <a:r>
                        <a:rPr lang="en-US" smtClean="0"/>
                        <a:t>Zero</a:t>
                      </a:r>
                      <a:endParaRPr lang="en-US"/>
                    </a:p>
                  </a:txBody>
                  <a:tcPr/>
                </a:tc>
                <a:tc>
                  <a:txBody>
                    <a:bodyPr/>
                    <a:lstStyle/>
                    <a:p>
                      <a:r>
                        <a:rPr lang="en-US" smtClean="0"/>
                        <a:t>Reserved</a:t>
                      </a:r>
                      <a:endParaRPr lang="en-US"/>
                    </a:p>
                  </a:txBody>
                  <a:tcPr/>
                </a:tc>
              </a:tr>
              <a:tr h="609600">
                <a:tc>
                  <a:txBody>
                    <a:bodyPr/>
                    <a:lstStyle/>
                    <a:p>
                      <a:r>
                        <a:rPr lang="en-US" smtClean="0"/>
                        <a:t>11-&gt;14</a:t>
                      </a:r>
                      <a:endParaRPr lang="en-US"/>
                    </a:p>
                  </a:txBody>
                  <a:tcPr/>
                </a:tc>
                <a:tc>
                  <a:txBody>
                    <a:bodyPr/>
                    <a:lstStyle/>
                    <a:p>
                      <a:r>
                        <a:rPr lang="en-US" smtClean="0"/>
                        <a:t>Unsigned</a:t>
                      </a:r>
                      <a:r>
                        <a:rPr lang="en-US" baseline="0" smtClean="0"/>
                        <a:t> long </a:t>
                      </a:r>
                      <a:endParaRPr lang="en-US"/>
                    </a:p>
                  </a:txBody>
                  <a:tcPr/>
                </a:tc>
                <a:tc>
                  <a:txBody>
                    <a:bodyPr/>
                    <a:lstStyle/>
                    <a:p>
                      <a:r>
                        <a:rPr lang="en-US" smtClean="0"/>
                        <a:t>Địa chỉ</a:t>
                      </a:r>
                      <a:r>
                        <a:rPr lang="en-US" baseline="0" smtClean="0"/>
                        <a:t> phần dữ liệu</a:t>
                      </a:r>
                      <a:endParaRPr lang="en-US"/>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a:bodyPr>
          <a:lstStyle/>
          <a:p>
            <a:pPr algn="ctr"/>
            <a:r>
              <a:rPr lang="en-US" sz="4400" b="0" smtClean="0">
                <a:solidFill>
                  <a:srgbClr val="FFFF00"/>
                </a:solidFill>
                <a:effectLst/>
                <a:latin typeface="Arial" pitchFamily="34" charset="0"/>
                <a:cs typeface="Arial" pitchFamily="34" charset="0"/>
              </a:rPr>
              <a:t>Bitmap info</a:t>
            </a:r>
            <a:endParaRPr lang="en-US" sz="4400"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152400" y="1371600"/>
            <a:ext cx="8839200" cy="4572000"/>
          </a:xfrm>
        </p:spPr>
        <p:txBody>
          <a:bodyPr>
            <a:normAutofit/>
          </a:bodyPr>
          <a:lstStyle/>
          <a:p>
            <a:pPr algn="l">
              <a:lnSpc>
                <a:spcPct val="150000"/>
              </a:lnSpc>
              <a:buClr>
                <a:schemeClr val="tx1"/>
              </a:buClr>
            </a:pPr>
            <a:endParaRPr lang="en-US" sz="2800" b="0" cap="none" smtClean="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304800" y="1219200"/>
          <a:ext cx="8610601" cy="5299579"/>
        </p:xfrm>
        <a:graphic>
          <a:graphicData uri="http://schemas.openxmlformats.org/drawingml/2006/table">
            <a:tbl>
              <a:tblPr firstRow="1" bandRow="1">
                <a:tableStyleId>{5C22544A-7EE6-4342-B048-85BDC9FD1C3A}</a:tableStyleId>
              </a:tblPr>
              <a:tblGrid>
                <a:gridCol w="1558816"/>
                <a:gridCol w="2208323"/>
                <a:gridCol w="4843462"/>
              </a:tblGrid>
              <a:tr h="453259">
                <a:tc>
                  <a:txBody>
                    <a:bodyPr/>
                    <a:lstStyle/>
                    <a:p>
                      <a:r>
                        <a:rPr lang="en-US" smtClean="0"/>
                        <a:t>Offset(byte)</a:t>
                      </a:r>
                      <a:endParaRPr lang="en-US"/>
                    </a:p>
                  </a:txBody>
                  <a:tcPr/>
                </a:tc>
                <a:tc>
                  <a:txBody>
                    <a:bodyPr/>
                    <a:lstStyle/>
                    <a:p>
                      <a:r>
                        <a:rPr lang="en-US" smtClean="0"/>
                        <a:t>Giá</a:t>
                      </a:r>
                      <a:r>
                        <a:rPr lang="en-US" baseline="0" smtClean="0"/>
                        <a:t> trị</a:t>
                      </a:r>
                      <a:endParaRPr lang="en-US"/>
                    </a:p>
                  </a:txBody>
                  <a:tcPr/>
                </a:tc>
                <a:tc>
                  <a:txBody>
                    <a:bodyPr/>
                    <a:lstStyle/>
                    <a:p>
                      <a:r>
                        <a:rPr lang="en-US" smtClean="0"/>
                        <a:t>Ý</a:t>
                      </a:r>
                      <a:r>
                        <a:rPr lang="en-US" baseline="0" smtClean="0"/>
                        <a:t> nghĩa</a:t>
                      </a:r>
                      <a:endParaRPr lang="en-US"/>
                    </a:p>
                  </a:txBody>
                  <a:tcPr/>
                </a:tc>
              </a:tr>
              <a:tr h="362607">
                <a:tc>
                  <a:txBody>
                    <a:bodyPr/>
                    <a:lstStyle/>
                    <a:p>
                      <a:r>
                        <a:rPr lang="en-US" smtClean="0"/>
                        <a:t>1-&gt;4</a:t>
                      </a:r>
                      <a:endParaRPr lang="en-US"/>
                    </a:p>
                  </a:txBody>
                  <a:tcPr/>
                </a:tc>
                <a:tc>
                  <a:txBody>
                    <a:bodyPr/>
                    <a:lstStyle/>
                    <a:p>
                      <a:r>
                        <a:rPr lang="en-US" smtClean="0"/>
                        <a:t>40</a:t>
                      </a:r>
                      <a:endParaRPr lang="en-US"/>
                    </a:p>
                  </a:txBody>
                  <a:tcPr/>
                </a:tc>
                <a:tc>
                  <a:txBody>
                    <a:bodyPr/>
                    <a:lstStyle/>
                    <a:p>
                      <a:r>
                        <a:rPr lang="en-US" smtClean="0"/>
                        <a:t>Số byte của</a:t>
                      </a:r>
                      <a:r>
                        <a:rPr lang="en-US" baseline="0" smtClean="0"/>
                        <a:t> vùng bitmap info</a:t>
                      </a:r>
                      <a:endParaRPr lang="en-US"/>
                    </a:p>
                  </a:txBody>
                  <a:tcPr/>
                </a:tc>
              </a:tr>
              <a:tr h="362607">
                <a:tc>
                  <a:txBody>
                    <a:bodyPr/>
                    <a:lstStyle/>
                    <a:p>
                      <a:r>
                        <a:rPr lang="en-US" smtClean="0"/>
                        <a:t>5-&gt;8</a:t>
                      </a:r>
                      <a:endParaRPr lang="en-US"/>
                    </a:p>
                  </a:txBody>
                  <a:tcPr/>
                </a:tc>
                <a:tc>
                  <a:txBody>
                    <a:bodyPr/>
                    <a:lstStyle/>
                    <a:p>
                      <a:r>
                        <a:rPr lang="en-US" smtClean="0"/>
                        <a:t>Unsigned</a:t>
                      </a:r>
                      <a:r>
                        <a:rPr lang="en-US" baseline="0" smtClean="0"/>
                        <a:t> long</a:t>
                      </a:r>
                      <a:endParaRPr lang="en-US"/>
                    </a:p>
                  </a:txBody>
                  <a:tcPr/>
                </a:tc>
                <a:tc>
                  <a:txBody>
                    <a:bodyPr/>
                    <a:lstStyle/>
                    <a:p>
                      <a:r>
                        <a:rPr lang="en-US" smtClean="0"/>
                        <a:t>Độ rộng</a:t>
                      </a:r>
                      <a:r>
                        <a:rPr lang="en-US" baseline="0" smtClean="0"/>
                        <a:t> của ảnh tính theo pixel</a:t>
                      </a:r>
                      <a:endParaRPr lang="en-US"/>
                    </a:p>
                  </a:txBody>
                  <a:tcPr/>
                </a:tc>
              </a:tr>
              <a:tr h="362607">
                <a:tc>
                  <a:txBody>
                    <a:bodyPr/>
                    <a:lstStyle/>
                    <a:p>
                      <a:r>
                        <a:rPr lang="en-US" smtClean="0"/>
                        <a:t>9-&gt;12</a:t>
                      </a:r>
                      <a:endParaRPr lang="en-US"/>
                    </a:p>
                  </a:txBody>
                  <a:tcPr/>
                </a:tc>
                <a:tc>
                  <a:txBody>
                    <a:bodyPr/>
                    <a:lstStyle/>
                    <a:p>
                      <a:r>
                        <a:rPr lang="en-US" smtClean="0"/>
                        <a:t>Unsigned</a:t>
                      </a:r>
                      <a:r>
                        <a:rPr lang="en-US" baseline="0" smtClean="0"/>
                        <a:t> long </a:t>
                      </a:r>
                      <a:endParaRPr lang="en-US"/>
                    </a:p>
                  </a:txBody>
                  <a:tcPr/>
                </a:tc>
                <a:tc>
                  <a:txBody>
                    <a:bodyPr/>
                    <a:lstStyle/>
                    <a:p>
                      <a:r>
                        <a:rPr lang="en-US" smtClean="0"/>
                        <a:t>Độ</a:t>
                      </a:r>
                      <a:r>
                        <a:rPr lang="en-US" baseline="0" smtClean="0"/>
                        <a:t> cao của ảnh tính theo pixel</a:t>
                      </a:r>
                      <a:endParaRPr lang="en-US"/>
                    </a:p>
                  </a:txBody>
                  <a:tcPr/>
                </a:tc>
              </a:tr>
              <a:tr h="362607">
                <a:tc>
                  <a:txBody>
                    <a:bodyPr/>
                    <a:lstStyle/>
                    <a:p>
                      <a:r>
                        <a:rPr lang="en-US" smtClean="0"/>
                        <a:t>13-&gt;14</a:t>
                      </a:r>
                      <a:endParaRPr lang="en-US"/>
                    </a:p>
                  </a:txBody>
                  <a:tcPr/>
                </a:tc>
                <a:tc>
                  <a:txBody>
                    <a:bodyPr/>
                    <a:lstStyle/>
                    <a:p>
                      <a:r>
                        <a:rPr lang="en-US" smtClean="0"/>
                        <a:t>1</a:t>
                      </a:r>
                      <a:endParaRPr lang="en-US"/>
                    </a:p>
                  </a:txBody>
                  <a:tcPr/>
                </a:tc>
                <a:tc>
                  <a:txBody>
                    <a:bodyPr/>
                    <a:lstStyle/>
                    <a:p>
                      <a:r>
                        <a:rPr lang="en-US" smtClean="0"/>
                        <a:t>Number of  Color Plans</a:t>
                      </a:r>
                      <a:endParaRPr lang="en-US"/>
                    </a:p>
                  </a:txBody>
                  <a:tcPr/>
                </a:tc>
              </a:tr>
              <a:tr h="362607">
                <a:tc>
                  <a:txBody>
                    <a:bodyPr/>
                    <a:lstStyle/>
                    <a:p>
                      <a:r>
                        <a:rPr lang="en-US" smtClean="0"/>
                        <a:t>15-&gt;16</a:t>
                      </a:r>
                      <a:endParaRPr lang="en-US"/>
                    </a:p>
                  </a:txBody>
                  <a:tcPr/>
                </a:tc>
                <a:tc>
                  <a:txBody>
                    <a:bodyPr/>
                    <a:lstStyle/>
                    <a:p>
                      <a:r>
                        <a:rPr lang="en-US" smtClean="0"/>
                        <a:t>Unsigned</a:t>
                      </a:r>
                      <a:r>
                        <a:rPr lang="en-US" baseline="0" smtClean="0"/>
                        <a:t> long</a:t>
                      </a:r>
                      <a:endParaRPr lang="en-US"/>
                    </a:p>
                  </a:txBody>
                  <a:tcPr/>
                </a:tc>
                <a:tc>
                  <a:txBody>
                    <a:bodyPr/>
                    <a:lstStyle/>
                    <a:p>
                      <a:r>
                        <a:rPr kumimoji="0" lang="en-US" sz="1800" kern="1200" smtClean="0">
                          <a:solidFill>
                            <a:schemeClr val="dk1"/>
                          </a:solidFill>
                          <a:latin typeface="+mn-lt"/>
                          <a:ea typeface="+mn-ea"/>
                          <a:cs typeface="+mn-cs"/>
                        </a:rPr>
                        <a:t>Số bit để biểu diễn 1 pixel</a:t>
                      </a:r>
                      <a:endParaRPr lang="en-US"/>
                    </a:p>
                  </a:txBody>
                  <a:tcPr/>
                </a:tc>
              </a:tr>
              <a:tr h="362607">
                <a:tc>
                  <a:txBody>
                    <a:bodyPr/>
                    <a:lstStyle/>
                    <a:p>
                      <a:r>
                        <a:rPr lang="en-US" smtClean="0"/>
                        <a:t>17-&gt;20</a:t>
                      </a:r>
                      <a:endParaRPr lang="en-US"/>
                    </a:p>
                  </a:txBody>
                  <a:tcPr/>
                </a:tc>
                <a:tc>
                  <a:txBody>
                    <a:bodyPr/>
                    <a:lstStyle/>
                    <a:p>
                      <a:r>
                        <a:rPr lang="en-US" smtClean="0"/>
                        <a:t>Unsigned</a:t>
                      </a:r>
                      <a:r>
                        <a:rPr lang="en-US" baseline="0" smtClean="0"/>
                        <a:t> long </a:t>
                      </a:r>
                      <a:endParaRPr lang="en-US"/>
                    </a:p>
                  </a:txBody>
                  <a:tcPr/>
                </a:tc>
                <a:tc>
                  <a:txBody>
                    <a:bodyPr/>
                    <a:lstStyle/>
                    <a:p>
                      <a:r>
                        <a:rPr lang="en-US" smtClean="0"/>
                        <a:t>Kiểu</a:t>
                      </a:r>
                      <a:r>
                        <a:rPr lang="en-US" baseline="0" smtClean="0"/>
                        <a:t> nén</a:t>
                      </a:r>
                      <a:endParaRPr lang="en-US"/>
                    </a:p>
                  </a:txBody>
                  <a:tcPr/>
                </a:tc>
              </a:tr>
              <a:tr h="362607">
                <a:tc>
                  <a:txBody>
                    <a:bodyPr/>
                    <a:lstStyle/>
                    <a:p>
                      <a:r>
                        <a:rPr lang="en-US" smtClean="0"/>
                        <a:t>21-&gt;24</a:t>
                      </a:r>
                      <a:endParaRPr lang="en-US"/>
                    </a:p>
                  </a:txBody>
                  <a:tcPr/>
                </a:tc>
                <a:tc>
                  <a:txBody>
                    <a:bodyPr/>
                    <a:lstStyle/>
                    <a:p>
                      <a:r>
                        <a:rPr lang="en-US" smtClean="0"/>
                        <a:t>Unsigned</a:t>
                      </a:r>
                      <a:r>
                        <a:rPr lang="en-US" baseline="0" smtClean="0"/>
                        <a:t> long </a:t>
                      </a:r>
                      <a:endParaRPr lang="en-US"/>
                    </a:p>
                  </a:txBody>
                  <a:tcPr/>
                </a:tc>
                <a:tc>
                  <a:txBody>
                    <a:bodyPr/>
                    <a:lstStyle/>
                    <a:p>
                      <a:r>
                        <a:rPr lang="en-US" smtClean="0"/>
                        <a:t>Kích</a:t>
                      </a:r>
                      <a:r>
                        <a:rPr lang="en-US" baseline="0" smtClean="0"/>
                        <a:t> thước ảnh (byte)</a:t>
                      </a:r>
                      <a:endParaRPr lang="en-US"/>
                    </a:p>
                  </a:txBody>
                  <a:tcPr/>
                </a:tc>
              </a:tr>
              <a:tr h="362607">
                <a:tc>
                  <a:txBody>
                    <a:bodyPr/>
                    <a:lstStyle/>
                    <a:p>
                      <a:r>
                        <a:rPr lang="en-US" smtClean="0"/>
                        <a:t>25-&gt;28</a:t>
                      </a:r>
                      <a:endParaRPr lang="en-US"/>
                    </a:p>
                  </a:txBody>
                  <a:tcPr/>
                </a:tc>
                <a:tc>
                  <a:txBody>
                    <a:bodyPr/>
                    <a:lstStyle/>
                    <a:p>
                      <a:r>
                        <a:rPr lang="en-US" smtClean="0"/>
                        <a:t>Unsigned</a:t>
                      </a:r>
                      <a:r>
                        <a:rPr lang="en-US" baseline="0" smtClean="0"/>
                        <a:t> long </a:t>
                      </a:r>
                      <a:endParaRPr lang="en-US"/>
                    </a:p>
                  </a:txBody>
                  <a:tcPr/>
                </a:tc>
                <a:tc>
                  <a:txBody>
                    <a:bodyPr/>
                    <a:lstStyle/>
                    <a:p>
                      <a:r>
                        <a:rPr lang="en-US" smtClean="0"/>
                        <a:t>Độ</a:t>
                      </a:r>
                      <a:r>
                        <a:rPr lang="en-US" baseline="0" smtClean="0"/>
                        <a:t> phân giải của ảnh theo chiều ngang</a:t>
                      </a:r>
                      <a:endParaRPr lang="en-US"/>
                    </a:p>
                  </a:txBody>
                  <a:tcPr/>
                </a:tc>
              </a:tr>
              <a:tr h="634562">
                <a:tc>
                  <a:txBody>
                    <a:bodyPr/>
                    <a:lstStyle/>
                    <a:p>
                      <a:r>
                        <a:rPr lang="en-US" smtClean="0"/>
                        <a:t>29-&gt;32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Unsigned</a:t>
                      </a:r>
                      <a:r>
                        <a:rPr lang="en-US" baseline="0" smtClean="0"/>
                        <a:t> long </a:t>
                      </a:r>
                      <a:endParaRPr lang="en-US" smtClean="0"/>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Độ</a:t>
                      </a:r>
                      <a:r>
                        <a:rPr lang="en-US" baseline="0" smtClean="0"/>
                        <a:t> phân giải của ảnh theo chiều dọc</a:t>
                      </a:r>
                      <a:endParaRPr lang="en-US" smtClean="0"/>
                    </a:p>
                    <a:p>
                      <a:endParaRPr lang="en-US"/>
                    </a:p>
                  </a:txBody>
                  <a:tcPr/>
                </a:tc>
              </a:tr>
              <a:tr h="634562">
                <a:tc>
                  <a:txBody>
                    <a:bodyPr/>
                    <a:lstStyle/>
                    <a:p>
                      <a:r>
                        <a:rPr lang="en-US" smtClean="0"/>
                        <a:t>33-&gt;36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Unsigned</a:t>
                      </a:r>
                      <a:r>
                        <a:rPr lang="en-US" baseline="0" smtClean="0"/>
                        <a:t> long </a:t>
                      </a:r>
                      <a:endParaRPr lang="en-US" smtClean="0"/>
                    </a:p>
                    <a:p>
                      <a:endParaRPr lang="en-US"/>
                    </a:p>
                  </a:txBody>
                  <a:tcPr/>
                </a:tc>
                <a:tc>
                  <a:txBody>
                    <a:bodyPr/>
                    <a:lstStyle/>
                    <a:p>
                      <a:r>
                        <a:rPr lang="en-US" smtClean="0"/>
                        <a:t>Số</a:t>
                      </a:r>
                      <a:r>
                        <a:rPr lang="en-US" baseline="0" smtClean="0"/>
                        <a:t> lượng màu trong bảng màu</a:t>
                      </a:r>
                      <a:endParaRPr lang="en-US"/>
                    </a:p>
                  </a:txBody>
                  <a:tcPr/>
                </a:tc>
              </a:tr>
              <a:tr h="634562">
                <a:tc>
                  <a:txBody>
                    <a:bodyPr/>
                    <a:lstStyle/>
                    <a:p>
                      <a:r>
                        <a:rPr lang="en-US" smtClean="0"/>
                        <a:t>37-&gt;40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Unsigned</a:t>
                      </a:r>
                      <a:r>
                        <a:rPr lang="en-US" baseline="0" smtClean="0"/>
                        <a:t> long </a:t>
                      </a:r>
                      <a:endParaRPr lang="en-US" smtClean="0"/>
                    </a:p>
                    <a:p>
                      <a:endParaRPr lang="en-US"/>
                    </a:p>
                  </a:txBody>
                  <a:tcPr/>
                </a:tc>
                <a:tc>
                  <a:txBody>
                    <a:bodyPr/>
                    <a:lstStyle/>
                    <a:p>
                      <a:r>
                        <a:rPr lang="en-US" smtClean="0"/>
                        <a:t>Số</a:t>
                      </a:r>
                      <a:r>
                        <a:rPr lang="en-US" baseline="0" smtClean="0"/>
                        <a:t> màu quan trọng</a:t>
                      </a:r>
                      <a:endParaRPr lang="en-US"/>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a:bodyPr>
          <a:lstStyle/>
          <a:p>
            <a:pPr algn="ctr"/>
            <a:r>
              <a:rPr lang="en-US" sz="4400" b="0" smtClean="0">
                <a:solidFill>
                  <a:srgbClr val="FFFF00"/>
                </a:solidFill>
                <a:effectLst/>
                <a:latin typeface="Arial" pitchFamily="34" charset="0"/>
                <a:cs typeface="Arial" pitchFamily="34" charset="0"/>
              </a:rPr>
              <a:t>Cấu trúc ảnh bitmap</a:t>
            </a:r>
            <a:endParaRPr lang="en-US" sz="4400"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152400" y="1371600"/>
            <a:ext cx="8839200" cy="5257800"/>
          </a:xfrm>
        </p:spPr>
        <p:txBody>
          <a:bodyPr>
            <a:normAutofit/>
          </a:bodyPr>
          <a:lstStyle/>
          <a:p>
            <a:pPr algn="l">
              <a:lnSpc>
                <a:spcPct val="150000"/>
              </a:lnSpc>
              <a:buClr>
                <a:schemeClr val="tx1"/>
              </a:buClr>
              <a:buFont typeface="Wingdings" pitchFamily="2" charset="2"/>
              <a:buChar char="v"/>
            </a:pPr>
            <a:r>
              <a:rPr lang="en-US" sz="2800" smtClean="0">
                <a:solidFill>
                  <a:schemeClr val="bg1"/>
                </a:solidFill>
              </a:rPr>
              <a:t>Bảng màu (Palette Table): </a:t>
            </a:r>
            <a:r>
              <a:rPr lang="en-US" sz="2800" smtClean="0"/>
              <a:t> Bảng màu là tập các màu sử dụng trong ảnh, mỗi một màu trong ảnh được gọi là một entry và được lưu trữ bằng 4 byte.</a:t>
            </a:r>
          </a:p>
          <a:p>
            <a:pPr algn="l">
              <a:lnSpc>
                <a:spcPct val="150000"/>
              </a:lnSpc>
              <a:buClr>
                <a:schemeClr val="tx1"/>
              </a:buClr>
              <a:buFont typeface="Wingdings" pitchFamily="2" charset="2"/>
              <a:buChar char="v"/>
            </a:pPr>
            <a:r>
              <a:rPr lang="en-US" sz="2800" smtClean="0">
                <a:solidFill>
                  <a:schemeClr val="bg1"/>
                </a:solidFill>
              </a:rPr>
              <a:t>Vùng dữ liệu(Data): </a:t>
            </a:r>
            <a:r>
              <a:rPr lang="en-US" sz="2800" smtClean="0"/>
              <a:t>Là ma trận các điểm ảnh,mỗi điểm ảnh có thể biểu diễn bởi n bit. (n=8,24,32…),ví dụ với ảnh 24 bit,mỗi điểm ảnh là 1 bộ 3 thành phần(R,G,B) và mỗi thành phần này chiếm 1 byte. Đây chính là nơi để giấu tin.</a:t>
            </a:r>
            <a:endParaRPr lang="en-US" sz="2800" b="0" cap="none" smtClean="0">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 y="0"/>
            <a:ext cx="8686800" cy="979962"/>
          </a:xfrm>
        </p:spPr>
        <p:txBody>
          <a:bodyPr/>
          <a:lstStyle/>
          <a:p>
            <a:pPr algn="ctr"/>
            <a:r>
              <a:rPr lang="en-US" b="0" smtClean="0">
                <a:solidFill>
                  <a:srgbClr val="FFFF00"/>
                </a:solidFill>
                <a:effectLst/>
                <a:latin typeface="Arial" pitchFamily="34" charset="0"/>
                <a:cs typeface="Arial" pitchFamily="34" charset="0"/>
              </a:rPr>
              <a:t>Nội dung trình bày</a:t>
            </a:r>
            <a:endParaRPr lang="en-US"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381000" y="1600200"/>
            <a:ext cx="8382000" cy="4876800"/>
          </a:xfrm>
        </p:spPr>
        <p:txBody>
          <a:bodyPr>
            <a:noAutofit/>
          </a:bodyPr>
          <a:lstStyle/>
          <a:p>
            <a:pPr algn="l">
              <a:lnSpc>
                <a:spcPct val="200000"/>
              </a:lnSpc>
              <a:buFont typeface="Wingdings" pitchFamily="2" charset="2"/>
              <a:buChar char="q"/>
            </a:pPr>
            <a:r>
              <a:rPr lang="en-US" sz="2800" b="0" cap="none" err="1" smtClean="0">
                <a:latin typeface="Times New Roman" pitchFamily="18" charset="0"/>
                <a:cs typeface="Times New Roman" pitchFamily="18" charset="0"/>
              </a:rPr>
              <a:t>Nhu</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cầu</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trao</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đổi</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thông</a:t>
            </a:r>
            <a:r>
              <a:rPr lang="en-US" sz="2800" b="0" cap="none" smtClean="0">
                <a:latin typeface="Times New Roman" pitchFamily="18" charset="0"/>
                <a:cs typeface="Times New Roman" pitchFamily="18" charset="0"/>
              </a:rPr>
              <a:t> tin </a:t>
            </a:r>
            <a:r>
              <a:rPr lang="en-US" sz="2800" b="0" cap="none" err="1" smtClean="0">
                <a:latin typeface="Times New Roman" pitchFamily="18" charset="0"/>
                <a:cs typeface="Times New Roman" pitchFamily="18" charset="0"/>
              </a:rPr>
              <a:t>hiện</a:t>
            </a:r>
            <a:r>
              <a:rPr lang="en-US" sz="2800" b="0" cap="none" smtClean="0">
                <a:latin typeface="Times New Roman" pitchFamily="18" charset="0"/>
                <a:cs typeface="Times New Roman" pitchFamily="18" charset="0"/>
              </a:rPr>
              <a:t> nay</a:t>
            </a:r>
          </a:p>
          <a:p>
            <a:pPr algn="l">
              <a:lnSpc>
                <a:spcPct val="200000"/>
              </a:lnSpc>
              <a:buFont typeface="Wingdings" pitchFamily="2" charset="2"/>
              <a:buChar char="q"/>
            </a:pPr>
            <a:r>
              <a:rPr lang="en-US" sz="2800" b="0" cap="none" err="1" smtClean="0">
                <a:latin typeface="Times New Roman" pitchFamily="18" charset="0"/>
                <a:cs typeface="Times New Roman" pitchFamily="18" charset="0"/>
              </a:rPr>
              <a:t>Tổng</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quan</a:t>
            </a:r>
            <a:r>
              <a:rPr lang="en-US" sz="2800" b="0" cap="none" smtClean="0">
                <a:latin typeface="Times New Roman" pitchFamily="18" charset="0"/>
                <a:cs typeface="Times New Roman" pitchFamily="18" charset="0"/>
              </a:rPr>
              <a:t> về giấu tin</a:t>
            </a:r>
          </a:p>
          <a:p>
            <a:pPr algn="l">
              <a:lnSpc>
                <a:spcPct val="200000"/>
              </a:lnSpc>
              <a:buFont typeface="Wingdings" pitchFamily="2" charset="2"/>
              <a:buChar char="q"/>
            </a:pPr>
            <a:r>
              <a:rPr lang="en-US" sz="2800" b="0" cap="none" err="1" smtClean="0">
                <a:latin typeface="Times New Roman" pitchFamily="18" charset="0"/>
                <a:cs typeface="Times New Roman" pitchFamily="18" charset="0"/>
              </a:rPr>
              <a:t>Cấu</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trúc</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ảnh</a:t>
            </a:r>
            <a:r>
              <a:rPr lang="en-US" sz="2800" b="0" cap="none" smtClean="0">
                <a:latin typeface="Times New Roman" pitchFamily="18" charset="0"/>
                <a:cs typeface="Times New Roman" pitchFamily="18" charset="0"/>
              </a:rPr>
              <a:t> Bitmap</a:t>
            </a:r>
          </a:p>
          <a:p>
            <a:pPr algn="l">
              <a:lnSpc>
                <a:spcPct val="200000"/>
              </a:lnSpc>
              <a:buFont typeface="Wingdings" pitchFamily="2" charset="2"/>
              <a:buChar char="q"/>
            </a:pPr>
            <a:r>
              <a:rPr lang="en-US" sz="2800" b="0" cap="none" err="1" smtClean="0">
                <a:latin typeface="Times New Roman" pitchFamily="18" charset="0"/>
                <a:cs typeface="Times New Roman" pitchFamily="18" charset="0"/>
              </a:rPr>
              <a:t>Phương</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pháp</a:t>
            </a:r>
            <a:r>
              <a:rPr lang="en-US" sz="2800" b="0" cap="none" smtClean="0">
                <a:latin typeface="Times New Roman" pitchFamily="18" charset="0"/>
                <a:cs typeface="Times New Roman" pitchFamily="18" charset="0"/>
              </a:rPr>
              <a:t> LSB( </a:t>
            </a:r>
            <a:r>
              <a:rPr lang="en-US" sz="2800" b="0" u="sng" cap="none" smtClean="0">
                <a:latin typeface="Times New Roman" pitchFamily="18" charset="0"/>
                <a:cs typeface="Times New Roman" pitchFamily="18" charset="0"/>
              </a:rPr>
              <a:t>L</a:t>
            </a:r>
            <a:r>
              <a:rPr lang="en-US" sz="2800" b="0" cap="none" smtClean="0">
                <a:latin typeface="Times New Roman" pitchFamily="18" charset="0"/>
                <a:cs typeface="Times New Roman" pitchFamily="18" charset="0"/>
              </a:rPr>
              <a:t>east </a:t>
            </a:r>
            <a:r>
              <a:rPr lang="en-US" sz="2800" b="0" u="sng" cap="none" smtClean="0">
                <a:latin typeface="Times New Roman" pitchFamily="18" charset="0"/>
                <a:cs typeface="Times New Roman" pitchFamily="18" charset="0"/>
              </a:rPr>
              <a:t>S</a:t>
            </a:r>
            <a:r>
              <a:rPr lang="en-US" sz="2800" b="0" cap="none" smtClean="0">
                <a:latin typeface="Times New Roman" pitchFamily="18" charset="0"/>
                <a:cs typeface="Times New Roman" pitchFamily="18" charset="0"/>
              </a:rPr>
              <a:t>ignificant </a:t>
            </a:r>
            <a:r>
              <a:rPr lang="en-US" sz="2800" b="0" u="sng" cap="none" smtClean="0">
                <a:latin typeface="Times New Roman" pitchFamily="18" charset="0"/>
                <a:cs typeface="Times New Roman" pitchFamily="18" charset="0"/>
              </a:rPr>
              <a:t>B</a:t>
            </a:r>
            <a:r>
              <a:rPr lang="en-US" sz="2800" b="0" cap="none" smtClean="0">
                <a:latin typeface="Times New Roman" pitchFamily="18" charset="0"/>
                <a:cs typeface="Times New Roman" pitchFamily="18" charset="0"/>
              </a:rPr>
              <a:t>it)</a:t>
            </a:r>
          </a:p>
          <a:p>
            <a:pPr algn="l">
              <a:lnSpc>
                <a:spcPct val="200000"/>
              </a:lnSpc>
              <a:buFont typeface="Wingdings" pitchFamily="2" charset="2"/>
              <a:buChar char="q"/>
            </a:pPr>
            <a:r>
              <a:rPr lang="en-US" sz="2800" b="0" cap="none" smtClean="0">
                <a:latin typeface="Times New Roman" pitchFamily="18" charset="0"/>
                <a:cs typeface="Times New Roman" pitchFamily="18" charset="0"/>
              </a:rPr>
              <a:t>Demo </a:t>
            </a:r>
            <a:r>
              <a:rPr lang="en-US" sz="2800" b="0" cap="none" err="1" smtClean="0">
                <a:latin typeface="Times New Roman" pitchFamily="18" charset="0"/>
                <a:cs typeface="Times New Roman" pitchFamily="18" charset="0"/>
              </a:rPr>
              <a:t>chương</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trình</a:t>
            </a:r>
            <a:endParaRPr lang="en-US" sz="2800" b="0" cap="none">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
        <p:nvSpPr>
          <p:cNvPr id="5" name="Title 2"/>
          <p:cNvSpPr txBox="1">
            <a:spLocks/>
          </p:cNvSpPr>
          <p:nvPr/>
        </p:nvSpPr>
        <p:spPr>
          <a:xfrm>
            <a:off x="0" y="0"/>
            <a:ext cx="9144000" cy="979962"/>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r">
              <a:spcBef>
                <a:spcPct val="0"/>
              </a:spcBef>
            </a:pPr>
            <a:endParaRPr lang="en-US" sz="6000" smtClean="0">
              <a:latin typeface="Arial" pitchFamily="34" charset="0"/>
              <a:cs typeface="Arial" pitchFamily="34" charset="0"/>
            </a:endParaRPr>
          </a:p>
          <a:p>
            <a:pPr marL="0" marR="0" lvl="0" indent="0" algn="r" defTabSz="914400" fontAlgn="auto">
              <a:lnSpc>
                <a:spcPct val="100000"/>
              </a:lnSpc>
              <a:spcBef>
                <a:spcPct val="0"/>
              </a:spcBef>
              <a:spcAft>
                <a:spcPts val="0"/>
              </a:spcAft>
              <a:buClrTx/>
              <a:buSzTx/>
              <a:tabLst/>
              <a:defRPr/>
            </a:pPr>
            <a:endParaRPr lang="en-US" sz="5600">
              <a:solidFill>
                <a:srgbClr val="FFFF00"/>
              </a:solidFill>
              <a:effectLst>
                <a:outerShdw blurRad="38100" dist="38100" dir="2700000" algn="tl">
                  <a:srgbClr val="000000">
                    <a:alpha val="43137"/>
                  </a:srgbClr>
                </a:outerShdw>
              </a:effectLst>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fontScale="90000"/>
          </a:bodyPr>
          <a:lstStyle/>
          <a:p>
            <a:pPr algn="ctr"/>
            <a:r>
              <a:rPr lang="en-US" sz="4400" b="0" smtClean="0">
                <a:solidFill>
                  <a:srgbClr val="FFFF00"/>
                </a:solidFill>
                <a:latin typeface="Times New Roman" pitchFamily="18" charset="0"/>
                <a:cs typeface="Times New Roman" pitchFamily="18" charset="0"/>
              </a:rPr>
              <a:t>Phương pháp LSB ( </a:t>
            </a:r>
            <a:r>
              <a:rPr lang="en-US" sz="4400" b="0" u="sng" smtClean="0">
                <a:solidFill>
                  <a:srgbClr val="FFFF00"/>
                </a:solidFill>
                <a:latin typeface="Times New Roman" pitchFamily="18" charset="0"/>
                <a:cs typeface="Times New Roman" pitchFamily="18" charset="0"/>
              </a:rPr>
              <a:t>L</a:t>
            </a:r>
            <a:r>
              <a:rPr lang="en-US" sz="4400" b="0" smtClean="0">
                <a:solidFill>
                  <a:srgbClr val="FFFF00"/>
                </a:solidFill>
                <a:latin typeface="Times New Roman" pitchFamily="18" charset="0"/>
                <a:cs typeface="Times New Roman" pitchFamily="18" charset="0"/>
              </a:rPr>
              <a:t>east </a:t>
            </a:r>
            <a:r>
              <a:rPr lang="en-US" sz="4400" b="0" u="sng" smtClean="0">
                <a:solidFill>
                  <a:srgbClr val="FFFF00"/>
                </a:solidFill>
                <a:latin typeface="Times New Roman" pitchFamily="18" charset="0"/>
                <a:cs typeface="Times New Roman" pitchFamily="18" charset="0"/>
              </a:rPr>
              <a:t>S</a:t>
            </a:r>
            <a:r>
              <a:rPr lang="en-US" sz="4400" b="0" smtClean="0">
                <a:solidFill>
                  <a:srgbClr val="FFFF00"/>
                </a:solidFill>
                <a:latin typeface="Times New Roman" pitchFamily="18" charset="0"/>
                <a:cs typeface="Times New Roman" pitchFamily="18" charset="0"/>
              </a:rPr>
              <a:t>ignificant </a:t>
            </a:r>
            <a:r>
              <a:rPr lang="en-US" sz="4400" b="0" u="sng" smtClean="0">
                <a:solidFill>
                  <a:srgbClr val="FFFF00"/>
                </a:solidFill>
                <a:latin typeface="Times New Roman" pitchFamily="18" charset="0"/>
                <a:cs typeface="Times New Roman" pitchFamily="18" charset="0"/>
              </a:rPr>
              <a:t>B</a:t>
            </a:r>
            <a:r>
              <a:rPr lang="en-US" sz="4400" b="0" smtClean="0">
                <a:solidFill>
                  <a:srgbClr val="FFFF00"/>
                </a:solidFill>
                <a:latin typeface="Times New Roman" pitchFamily="18" charset="0"/>
                <a:cs typeface="Times New Roman" pitchFamily="18" charset="0"/>
              </a:rPr>
              <a:t>it)</a:t>
            </a:r>
            <a:endParaRPr lang="en-US" sz="4400" b="0">
              <a:solidFill>
                <a:srgbClr val="FFFF00"/>
              </a:solidFill>
              <a:effectLst/>
              <a:latin typeface="Times New Roman" pitchFamily="18" charset="0"/>
              <a:cs typeface="Times New Roman" pitchFamily="18" charset="0"/>
            </a:endParaRPr>
          </a:p>
        </p:txBody>
      </p:sp>
      <p:sp>
        <p:nvSpPr>
          <p:cNvPr id="2" name="Subtitle 1"/>
          <p:cNvSpPr>
            <a:spLocks noGrp="1"/>
          </p:cNvSpPr>
          <p:nvPr>
            <p:ph type="subTitle" idx="1"/>
          </p:nvPr>
        </p:nvSpPr>
        <p:spPr>
          <a:xfrm>
            <a:off x="0" y="1371600"/>
            <a:ext cx="9144000" cy="5257800"/>
          </a:xfrm>
        </p:spPr>
        <p:txBody>
          <a:bodyPr>
            <a:normAutofit/>
          </a:bodyPr>
          <a:lstStyle/>
          <a:p>
            <a:pPr algn="l">
              <a:lnSpc>
                <a:spcPct val="150000"/>
              </a:lnSpc>
              <a:buClr>
                <a:schemeClr val="tx1"/>
              </a:buClr>
              <a:buFont typeface="Wingdings" pitchFamily="2" charset="2"/>
              <a:buChar char="q"/>
            </a:pPr>
            <a:r>
              <a:rPr lang="en-US" sz="2800" smtClean="0">
                <a:solidFill>
                  <a:schemeClr val="bg1"/>
                </a:solidFill>
                <a:latin typeface="Times New Roman" pitchFamily="18" charset="0"/>
                <a:cs typeface="Times New Roman" pitchFamily="18" charset="0"/>
              </a:rPr>
              <a:t>Ý tưởng</a:t>
            </a:r>
            <a:r>
              <a:rPr lang="en-US" sz="2800" smtClean="0">
                <a:latin typeface="Times New Roman" pitchFamily="18" charset="0"/>
                <a:cs typeface="Times New Roman" pitchFamily="18" charset="0"/>
              </a:rPr>
              <a:t>: Phương pháp này sẽ thay thế tuần tự từng bit của thông điệp cần ẩn bằng một bit ít có ý nghĩa nhất của 1 byte trong ảnh gốc. </a:t>
            </a:r>
          </a:p>
          <a:p>
            <a:pPr algn="l">
              <a:lnSpc>
                <a:spcPct val="150000"/>
              </a:lnSpc>
              <a:buClr>
                <a:schemeClr val="tx1"/>
              </a:buClr>
              <a:buFont typeface="Wingdings" pitchFamily="2" charset="2"/>
              <a:buChar char="q"/>
            </a:pPr>
            <a:endParaRPr lang="en-US" sz="2800" smtClean="0">
              <a:latin typeface="Times New Roman" pitchFamily="18" charset="0"/>
              <a:cs typeface="Times New Roman" pitchFamily="18" charset="0"/>
            </a:endParaRPr>
          </a:p>
          <a:p>
            <a:pPr algn="l">
              <a:lnSpc>
                <a:spcPct val="150000"/>
              </a:lnSpc>
              <a:buClr>
                <a:schemeClr val="tx1"/>
              </a:buClr>
              <a:buFont typeface="Wingdings" pitchFamily="2" charset="2"/>
              <a:buChar char="q"/>
            </a:pPr>
            <a:endParaRPr lang="en-US" sz="2800" smtClean="0">
              <a:latin typeface="Times New Roman" pitchFamily="18" charset="0"/>
              <a:cs typeface="Times New Roman" pitchFamily="18" charset="0"/>
            </a:endParaRPr>
          </a:p>
          <a:p>
            <a:pPr algn="l">
              <a:lnSpc>
                <a:spcPct val="150000"/>
              </a:lnSpc>
              <a:buClr>
                <a:schemeClr val="tx1"/>
              </a:buClr>
            </a:pPr>
            <a:endParaRPr lang="en-US" sz="2800" b="0" cap="none" smtClean="0">
              <a:latin typeface="Times New Roman" pitchFamily="18" charset="0"/>
              <a:cs typeface="Times New Roman" pitchFamily="18" charset="0"/>
            </a:endParaRPr>
          </a:p>
          <a:p>
            <a:pPr algn="l">
              <a:lnSpc>
                <a:spcPct val="150000"/>
              </a:lnSpc>
              <a:buClr>
                <a:schemeClr val="tx1"/>
              </a:buClr>
            </a:pPr>
            <a:endParaRPr lang="en-US" sz="2800" smtClean="0">
              <a:latin typeface="Times New Roman" pitchFamily="18" charset="0"/>
              <a:cs typeface="Times New Roman" pitchFamily="18" charset="0"/>
            </a:endParaRPr>
          </a:p>
          <a:p>
            <a:pPr algn="l">
              <a:lnSpc>
                <a:spcPct val="150000"/>
              </a:lnSpc>
              <a:buClr>
                <a:schemeClr val="tx1"/>
              </a:buClr>
            </a:pPr>
            <a:endParaRPr lang="en-US" sz="2800" b="0" cap="none" smtClean="0">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graphicFrame>
        <p:nvGraphicFramePr>
          <p:cNvPr id="6" name="Table 5"/>
          <p:cNvGraphicFramePr>
            <a:graphicFrameLocks noGrp="1"/>
          </p:cNvGraphicFramePr>
          <p:nvPr/>
        </p:nvGraphicFramePr>
        <p:xfrm>
          <a:off x="0" y="3810000"/>
          <a:ext cx="8915400" cy="2560320"/>
        </p:xfrm>
        <a:graphic>
          <a:graphicData uri="http://schemas.openxmlformats.org/drawingml/2006/table">
            <a:tbl>
              <a:tblPr firstRow="1" bandRow="1">
                <a:tableStyleId>{5C22544A-7EE6-4342-B048-85BDC9FD1C3A}</a:tableStyleId>
              </a:tblPr>
              <a:tblGrid>
                <a:gridCol w="990600"/>
                <a:gridCol w="990600"/>
                <a:gridCol w="990600"/>
                <a:gridCol w="990600"/>
                <a:gridCol w="990600"/>
                <a:gridCol w="990600"/>
                <a:gridCol w="990600"/>
                <a:gridCol w="990600"/>
                <a:gridCol w="990600"/>
              </a:tblGrid>
              <a:tr h="370840">
                <a:tc>
                  <a:txBody>
                    <a:bodyPr/>
                    <a:lstStyle/>
                    <a:p>
                      <a:pPr algn="ctr"/>
                      <a:r>
                        <a:rPr lang="en-US" baseline="0" smtClean="0">
                          <a:solidFill>
                            <a:schemeClr val="bg1"/>
                          </a:solidFill>
                        </a:rPr>
                        <a:t>Byte gốc</a:t>
                      </a:r>
                      <a:endParaRPr lang="en-US" baseline="0">
                        <a:solidFill>
                          <a:schemeClr val="bg1"/>
                        </a:solidFill>
                      </a:endParaRPr>
                    </a:p>
                  </a:txBody>
                  <a:tcPr/>
                </a:tc>
                <a:tc>
                  <a:txBody>
                    <a:bodyPr/>
                    <a:lstStyle/>
                    <a:p>
                      <a:pPr algn="ctr"/>
                      <a:r>
                        <a:rPr lang="en-US" baseline="0" smtClean="0">
                          <a:solidFill>
                            <a:schemeClr val="bg1"/>
                          </a:solidFill>
                        </a:rPr>
                        <a:t>0</a:t>
                      </a:r>
                      <a:endParaRPr lang="en-US" baseline="0">
                        <a:solidFill>
                          <a:schemeClr val="bg1"/>
                        </a:solidFill>
                      </a:endParaRPr>
                    </a:p>
                  </a:txBody>
                  <a:tcPr>
                    <a:solidFill>
                      <a:schemeClr val="bg2">
                        <a:lumMod val="20000"/>
                        <a:lumOff val="80000"/>
                      </a:schemeClr>
                    </a:solidFill>
                  </a:tcPr>
                </a:tc>
                <a:tc>
                  <a:txBody>
                    <a:bodyPr/>
                    <a:lstStyle/>
                    <a:p>
                      <a:pPr algn="ctr"/>
                      <a:r>
                        <a:rPr lang="en-US" baseline="0" smtClean="0">
                          <a:solidFill>
                            <a:schemeClr val="bg1"/>
                          </a:solidFill>
                        </a:rPr>
                        <a:t>1</a:t>
                      </a:r>
                      <a:endParaRPr lang="en-US" baseline="0">
                        <a:solidFill>
                          <a:schemeClr val="bg1"/>
                        </a:solidFill>
                      </a:endParaRPr>
                    </a:p>
                  </a:txBody>
                  <a:tcPr>
                    <a:solidFill>
                      <a:schemeClr val="bg2">
                        <a:lumMod val="20000"/>
                        <a:lumOff val="80000"/>
                      </a:schemeClr>
                    </a:solidFill>
                  </a:tcPr>
                </a:tc>
                <a:tc>
                  <a:txBody>
                    <a:bodyPr/>
                    <a:lstStyle/>
                    <a:p>
                      <a:pPr algn="ctr"/>
                      <a:r>
                        <a:rPr lang="en-US" baseline="0" smtClean="0">
                          <a:solidFill>
                            <a:schemeClr val="bg1"/>
                          </a:solidFill>
                        </a:rPr>
                        <a:t>0</a:t>
                      </a:r>
                      <a:endParaRPr lang="en-US" baseline="0">
                        <a:solidFill>
                          <a:schemeClr val="bg1"/>
                        </a:solidFill>
                      </a:endParaRPr>
                    </a:p>
                  </a:txBody>
                  <a:tcPr>
                    <a:solidFill>
                      <a:schemeClr val="bg2">
                        <a:lumMod val="20000"/>
                        <a:lumOff val="80000"/>
                      </a:schemeClr>
                    </a:solidFill>
                  </a:tcPr>
                </a:tc>
                <a:tc>
                  <a:txBody>
                    <a:bodyPr/>
                    <a:lstStyle/>
                    <a:p>
                      <a:pPr algn="ctr"/>
                      <a:r>
                        <a:rPr lang="en-US" baseline="0" smtClean="0">
                          <a:solidFill>
                            <a:schemeClr val="bg1"/>
                          </a:solidFill>
                        </a:rPr>
                        <a:t>1</a:t>
                      </a:r>
                      <a:endParaRPr lang="en-US" baseline="0">
                        <a:solidFill>
                          <a:schemeClr val="bg1"/>
                        </a:solidFill>
                      </a:endParaRPr>
                    </a:p>
                  </a:txBody>
                  <a:tcPr>
                    <a:solidFill>
                      <a:schemeClr val="bg2">
                        <a:lumMod val="20000"/>
                        <a:lumOff val="80000"/>
                      </a:schemeClr>
                    </a:solidFill>
                  </a:tcPr>
                </a:tc>
                <a:tc>
                  <a:txBody>
                    <a:bodyPr/>
                    <a:lstStyle/>
                    <a:p>
                      <a:pPr algn="ctr"/>
                      <a:r>
                        <a:rPr lang="en-US" baseline="0" smtClean="0">
                          <a:solidFill>
                            <a:schemeClr val="bg1"/>
                          </a:solidFill>
                        </a:rPr>
                        <a:t>0</a:t>
                      </a:r>
                      <a:endParaRPr lang="en-US" baseline="0">
                        <a:solidFill>
                          <a:schemeClr val="bg1"/>
                        </a:solidFill>
                      </a:endParaRPr>
                    </a:p>
                  </a:txBody>
                  <a:tcPr>
                    <a:solidFill>
                      <a:schemeClr val="bg2">
                        <a:lumMod val="20000"/>
                        <a:lumOff val="80000"/>
                      </a:schemeClr>
                    </a:solidFill>
                  </a:tcPr>
                </a:tc>
                <a:tc>
                  <a:txBody>
                    <a:bodyPr/>
                    <a:lstStyle/>
                    <a:p>
                      <a:pPr algn="ctr"/>
                      <a:r>
                        <a:rPr lang="en-US" baseline="0" smtClean="0">
                          <a:solidFill>
                            <a:schemeClr val="bg1"/>
                          </a:solidFill>
                        </a:rPr>
                        <a:t>0</a:t>
                      </a:r>
                      <a:endParaRPr lang="en-US" baseline="0">
                        <a:solidFill>
                          <a:schemeClr val="bg1"/>
                        </a:solidFill>
                      </a:endParaRPr>
                    </a:p>
                  </a:txBody>
                  <a:tcPr>
                    <a:solidFill>
                      <a:schemeClr val="bg2">
                        <a:lumMod val="20000"/>
                        <a:lumOff val="80000"/>
                      </a:schemeClr>
                    </a:solidFill>
                  </a:tcPr>
                </a:tc>
                <a:tc>
                  <a:txBody>
                    <a:bodyPr/>
                    <a:lstStyle/>
                    <a:p>
                      <a:pPr algn="ctr"/>
                      <a:r>
                        <a:rPr lang="en-US" baseline="0" smtClean="0">
                          <a:solidFill>
                            <a:schemeClr val="bg1"/>
                          </a:solidFill>
                        </a:rPr>
                        <a:t>0</a:t>
                      </a:r>
                      <a:endParaRPr lang="en-US" baseline="0">
                        <a:solidFill>
                          <a:schemeClr val="bg1"/>
                        </a:solidFill>
                      </a:endParaRPr>
                    </a:p>
                  </a:txBody>
                  <a:tcPr>
                    <a:solidFill>
                      <a:schemeClr val="bg2">
                        <a:lumMod val="20000"/>
                        <a:lumOff val="80000"/>
                      </a:schemeClr>
                    </a:solidFill>
                  </a:tcPr>
                </a:tc>
                <a:tc>
                  <a:txBody>
                    <a:bodyPr/>
                    <a:lstStyle/>
                    <a:p>
                      <a:pPr algn="ctr"/>
                      <a:r>
                        <a:rPr lang="en-US" baseline="0" smtClean="0">
                          <a:solidFill>
                            <a:schemeClr val="bg1"/>
                          </a:solidFill>
                        </a:rPr>
                        <a:t>1</a:t>
                      </a:r>
                      <a:endParaRPr lang="en-US" baseline="0">
                        <a:solidFill>
                          <a:schemeClr val="bg1"/>
                        </a:solidFill>
                      </a:endParaRPr>
                    </a:p>
                  </a:txBody>
                  <a:tcPr>
                    <a:solidFill>
                      <a:schemeClr val="bg2">
                        <a:lumMod val="20000"/>
                        <a:lumOff val="80000"/>
                      </a:schemeClr>
                    </a:solidFill>
                  </a:tcPr>
                </a:tc>
              </a:tr>
              <a:tr h="502920">
                <a:tc>
                  <a:txBody>
                    <a:bodyPr/>
                    <a:lstStyle/>
                    <a:p>
                      <a:r>
                        <a:rPr lang="en-US" smtClean="0"/>
                        <a:t>Vị trí</a:t>
                      </a:r>
                      <a:endParaRPr lang="en-US"/>
                    </a:p>
                  </a:txBody>
                  <a:tcPr>
                    <a:solidFill>
                      <a:srgbClr val="FFC000"/>
                    </a:solidFill>
                  </a:tcPr>
                </a:tc>
                <a:tc>
                  <a:txBody>
                    <a:bodyPr/>
                    <a:lstStyle/>
                    <a:p>
                      <a:pPr algn="ctr"/>
                      <a:r>
                        <a:rPr lang="en-US" smtClean="0"/>
                        <a:t>7</a:t>
                      </a:r>
                      <a:endParaRPr lang="en-US"/>
                    </a:p>
                  </a:txBody>
                  <a:tcPr/>
                </a:tc>
                <a:tc>
                  <a:txBody>
                    <a:bodyPr/>
                    <a:lstStyle/>
                    <a:p>
                      <a:pPr algn="ctr"/>
                      <a:r>
                        <a:rPr lang="en-US" smtClean="0"/>
                        <a:t>6</a:t>
                      </a:r>
                      <a:endParaRPr lang="en-US"/>
                    </a:p>
                  </a:txBody>
                  <a:tcPr/>
                </a:tc>
                <a:tc>
                  <a:txBody>
                    <a:bodyPr/>
                    <a:lstStyle/>
                    <a:p>
                      <a:pPr algn="ctr"/>
                      <a:r>
                        <a:rPr lang="en-US" smtClean="0"/>
                        <a:t>5</a:t>
                      </a:r>
                      <a:endParaRPr lang="en-US"/>
                    </a:p>
                  </a:txBody>
                  <a:tcPr/>
                </a:tc>
                <a:tc>
                  <a:txBody>
                    <a:bodyPr/>
                    <a:lstStyle/>
                    <a:p>
                      <a:pPr algn="ctr"/>
                      <a:r>
                        <a:rPr lang="en-US" smtClean="0"/>
                        <a:t>4</a:t>
                      </a:r>
                      <a:endParaRPr lang="en-US"/>
                    </a:p>
                  </a:txBody>
                  <a:tcPr/>
                </a:tc>
                <a:tc>
                  <a:txBody>
                    <a:bodyPr/>
                    <a:lstStyle/>
                    <a:p>
                      <a:pPr algn="ctr"/>
                      <a:r>
                        <a:rPr lang="en-US" smtClean="0"/>
                        <a:t>3</a:t>
                      </a:r>
                      <a:endParaRPr lang="en-US"/>
                    </a:p>
                  </a:txBody>
                  <a:tcPr/>
                </a:tc>
                <a:tc>
                  <a:txBody>
                    <a:bodyPr/>
                    <a:lstStyle/>
                    <a:p>
                      <a:pPr algn="ctr"/>
                      <a:r>
                        <a:rPr lang="en-US" smtClean="0"/>
                        <a:t>2</a:t>
                      </a:r>
                      <a:endParaRPr lang="en-US"/>
                    </a:p>
                  </a:txBody>
                  <a:tcPr/>
                </a:tc>
                <a:tc>
                  <a:txBody>
                    <a:bodyPr/>
                    <a:lstStyle/>
                    <a:p>
                      <a:pPr algn="ctr"/>
                      <a:r>
                        <a:rPr lang="en-US" smtClean="0"/>
                        <a:t>1</a:t>
                      </a:r>
                      <a:endParaRPr lang="en-US"/>
                    </a:p>
                  </a:txBody>
                  <a:tcPr/>
                </a:tc>
                <a:tc>
                  <a:txBody>
                    <a:bodyPr/>
                    <a:lstStyle/>
                    <a:p>
                      <a:pPr algn="ctr"/>
                      <a:r>
                        <a:rPr lang="en-US" smtClean="0"/>
                        <a:t>0</a:t>
                      </a:r>
                    </a:p>
                    <a:p>
                      <a:pPr algn="ctr"/>
                      <a:endParaRPr lang="en-US"/>
                    </a:p>
                  </a:txBody>
                  <a:tcPr/>
                </a:tc>
              </a:tr>
              <a:tr h="370840">
                <a:tc>
                  <a:txBody>
                    <a:bodyPr/>
                    <a:lstStyle/>
                    <a:p>
                      <a:r>
                        <a:rPr lang="en-US" smtClean="0"/>
                        <a:t>Trọng số</a:t>
                      </a:r>
                      <a:endParaRPr lang="en-US"/>
                    </a:p>
                  </a:txBody>
                  <a:tcPr>
                    <a:solidFill>
                      <a:srgbClr val="00B050"/>
                    </a:solidFill>
                  </a:tcPr>
                </a:tc>
                <a:tc>
                  <a:txBody>
                    <a:bodyPr/>
                    <a:lstStyle/>
                    <a:p>
                      <a:pPr algn="ctr"/>
                      <a:r>
                        <a:rPr lang="en-US" smtClean="0"/>
                        <a:t>128</a:t>
                      </a:r>
                      <a:endParaRPr lang="en-US"/>
                    </a:p>
                  </a:txBody>
                  <a:tcPr/>
                </a:tc>
                <a:tc>
                  <a:txBody>
                    <a:bodyPr/>
                    <a:lstStyle/>
                    <a:p>
                      <a:pPr algn="ctr"/>
                      <a:r>
                        <a:rPr lang="en-US" smtClean="0"/>
                        <a:t>64</a:t>
                      </a:r>
                      <a:endParaRPr lang="en-US"/>
                    </a:p>
                  </a:txBody>
                  <a:tcPr/>
                </a:tc>
                <a:tc>
                  <a:txBody>
                    <a:bodyPr/>
                    <a:lstStyle/>
                    <a:p>
                      <a:pPr algn="ctr"/>
                      <a:r>
                        <a:rPr lang="en-US" smtClean="0"/>
                        <a:t>32</a:t>
                      </a:r>
                      <a:endParaRPr lang="en-US"/>
                    </a:p>
                  </a:txBody>
                  <a:tcPr/>
                </a:tc>
                <a:tc>
                  <a:txBody>
                    <a:bodyPr/>
                    <a:lstStyle/>
                    <a:p>
                      <a:pPr algn="ctr"/>
                      <a:r>
                        <a:rPr lang="en-US" smtClean="0"/>
                        <a:t>16</a:t>
                      </a:r>
                      <a:endParaRPr lang="en-US"/>
                    </a:p>
                  </a:txBody>
                  <a:tcPr/>
                </a:tc>
                <a:tc>
                  <a:txBody>
                    <a:bodyPr/>
                    <a:lstStyle/>
                    <a:p>
                      <a:pPr algn="ctr"/>
                      <a:r>
                        <a:rPr lang="en-US" smtClean="0"/>
                        <a:t>8</a:t>
                      </a:r>
                      <a:endParaRPr lang="en-US"/>
                    </a:p>
                  </a:txBody>
                  <a:tcPr/>
                </a:tc>
                <a:tc>
                  <a:txBody>
                    <a:bodyPr/>
                    <a:lstStyle/>
                    <a:p>
                      <a:pPr algn="ctr"/>
                      <a:r>
                        <a:rPr lang="en-US" smtClean="0"/>
                        <a:t>4</a:t>
                      </a:r>
                      <a:endParaRPr lang="en-US"/>
                    </a:p>
                  </a:txBody>
                  <a:tcPr/>
                </a:tc>
                <a:tc>
                  <a:txBody>
                    <a:bodyPr/>
                    <a:lstStyle/>
                    <a:p>
                      <a:pPr algn="ctr"/>
                      <a:r>
                        <a:rPr lang="en-US" smtClean="0"/>
                        <a:t>2</a:t>
                      </a:r>
                      <a:endParaRPr lang="en-US"/>
                    </a:p>
                  </a:txBody>
                  <a:tcPr/>
                </a:tc>
                <a:tc>
                  <a:txBody>
                    <a:bodyPr/>
                    <a:lstStyle/>
                    <a:p>
                      <a:pPr algn="ctr"/>
                      <a:r>
                        <a:rPr lang="en-US" smtClean="0"/>
                        <a:t>1</a:t>
                      </a:r>
                      <a:endParaRPr lang="en-US"/>
                    </a:p>
                  </a:txBody>
                  <a:tcPr/>
                </a:tc>
              </a:tr>
              <a:tr h="370840">
                <a:tc>
                  <a:txBody>
                    <a:bodyPr/>
                    <a:lstStyle/>
                    <a:p>
                      <a:r>
                        <a:rPr lang="en-US" smtClean="0"/>
                        <a:t>Bit cần</a:t>
                      </a:r>
                      <a:r>
                        <a:rPr lang="en-US" baseline="0" smtClean="0"/>
                        <a:t> giấu</a:t>
                      </a:r>
                      <a:endParaRPr lang="en-US"/>
                    </a:p>
                  </a:txBody>
                  <a:tcPr>
                    <a:solidFill>
                      <a:srgbClr val="C00000"/>
                    </a:solidFill>
                  </a:tcPr>
                </a:tc>
                <a:tc gridSpan="8">
                  <a:txBody>
                    <a:bodyPr/>
                    <a:lstStyle/>
                    <a:p>
                      <a:pPr algn="ctr"/>
                      <a:r>
                        <a:rPr lang="en-US" smtClean="0"/>
                        <a:t>0</a:t>
                      </a:r>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cxnSp>
        <p:nvCxnSpPr>
          <p:cNvPr id="8" name="Elbow Connector 7"/>
          <p:cNvCxnSpPr/>
          <p:nvPr/>
        </p:nvCxnSpPr>
        <p:spPr>
          <a:xfrm flipV="1">
            <a:off x="5257800" y="4038600"/>
            <a:ext cx="3276600" cy="1905000"/>
          </a:xfrm>
          <a:prstGeom prst="bentConnector3">
            <a:avLst>
              <a:gd name="adj1" fmla="val 105397"/>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fontScale="90000"/>
          </a:bodyPr>
          <a:lstStyle/>
          <a:p>
            <a:pPr marR="45720" lvl="0" algn="l">
              <a:lnSpc>
                <a:spcPct val="150000"/>
              </a:lnSpc>
              <a:spcBef>
                <a:spcPct val="20000"/>
              </a:spcBef>
            </a:pPr>
            <a:r>
              <a:rPr lang="en-US" sz="2800" b="0" smtClean="0">
                <a:solidFill>
                  <a:prstClr val="white"/>
                </a:solidFill>
                <a:effectLst/>
                <a:latin typeface="Constantia"/>
                <a:ea typeface="+mn-ea"/>
                <a:cs typeface="+mn-cs"/>
              </a:rPr>
              <a:t/>
            </a:r>
            <a:br>
              <a:rPr lang="en-US" sz="2800" b="0" smtClean="0">
                <a:solidFill>
                  <a:prstClr val="white"/>
                </a:solidFill>
                <a:effectLst/>
                <a:latin typeface="Constantia"/>
                <a:ea typeface="+mn-ea"/>
                <a:cs typeface="+mn-cs"/>
              </a:rPr>
            </a:br>
            <a:r>
              <a:rPr lang="en-US" sz="3100" b="0" smtClean="0">
                <a:effectLst/>
                <a:latin typeface="Times New Roman" pitchFamily="18" charset="0"/>
                <a:cs typeface="Times New Roman" pitchFamily="18" charset="0"/>
              </a:rPr>
              <a:t> Ví dụ: Để giấu chữ “A”(mã ASCII là 65 hay 01000001) vào trong 8 byte của ảnh gốc ta làm như sau:</a:t>
            </a:r>
            <a:endParaRPr lang="en-US" sz="3100" b="0">
              <a:effectLst/>
              <a:latin typeface="Times New Roman" pitchFamily="18" charset="0"/>
              <a:cs typeface="Times New Roman" pitchFamily="18" charset="0"/>
            </a:endParaRPr>
          </a:p>
        </p:txBody>
      </p:sp>
      <p:sp>
        <p:nvSpPr>
          <p:cNvPr id="2" name="Subtitle 1"/>
          <p:cNvSpPr>
            <a:spLocks noGrp="1"/>
          </p:cNvSpPr>
          <p:nvPr>
            <p:ph type="subTitle" idx="1"/>
          </p:nvPr>
        </p:nvSpPr>
        <p:spPr>
          <a:xfrm>
            <a:off x="152400" y="1371600"/>
            <a:ext cx="8839200" cy="5257800"/>
          </a:xfrm>
        </p:spPr>
        <p:txBody>
          <a:bodyPr>
            <a:normAutofit/>
          </a:bodyPr>
          <a:lstStyle/>
          <a:p>
            <a:pPr algn="l">
              <a:lnSpc>
                <a:spcPct val="150000"/>
              </a:lnSpc>
              <a:buClr>
                <a:schemeClr val="tx1"/>
              </a:buClr>
            </a:pPr>
            <a:endParaRPr lang="en-US" sz="2800" b="0" cap="none" smtClean="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0" y="1524000"/>
          <a:ext cx="9144000" cy="4784462"/>
        </p:xfrm>
        <a:graphic>
          <a:graphicData uri="http://schemas.openxmlformats.org/drawingml/2006/table">
            <a:tbl>
              <a:tblPr firstRow="1" bandRow="1">
                <a:tableStyleId>{5C22544A-7EE6-4342-B048-85BDC9FD1C3A}</a:tableStyleId>
              </a:tblPr>
              <a:tblGrid>
                <a:gridCol w="3048000"/>
                <a:gridCol w="3048000"/>
                <a:gridCol w="3048000"/>
              </a:tblGrid>
              <a:tr h="1039735">
                <a:tc>
                  <a:txBody>
                    <a:bodyPr/>
                    <a:lstStyle/>
                    <a:p>
                      <a:r>
                        <a:rPr lang="en-US" sz="2400" smtClean="0">
                          <a:latin typeface="Times New Roman" pitchFamily="18" charset="0"/>
                          <a:cs typeface="Times New Roman" pitchFamily="18" charset="0"/>
                        </a:rPr>
                        <a:t>8 byte đầu</a:t>
                      </a:r>
                      <a:endParaRPr lang="en-US" sz="2400">
                        <a:latin typeface="Times New Roman" pitchFamily="18" charset="0"/>
                        <a:cs typeface="Times New Roman" pitchFamily="18" charset="0"/>
                      </a:endParaRPr>
                    </a:p>
                  </a:txBody>
                  <a:tcPr/>
                </a:tc>
                <a:tc>
                  <a:txBody>
                    <a:bodyPr/>
                    <a:lstStyle/>
                    <a:p>
                      <a:r>
                        <a:rPr lang="en-US" sz="2400" baseline="0" smtClean="0">
                          <a:latin typeface="Times New Roman" pitchFamily="18" charset="0"/>
                          <a:cs typeface="Times New Roman" pitchFamily="18" charset="0"/>
                        </a:rPr>
                        <a:t> </a:t>
                      </a:r>
                      <a:r>
                        <a:rPr lang="en-US" sz="2400" b="0" baseline="0" smtClean="0">
                          <a:latin typeface="Times New Roman" pitchFamily="18" charset="0"/>
                          <a:cs typeface="Times New Roman" pitchFamily="18" charset="0"/>
                        </a:rPr>
                        <a:t>Kí tự </a:t>
                      </a:r>
                      <a:r>
                        <a:rPr lang="en-US" sz="2400" baseline="0" smtClean="0">
                          <a:latin typeface="Times New Roman" pitchFamily="18" charset="0"/>
                          <a:cs typeface="Times New Roman" pitchFamily="18" charset="0"/>
                        </a:rPr>
                        <a:t>“</a:t>
                      </a:r>
                      <a:r>
                        <a:rPr lang="en-US" sz="2400" smtClean="0">
                          <a:latin typeface="Times New Roman" pitchFamily="18" charset="0"/>
                          <a:cs typeface="Times New Roman" pitchFamily="18" charset="0"/>
                        </a:rPr>
                        <a:t>A”</a:t>
                      </a:r>
                      <a:endParaRPr lang="en-US" sz="2400">
                        <a:latin typeface="Times New Roman" pitchFamily="18" charset="0"/>
                        <a:cs typeface="Times New Roman" pitchFamily="18" charset="0"/>
                      </a:endParaRPr>
                    </a:p>
                  </a:txBody>
                  <a:tcPr/>
                </a:tc>
                <a:tc>
                  <a:txBody>
                    <a:bodyPr/>
                    <a:lstStyle/>
                    <a:p>
                      <a:r>
                        <a:rPr lang="en-US" sz="2400" smtClean="0">
                          <a:latin typeface="Times New Roman" pitchFamily="18" charset="0"/>
                          <a:cs typeface="Times New Roman" pitchFamily="18" charset="0"/>
                        </a:rPr>
                        <a:t>8 byte</a:t>
                      </a:r>
                      <a:r>
                        <a:rPr lang="en-US" sz="2400" baseline="0" smtClean="0">
                          <a:latin typeface="Times New Roman" pitchFamily="18" charset="0"/>
                          <a:cs typeface="Times New Roman" pitchFamily="18" charset="0"/>
                        </a:rPr>
                        <a:t> sau khi giấu</a:t>
                      </a:r>
                      <a:endParaRPr lang="en-US" sz="2400">
                        <a:latin typeface="Times New Roman" pitchFamily="18" charset="0"/>
                        <a:cs typeface="Times New Roman" pitchFamily="18" charset="0"/>
                      </a:endParaRPr>
                    </a:p>
                  </a:txBody>
                  <a:tcPr/>
                </a:tc>
              </a:tr>
              <a:tr h="544327">
                <a:tc>
                  <a:txBody>
                    <a:bodyPr/>
                    <a:lstStyle/>
                    <a:p>
                      <a:pPr algn="r"/>
                      <a:r>
                        <a:rPr kumimoji="0" lang="en-US" sz="2400" kern="1200" smtClean="0">
                          <a:solidFill>
                            <a:schemeClr val="dk1"/>
                          </a:solidFill>
                          <a:latin typeface="+mn-lt"/>
                          <a:ea typeface="+mn-ea"/>
                          <a:cs typeface="+mn-cs"/>
                        </a:rPr>
                        <a:t>0100100</a:t>
                      </a:r>
                      <a:r>
                        <a:rPr kumimoji="0" lang="en-US" sz="2400" kern="1200" smtClean="0">
                          <a:solidFill>
                            <a:srgbClr val="FF0000"/>
                          </a:solidFill>
                          <a:latin typeface="+mn-lt"/>
                          <a:ea typeface="+mn-ea"/>
                          <a:cs typeface="+mn-cs"/>
                        </a:rPr>
                        <a:t>1</a:t>
                      </a:r>
                      <a:endParaRPr lang="en-US" sz="2400">
                        <a:solidFill>
                          <a:srgbClr val="FF0000"/>
                        </a:solidFill>
                      </a:endParaRPr>
                    </a:p>
                  </a:txBody>
                  <a:tcPr/>
                </a:tc>
                <a:tc>
                  <a:txBody>
                    <a:bodyPr/>
                    <a:lstStyle/>
                    <a:p>
                      <a:pPr algn="ctr"/>
                      <a:r>
                        <a:rPr lang="en-US" sz="2400" smtClean="0">
                          <a:solidFill>
                            <a:srgbClr val="00B050"/>
                          </a:solidFill>
                        </a:rPr>
                        <a:t>0</a:t>
                      </a:r>
                      <a:endParaRPr lang="en-US" sz="2400">
                        <a:solidFill>
                          <a:srgbClr val="00B050"/>
                        </a:solidFill>
                      </a:endParaRPr>
                    </a:p>
                  </a:txBody>
                  <a:tcPr/>
                </a:tc>
                <a:tc>
                  <a:txBody>
                    <a:bodyPr/>
                    <a:lstStyle/>
                    <a:p>
                      <a:pPr algn="r"/>
                      <a:r>
                        <a:rPr kumimoji="0" lang="en-US" sz="2400" kern="1200" smtClean="0">
                          <a:solidFill>
                            <a:schemeClr val="dk1"/>
                          </a:solidFill>
                          <a:latin typeface="+mn-lt"/>
                          <a:ea typeface="+mn-ea"/>
                          <a:cs typeface="+mn-cs"/>
                        </a:rPr>
                        <a:t>0100100</a:t>
                      </a:r>
                      <a:r>
                        <a:rPr kumimoji="0" lang="en-US" sz="2400" kern="1200" smtClean="0">
                          <a:solidFill>
                            <a:srgbClr val="00B050"/>
                          </a:solidFill>
                          <a:latin typeface="+mn-lt"/>
                          <a:ea typeface="+mn-ea"/>
                          <a:cs typeface="+mn-cs"/>
                        </a:rPr>
                        <a:t>0</a:t>
                      </a:r>
                      <a:endParaRPr lang="en-US" sz="2400">
                        <a:solidFill>
                          <a:srgbClr val="00B050"/>
                        </a:solidFill>
                      </a:endParaRPr>
                    </a:p>
                  </a:txBody>
                  <a:tcPr/>
                </a:tc>
              </a:tr>
              <a:tr h="422845">
                <a:tc>
                  <a:txBody>
                    <a:bodyPr/>
                    <a:lstStyle/>
                    <a:p>
                      <a:pPr algn="r"/>
                      <a:r>
                        <a:rPr kumimoji="0" lang="en-US" sz="2400" kern="1200" smtClean="0">
                          <a:solidFill>
                            <a:schemeClr val="dk1"/>
                          </a:solidFill>
                          <a:latin typeface="+mn-lt"/>
                          <a:ea typeface="+mn-ea"/>
                          <a:cs typeface="+mn-cs"/>
                        </a:rPr>
                        <a:t>0100100</a:t>
                      </a:r>
                      <a:r>
                        <a:rPr kumimoji="0" lang="en-US" sz="2400" kern="1200" smtClean="0">
                          <a:solidFill>
                            <a:srgbClr val="FF0000"/>
                          </a:solidFill>
                          <a:latin typeface="+mn-lt"/>
                          <a:ea typeface="+mn-ea"/>
                          <a:cs typeface="+mn-cs"/>
                        </a:rPr>
                        <a:t>1</a:t>
                      </a:r>
                      <a:endParaRPr lang="en-US" sz="2400">
                        <a:solidFill>
                          <a:srgbClr val="FF0000"/>
                        </a:solidFill>
                      </a:endParaRPr>
                    </a:p>
                  </a:txBody>
                  <a:tcPr/>
                </a:tc>
                <a:tc>
                  <a:txBody>
                    <a:bodyPr/>
                    <a:lstStyle/>
                    <a:p>
                      <a:pPr algn="ctr"/>
                      <a:r>
                        <a:rPr lang="en-US" sz="2400" smtClean="0">
                          <a:solidFill>
                            <a:srgbClr val="00B050"/>
                          </a:solidFill>
                        </a:rPr>
                        <a:t>1</a:t>
                      </a:r>
                      <a:endParaRPr lang="en-US" sz="2400">
                        <a:solidFill>
                          <a:srgbClr val="00B050"/>
                        </a:solidFill>
                      </a:endParaRPr>
                    </a:p>
                  </a:txBody>
                  <a:tcPr/>
                </a:tc>
                <a:tc>
                  <a:txBody>
                    <a:bodyPr/>
                    <a:lstStyle/>
                    <a:p>
                      <a:pPr algn="r"/>
                      <a:r>
                        <a:rPr kumimoji="0" lang="en-US" sz="2400" kern="1200" smtClean="0">
                          <a:solidFill>
                            <a:schemeClr val="bg1"/>
                          </a:solidFill>
                          <a:latin typeface="+mn-lt"/>
                          <a:ea typeface="+mn-ea"/>
                          <a:cs typeface="+mn-cs"/>
                        </a:rPr>
                        <a:t>0100100</a:t>
                      </a:r>
                      <a:r>
                        <a:rPr kumimoji="0" lang="en-US" sz="2400" kern="1200" smtClean="0">
                          <a:solidFill>
                            <a:srgbClr val="00B050"/>
                          </a:solidFill>
                          <a:latin typeface="+mn-lt"/>
                          <a:ea typeface="+mn-ea"/>
                          <a:cs typeface="+mn-cs"/>
                        </a:rPr>
                        <a:t>1</a:t>
                      </a:r>
                      <a:endParaRPr lang="en-US" sz="2400">
                        <a:solidFill>
                          <a:srgbClr val="00B050"/>
                        </a:solidFill>
                      </a:endParaRPr>
                    </a:p>
                  </a:txBody>
                  <a:tcPr/>
                </a:tc>
              </a:tr>
              <a:tr h="346645">
                <a:tc>
                  <a:txBody>
                    <a:bodyPr/>
                    <a:lstStyle/>
                    <a:p>
                      <a:pPr algn="r"/>
                      <a:r>
                        <a:rPr kumimoji="0" lang="en-US" sz="2400" kern="1200" smtClean="0">
                          <a:solidFill>
                            <a:schemeClr val="dk1"/>
                          </a:solidFill>
                          <a:latin typeface="+mn-lt"/>
                          <a:ea typeface="+mn-ea"/>
                          <a:cs typeface="+mn-cs"/>
                        </a:rPr>
                        <a:t>1100110</a:t>
                      </a:r>
                      <a:r>
                        <a:rPr kumimoji="0" lang="en-US" sz="2400" kern="1200" smtClean="0">
                          <a:solidFill>
                            <a:srgbClr val="FF0000"/>
                          </a:solidFill>
                          <a:latin typeface="+mn-lt"/>
                          <a:ea typeface="+mn-ea"/>
                          <a:cs typeface="+mn-cs"/>
                        </a:rPr>
                        <a:t>0</a:t>
                      </a:r>
                      <a:endParaRPr lang="en-US" sz="2400">
                        <a:solidFill>
                          <a:srgbClr val="FF0000"/>
                        </a:solidFill>
                      </a:endParaRPr>
                    </a:p>
                  </a:txBody>
                  <a:tcPr/>
                </a:tc>
                <a:tc>
                  <a:txBody>
                    <a:bodyPr/>
                    <a:lstStyle/>
                    <a:p>
                      <a:pPr algn="ctr"/>
                      <a:r>
                        <a:rPr lang="en-US" sz="2400" smtClean="0">
                          <a:solidFill>
                            <a:srgbClr val="00B050"/>
                          </a:solidFill>
                        </a:rPr>
                        <a:t>0</a:t>
                      </a:r>
                      <a:endParaRPr lang="en-US" sz="2400">
                        <a:solidFill>
                          <a:srgbClr val="00B050"/>
                        </a:solidFill>
                      </a:endParaRPr>
                    </a:p>
                  </a:txBody>
                  <a:tcPr/>
                </a:tc>
                <a:tc>
                  <a:txBody>
                    <a:bodyPr/>
                    <a:lstStyle/>
                    <a:p>
                      <a:pPr algn="r"/>
                      <a:r>
                        <a:rPr kumimoji="0" lang="en-US" sz="2400" kern="1200" smtClean="0">
                          <a:solidFill>
                            <a:schemeClr val="dk1"/>
                          </a:solidFill>
                          <a:latin typeface="+mn-lt"/>
                          <a:ea typeface="+mn-ea"/>
                          <a:cs typeface="+mn-cs"/>
                        </a:rPr>
                        <a:t>1100110</a:t>
                      </a:r>
                      <a:r>
                        <a:rPr kumimoji="0" lang="en-US" sz="2400" kern="1200" smtClean="0">
                          <a:solidFill>
                            <a:srgbClr val="00B050"/>
                          </a:solidFill>
                          <a:latin typeface="+mn-lt"/>
                          <a:ea typeface="+mn-ea"/>
                          <a:cs typeface="+mn-cs"/>
                        </a:rPr>
                        <a:t>0</a:t>
                      </a:r>
                      <a:endParaRPr lang="en-US" sz="2400">
                        <a:solidFill>
                          <a:srgbClr val="00B050"/>
                        </a:solidFill>
                      </a:endParaRPr>
                    </a:p>
                  </a:txBody>
                  <a:tcPr/>
                </a:tc>
              </a:tr>
              <a:tr h="422845">
                <a:tc>
                  <a:txBody>
                    <a:bodyPr/>
                    <a:lstStyle/>
                    <a:p>
                      <a:pPr algn="r"/>
                      <a:r>
                        <a:rPr kumimoji="0" lang="en-US" sz="2400" kern="1200" smtClean="0">
                          <a:solidFill>
                            <a:schemeClr val="dk1"/>
                          </a:solidFill>
                          <a:latin typeface="+mn-lt"/>
                          <a:ea typeface="+mn-ea"/>
                          <a:cs typeface="+mn-cs"/>
                        </a:rPr>
                        <a:t>1011010</a:t>
                      </a:r>
                      <a:r>
                        <a:rPr kumimoji="0" lang="en-US" sz="2400" kern="1200" smtClean="0">
                          <a:solidFill>
                            <a:srgbClr val="FF0000"/>
                          </a:solidFill>
                          <a:latin typeface="+mn-lt"/>
                          <a:ea typeface="+mn-ea"/>
                          <a:cs typeface="+mn-cs"/>
                        </a:rPr>
                        <a:t>1</a:t>
                      </a:r>
                      <a:endParaRPr lang="en-US" sz="2400">
                        <a:solidFill>
                          <a:srgbClr val="FF0000"/>
                        </a:solidFill>
                      </a:endParaRPr>
                    </a:p>
                  </a:txBody>
                  <a:tcPr/>
                </a:tc>
                <a:tc>
                  <a:txBody>
                    <a:bodyPr/>
                    <a:lstStyle/>
                    <a:p>
                      <a:pPr algn="ctr"/>
                      <a:r>
                        <a:rPr lang="en-US" sz="2400" smtClean="0">
                          <a:solidFill>
                            <a:srgbClr val="00B050"/>
                          </a:solidFill>
                        </a:rPr>
                        <a:t>0</a:t>
                      </a:r>
                      <a:endParaRPr lang="en-US" sz="2400">
                        <a:solidFill>
                          <a:srgbClr val="00B050"/>
                        </a:solidFill>
                      </a:endParaRPr>
                    </a:p>
                  </a:txBody>
                  <a:tcPr/>
                </a:tc>
                <a:tc>
                  <a:txBody>
                    <a:bodyPr/>
                    <a:lstStyle/>
                    <a:p>
                      <a:pPr algn="r"/>
                      <a:r>
                        <a:rPr kumimoji="0" lang="en-US" sz="2400" kern="1200" smtClean="0">
                          <a:solidFill>
                            <a:schemeClr val="dk1"/>
                          </a:solidFill>
                          <a:latin typeface="+mn-lt"/>
                          <a:ea typeface="+mn-ea"/>
                          <a:cs typeface="+mn-cs"/>
                        </a:rPr>
                        <a:t>1011010</a:t>
                      </a:r>
                      <a:r>
                        <a:rPr kumimoji="0" lang="en-US" sz="2400" kern="1200" smtClean="0">
                          <a:solidFill>
                            <a:srgbClr val="00B050"/>
                          </a:solidFill>
                          <a:latin typeface="+mn-lt"/>
                          <a:ea typeface="+mn-ea"/>
                          <a:cs typeface="+mn-cs"/>
                        </a:rPr>
                        <a:t>0</a:t>
                      </a:r>
                      <a:endParaRPr lang="en-US" sz="2400">
                        <a:solidFill>
                          <a:srgbClr val="00B050"/>
                        </a:solidFill>
                      </a:endParaRPr>
                    </a:p>
                  </a:txBody>
                  <a:tcPr/>
                </a:tc>
              </a:tr>
              <a:tr h="422845">
                <a:tc>
                  <a:txBody>
                    <a:bodyPr/>
                    <a:lstStyle/>
                    <a:p>
                      <a:pPr algn="r"/>
                      <a:r>
                        <a:rPr kumimoji="0" lang="en-US" sz="2400" kern="1200" smtClean="0">
                          <a:solidFill>
                            <a:schemeClr val="dk1"/>
                          </a:solidFill>
                          <a:latin typeface="+mn-lt"/>
                          <a:ea typeface="+mn-ea"/>
                          <a:cs typeface="+mn-cs"/>
                        </a:rPr>
                        <a:t>0010010</a:t>
                      </a:r>
                      <a:r>
                        <a:rPr kumimoji="0" lang="en-US" sz="2400" kern="1200" smtClean="0">
                          <a:solidFill>
                            <a:srgbClr val="FF0000"/>
                          </a:solidFill>
                          <a:latin typeface="+mn-lt"/>
                          <a:ea typeface="+mn-ea"/>
                          <a:cs typeface="+mn-cs"/>
                        </a:rPr>
                        <a:t>0</a:t>
                      </a:r>
                      <a:endParaRPr lang="en-US" sz="2400">
                        <a:solidFill>
                          <a:srgbClr val="FF0000"/>
                        </a:solidFill>
                      </a:endParaRPr>
                    </a:p>
                  </a:txBody>
                  <a:tcPr/>
                </a:tc>
                <a:tc>
                  <a:txBody>
                    <a:bodyPr/>
                    <a:lstStyle/>
                    <a:p>
                      <a:pPr algn="ctr"/>
                      <a:r>
                        <a:rPr lang="en-US" sz="2400" smtClean="0">
                          <a:solidFill>
                            <a:srgbClr val="00B050"/>
                          </a:solidFill>
                        </a:rPr>
                        <a:t>0</a:t>
                      </a:r>
                      <a:endParaRPr lang="en-US" sz="2400">
                        <a:solidFill>
                          <a:srgbClr val="00B050"/>
                        </a:solidFill>
                      </a:endParaRPr>
                    </a:p>
                  </a:txBody>
                  <a:tcPr/>
                </a:tc>
                <a:tc>
                  <a:txBody>
                    <a:bodyPr/>
                    <a:lstStyle/>
                    <a:p>
                      <a:pPr algn="r"/>
                      <a:r>
                        <a:rPr kumimoji="0" lang="en-US" sz="2400" kern="1200" smtClean="0">
                          <a:solidFill>
                            <a:schemeClr val="dk1"/>
                          </a:solidFill>
                          <a:latin typeface="+mn-lt"/>
                          <a:ea typeface="+mn-ea"/>
                          <a:cs typeface="+mn-cs"/>
                        </a:rPr>
                        <a:t>0010010</a:t>
                      </a:r>
                      <a:r>
                        <a:rPr kumimoji="0" lang="en-US" sz="2400" kern="1200" smtClean="0">
                          <a:solidFill>
                            <a:srgbClr val="00B050"/>
                          </a:solidFill>
                          <a:latin typeface="+mn-lt"/>
                          <a:ea typeface="+mn-ea"/>
                          <a:cs typeface="+mn-cs"/>
                        </a:rPr>
                        <a:t>0</a:t>
                      </a:r>
                      <a:endParaRPr lang="en-US" sz="2400">
                        <a:solidFill>
                          <a:srgbClr val="00B050"/>
                        </a:solidFill>
                      </a:endParaRPr>
                    </a:p>
                  </a:txBody>
                  <a:tcPr/>
                </a:tc>
              </a:tr>
              <a:tr h="422845">
                <a:tc>
                  <a:txBody>
                    <a:bodyPr/>
                    <a:lstStyle/>
                    <a:p>
                      <a:pPr algn="r"/>
                      <a:r>
                        <a:rPr kumimoji="0" lang="en-US" sz="2400" kern="1200" smtClean="0">
                          <a:solidFill>
                            <a:schemeClr val="dk1"/>
                          </a:solidFill>
                          <a:latin typeface="+mn-lt"/>
                          <a:ea typeface="+mn-ea"/>
                          <a:cs typeface="+mn-cs"/>
                        </a:rPr>
                        <a:t>0010010</a:t>
                      </a:r>
                      <a:r>
                        <a:rPr kumimoji="0" lang="en-US" sz="2400" kern="1200" smtClean="0">
                          <a:solidFill>
                            <a:srgbClr val="FF0000"/>
                          </a:solidFill>
                          <a:latin typeface="+mn-lt"/>
                          <a:ea typeface="+mn-ea"/>
                          <a:cs typeface="+mn-cs"/>
                        </a:rPr>
                        <a:t>1</a:t>
                      </a:r>
                      <a:endParaRPr lang="en-US" sz="2400">
                        <a:solidFill>
                          <a:srgbClr val="FF0000"/>
                        </a:solidFill>
                      </a:endParaRPr>
                    </a:p>
                  </a:txBody>
                  <a:tcPr/>
                </a:tc>
                <a:tc>
                  <a:txBody>
                    <a:bodyPr/>
                    <a:lstStyle/>
                    <a:p>
                      <a:pPr algn="ctr"/>
                      <a:r>
                        <a:rPr lang="en-US" sz="2400" smtClean="0">
                          <a:solidFill>
                            <a:srgbClr val="00B050"/>
                          </a:solidFill>
                        </a:rPr>
                        <a:t>0</a:t>
                      </a:r>
                      <a:endParaRPr lang="en-US" sz="2400">
                        <a:solidFill>
                          <a:srgbClr val="00B050"/>
                        </a:solidFill>
                      </a:endParaRPr>
                    </a:p>
                  </a:txBody>
                  <a:tcPr/>
                </a:tc>
                <a:tc>
                  <a:txBody>
                    <a:bodyPr/>
                    <a:lstStyle/>
                    <a:p>
                      <a:pPr algn="r"/>
                      <a:r>
                        <a:rPr kumimoji="0" lang="en-US" sz="2400" kern="1200" smtClean="0">
                          <a:solidFill>
                            <a:schemeClr val="dk1"/>
                          </a:solidFill>
                          <a:latin typeface="+mn-lt"/>
                          <a:ea typeface="+mn-ea"/>
                          <a:cs typeface="+mn-cs"/>
                        </a:rPr>
                        <a:t>0010010</a:t>
                      </a:r>
                      <a:r>
                        <a:rPr kumimoji="0" lang="en-US" sz="2400" kern="1200" smtClean="0">
                          <a:solidFill>
                            <a:srgbClr val="00B050"/>
                          </a:solidFill>
                          <a:latin typeface="+mn-lt"/>
                          <a:ea typeface="+mn-ea"/>
                          <a:cs typeface="+mn-cs"/>
                        </a:rPr>
                        <a:t>0</a:t>
                      </a:r>
                      <a:endParaRPr lang="en-US" sz="2400">
                        <a:solidFill>
                          <a:srgbClr val="00B050"/>
                        </a:solidFill>
                      </a:endParaRPr>
                    </a:p>
                  </a:txBody>
                  <a:tcPr/>
                </a:tc>
              </a:tr>
              <a:tr h="422845">
                <a:tc>
                  <a:txBody>
                    <a:bodyPr/>
                    <a:lstStyle/>
                    <a:p>
                      <a:pPr algn="r"/>
                      <a:r>
                        <a:rPr kumimoji="0" lang="en-US" sz="2400" kern="1200" smtClean="0">
                          <a:solidFill>
                            <a:schemeClr val="dk1"/>
                          </a:solidFill>
                          <a:latin typeface="+mn-lt"/>
                          <a:ea typeface="+mn-ea"/>
                          <a:cs typeface="+mn-cs"/>
                        </a:rPr>
                        <a:t>0010000</a:t>
                      </a:r>
                      <a:r>
                        <a:rPr kumimoji="0" lang="en-US" sz="2400" kern="1200" smtClean="0">
                          <a:solidFill>
                            <a:srgbClr val="FF0000"/>
                          </a:solidFill>
                          <a:latin typeface="+mn-lt"/>
                          <a:ea typeface="+mn-ea"/>
                          <a:cs typeface="+mn-cs"/>
                        </a:rPr>
                        <a:t>0</a:t>
                      </a:r>
                      <a:endParaRPr lang="en-US" sz="2400">
                        <a:solidFill>
                          <a:srgbClr val="FF0000"/>
                        </a:solidFill>
                      </a:endParaRPr>
                    </a:p>
                  </a:txBody>
                  <a:tcPr/>
                </a:tc>
                <a:tc>
                  <a:txBody>
                    <a:bodyPr/>
                    <a:lstStyle/>
                    <a:p>
                      <a:pPr algn="ctr"/>
                      <a:r>
                        <a:rPr lang="en-US" sz="2400" smtClean="0">
                          <a:solidFill>
                            <a:srgbClr val="00B050"/>
                          </a:solidFill>
                        </a:rPr>
                        <a:t>0</a:t>
                      </a:r>
                      <a:endParaRPr lang="en-US" sz="2400">
                        <a:solidFill>
                          <a:srgbClr val="00B050"/>
                        </a:solidFill>
                      </a:endParaRPr>
                    </a:p>
                  </a:txBody>
                  <a:tcPr/>
                </a:tc>
                <a:tc>
                  <a:txBody>
                    <a:bodyPr/>
                    <a:lstStyle/>
                    <a:p>
                      <a:pPr algn="r"/>
                      <a:r>
                        <a:rPr kumimoji="0" lang="en-US" sz="2400" kern="1200" smtClean="0">
                          <a:solidFill>
                            <a:schemeClr val="dk1"/>
                          </a:solidFill>
                          <a:latin typeface="+mn-lt"/>
                          <a:ea typeface="+mn-ea"/>
                          <a:cs typeface="+mn-cs"/>
                        </a:rPr>
                        <a:t>0010000</a:t>
                      </a:r>
                      <a:r>
                        <a:rPr kumimoji="0" lang="en-US" sz="2400" kern="1200" smtClean="0">
                          <a:solidFill>
                            <a:srgbClr val="00B050"/>
                          </a:solidFill>
                          <a:latin typeface="+mn-lt"/>
                          <a:ea typeface="+mn-ea"/>
                          <a:cs typeface="+mn-cs"/>
                        </a:rPr>
                        <a:t>0</a:t>
                      </a:r>
                      <a:endParaRPr lang="en-US" sz="2400">
                        <a:solidFill>
                          <a:srgbClr val="00B050"/>
                        </a:solidFill>
                      </a:endParaRPr>
                    </a:p>
                  </a:txBody>
                  <a:tcPr/>
                </a:tc>
              </a:tr>
              <a:tr h="346645">
                <a:tc>
                  <a:txBody>
                    <a:bodyPr/>
                    <a:lstStyle/>
                    <a:p>
                      <a:pPr algn="r"/>
                      <a:r>
                        <a:rPr kumimoji="0" lang="en-US" sz="2400" kern="1200" smtClean="0">
                          <a:solidFill>
                            <a:schemeClr val="dk1"/>
                          </a:solidFill>
                          <a:latin typeface="+mn-lt"/>
                          <a:ea typeface="+mn-ea"/>
                          <a:cs typeface="+mn-cs"/>
                        </a:rPr>
                        <a:t>0000101</a:t>
                      </a:r>
                      <a:r>
                        <a:rPr kumimoji="0" lang="en-US" sz="2400" kern="1200" smtClean="0">
                          <a:solidFill>
                            <a:srgbClr val="FF0000"/>
                          </a:solidFill>
                          <a:latin typeface="+mn-lt"/>
                          <a:ea typeface="+mn-ea"/>
                          <a:cs typeface="+mn-cs"/>
                        </a:rPr>
                        <a:t>0</a:t>
                      </a:r>
                      <a:endParaRPr lang="en-US" sz="2400">
                        <a:solidFill>
                          <a:srgbClr val="FF0000"/>
                        </a:solidFill>
                      </a:endParaRPr>
                    </a:p>
                  </a:txBody>
                  <a:tcPr/>
                </a:tc>
                <a:tc>
                  <a:txBody>
                    <a:bodyPr/>
                    <a:lstStyle/>
                    <a:p>
                      <a:pPr algn="ctr"/>
                      <a:r>
                        <a:rPr lang="en-US" sz="2400" smtClean="0">
                          <a:solidFill>
                            <a:srgbClr val="00B050"/>
                          </a:solidFill>
                        </a:rPr>
                        <a:t>1</a:t>
                      </a:r>
                      <a:endParaRPr lang="en-US" sz="2400">
                        <a:solidFill>
                          <a:srgbClr val="00B050"/>
                        </a:solidFill>
                      </a:endParaRPr>
                    </a:p>
                  </a:txBody>
                  <a:tcPr/>
                </a:tc>
                <a:tc>
                  <a:txBody>
                    <a:bodyPr/>
                    <a:lstStyle/>
                    <a:p>
                      <a:pPr algn="r"/>
                      <a:r>
                        <a:rPr kumimoji="0" lang="en-US" sz="2400" kern="1200" smtClean="0">
                          <a:solidFill>
                            <a:schemeClr val="dk1"/>
                          </a:solidFill>
                          <a:latin typeface="+mn-lt"/>
                          <a:ea typeface="+mn-ea"/>
                          <a:cs typeface="+mn-cs"/>
                        </a:rPr>
                        <a:t>0000101</a:t>
                      </a:r>
                      <a:r>
                        <a:rPr kumimoji="0" lang="en-US" sz="2400" kern="1200" smtClean="0">
                          <a:solidFill>
                            <a:srgbClr val="00B050"/>
                          </a:solidFill>
                          <a:latin typeface="+mn-lt"/>
                          <a:ea typeface="+mn-ea"/>
                          <a:cs typeface="+mn-cs"/>
                        </a:rPr>
                        <a:t>1</a:t>
                      </a:r>
                      <a:endParaRPr lang="en-US" sz="2400">
                        <a:solidFill>
                          <a:srgbClr val="00B050"/>
                        </a:solidFill>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fontScale="90000"/>
          </a:bodyPr>
          <a:lstStyle/>
          <a:p>
            <a:pPr algn="ctr"/>
            <a:r>
              <a:rPr lang="en-US" sz="4400" b="0" smtClean="0">
                <a:latin typeface="Times New Roman" pitchFamily="18" charset="0"/>
                <a:cs typeface="Times New Roman" pitchFamily="18" charset="0"/>
              </a:rPr>
              <a:t>Phương pháp LSB ( </a:t>
            </a:r>
            <a:r>
              <a:rPr lang="en-US" sz="4400" b="0" u="sng" smtClean="0">
                <a:latin typeface="Times New Roman" pitchFamily="18" charset="0"/>
                <a:cs typeface="Times New Roman" pitchFamily="18" charset="0"/>
              </a:rPr>
              <a:t>L</a:t>
            </a:r>
            <a:r>
              <a:rPr lang="en-US" sz="4400" b="0" smtClean="0">
                <a:latin typeface="Times New Roman" pitchFamily="18" charset="0"/>
                <a:cs typeface="Times New Roman" pitchFamily="18" charset="0"/>
              </a:rPr>
              <a:t>east </a:t>
            </a:r>
            <a:r>
              <a:rPr lang="en-US" sz="4400" b="0" u="sng" smtClean="0">
                <a:latin typeface="Times New Roman" pitchFamily="18" charset="0"/>
                <a:cs typeface="Times New Roman" pitchFamily="18" charset="0"/>
              </a:rPr>
              <a:t>S</a:t>
            </a:r>
            <a:r>
              <a:rPr lang="en-US" sz="4400" b="0" smtClean="0">
                <a:latin typeface="Times New Roman" pitchFamily="18" charset="0"/>
                <a:cs typeface="Times New Roman" pitchFamily="18" charset="0"/>
              </a:rPr>
              <a:t>ignificant </a:t>
            </a:r>
            <a:r>
              <a:rPr lang="en-US" sz="4400" b="0" u="sng" smtClean="0">
                <a:latin typeface="Times New Roman" pitchFamily="18" charset="0"/>
                <a:cs typeface="Times New Roman" pitchFamily="18" charset="0"/>
              </a:rPr>
              <a:t>B</a:t>
            </a:r>
            <a:r>
              <a:rPr lang="en-US" sz="4400" b="0" smtClean="0">
                <a:latin typeface="Times New Roman" pitchFamily="18" charset="0"/>
                <a:cs typeface="Times New Roman" pitchFamily="18" charset="0"/>
              </a:rPr>
              <a:t>it)</a:t>
            </a:r>
            <a:endParaRPr lang="en-US" sz="4400" b="0">
              <a:effectLst/>
              <a:latin typeface="Times New Roman" pitchFamily="18" charset="0"/>
              <a:cs typeface="Times New Roman" pitchFamily="18" charset="0"/>
            </a:endParaRPr>
          </a:p>
        </p:txBody>
      </p:sp>
      <p:sp>
        <p:nvSpPr>
          <p:cNvPr id="2" name="Subtitle 1"/>
          <p:cNvSpPr>
            <a:spLocks noGrp="1"/>
          </p:cNvSpPr>
          <p:nvPr>
            <p:ph type="subTitle" idx="1"/>
          </p:nvPr>
        </p:nvSpPr>
        <p:spPr>
          <a:xfrm>
            <a:off x="152400" y="1371600"/>
            <a:ext cx="8839200" cy="5257800"/>
          </a:xfrm>
        </p:spPr>
        <p:txBody>
          <a:bodyPr>
            <a:normAutofit/>
          </a:bodyPr>
          <a:lstStyle/>
          <a:p>
            <a:pPr algn="l">
              <a:lnSpc>
                <a:spcPct val="150000"/>
              </a:lnSpc>
              <a:buClr>
                <a:schemeClr val="tx1"/>
              </a:buClr>
            </a:pPr>
            <a:endParaRPr lang="en-US" sz="2800" b="0" cap="none" smtClean="0">
              <a:latin typeface="Times New Roman" pitchFamily="18" charset="0"/>
              <a:cs typeface="Times New Roman" pitchFamily="18" charset="0"/>
            </a:endParaRPr>
          </a:p>
          <a:p>
            <a:pPr algn="l">
              <a:lnSpc>
                <a:spcPct val="150000"/>
              </a:lnSpc>
              <a:buClr>
                <a:schemeClr val="tx1"/>
              </a:buClr>
            </a:pPr>
            <a:endParaRPr lang="en-US" sz="2800" smtClean="0">
              <a:latin typeface="Times New Roman" pitchFamily="18" charset="0"/>
              <a:cs typeface="Times New Roman" pitchFamily="18" charset="0"/>
            </a:endParaRPr>
          </a:p>
          <a:p>
            <a:pPr algn="l">
              <a:lnSpc>
                <a:spcPct val="150000"/>
              </a:lnSpc>
              <a:buClr>
                <a:schemeClr val="tx1"/>
              </a:buClr>
            </a:pPr>
            <a:endParaRPr lang="en-US" sz="2800" b="0" cap="none" smtClean="0">
              <a:latin typeface="Times New Roman" pitchFamily="18" charset="0"/>
              <a:cs typeface="Times New Roman" pitchFamily="18" charset="0"/>
            </a:endParaRPr>
          </a:p>
          <a:p>
            <a:pPr algn="l">
              <a:lnSpc>
                <a:spcPct val="150000"/>
              </a:lnSpc>
              <a:buClr>
                <a:schemeClr val="tx1"/>
              </a:buClr>
            </a:pPr>
            <a:endParaRPr lang="en-US" sz="2800" smtClean="0">
              <a:latin typeface="Times New Roman" pitchFamily="18" charset="0"/>
              <a:cs typeface="Times New Roman" pitchFamily="18" charset="0"/>
            </a:endParaRPr>
          </a:p>
          <a:p>
            <a:pPr algn="l">
              <a:lnSpc>
                <a:spcPct val="150000"/>
              </a:lnSpc>
              <a:buClr>
                <a:schemeClr val="tx1"/>
              </a:buClr>
            </a:pPr>
            <a:endParaRPr lang="en-US" sz="2800" b="0" cap="none" smtClean="0">
              <a:latin typeface="Times New Roman" pitchFamily="18" charset="0"/>
              <a:cs typeface="Times New Roman" pitchFamily="18" charset="0"/>
            </a:endParaRPr>
          </a:p>
          <a:p>
            <a:pPr algn="l">
              <a:lnSpc>
                <a:spcPct val="150000"/>
              </a:lnSpc>
              <a:buClr>
                <a:schemeClr val="tx1"/>
              </a:buClr>
            </a:pPr>
            <a:endParaRPr lang="en-US" sz="2800" b="0" cap="none" smtClean="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381000" y="3200400"/>
          <a:ext cx="8046403" cy="3200400"/>
        </p:xfrm>
        <a:graphic>
          <a:graphicData uri="http://schemas.openxmlformats.org/drawingml/2006/table">
            <a:tbl>
              <a:tblPr firstRow="1" bandRow="1">
                <a:effectLst>
                  <a:outerShdw blurRad="50800" dist="50800" dir="5400000" algn="ctr" rotWithShape="0">
                    <a:schemeClr val="tx1"/>
                  </a:outerShdw>
                </a:effectLst>
                <a:tableStyleId>{5C22544A-7EE6-4342-B048-85BDC9FD1C3A}</a:tableStyleId>
              </a:tblPr>
              <a:tblGrid>
                <a:gridCol w="1828800"/>
                <a:gridCol w="1828800"/>
                <a:gridCol w="1676400"/>
                <a:gridCol w="1020763"/>
                <a:gridCol w="1691640"/>
              </a:tblGrid>
              <a:tr h="370840">
                <a:tc>
                  <a:txBody>
                    <a:bodyPr/>
                    <a:lstStyle/>
                    <a:p>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c>
                  <a:txBody>
                    <a:bodyPr/>
                    <a:lstStyle/>
                    <a:p>
                      <a:pPr algn="ctr"/>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c>
                  <a:txBody>
                    <a:bodyPr/>
                    <a:lstStyle/>
                    <a:p>
                      <a:pPr algn="ctr"/>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c>
                  <a:txBody>
                    <a:bodyPr/>
                    <a:lstStyle/>
                    <a:p>
                      <a:pPr algn="ct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c>
                  <a:txBody>
                    <a:bodyPr/>
                    <a:lstStyle/>
                    <a:p>
                      <a:pPr algn="ctr"/>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r>
              <a:tr h="370840">
                <a:tc>
                  <a:txBody>
                    <a:bodyPr/>
                    <a:lstStyle/>
                    <a:p>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c>
                  <a:txBody>
                    <a:bodyPr/>
                    <a:lstStyle/>
                    <a:p>
                      <a:pPr algn="ctr"/>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r>
              <a:tr h="370840">
                <a:tc>
                  <a:txBody>
                    <a:bodyPr/>
                    <a:lstStyle/>
                    <a:p>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r>
              <a:tr h="370840">
                <a:tc>
                  <a:txBody>
                    <a:bodyPr/>
                    <a:lstStyle/>
                    <a:p>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r>
              <a:tr h="370840">
                <a:tc>
                  <a:txBody>
                    <a:bodyPr/>
                    <a:lstStyle/>
                    <a:p>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r>
              <a:tr h="370840">
                <a:tc>
                  <a:txBody>
                    <a:bodyPr/>
                    <a:lstStyle/>
                    <a:p>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r>
              <a:tr h="370840">
                <a:tc>
                  <a:txBody>
                    <a:bodyPr/>
                    <a:lstStyle/>
                    <a:p>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c>
                  <a:txBody>
                    <a:bodyPr/>
                    <a:lstStyle/>
                    <a:p>
                      <a:pPr algn="ctr"/>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solidFill>
                          <a:schemeClr val="tx1"/>
                        </a:solidFill>
                      </a:endParaRPr>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algn="ctr"/>
                      <a:r>
                        <a:rPr lang="en-US" sz="2400" b="1" smtClean="0"/>
                        <a:t>……..</a:t>
                      </a:r>
                      <a:endParaRPr lang="en-US" sz="2400" b="1"/>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smtClean="0">
                          <a:solidFill>
                            <a:schemeClr val="tx1"/>
                          </a:solidFill>
                        </a:rPr>
                        <a:t>[ </a:t>
                      </a:r>
                      <a:r>
                        <a:rPr lang="en-US" sz="2400" b="1" smtClean="0">
                          <a:solidFill>
                            <a:srgbClr val="FF0000"/>
                          </a:solidFill>
                        </a:rPr>
                        <a:t>R</a:t>
                      </a:r>
                      <a:r>
                        <a:rPr lang="en-US" sz="2400" b="1" smtClean="0">
                          <a:solidFill>
                            <a:schemeClr val="tx1"/>
                          </a:solidFill>
                        </a:rPr>
                        <a:t>,</a:t>
                      </a:r>
                      <a:r>
                        <a:rPr lang="en-US" sz="2400" b="1" smtClean="0">
                          <a:solidFill>
                            <a:srgbClr val="00B050"/>
                          </a:solidFill>
                        </a:rPr>
                        <a:t>G</a:t>
                      </a:r>
                      <a:r>
                        <a:rPr lang="en-US" sz="2400" b="1" smtClean="0">
                          <a:solidFill>
                            <a:schemeClr val="tx1"/>
                          </a:solidFill>
                        </a:rPr>
                        <a:t>,</a:t>
                      </a:r>
                      <a:r>
                        <a:rPr lang="en-US" sz="2400" b="1" smtClean="0">
                          <a:solidFill>
                            <a:srgbClr val="0070C0"/>
                          </a:solidFill>
                        </a:rPr>
                        <a:t>B</a:t>
                      </a:r>
                      <a:r>
                        <a:rPr lang="en-US" sz="2400" b="1" smtClean="0"/>
                        <a:t> </a:t>
                      </a:r>
                      <a:r>
                        <a:rPr lang="en-US" sz="2400" b="1" smtClean="0">
                          <a:solidFill>
                            <a:schemeClr val="tx1"/>
                          </a:solidFill>
                        </a:rPr>
                        <a:t>]</a:t>
                      </a:r>
                      <a:endParaRPr lang="en-US" sz="2400" b="1"/>
                    </a:p>
                  </a:txBody>
                  <a:tcPr>
                    <a:blipFill>
                      <a:blip r:embed="rId2"/>
                      <a:tile tx="0" ty="0" sx="100000" sy="100000" flip="none" algn="tl"/>
                    </a:blipFill>
                  </a:tcPr>
                </a:tc>
              </a:tr>
            </a:tbl>
          </a:graphicData>
        </a:graphic>
      </p:graphicFrame>
      <p:graphicFrame>
        <p:nvGraphicFramePr>
          <p:cNvPr id="7" name="Table 6"/>
          <p:cNvGraphicFramePr>
            <a:graphicFrameLocks noGrp="1"/>
          </p:cNvGraphicFramePr>
          <p:nvPr/>
        </p:nvGraphicFramePr>
        <p:xfrm>
          <a:off x="304801" y="1524000"/>
          <a:ext cx="6248400" cy="457200"/>
        </p:xfrm>
        <a:graphic>
          <a:graphicData uri="http://schemas.openxmlformats.org/drawingml/2006/table">
            <a:tbl>
              <a:tblPr firstRow="1" bandRow="1">
                <a:effectLst>
                  <a:outerShdw blurRad="50800" dist="50800" dir="5400000" algn="ctr" rotWithShape="0">
                    <a:schemeClr val="tx1"/>
                  </a:outerShdw>
                </a:effectLst>
                <a:tableStyleId>{5C22544A-7EE6-4342-B048-85BDC9FD1C3A}</a:tableStyleId>
              </a:tblPr>
              <a:tblGrid>
                <a:gridCol w="990599"/>
                <a:gridCol w="529281"/>
                <a:gridCol w="591065"/>
                <a:gridCol w="556054"/>
                <a:gridCol w="680820"/>
                <a:gridCol w="684781"/>
                <a:gridCol w="836956"/>
                <a:gridCol w="760868"/>
                <a:gridCol w="617976"/>
              </a:tblGrid>
              <a:tr h="381000">
                <a:tc>
                  <a:txBody>
                    <a:bodyPr/>
                    <a:lstStyle/>
                    <a:p>
                      <a:pPr algn="ctr"/>
                      <a:r>
                        <a:rPr lang="en-US" sz="2400" baseline="0" smtClean="0">
                          <a:solidFill>
                            <a:schemeClr val="tx1"/>
                          </a:solidFill>
                        </a:rPr>
                        <a:t>A</a:t>
                      </a:r>
                      <a:endParaRPr lang="en-US" sz="2400" baseline="0">
                        <a:solidFill>
                          <a:schemeClr val="tx1"/>
                        </a:solidFill>
                      </a:endParaRPr>
                    </a:p>
                  </a:txBody>
                  <a:tcPr>
                    <a:solidFill>
                      <a:schemeClr val="bg1">
                        <a:lumMod val="85000"/>
                      </a:schemeClr>
                    </a:solidFill>
                  </a:tcPr>
                </a:tc>
                <a:tc>
                  <a:txBody>
                    <a:bodyPr/>
                    <a:lstStyle/>
                    <a:p>
                      <a:pPr algn="ctr"/>
                      <a:r>
                        <a:rPr lang="en-US" baseline="0" smtClean="0">
                          <a:solidFill>
                            <a:schemeClr val="bg1"/>
                          </a:solidFill>
                        </a:rPr>
                        <a:t>0</a:t>
                      </a:r>
                      <a:endParaRPr lang="en-US" baseline="0">
                        <a:solidFill>
                          <a:schemeClr val="bg1"/>
                        </a:solidFill>
                      </a:endParaRPr>
                    </a:p>
                  </a:txBody>
                  <a:tcPr>
                    <a:solidFill>
                      <a:srgbClr val="FF0000"/>
                    </a:solidFill>
                  </a:tcPr>
                </a:tc>
                <a:tc>
                  <a:txBody>
                    <a:bodyPr/>
                    <a:lstStyle/>
                    <a:p>
                      <a:pPr algn="ctr"/>
                      <a:r>
                        <a:rPr lang="en-US" baseline="0" smtClean="0">
                          <a:solidFill>
                            <a:schemeClr val="bg1"/>
                          </a:solidFill>
                        </a:rPr>
                        <a:t>1</a:t>
                      </a:r>
                      <a:endParaRPr lang="en-US" baseline="0">
                        <a:solidFill>
                          <a:schemeClr val="bg1"/>
                        </a:solidFill>
                      </a:endParaRPr>
                    </a:p>
                  </a:txBody>
                  <a:tcPr>
                    <a:solidFill>
                      <a:srgbClr val="00B050"/>
                    </a:solidFill>
                  </a:tcPr>
                </a:tc>
                <a:tc>
                  <a:txBody>
                    <a:bodyPr/>
                    <a:lstStyle/>
                    <a:p>
                      <a:pPr algn="ctr"/>
                      <a:r>
                        <a:rPr lang="en-US" baseline="0" smtClean="0">
                          <a:solidFill>
                            <a:schemeClr val="bg1"/>
                          </a:solidFill>
                        </a:rPr>
                        <a:t>0</a:t>
                      </a:r>
                      <a:endParaRPr lang="en-US" baseline="0">
                        <a:solidFill>
                          <a:schemeClr val="bg1"/>
                        </a:solidFill>
                      </a:endParaRPr>
                    </a:p>
                  </a:txBody>
                  <a:tcPr>
                    <a:solidFill>
                      <a:srgbClr val="0070C0"/>
                    </a:solidFill>
                  </a:tcPr>
                </a:tc>
                <a:tc>
                  <a:txBody>
                    <a:bodyPr/>
                    <a:lstStyle/>
                    <a:p>
                      <a:pPr algn="ctr"/>
                      <a:r>
                        <a:rPr lang="en-US" baseline="0" smtClean="0">
                          <a:solidFill>
                            <a:schemeClr val="bg1"/>
                          </a:solidFill>
                        </a:rPr>
                        <a:t>0</a:t>
                      </a:r>
                      <a:endParaRPr lang="en-US" baseline="0">
                        <a:solidFill>
                          <a:schemeClr val="bg1"/>
                        </a:solidFill>
                      </a:endParaRPr>
                    </a:p>
                  </a:txBody>
                  <a:tcPr>
                    <a:solidFill>
                      <a:srgbClr val="FF0000"/>
                    </a:solidFill>
                  </a:tcPr>
                </a:tc>
                <a:tc>
                  <a:txBody>
                    <a:bodyPr/>
                    <a:lstStyle/>
                    <a:p>
                      <a:pPr algn="ctr"/>
                      <a:r>
                        <a:rPr lang="en-US" baseline="0" smtClean="0">
                          <a:solidFill>
                            <a:schemeClr val="bg1"/>
                          </a:solidFill>
                        </a:rPr>
                        <a:t>0</a:t>
                      </a:r>
                      <a:endParaRPr lang="en-US" baseline="0">
                        <a:solidFill>
                          <a:schemeClr val="bg1"/>
                        </a:solidFill>
                      </a:endParaRPr>
                    </a:p>
                  </a:txBody>
                  <a:tcPr>
                    <a:solidFill>
                      <a:srgbClr val="00B050"/>
                    </a:solidFill>
                  </a:tcPr>
                </a:tc>
                <a:tc>
                  <a:txBody>
                    <a:bodyPr/>
                    <a:lstStyle/>
                    <a:p>
                      <a:pPr algn="ctr"/>
                      <a:r>
                        <a:rPr lang="en-US" baseline="0" smtClean="0">
                          <a:solidFill>
                            <a:schemeClr val="bg1"/>
                          </a:solidFill>
                        </a:rPr>
                        <a:t>0</a:t>
                      </a:r>
                      <a:endParaRPr lang="en-US" baseline="0">
                        <a:solidFill>
                          <a:schemeClr val="bg1"/>
                        </a:solidFill>
                      </a:endParaRPr>
                    </a:p>
                  </a:txBody>
                  <a:tcPr>
                    <a:solidFill>
                      <a:srgbClr val="0070C0"/>
                    </a:solidFill>
                  </a:tcPr>
                </a:tc>
                <a:tc>
                  <a:txBody>
                    <a:bodyPr/>
                    <a:lstStyle/>
                    <a:p>
                      <a:pPr algn="ctr"/>
                      <a:r>
                        <a:rPr lang="en-US" baseline="0" smtClean="0">
                          <a:solidFill>
                            <a:schemeClr val="bg1"/>
                          </a:solidFill>
                        </a:rPr>
                        <a:t>0</a:t>
                      </a:r>
                      <a:endParaRPr lang="en-US" baseline="0">
                        <a:solidFill>
                          <a:schemeClr val="bg1"/>
                        </a:solidFill>
                      </a:endParaRPr>
                    </a:p>
                  </a:txBody>
                  <a:tcPr>
                    <a:solidFill>
                      <a:srgbClr val="FF0000"/>
                    </a:solidFill>
                  </a:tcPr>
                </a:tc>
                <a:tc>
                  <a:txBody>
                    <a:bodyPr/>
                    <a:lstStyle/>
                    <a:p>
                      <a:pPr algn="ctr"/>
                      <a:r>
                        <a:rPr lang="en-US" baseline="0" smtClean="0">
                          <a:solidFill>
                            <a:schemeClr val="bg1"/>
                          </a:solidFill>
                        </a:rPr>
                        <a:t>1</a:t>
                      </a:r>
                      <a:endParaRPr lang="en-US" baseline="0">
                        <a:solidFill>
                          <a:schemeClr val="bg1"/>
                        </a:solidFill>
                      </a:endParaRPr>
                    </a:p>
                  </a:txBody>
                  <a:tcPr>
                    <a:solidFill>
                      <a:srgbClr val="00B050"/>
                    </a:solidFill>
                  </a:tcPr>
                </a:tc>
              </a:tr>
            </a:tbl>
          </a:graphicData>
        </a:graphic>
      </p:graphicFrame>
      <p:cxnSp>
        <p:nvCxnSpPr>
          <p:cNvPr id="69" name="Elbow Connector 68"/>
          <p:cNvCxnSpPr/>
          <p:nvPr/>
        </p:nvCxnSpPr>
        <p:spPr>
          <a:xfrm rot="5400000">
            <a:off x="533400" y="2209800"/>
            <a:ext cx="1143000" cy="838200"/>
          </a:xfrm>
          <a:prstGeom prst="bentConnector3">
            <a:avLst>
              <a:gd name="adj1" fmla="val 18955"/>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5400000">
            <a:off x="2476500" y="2400300"/>
            <a:ext cx="1219200" cy="533400"/>
          </a:xfrm>
          <a:prstGeom prst="bentConnector3">
            <a:avLst>
              <a:gd name="adj1" fmla="val 2761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5400000">
            <a:off x="4419600" y="2209800"/>
            <a:ext cx="1219200" cy="914400"/>
          </a:xfrm>
          <a:prstGeom prst="bentConnector3">
            <a:avLst>
              <a:gd name="adj1" fmla="val 6903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952500" y="2095500"/>
            <a:ext cx="1143000" cy="1066800"/>
          </a:xfrm>
          <a:prstGeom prst="bentConnector3">
            <a:avLst>
              <a:gd name="adj1" fmla="val 3567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rot="10800000" flipV="1">
            <a:off x="1295400" y="2057400"/>
            <a:ext cx="1295400" cy="1219200"/>
          </a:xfrm>
          <a:prstGeom prst="bentConnector3">
            <a:avLst>
              <a:gd name="adj1" fmla="val 469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p:nvPr/>
        </p:nvCxnSpPr>
        <p:spPr>
          <a:xfrm rot="5400000">
            <a:off x="2895600" y="2209800"/>
            <a:ext cx="1295400" cy="838200"/>
          </a:xfrm>
          <a:prstGeom prst="bentConnector3">
            <a:avLst>
              <a:gd name="adj1" fmla="val 47893"/>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a:off x="3390900" y="2095500"/>
            <a:ext cx="1219200" cy="1143000"/>
          </a:xfrm>
          <a:prstGeom prst="bentConnector3">
            <a:avLst>
              <a:gd name="adj1" fmla="val 62313"/>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4876800" y="2057400"/>
            <a:ext cx="1371600" cy="1219200"/>
          </a:xfrm>
          <a:prstGeom prst="bentConnector3">
            <a:avLst>
              <a:gd name="adj1" fmla="val -746"/>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979962"/>
          </a:xfrm>
        </p:spPr>
        <p:txBody>
          <a:bodyPr>
            <a:normAutofit fontScale="90000"/>
          </a:bodyPr>
          <a:lstStyle/>
          <a:p>
            <a:pPr algn="ctr"/>
            <a:r>
              <a:rPr lang="en-US" sz="4400" b="0" smtClean="0">
                <a:solidFill>
                  <a:srgbClr val="FFFF00"/>
                </a:solidFill>
                <a:latin typeface="Times New Roman" pitchFamily="18" charset="0"/>
                <a:cs typeface="Times New Roman" pitchFamily="18" charset="0"/>
              </a:rPr>
              <a:t>Phương pháp LSB ( </a:t>
            </a:r>
            <a:r>
              <a:rPr lang="en-US" sz="4400" b="0" u="sng" smtClean="0">
                <a:solidFill>
                  <a:srgbClr val="FFFF00"/>
                </a:solidFill>
                <a:latin typeface="Times New Roman" pitchFamily="18" charset="0"/>
                <a:cs typeface="Times New Roman" pitchFamily="18" charset="0"/>
              </a:rPr>
              <a:t>L</a:t>
            </a:r>
            <a:r>
              <a:rPr lang="en-US" sz="4400" b="0" smtClean="0">
                <a:solidFill>
                  <a:srgbClr val="FFFF00"/>
                </a:solidFill>
                <a:latin typeface="Times New Roman" pitchFamily="18" charset="0"/>
                <a:cs typeface="Times New Roman" pitchFamily="18" charset="0"/>
              </a:rPr>
              <a:t>east </a:t>
            </a:r>
            <a:r>
              <a:rPr lang="en-US" sz="4400" b="0" u="sng" smtClean="0">
                <a:solidFill>
                  <a:srgbClr val="FFFF00"/>
                </a:solidFill>
                <a:latin typeface="Times New Roman" pitchFamily="18" charset="0"/>
                <a:cs typeface="Times New Roman" pitchFamily="18" charset="0"/>
              </a:rPr>
              <a:t>S</a:t>
            </a:r>
            <a:r>
              <a:rPr lang="en-US" sz="4400" b="0" smtClean="0">
                <a:solidFill>
                  <a:srgbClr val="FFFF00"/>
                </a:solidFill>
                <a:latin typeface="Times New Roman" pitchFamily="18" charset="0"/>
                <a:cs typeface="Times New Roman" pitchFamily="18" charset="0"/>
              </a:rPr>
              <a:t>ignificant </a:t>
            </a:r>
            <a:r>
              <a:rPr lang="en-US" sz="4400" b="0" u="sng" smtClean="0">
                <a:solidFill>
                  <a:srgbClr val="FFFF00"/>
                </a:solidFill>
                <a:latin typeface="Times New Roman" pitchFamily="18" charset="0"/>
                <a:cs typeface="Times New Roman" pitchFamily="18" charset="0"/>
              </a:rPr>
              <a:t>B</a:t>
            </a:r>
            <a:r>
              <a:rPr lang="en-US" sz="4400" b="0" smtClean="0">
                <a:solidFill>
                  <a:srgbClr val="FFFF00"/>
                </a:solidFill>
                <a:latin typeface="Times New Roman" pitchFamily="18" charset="0"/>
                <a:cs typeface="Times New Roman" pitchFamily="18" charset="0"/>
              </a:rPr>
              <a:t>it)</a:t>
            </a:r>
            <a:endParaRPr lang="en-US" sz="4400" b="0">
              <a:solidFill>
                <a:srgbClr val="FFFF00"/>
              </a:solidFill>
              <a:effectLst/>
              <a:latin typeface="Times New Roman" pitchFamily="18" charset="0"/>
              <a:cs typeface="Times New Roman" pitchFamily="18" charset="0"/>
            </a:endParaRPr>
          </a:p>
        </p:txBody>
      </p:sp>
      <p:sp>
        <p:nvSpPr>
          <p:cNvPr id="2" name="Subtitle 1"/>
          <p:cNvSpPr>
            <a:spLocks noGrp="1"/>
          </p:cNvSpPr>
          <p:nvPr>
            <p:ph type="subTitle" idx="1"/>
          </p:nvPr>
        </p:nvSpPr>
        <p:spPr>
          <a:xfrm>
            <a:off x="0" y="1371600"/>
            <a:ext cx="9144000" cy="5257800"/>
          </a:xfrm>
        </p:spPr>
        <p:txBody>
          <a:bodyPr>
            <a:normAutofit/>
          </a:bodyPr>
          <a:lstStyle/>
          <a:p>
            <a:pPr algn="l">
              <a:lnSpc>
                <a:spcPct val="150000"/>
              </a:lnSpc>
              <a:buClr>
                <a:schemeClr val="tx1"/>
              </a:buClr>
              <a:buFont typeface="Wingdings" pitchFamily="2" charset="2"/>
              <a:buChar char="q"/>
            </a:pPr>
            <a:r>
              <a:rPr lang="en-US" sz="2800" smtClean="0">
                <a:solidFill>
                  <a:schemeClr val="bg1"/>
                </a:solidFill>
                <a:latin typeface="Times New Roman" pitchFamily="18" charset="0"/>
                <a:cs typeface="Times New Roman" pitchFamily="18" charset="0"/>
              </a:rPr>
              <a:t>Các bước thực hiện</a:t>
            </a:r>
            <a:r>
              <a:rPr lang="en-US" sz="2800" smtClean="0">
                <a:latin typeface="Times New Roman" pitchFamily="18" charset="0"/>
                <a:cs typeface="Times New Roman" pitchFamily="18" charset="0"/>
              </a:rPr>
              <a:t>:</a:t>
            </a:r>
          </a:p>
          <a:p>
            <a:pPr lvl="1" algn="l">
              <a:lnSpc>
                <a:spcPct val="150000"/>
              </a:lnSpc>
              <a:buClr>
                <a:schemeClr val="tx1"/>
              </a:buClr>
              <a:buFont typeface="Wingdings" pitchFamily="2" charset="2"/>
              <a:buChar char="Ø"/>
            </a:pPr>
            <a:r>
              <a:rPr lang="en-US" smtClean="0">
                <a:latin typeface="Times New Roman" pitchFamily="18" charset="0"/>
                <a:cs typeface="Times New Roman" pitchFamily="18" charset="0"/>
              </a:rPr>
              <a:t>Giấu tin(Encode):</a:t>
            </a:r>
          </a:p>
          <a:p>
            <a:pPr marL="1371600" lvl="2" indent="-457200" algn="l">
              <a:lnSpc>
                <a:spcPct val="150000"/>
              </a:lnSpc>
              <a:buClr>
                <a:schemeClr val="tx1"/>
              </a:buClr>
              <a:buFont typeface="+mj-lt"/>
              <a:buAutoNum type="arabicPeriod"/>
            </a:pPr>
            <a:r>
              <a:rPr lang="en-US" smtClean="0">
                <a:latin typeface="Times New Roman" pitchFamily="18" charset="0"/>
                <a:cs typeface="Times New Roman" pitchFamily="18" charset="0"/>
              </a:rPr>
              <a:t>Biến đổi thông điệp cần giấu thành dãy các bit</a:t>
            </a:r>
          </a:p>
          <a:p>
            <a:pPr marL="1371600" lvl="2" indent="-457200" algn="l">
              <a:lnSpc>
                <a:spcPct val="150000"/>
              </a:lnSpc>
              <a:buClr>
                <a:schemeClr val="tx1"/>
              </a:buClr>
              <a:buFont typeface="+mj-lt"/>
              <a:buAutoNum type="arabicPeriod"/>
            </a:pPr>
            <a:r>
              <a:rPr lang="en-US" smtClean="0">
                <a:latin typeface="Times New Roman" pitchFamily="18" charset="0"/>
                <a:cs typeface="Times New Roman" pitchFamily="18" charset="0"/>
              </a:rPr>
              <a:t>Đọc lần lượt từng byte từ ảnh đầu vào</a:t>
            </a:r>
          </a:p>
          <a:p>
            <a:pPr marL="1371600" lvl="2" indent="-457200" algn="l">
              <a:lnSpc>
                <a:spcPct val="150000"/>
              </a:lnSpc>
              <a:buClr>
                <a:schemeClr val="tx1"/>
              </a:buClr>
              <a:buFont typeface="+mj-lt"/>
              <a:buAutoNum type="arabicPeriod"/>
            </a:pPr>
            <a:r>
              <a:rPr lang="en-US" smtClean="0">
                <a:latin typeface="Times New Roman" pitchFamily="18" charset="0"/>
                <a:cs typeface="Times New Roman" pitchFamily="18" charset="0"/>
              </a:rPr>
              <a:t>Với 1 byte vừa đọc thay thế bit thấp nhất bằng 1 bit của thông điệp</a:t>
            </a:r>
          </a:p>
          <a:p>
            <a:pPr lvl="1" algn="l">
              <a:lnSpc>
                <a:spcPct val="150000"/>
              </a:lnSpc>
              <a:buClr>
                <a:schemeClr val="tx1"/>
              </a:buClr>
              <a:buFont typeface="Wingdings" pitchFamily="2" charset="2"/>
              <a:buChar char="Ø"/>
            </a:pPr>
            <a:r>
              <a:rPr lang="en-US" smtClean="0">
                <a:latin typeface="Times New Roman" pitchFamily="18" charset="0"/>
                <a:cs typeface="Times New Roman" pitchFamily="18" charset="0"/>
              </a:rPr>
              <a:t>Phục hồi tin(Decode):</a:t>
            </a:r>
          </a:p>
          <a:p>
            <a:pPr marL="1371600" lvl="2" indent="-457200" algn="l">
              <a:lnSpc>
                <a:spcPct val="150000"/>
              </a:lnSpc>
              <a:buClr>
                <a:schemeClr val="tx1"/>
              </a:buClr>
              <a:buFont typeface="+mj-lt"/>
              <a:buAutoNum type="arabicPeriod"/>
            </a:pPr>
            <a:r>
              <a:rPr lang="en-US" smtClean="0">
                <a:latin typeface="Times New Roman" pitchFamily="18" charset="0"/>
                <a:cs typeface="Times New Roman" pitchFamily="18" charset="0"/>
              </a:rPr>
              <a:t>Đọc từng byte từ ảnh có chứa tin giấu</a:t>
            </a:r>
          </a:p>
          <a:p>
            <a:pPr marL="1371600" lvl="2" indent="-457200" algn="l">
              <a:lnSpc>
                <a:spcPct val="150000"/>
              </a:lnSpc>
              <a:buClr>
                <a:schemeClr val="tx1"/>
              </a:buClr>
              <a:buFont typeface="+mj-lt"/>
              <a:buAutoNum type="arabicPeriod"/>
            </a:pPr>
            <a:r>
              <a:rPr lang="en-US" smtClean="0">
                <a:latin typeface="Times New Roman" pitchFamily="18" charset="0"/>
                <a:cs typeface="Times New Roman" pitchFamily="18" charset="0"/>
              </a:rPr>
              <a:t>Với mỗi byte này trích ra 1 bit có vị trí thấp nhất</a:t>
            </a:r>
          </a:p>
          <a:p>
            <a:pPr marL="1371600" lvl="2" indent="-457200" algn="l">
              <a:lnSpc>
                <a:spcPct val="150000"/>
              </a:lnSpc>
              <a:buClr>
                <a:schemeClr val="tx1"/>
              </a:buClr>
              <a:buFont typeface="+mj-lt"/>
              <a:buAutoNum type="arabicPeriod"/>
            </a:pPr>
            <a:r>
              <a:rPr lang="en-US" smtClean="0">
                <a:latin typeface="Times New Roman" pitchFamily="18" charset="0"/>
                <a:cs typeface="Times New Roman" pitchFamily="18" charset="0"/>
              </a:rPr>
              <a:t>Chuyển dãy bit vừa nhận được thành thông điệp ban đầu</a:t>
            </a:r>
          </a:p>
          <a:p>
            <a:pPr algn="l">
              <a:lnSpc>
                <a:spcPct val="150000"/>
              </a:lnSpc>
              <a:buClr>
                <a:schemeClr val="tx1"/>
              </a:buClr>
              <a:buFont typeface="Wingdings" pitchFamily="2" charset="2"/>
              <a:buChar char="q"/>
            </a:pPr>
            <a:endParaRPr lang="en-US" sz="2800" smtClean="0">
              <a:latin typeface="Times New Roman" pitchFamily="18" charset="0"/>
              <a:cs typeface="Times New Roman" pitchFamily="18" charset="0"/>
            </a:endParaRPr>
          </a:p>
          <a:p>
            <a:pPr algn="l">
              <a:lnSpc>
                <a:spcPct val="150000"/>
              </a:lnSpc>
              <a:buClr>
                <a:schemeClr val="tx1"/>
              </a:buClr>
            </a:pPr>
            <a:endParaRPr lang="en-US" sz="2800" b="0" cap="none" smtClean="0">
              <a:latin typeface="Times New Roman" pitchFamily="18" charset="0"/>
              <a:cs typeface="Times New Roman" pitchFamily="18" charset="0"/>
            </a:endParaRPr>
          </a:p>
          <a:p>
            <a:pPr algn="l">
              <a:lnSpc>
                <a:spcPct val="150000"/>
              </a:lnSpc>
              <a:buClr>
                <a:schemeClr val="tx1"/>
              </a:buClr>
            </a:pPr>
            <a:endParaRPr lang="en-US" sz="2800" smtClean="0">
              <a:latin typeface="Times New Roman" pitchFamily="18" charset="0"/>
              <a:cs typeface="Times New Roman" pitchFamily="18" charset="0"/>
            </a:endParaRPr>
          </a:p>
          <a:p>
            <a:pPr algn="l">
              <a:lnSpc>
                <a:spcPct val="150000"/>
              </a:lnSpc>
              <a:buClr>
                <a:schemeClr val="tx1"/>
              </a:buClr>
            </a:pPr>
            <a:endParaRPr lang="en-US" sz="2800" b="0" cap="none" smtClean="0">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1752600"/>
          </a:xfrm>
        </p:spPr>
        <p:txBody>
          <a:bodyPr>
            <a:noAutofit/>
          </a:bodyPr>
          <a:lstStyle/>
          <a:p>
            <a:pPr algn="ctr"/>
            <a:r>
              <a:rPr lang="en-US" smtClean="0">
                <a:solidFill>
                  <a:srgbClr val="FFFF00"/>
                </a:solidFill>
                <a:latin typeface="Arial" pitchFamily="34" charset="0"/>
                <a:cs typeface="Arial" pitchFamily="34" charset="0"/>
              </a:rPr>
              <a:t/>
            </a:r>
            <a:br>
              <a:rPr lang="en-US" smtClean="0">
                <a:solidFill>
                  <a:srgbClr val="FFFF00"/>
                </a:solidFill>
                <a:latin typeface="Arial" pitchFamily="34" charset="0"/>
                <a:cs typeface="Arial" pitchFamily="34" charset="0"/>
              </a:rPr>
            </a:br>
            <a:r>
              <a:rPr lang="en-US" smtClean="0">
                <a:solidFill>
                  <a:srgbClr val="FFFF00"/>
                </a:solidFill>
                <a:latin typeface="Arial" pitchFamily="34" charset="0"/>
                <a:cs typeface="Arial" pitchFamily="34" charset="0"/>
              </a:rPr>
              <a:t/>
            </a:r>
            <a:br>
              <a:rPr lang="en-US" smtClean="0">
                <a:solidFill>
                  <a:srgbClr val="FFFF00"/>
                </a:solidFill>
                <a:latin typeface="Arial" pitchFamily="34" charset="0"/>
                <a:cs typeface="Arial" pitchFamily="34" charset="0"/>
              </a:rPr>
            </a:br>
            <a:r>
              <a:rPr lang="en-US" b="0" smtClean="0">
                <a:solidFill>
                  <a:srgbClr val="FFFF00"/>
                </a:solidFill>
                <a:effectLst/>
                <a:latin typeface="Arial" pitchFamily="34" charset="0"/>
                <a:cs typeface="Arial" pitchFamily="34" charset="0"/>
              </a:rPr>
              <a:t>Nhu </a:t>
            </a:r>
            <a:r>
              <a:rPr lang="en-US" b="0" err="1" smtClean="0">
                <a:solidFill>
                  <a:srgbClr val="FFFF00"/>
                </a:solidFill>
                <a:effectLst/>
                <a:latin typeface="Arial" pitchFamily="34" charset="0"/>
                <a:cs typeface="Arial" pitchFamily="34" charset="0"/>
              </a:rPr>
              <a:t>cầu</a:t>
            </a:r>
            <a:r>
              <a:rPr lang="en-US" b="0" smtClean="0">
                <a:solidFill>
                  <a:srgbClr val="FFFF00"/>
                </a:solidFill>
                <a:effectLst/>
                <a:latin typeface="Arial" pitchFamily="34" charset="0"/>
                <a:cs typeface="Arial" pitchFamily="34" charset="0"/>
              </a:rPr>
              <a:t> </a:t>
            </a:r>
            <a:r>
              <a:rPr lang="en-US" b="0" err="1" smtClean="0">
                <a:solidFill>
                  <a:srgbClr val="FFFF00"/>
                </a:solidFill>
                <a:effectLst/>
                <a:latin typeface="Arial" pitchFamily="34" charset="0"/>
                <a:cs typeface="Arial" pitchFamily="34" charset="0"/>
              </a:rPr>
              <a:t>vê</a:t>
            </a:r>
            <a:r>
              <a:rPr lang="en-US" b="0" smtClean="0">
                <a:solidFill>
                  <a:srgbClr val="FFFF00"/>
                </a:solidFill>
                <a:effectLst/>
                <a:latin typeface="Arial" pitchFamily="34" charset="0"/>
                <a:cs typeface="Arial" pitchFamily="34" charset="0"/>
              </a:rPr>
              <a:t>̀ </a:t>
            </a:r>
            <a:r>
              <a:rPr lang="en-US" b="0" err="1" smtClean="0">
                <a:solidFill>
                  <a:srgbClr val="FFFF00"/>
                </a:solidFill>
                <a:effectLst/>
                <a:latin typeface="Arial" pitchFamily="34" charset="0"/>
                <a:cs typeface="Arial" pitchFamily="34" charset="0"/>
              </a:rPr>
              <a:t>trao</a:t>
            </a:r>
            <a:r>
              <a:rPr lang="en-US" b="0" smtClean="0">
                <a:solidFill>
                  <a:srgbClr val="FFFF00"/>
                </a:solidFill>
                <a:effectLst/>
                <a:latin typeface="Arial" pitchFamily="34" charset="0"/>
                <a:cs typeface="Arial" pitchFamily="34" charset="0"/>
              </a:rPr>
              <a:t> </a:t>
            </a:r>
            <a:r>
              <a:rPr lang="en-US" b="0" err="1" smtClean="0">
                <a:solidFill>
                  <a:srgbClr val="FFFF00"/>
                </a:solidFill>
                <a:effectLst/>
                <a:latin typeface="Arial" pitchFamily="34" charset="0"/>
                <a:cs typeface="Arial" pitchFamily="34" charset="0"/>
              </a:rPr>
              <a:t>đổi</a:t>
            </a:r>
            <a:r>
              <a:rPr lang="en-US" b="0" smtClean="0">
                <a:solidFill>
                  <a:srgbClr val="FFFF00"/>
                </a:solidFill>
                <a:effectLst/>
                <a:latin typeface="Arial" pitchFamily="34" charset="0"/>
                <a:cs typeface="Arial" pitchFamily="34" charset="0"/>
              </a:rPr>
              <a:t> </a:t>
            </a:r>
            <a:r>
              <a:rPr lang="en-US" b="0" err="1" smtClean="0">
                <a:solidFill>
                  <a:srgbClr val="FFFF00"/>
                </a:solidFill>
                <a:effectLst/>
                <a:latin typeface="Arial" pitchFamily="34" charset="0"/>
                <a:cs typeface="Arial" pitchFamily="34" charset="0"/>
              </a:rPr>
              <a:t>thông</a:t>
            </a:r>
            <a:r>
              <a:rPr lang="en-US" b="0" smtClean="0">
                <a:solidFill>
                  <a:srgbClr val="FFFF00"/>
                </a:solidFill>
                <a:effectLst/>
                <a:latin typeface="Arial" pitchFamily="34" charset="0"/>
                <a:cs typeface="Arial" pitchFamily="34" charset="0"/>
              </a:rPr>
              <a:t> tin </a:t>
            </a:r>
            <a:r>
              <a:rPr lang="en-US" b="0" err="1" smtClean="0">
                <a:solidFill>
                  <a:srgbClr val="FFFF00"/>
                </a:solidFill>
                <a:effectLst/>
                <a:latin typeface="Arial" pitchFamily="34" charset="0"/>
                <a:cs typeface="Arial" pitchFamily="34" charset="0"/>
              </a:rPr>
              <a:t>hiện</a:t>
            </a:r>
            <a:r>
              <a:rPr lang="en-US" b="0" smtClean="0">
                <a:solidFill>
                  <a:srgbClr val="FFFF00"/>
                </a:solidFill>
                <a:effectLst/>
                <a:latin typeface="Arial" pitchFamily="34" charset="0"/>
                <a:cs typeface="Arial" pitchFamily="34" charset="0"/>
              </a:rPr>
              <a:t> nay</a:t>
            </a:r>
            <a:endParaRPr lang="en-US"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228600" y="2286000"/>
            <a:ext cx="8915400" cy="4343400"/>
          </a:xfrm>
        </p:spPr>
        <p:txBody>
          <a:bodyPr>
            <a:normAutofit/>
          </a:bodyPr>
          <a:lstStyle/>
          <a:p>
            <a:pPr algn="l">
              <a:lnSpc>
                <a:spcPct val="150000"/>
              </a:lnSpc>
              <a:buFont typeface="Arial" pitchFamily="34" charset="0"/>
              <a:buChar char="•"/>
            </a:pPr>
            <a:r>
              <a:rPr lang="en-US" sz="2800" b="0" cap="none" smtClean="0">
                <a:latin typeface="Times New Roman" pitchFamily="18" charset="0"/>
                <a:cs typeface="Times New Roman" pitchFamily="18" charset="0"/>
              </a:rPr>
              <a:t>CNTT </a:t>
            </a:r>
            <a:r>
              <a:rPr lang="en-US" sz="2800" b="0" cap="none" err="1" smtClean="0">
                <a:latin typeface="Times New Roman" pitchFamily="18" charset="0"/>
                <a:cs typeface="Times New Roman" pitchFamily="18" charset="0"/>
              </a:rPr>
              <a:t>ngày</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càng</a:t>
            </a:r>
            <a:r>
              <a:rPr lang="en-US" sz="2800" b="0" cap="none" smtClean="0">
                <a:latin typeface="Times New Roman" pitchFamily="18" charset="0"/>
                <a:cs typeface="Times New Roman" pitchFamily="18" charset="0"/>
              </a:rPr>
              <a:t> pt </a:t>
            </a:r>
            <a:r>
              <a:rPr lang="en-US" sz="2800" b="0" cap="none" err="1" smtClean="0">
                <a:latin typeface="Times New Roman" pitchFamily="18" charset="0"/>
                <a:cs typeface="Times New Roman" pitchFamily="18" charset="0"/>
              </a:rPr>
              <a:t>nhanh</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chóng</a:t>
            </a:r>
            <a:endParaRPr lang="en-US" sz="2800" b="0" cap="none" smtClean="0">
              <a:latin typeface="Times New Roman" pitchFamily="18" charset="0"/>
              <a:cs typeface="Times New Roman" pitchFamily="18" charset="0"/>
            </a:endParaRPr>
          </a:p>
          <a:p>
            <a:pPr algn="l">
              <a:lnSpc>
                <a:spcPct val="150000"/>
              </a:lnSpc>
              <a:buFont typeface="Arial" pitchFamily="34" charset="0"/>
              <a:buChar char="•"/>
            </a:pPr>
            <a:r>
              <a:rPr lang="en-US" sz="2800" b="0" cap="none" err="1" smtClean="0">
                <a:latin typeface="Times New Roman" pitchFamily="18" charset="0"/>
                <a:cs typeface="Times New Roman" pitchFamily="18" charset="0"/>
              </a:rPr>
              <a:t>Nhu</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cầu</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trao</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đổi</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thông</a:t>
            </a:r>
            <a:r>
              <a:rPr lang="en-US" sz="2800" b="0" cap="none" smtClean="0">
                <a:latin typeface="Times New Roman" pitchFamily="18" charset="0"/>
                <a:cs typeface="Times New Roman" pitchFamily="18" charset="0"/>
              </a:rPr>
              <a:t> tin </a:t>
            </a:r>
            <a:r>
              <a:rPr lang="en-US" sz="2800" b="0" cap="none" err="1" smtClean="0">
                <a:latin typeface="Times New Roman" pitchFamily="18" charset="0"/>
                <a:cs typeface="Times New Roman" pitchFamily="18" charset="0"/>
              </a:rPr>
              <a:t>ngày</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càng</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nhiều</a:t>
            </a:r>
            <a:endParaRPr lang="en-US" sz="2800" b="0" cap="none" smtClean="0">
              <a:latin typeface="Times New Roman" pitchFamily="18" charset="0"/>
              <a:cs typeface="Times New Roman" pitchFamily="18" charset="0"/>
            </a:endParaRPr>
          </a:p>
          <a:p>
            <a:pPr algn="l">
              <a:lnSpc>
                <a:spcPct val="150000"/>
              </a:lnSpc>
              <a:buFont typeface="Arial" pitchFamily="34" charset="0"/>
              <a:buChar char="•"/>
            </a:pPr>
            <a:r>
              <a:rPr lang="en-US" sz="2800" b="0" cap="none" err="1" smtClean="0">
                <a:latin typeface="Times New Roman" pitchFamily="18" charset="0"/>
                <a:cs typeface="Times New Roman" pitchFamily="18" charset="0"/>
              </a:rPr>
              <a:t>Nhiều</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hệ</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mật</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mã</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ra</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đời,nhưng</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tốc</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độ</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tính</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toán</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của</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máy</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tính</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là</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rất</a:t>
            </a:r>
            <a:r>
              <a:rPr lang="en-US" sz="2800" b="0" cap="none" smtClean="0">
                <a:latin typeface="Times New Roman" pitchFamily="18" charset="0"/>
                <a:cs typeface="Times New Roman" pitchFamily="18" charset="0"/>
              </a:rPr>
              <a:t> nhanh=&gt;giảm </a:t>
            </a:r>
            <a:r>
              <a:rPr lang="en-US" sz="2800" b="0" cap="none" err="1" smtClean="0">
                <a:latin typeface="Times New Roman" pitchFamily="18" charset="0"/>
                <a:cs typeface="Times New Roman" pitchFamily="18" charset="0"/>
              </a:rPr>
              <a:t>tính</a:t>
            </a:r>
            <a:r>
              <a:rPr lang="en-US" sz="2800" b="0" cap="none" smtClean="0">
                <a:latin typeface="Times New Roman" pitchFamily="18" charset="0"/>
                <a:cs typeface="Times New Roman" pitchFamily="18" charset="0"/>
              </a:rPr>
              <a:t> an </a:t>
            </a:r>
            <a:r>
              <a:rPr lang="en-US" sz="2800" b="0" cap="none" err="1" smtClean="0">
                <a:latin typeface="Times New Roman" pitchFamily="18" charset="0"/>
                <a:cs typeface="Times New Roman" pitchFamily="18" charset="0"/>
              </a:rPr>
              <a:t>toàn</a:t>
            </a:r>
            <a:r>
              <a:rPr lang="en-US" sz="2800" b="0" cap="none" smtClean="0">
                <a:latin typeface="Times New Roman" pitchFamily="18" charset="0"/>
                <a:cs typeface="Times New Roman" pitchFamily="18" charset="0"/>
              </a:rPr>
              <a:t>.</a:t>
            </a:r>
          </a:p>
          <a:p>
            <a:pPr algn="l">
              <a:lnSpc>
                <a:spcPct val="150000"/>
              </a:lnSpc>
              <a:buFont typeface="Arial" pitchFamily="34" charset="0"/>
              <a:buChar char="•"/>
            </a:pPr>
            <a:r>
              <a:rPr lang="en-US" sz="2800" b="0" cap="none" err="1" smtClean="0">
                <a:latin typeface="Times New Roman" pitchFamily="18" charset="0"/>
                <a:cs typeface="Times New Roman" pitchFamily="18" charset="0"/>
              </a:rPr>
              <a:t>Một</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hướng</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tiếp</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cận</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mới</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trong</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bảo</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mật</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là</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giấu</a:t>
            </a:r>
            <a:r>
              <a:rPr lang="en-US" sz="2800" b="0" cap="none" smtClean="0">
                <a:latin typeface="Times New Roman" pitchFamily="18" charset="0"/>
                <a:cs typeface="Times New Roman" pitchFamily="18" charset="0"/>
              </a:rPr>
              <a:t> tin (information hiding)</a:t>
            </a:r>
            <a:endParaRPr lang="en-US" sz="2400" b="0" cap="none">
              <a:solidFill>
                <a:srgbClr val="00B050"/>
              </a:solidFill>
              <a:latin typeface="Arial" pitchFamily="34" charset="0"/>
              <a:cs typeface="Arial" pitchFamily="34" charset="0"/>
            </a:endParaRPr>
          </a:p>
        </p:txBody>
      </p:sp>
      <p:sp>
        <p:nvSpPr>
          <p:cNvPr id="4" name="Line 4"/>
          <p:cNvSpPr>
            <a:spLocks noChangeShapeType="1"/>
          </p:cNvSpPr>
          <p:nvPr/>
        </p:nvSpPr>
        <p:spPr bwMode="auto">
          <a:xfrm>
            <a:off x="0" y="1905000"/>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0"/>
            <a:ext cx="8610600" cy="979962"/>
          </a:xfrm>
        </p:spPr>
        <p:txBody>
          <a:bodyPr>
            <a:normAutofit/>
          </a:bodyPr>
          <a:lstStyle/>
          <a:p>
            <a:pPr algn="ctr"/>
            <a:r>
              <a:rPr lang="en-US" b="0" err="1" smtClean="0">
                <a:solidFill>
                  <a:srgbClr val="FFFF00"/>
                </a:solidFill>
                <a:effectLst/>
                <a:latin typeface="Arial" pitchFamily="34" charset="0"/>
                <a:cs typeface="Arial" pitchFamily="34" charset="0"/>
              </a:rPr>
              <a:t>Tổng</a:t>
            </a:r>
            <a:r>
              <a:rPr lang="en-US" b="0" smtClean="0">
                <a:solidFill>
                  <a:srgbClr val="FFFF00"/>
                </a:solidFill>
                <a:effectLst/>
                <a:latin typeface="Arial" pitchFamily="34" charset="0"/>
                <a:cs typeface="Arial" pitchFamily="34" charset="0"/>
              </a:rPr>
              <a:t> </a:t>
            </a:r>
            <a:r>
              <a:rPr lang="en-US" b="0" err="1" smtClean="0">
                <a:solidFill>
                  <a:srgbClr val="FFFF00"/>
                </a:solidFill>
                <a:effectLst/>
                <a:latin typeface="Arial" pitchFamily="34" charset="0"/>
                <a:cs typeface="Arial" pitchFamily="34" charset="0"/>
              </a:rPr>
              <a:t>quan</a:t>
            </a:r>
            <a:r>
              <a:rPr lang="en-US" b="0" smtClean="0">
                <a:solidFill>
                  <a:srgbClr val="FFFF00"/>
                </a:solidFill>
                <a:effectLst/>
                <a:latin typeface="Arial" pitchFamily="34" charset="0"/>
                <a:cs typeface="Arial" pitchFamily="34" charset="0"/>
              </a:rPr>
              <a:t> </a:t>
            </a:r>
            <a:r>
              <a:rPr lang="en-US" b="0" err="1" smtClean="0">
                <a:solidFill>
                  <a:srgbClr val="FFFF00"/>
                </a:solidFill>
                <a:effectLst/>
                <a:latin typeface="Arial" pitchFamily="34" charset="0"/>
                <a:cs typeface="Arial" pitchFamily="34" charset="0"/>
              </a:rPr>
              <a:t>về</a:t>
            </a:r>
            <a:r>
              <a:rPr lang="en-US" b="0" smtClean="0">
                <a:solidFill>
                  <a:srgbClr val="FFFF00"/>
                </a:solidFill>
                <a:effectLst/>
                <a:latin typeface="Arial" pitchFamily="34" charset="0"/>
                <a:cs typeface="Arial" pitchFamily="34" charset="0"/>
              </a:rPr>
              <a:t> </a:t>
            </a:r>
            <a:r>
              <a:rPr lang="en-US" b="0" err="1" smtClean="0">
                <a:solidFill>
                  <a:srgbClr val="FFFF00"/>
                </a:solidFill>
                <a:effectLst/>
                <a:latin typeface="Arial" pitchFamily="34" charset="0"/>
                <a:cs typeface="Arial" pitchFamily="34" charset="0"/>
              </a:rPr>
              <a:t>giấu</a:t>
            </a:r>
            <a:r>
              <a:rPr lang="en-US" b="0" smtClean="0">
                <a:solidFill>
                  <a:srgbClr val="FFFF00"/>
                </a:solidFill>
                <a:effectLst/>
                <a:latin typeface="Arial" pitchFamily="34" charset="0"/>
                <a:cs typeface="Arial" pitchFamily="34" charset="0"/>
              </a:rPr>
              <a:t> tin</a:t>
            </a:r>
            <a:endParaRPr lang="en-US"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381000" y="1371600"/>
            <a:ext cx="8382000" cy="5257800"/>
          </a:xfrm>
        </p:spPr>
        <p:txBody>
          <a:bodyPr anchor="ctr">
            <a:noAutofit/>
          </a:bodyPr>
          <a:lstStyle/>
          <a:p>
            <a:pPr algn="l">
              <a:buFont typeface="Wingdings" pitchFamily="2" charset="2"/>
              <a:buChar char="Ø"/>
            </a:pPr>
            <a:r>
              <a:rPr lang="en-US" sz="2800" smtClean="0">
                <a:latin typeface="Times New Roman" pitchFamily="18" charset="0"/>
                <a:cs typeface="Times New Roman" pitchFamily="18" charset="0"/>
              </a:rPr>
              <a:t>Định nghĩa giấu tin</a:t>
            </a:r>
            <a:endParaRPr lang="en-US" sz="2800" b="0" cap="none" smtClean="0">
              <a:latin typeface="Times New Roman" pitchFamily="18" charset="0"/>
              <a:cs typeface="Times New Roman" pitchFamily="18" charset="0"/>
            </a:endParaRPr>
          </a:p>
          <a:p>
            <a:pPr algn="l">
              <a:buFont typeface="Wingdings" pitchFamily="2" charset="2"/>
              <a:buChar char="Ø"/>
            </a:pPr>
            <a:endParaRPr lang="en-US" sz="2800" b="0" cap="none" smtClean="0">
              <a:latin typeface="Times New Roman" pitchFamily="18" charset="0"/>
              <a:cs typeface="Times New Roman" pitchFamily="18" charset="0"/>
            </a:endParaRPr>
          </a:p>
          <a:p>
            <a:pPr algn="l">
              <a:buFont typeface="Wingdings" pitchFamily="2" charset="2"/>
              <a:buChar char="Ø"/>
            </a:pPr>
            <a:r>
              <a:rPr lang="en-US" sz="2800" b="0" cap="none" smtClean="0">
                <a:latin typeface="Times New Roman" pitchFamily="18" charset="0"/>
                <a:cs typeface="Times New Roman" pitchFamily="18" charset="0"/>
              </a:rPr>
              <a:t>Mô hình giấu tin</a:t>
            </a:r>
          </a:p>
          <a:p>
            <a:pPr algn="l">
              <a:buFont typeface="Wingdings" pitchFamily="2" charset="2"/>
              <a:buChar char="Ø"/>
            </a:pPr>
            <a:endParaRPr lang="en-US" sz="2800" b="0" cap="none" smtClean="0">
              <a:latin typeface="Times New Roman" pitchFamily="18" charset="0"/>
              <a:cs typeface="Times New Roman" pitchFamily="18" charset="0"/>
            </a:endParaRPr>
          </a:p>
          <a:p>
            <a:pPr algn="l">
              <a:buFont typeface="Wingdings" pitchFamily="2" charset="2"/>
              <a:buChar char="Ø"/>
            </a:pPr>
            <a:r>
              <a:rPr lang="en-US" sz="2800" b="0" cap="none" err="1" smtClean="0">
                <a:latin typeface="Times New Roman" pitchFamily="18" charset="0"/>
                <a:cs typeface="Times New Roman" pitchFamily="18" charset="0"/>
              </a:rPr>
              <a:t>Các</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kĩ</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thuật</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giấu</a:t>
            </a:r>
            <a:r>
              <a:rPr lang="en-US" sz="2800" b="0" cap="none" smtClean="0">
                <a:latin typeface="Times New Roman" pitchFamily="18" charset="0"/>
                <a:cs typeface="Times New Roman" pitchFamily="18" charset="0"/>
              </a:rPr>
              <a:t> tin</a:t>
            </a:r>
          </a:p>
          <a:p>
            <a:pPr algn="l">
              <a:buFont typeface="Wingdings" pitchFamily="2" charset="2"/>
              <a:buChar char="Ø"/>
            </a:pPr>
            <a:endParaRPr lang="en-US" sz="2800" b="0" cap="none" smtClean="0">
              <a:latin typeface="Times New Roman" pitchFamily="18" charset="0"/>
              <a:cs typeface="Times New Roman" pitchFamily="18" charset="0"/>
            </a:endParaRPr>
          </a:p>
          <a:p>
            <a:pPr algn="l">
              <a:buFont typeface="Wingdings" pitchFamily="2" charset="2"/>
              <a:buChar char="Ø"/>
            </a:pPr>
            <a:r>
              <a:rPr lang="en-US" sz="2800" b="0" cap="none" err="1" smtClean="0">
                <a:latin typeface="Times New Roman" pitchFamily="18" charset="0"/>
                <a:cs typeface="Times New Roman" pitchFamily="18" charset="0"/>
              </a:rPr>
              <a:t>Các</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ứng</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dụng</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chính</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của</a:t>
            </a:r>
            <a:r>
              <a:rPr lang="en-US" sz="2800" b="0" cap="none" smtClean="0">
                <a:latin typeface="Times New Roman" pitchFamily="18" charset="0"/>
                <a:cs typeface="Times New Roman" pitchFamily="18" charset="0"/>
              </a:rPr>
              <a:t> </a:t>
            </a:r>
            <a:r>
              <a:rPr lang="en-US" sz="2800" b="0" cap="none" err="1" smtClean="0">
                <a:latin typeface="Times New Roman" pitchFamily="18" charset="0"/>
                <a:cs typeface="Times New Roman" pitchFamily="18" charset="0"/>
              </a:rPr>
              <a:t>giấu</a:t>
            </a:r>
            <a:r>
              <a:rPr lang="en-US" sz="2800" b="0" cap="none" smtClean="0">
                <a:latin typeface="Times New Roman" pitchFamily="18" charset="0"/>
                <a:cs typeface="Times New Roman" pitchFamily="18" charset="0"/>
              </a:rPr>
              <a:t> tin</a:t>
            </a:r>
            <a:endParaRPr lang="en-US" sz="2800" b="0" cap="none">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0"/>
            <a:ext cx="8610600" cy="979962"/>
          </a:xfrm>
        </p:spPr>
        <p:txBody>
          <a:bodyPr>
            <a:normAutofit/>
          </a:bodyPr>
          <a:lstStyle/>
          <a:p>
            <a:pPr algn="ctr"/>
            <a:r>
              <a:rPr lang="en-US" b="0" smtClean="0">
                <a:solidFill>
                  <a:srgbClr val="FFFF00"/>
                </a:solidFill>
                <a:effectLst/>
                <a:latin typeface="Arial" pitchFamily="34" charset="0"/>
                <a:cs typeface="Arial" pitchFamily="34" charset="0"/>
              </a:rPr>
              <a:t>Định nghĩa giấu tin</a:t>
            </a:r>
            <a:endParaRPr lang="en-US"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381000" y="1371600"/>
            <a:ext cx="8382000" cy="5257800"/>
          </a:xfrm>
        </p:spPr>
        <p:txBody>
          <a:bodyPr anchor="ctr">
            <a:noAutofit/>
          </a:bodyPr>
          <a:lstStyle/>
          <a:p>
            <a:pPr algn="l">
              <a:lnSpc>
                <a:spcPct val="150000"/>
              </a:lnSpc>
            </a:pPr>
            <a:r>
              <a:rPr lang="en-US" sz="2800" smtClean="0">
                <a:latin typeface="Times New Roman" pitchFamily="18" charset="0"/>
                <a:cs typeface="Times New Roman" pitchFamily="18" charset="0"/>
              </a:rPr>
              <a:t>Những thông tin số cần bảo mật sẽ được giấu vào trong 1 đối tượng dữ liệu số khác(gọi là môi trường giấu tin) sao cho sự biến đổi của môi trường sau khi giấu tin là rất khó nhận biết,đồng thời có thể phục hồi lại được các thông tin đã giấu khi cần. Một ưu điểm của hướng tiếp cận giấu tin so với mã hóa  là khi tiếp cận môi trường giấu tin,đối phương khó xác định được là có thông tin giấu trong đó hay không. Mô hình giấu tin như sau:</a:t>
            </a:r>
            <a:endParaRPr lang="en-US" sz="2800" b="0" cap="none">
              <a:latin typeface="Times New Roman" pitchFamily="18" charset="0"/>
              <a:cs typeface="Times New Roman" pitchFamily="18" charset="0"/>
            </a:endParaRP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0"/>
            <a:ext cx="8610600" cy="979962"/>
          </a:xfrm>
        </p:spPr>
        <p:txBody>
          <a:bodyPr>
            <a:normAutofit/>
          </a:bodyPr>
          <a:lstStyle/>
          <a:p>
            <a:r>
              <a:rPr lang="en-US" smtClean="0">
                <a:solidFill>
                  <a:schemeClr val="accent6">
                    <a:lumMod val="50000"/>
                  </a:schemeClr>
                </a:solidFill>
                <a:latin typeface="Arial" pitchFamily="34" charset="0"/>
                <a:cs typeface="Arial" pitchFamily="34" charset="0"/>
              </a:rPr>
              <a:t>Encode (mã hóa)</a:t>
            </a:r>
            <a:endParaRPr lang="en-US">
              <a:solidFill>
                <a:schemeClr val="accent6">
                  <a:lumMod val="50000"/>
                </a:schemeClr>
              </a:solidFill>
              <a:latin typeface="Arial" pitchFamily="34" charset="0"/>
              <a:cs typeface="Arial" pitchFamily="34" charset="0"/>
            </a:endParaRPr>
          </a:p>
        </p:txBody>
      </p:sp>
      <p:sp>
        <p:nvSpPr>
          <p:cNvPr id="2" name="Subtitle 1"/>
          <p:cNvSpPr>
            <a:spLocks noGrp="1"/>
          </p:cNvSpPr>
          <p:nvPr>
            <p:ph type="subTitle" idx="1"/>
          </p:nvPr>
        </p:nvSpPr>
        <p:spPr>
          <a:xfrm>
            <a:off x="0" y="990600"/>
            <a:ext cx="9144000" cy="5410200"/>
          </a:xfrm>
        </p:spPr>
        <p:txBody>
          <a:bodyPr>
            <a:normAutofit/>
          </a:bodyPr>
          <a:lstStyle/>
          <a:p>
            <a:pPr algn="l">
              <a:lnSpc>
                <a:spcPct val="150000"/>
              </a:lnSpc>
            </a:pPr>
            <a:endParaRPr lang="en-US" sz="2800" b="0" cap="none">
              <a:solidFill>
                <a:srgbClr val="00B050"/>
              </a:solidFill>
              <a:latin typeface="Arial" pitchFamily="34" charset="0"/>
              <a:cs typeface="Arial" pitchFamily="34" charset="0"/>
            </a:endParaRPr>
          </a:p>
        </p:txBody>
      </p:sp>
      <p:sp>
        <p:nvSpPr>
          <p:cNvPr id="14" name="Rectangle 13"/>
          <p:cNvSpPr/>
          <p:nvPr/>
        </p:nvSpPr>
        <p:spPr>
          <a:xfrm>
            <a:off x="0" y="1905000"/>
            <a:ext cx="2514600" cy="838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latin typeface="Times New Roman" pitchFamily="18" charset="0"/>
                <a:cs typeface="Times New Roman" pitchFamily="18" charset="0"/>
              </a:rPr>
              <a:t>Môi trường (ảnh,video,audio….)</a:t>
            </a:r>
            <a:endParaRPr lang="en-US">
              <a:solidFill>
                <a:srgbClr val="00B050"/>
              </a:solidFill>
              <a:latin typeface="Times New Roman" pitchFamily="18" charset="0"/>
              <a:cs typeface="Times New Roman" pitchFamily="18" charset="0"/>
            </a:endParaRPr>
          </a:p>
        </p:txBody>
      </p:sp>
      <p:sp>
        <p:nvSpPr>
          <p:cNvPr id="15" name="Rectangle 14"/>
          <p:cNvSpPr/>
          <p:nvPr/>
        </p:nvSpPr>
        <p:spPr>
          <a:xfrm>
            <a:off x="0" y="2971800"/>
            <a:ext cx="2514600" cy="762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Thông tin cần giấu (text,file….)</a:t>
            </a:r>
            <a:endParaRPr lang="en-US"/>
          </a:p>
        </p:txBody>
      </p:sp>
      <p:sp>
        <p:nvSpPr>
          <p:cNvPr id="16" name="Rectangle 15"/>
          <p:cNvSpPr/>
          <p:nvPr/>
        </p:nvSpPr>
        <p:spPr>
          <a:xfrm>
            <a:off x="2971800" y="1676400"/>
            <a:ext cx="3810000" cy="3124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rPr>
              <a:t>Encode</a:t>
            </a:r>
          </a:p>
          <a:p>
            <a:pPr algn="ctr"/>
            <a:r>
              <a:rPr lang="en-US" smtClean="0">
                <a:solidFill>
                  <a:schemeClr val="tx1"/>
                </a:solidFill>
              </a:rPr>
              <a:t>(  thực hiện nhúng thông tin cần</a:t>
            </a:r>
          </a:p>
          <a:p>
            <a:pPr algn="ctr"/>
            <a:r>
              <a:rPr lang="en-US" smtClean="0">
                <a:solidFill>
                  <a:schemeClr val="tx1"/>
                </a:solidFill>
              </a:rPr>
              <a:t> giấu vào trong môi trường) </a:t>
            </a:r>
            <a:endParaRPr lang="en-US">
              <a:solidFill>
                <a:schemeClr val="tx1"/>
              </a:solidFill>
            </a:endParaRPr>
          </a:p>
        </p:txBody>
      </p:sp>
      <p:sp>
        <p:nvSpPr>
          <p:cNvPr id="22" name="Right Arrow 21"/>
          <p:cNvSpPr/>
          <p:nvPr/>
        </p:nvSpPr>
        <p:spPr>
          <a:xfrm>
            <a:off x="2209800" y="3200400"/>
            <a:ext cx="1066800"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3" name="Right Arrow 22"/>
          <p:cNvSpPr/>
          <p:nvPr/>
        </p:nvSpPr>
        <p:spPr>
          <a:xfrm>
            <a:off x="2209800" y="2209800"/>
            <a:ext cx="1066800"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4" name="Rectangle 23"/>
          <p:cNvSpPr/>
          <p:nvPr/>
        </p:nvSpPr>
        <p:spPr>
          <a:xfrm>
            <a:off x="0" y="3962400"/>
            <a:ext cx="25146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Private Key</a:t>
            </a:r>
            <a:endParaRPr lang="en-US">
              <a:solidFill>
                <a:schemeClr val="tx1"/>
              </a:solidFill>
            </a:endParaRPr>
          </a:p>
        </p:txBody>
      </p:sp>
      <p:sp>
        <p:nvSpPr>
          <p:cNvPr id="25" name="Right Arrow 24"/>
          <p:cNvSpPr/>
          <p:nvPr/>
        </p:nvSpPr>
        <p:spPr>
          <a:xfrm>
            <a:off x="2209800" y="4191000"/>
            <a:ext cx="1066800"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6" name="Right Arrow 25"/>
          <p:cNvSpPr/>
          <p:nvPr/>
        </p:nvSpPr>
        <p:spPr>
          <a:xfrm>
            <a:off x="6400800" y="3200400"/>
            <a:ext cx="685800"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8" name="Rectangle 27"/>
          <p:cNvSpPr/>
          <p:nvPr/>
        </p:nvSpPr>
        <p:spPr>
          <a:xfrm>
            <a:off x="7086600" y="2971800"/>
            <a:ext cx="2057400" cy="838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latin typeface="Times New Roman" pitchFamily="18" charset="0"/>
                <a:cs typeface="Times New Roman" pitchFamily="18" charset="0"/>
              </a:rPr>
              <a:t>Môi trường sau khi giấu (ảnh,video, audio……)</a:t>
            </a:r>
            <a:endParaRPr lang="en-US">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0"/>
            <a:ext cx="8610600" cy="979962"/>
          </a:xfrm>
        </p:spPr>
        <p:txBody>
          <a:bodyPr>
            <a:normAutofit/>
          </a:bodyPr>
          <a:lstStyle/>
          <a:p>
            <a:r>
              <a:rPr lang="en-US" smtClean="0">
                <a:solidFill>
                  <a:schemeClr val="accent6">
                    <a:lumMod val="50000"/>
                  </a:schemeClr>
                </a:solidFill>
                <a:latin typeface="Arial" pitchFamily="34" charset="0"/>
                <a:cs typeface="Arial" pitchFamily="34" charset="0"/>
              </a:rPr>
              <a:t>Decode (giải mã)</a:t>
            </a:r>
            <a:endParaRPr lang="en-US">
              <a:solidFill>
                <a:schemeClr val="accent6">
                  <a:lumMod val="50000"/>
                </a:schemeClr>
              </a:solidFill>
              <a:latin typeface="Arial" pitchFamily="34" charset="0"/>
              <a:cs typeface="Arial" pitchFamily="34" charset="0"/>
            </a:endParaRPr>
          </a:p>
        </p:txBody>
      </p:sp>
      <p:sp>
        <p:nvSpPr>
          <p:cNvPr id="2" name="Subtitle 1"/>
          <p:cNvSpPr>
            <a:spLocks noGrp="1"/>
          </p:cNvSpPr>
          <p:nvPr>
            <p:ph type="subTitle" idx="1"/>
          </p:nvPr>
        </p:nvSpPr>
        <p:spPr>
          <a:xfrm>
            <a:off x="0" y="914400"/>
            <a:ext cx="9144000" cy="5486400"/>
          </a:xfrm>
        </p:spPr>
        <p:txBody>
          <a:bodyPr>
            <a:normAutofit/>
          </a:bodyPr>
          <a:lstStyle/>
          <a:p>
            <a:pPr algn="l">
              <a:lnSpc>
                <a:spcPct val="150000"/>
              </a:lnSpc>
            </a:pPr>
            <a:endParaRPr lang="en-US" sz="2800" b="0" cap="none">
              <a:solidFill>
                <a:srgbClr val="00B050"/>
              </a:solidFill>
              <a:latin typeface="Arial" pitchFamily="34" charset="0"/>
              <a:cs typeface="Arial" pitchFamily="34" charset="0"/>
            </a:endParaRPr>
          </a:p>
        </p:txBody>
      </p:sp>
      <p:sp>
        <p:nvSpPr>
          <p:cNvPr id="16" name="Rectangle 15"/>
          <p:cNvSpPr/>
          <p:nvPr/>
        </p:nvSpPr>
        <p:spPr>
          <a:xfrm>
            <a:off x="2971800" y="1676400"/>
            <a:ext cx="3810000" cy="3124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rPr>
              <a:t>Decode</a:t>
            </a:r>
          </a:p>
          <a:p>
            <a:pPr algn="ctr"/>
            <a:r>
              <a:rPr lang="en-US" smtClean="0">
                <a:solidFill>
                  <a:schemeClr val="tx1"/>
                </a:solidFill>
              </a:rPr>
              <a:t>(  </a:t>
            </a:r>
            <a:r>
              <a:rPr lang="en-US" smtClean="0">
                <a:solidFill>
                  <a:schemeClr val="tx1"/>
                </a:solidFill>
                <a:latin typeface="Times New Roman" pitchFamily="18" charset="0"/>
                <a:cs typeface="Times New Roman" pitchFamily="18" charset="0"/>
              </a:rPr>
              <a:t>thực hiện trích thông tin được giấu trong môi trường</a:t>
            </a:r>
            <a:r>
              <a:rPr lang="en-US" smtClean="0">
                <a:solidFill>
                  <a:schemeClr val="tx1"/>
                </a:solidFill>
              </a:rPr>
              <a:t>) </a:t>
            </a:r>
            <a:endParaRPr lang="en-US">
              <a:solidFill>
                <a:schemeClr val="tx1"/>
              </a:solidFill>
            </a:endParaRPr>
          </a:p>
        </p:txBody>
      </p:sp>
      <p:sp>
        <p:nvSpPr>
          <p:cNvPr id="24" name="Rectangle 23"/>
          <p:cNvSpPr/>
          <p:nvPr/>
        </p:nvSpPr>
        <p:spPr>
          <a:xfrm>
            <a:off x="0" y="3962400"/>
            <a:ext cx="23622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Private Key</a:t>
            </a:r>
            <a:endParaRPr lang="en-US">
              <a:solidFill>
                <a:schemeClr val="tx1"/>
              </a:solidFill>
            </a:endParaRPr>
          </a:p>
        </p:txBody>
      </p:sp>
      <p:sp>
        <p:nvSpPr>
          <p:cNvPr id="25" name="Right Arrow 24"/>
          <p:cNvSpPr/>
          <p:nvPr/>
        </p:nvSpPr>
        <p:spPr>
          <a:xfrm>
            <a:off x="2209800" y="4191000"/>
            <a:ext cx="1066800"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6" name="Right Arrow 25"/>
          <p:cNvSpPr/>
          <p:nvPr/>
        </p:nvSpPr>
        <p:spPr>
          <a:xfrm>
            <a:off x="6400800" y="3200400"/>
            <a:ext cx="685800"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3" name="Rectangle 12"/>
          <p:cNvSpPr/>
          <p:nvPr/>
        </p:nvSpPr>
        <p:spPr>
          <a:xfrm>
            <a:off x="0" y="1905000"/>
            <a:ext cx="2362200" cy="838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latin typeface="Times New Roman" pitchFamily="18" charset="0"/>
                <a:cs typeface="Times New Roman" pitchFamily="18" charset="0"/>
              </a:rPr>
              <a:t>Môi trường chứa tin giấu(ảnh,video, audio…)</a:t>
            </a:r>
            <a:endParaRPr lang="en-US">
              <a:solidFill>
                <a:schemeClr val="bg1"/>
              </a:solidFill>
              <a:latin typeface="Times New Roman" pitchFamily="18" charset="0"/>
              <a:cs typeface="Times New Roman" pitchFamily="18" charset="0"/>
            </a:endParaRPr>
          </a:p>
        </p:txBody>
      </p:sp>
      <p:sp>
        <p:nvSpPr>
          <p:cNvPr id="23" name="Right Arrow 22"/>
          <p:cNvSpPr/>
          <p:nvPr/>
        </p:nvSpPr>
        <p:spPr>
          <a:xfrm>
            <a:off x="2209800" y="2209800"/>
            <a:ext cx="1066800"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7" name="Rectangle 16"/>
          <p:cNvSpPr/>
          <p:nvPr/>
        </p:nvSpPr>
        <p:spPr>
          <a:xfrm>
            <a:off x="7086600" y="2971800"/>
            <a:ext cx="2057400" cy="762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Thông tin được giấu (text,file….)</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0"/>
            <a:ext cx="8610600" cy="979962"/>
          </a:xfrm>
        </p:spPr>
        <p:txBody>
          <a:bodyPr>
            <a:normAutofit/>
          </a:bodyPr>
          <a:lstStyle/>
          <a:p>
            <a:r>
              <a:rPr lang="en-US" smtClean="0">
                <a:solidFill>
                  <a:schemeClr val="accent6">
                    <a:lumMod val="50000"/>
                  </a:schemeClr>
                </a:solidFill>
                <a:latin typeface="Arial" pitchFamily="34" charset="0"/>
                <a:cs typeface="Arial" pitchFamily="34" charset="0"/>
              </a:rPr>
              <a:t>Các kĩ thuật giấu tin</a:t>
            </a:r>
            <a:endParaRPr lang="en-US">
              <a:solidFill>
                <a:schemeClr val="accent6">
                  <a:lumMod val="50000"/>
                </a:schemeClr>
              </a:solidFill>
              <a:latin typeface="Arial" pitchFamily="34" charset="0"/>
              <a:cs typeface="Arial" pitchFamily="34" charset="0"/>
            </a:endParaRPr>
          </a:p>
        </p:txBody>
      </p:sp>
      <p:sp>
        <p:nvSpPr>
          <p:cNvPr id="2" name="Subtitle 1"/>
          <p:cNvSpPr>
            <a:spLocks noGrp="1"/>
          </p:cNvSpPr>
          <p:nvPr>
            <p:ph type="subTitle" idx="1"/>
          </p:nvPr>
        </p:nvSpPr>
        <p:spPr>
          <a:xfrm>
            <a:off x="0" y="1219200"/>
            <a:ext cx="9144000" cy="5638800"/>
          </a:xfrm>
        </p:spPr>
        <p:txBody>
          <a:bodyPr>
            <a:normAutofit/>
          </a:bodyPr>
          <a:lstStyle/>
          <a:p>
            <a:pPr algn="l">
              <a:lnSpc>
                <a:spcPct val="150000"/>
              </a:lnSpc>
            </a:pPr>
            <a:endParaRPr lang="en-US" sz="2800" b="0" cap="none">
              <a:solidFill>
                <a:srgbClr val="00B050"/>
              </a:solidFill>
              <a:latin typeface="Arial" pitchFamily="34" charset="0"/>
              <a:cs typeface="Arial" pitchFamily="34" charset="0"/>
            </a:endParaRPr>
          </a:p>
        </p:txBody>
      </p:sp>
      <p:pic>
        <p:nvPicPr>
          <p:cNvPr id="11" name="Picture 10"/>
          <p:cNvPicPr/>
          <p:nvPr/>
        </p:nvPicPr>
        <p:blipFill>
          <a:blip r:embed="rId3"/>
          <a:srcRect/>
          <a:stretch>
            <a:fillRect/>
          </a:stretch>
        </p:blipFill>
        <p:spPr bwMode="auto">
          <a:xfrm>
            <a:off x="457200" y="2286000"/>
            <a:ext cx="8305800" cy="3428999"/>
          </a:xfrm>
          <a:prstGeom prst="rect">
            <a:avLst/>
          </a:prstGeom>
          <a:noFill/>
          <a:ln w="9525">
            <a:noFill/>
            <a:miter lim="800000"/>
            <a:headEnd/>
            <a:tailEnd/>
          </a:ln>
        </p:spPr>
      </p:pic>
      <p:sp>
        <p:nvSpPr>
          <p:cNvPr id="12" name="Line 4"/>
          <p:cNvSpPr>
            <a:spLocks noChangeShapeType="1"/>
          </p:cNvSpPr>
          <p:nvPr/>
        </p:nvSpPr>
        <p:spPr bwMode="auto">
          <a:xfrm flipV="1">
            <a:off x="0" y="1066799"/>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0"/>
            <a:ext cx="8610600" cy="979962"/>
          </a:xfrm>
        </p:spPr>
        <p:txBody>
          <a:bodyPr>
            <a:normAutofit/>
          </a:bodyPr>
          <a:lstStyle/>
          <a:p>
            <a:r>
              <a:rPr lang="en-US" b="0" smtClean="0">
                <a:solidFill>
                  <a:srgbClr val="FFFF00"/>
                </a:solidFill>
                <a:effectLst/>
                <a:latin typeface="Arial" pitchFamily="34" charset="0"/>
                <a:cs typeface="Arial" pitchFamily="34" charset="0"/>
              </a:rPr>
              <a:t>Các ứng dụng của giấu tin</a:t>
            </a:r>
            <a:endParaRPr lang="en-US" b="0">
              <a:solidFill>
                <a:srgbClr val="FFFF00"/>
              </a:solidFill>
              <a:effectLst/>
              <a:latin typeface="Arial" pitchFamily="34" charset="0"/>
              <a:cs typeface="Arial" pitchFamily="34" charset="0"/>
            </a:endParaRPr>
          </a:p>
        </p:txBody>
      </p:sp>
      <p:sp>
        <p:nvSpPr>
          <p:cNvPr id="2" name="Subtitle 1"/>
          <p:cNvSpPr>
            <a:spLocks noGrp="1"/>
          </p:cNvSpPr>
          <p:nvPr>
            <p:ph type="subTitle" idx="1"/>
          </p:nvPr>
        </p:nvSpPr>
        <p:spPr>
          <a:xfrm>
            <a:off x="381000" y="1295400"/>
            <a:ext cx="8382000" cy="4800600"/>
          </a:xfrm>
        </p:spPr>
        <p:txBody>
          <a:bodyPr>
            <a:normAutofit/>
          </a:bodyPr>
          <a:lstStyle/>
          <a:p>
            <a:pPr algn="l">
              <a:lnSpc>
                <a:spcPct val="150000"/>
              </a:lnSpc>
              <a:buClr>
                <a:schemeClr val="tx1"/>
              </a:buClr>
              <a:buFont typeface="Wingdings" pitchFamily="2" charset="2"/>
              <a:buChar char="Ø"/>
            </a:pPr>
            <a:r>
              <a:rPr lang="en-US" sz="2800" b="0" cap="none" smtClean="0">
                <a:solidFill>
                  <a:schemeClr val="bg1"/>
                </a:solidFill>
                <a:latin typeface="Times New Roman" pitchFamily="18" charset="0"/>
                <a:cs typeface="Times New Roman" pitchFamily="18" charset="0"/>
              </a:rPr>
              <a:t>Giấu tin mật (steganography): </a:t>
            </a:r>
            <a:r>
              <a:rPr lang="en-US" sz="2800" b="0" cap="none" smtClean="0">
                <a:latin typeface="Times New Roman" pitchFamily="18" charset="0"/>
                <a:cs typeface="Times New Roman" pitchFamily="18" charset="0"/>
              </a:rPr>
              <a:t>Các thông tin cần giấu được đưa vào đối tượng vỏ,và được gửi đến người nhận mà không gây 1 sự chú ý nào của đối phương,người nhận sẽ sử dụng 1 thuật toán và 1 khóa nào đó (đã thỏa thuận) để lấy thông tin được giấu trong đối tượng vỏ.Y/c là tỉ lệ giấu tin lớn và môi trường sau khi giấu khó nhận biết sự thay đổi.</a:t>
            </a:r>
          </a:p>
        </p:txBody>
      </p:sp>
      <p:sp>
        <p:nvSpPr>
          <p:cNvPr id="4" name="Line 4"/>
          <p:cNvSpPr>
            <a:spLocks noChangeShapeType="1"/>
          </p:cNvSpPr>
          <p:nvPr/>
        </p:nvSpPr>
        <p:spPr bwMode="auto">
          <a:xfrm>
            <a:off x="0" y="1201706"/>
            <a:ext cx="9144000" cy="45719"/>
          </a:xfrm>
          <a:prstGeom prst="line">
            <a:avLst/>
          </a:prstGeom>
          <a:noFill/>
          <a:ln w="38100">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TotalTime>
  <Words>1235</Words>
  <Application>Microsoft Office PowerPoint</Application>
  <PresentationFormat>On-screen Show (4:3)</PresentationFormat>
  <Paragraphs>248</Paragraphs>
  <Slides>23</Slides>
  <Notes>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Flow</vt:lpstr>
      <vt:lpstr>Báo cáo thực tập</vt:lpstr>
      <vt:lpstr>Nội dung trình bày</vt:lpstr>
      <vt:lpstr>  Nhu cầu về trao đổi thông tin hiện nay</vt:lpstr>
      <vt:lpstr>Tổng quan về giấu tin</vt:lpstr>
      <vt:lpstr>Định nghĩa giấu tin</vt:lpstr>
      <vt:lpstr>Encode (mã hóa)</vt:lpstr>
      <vt:lpstr>Decode (giải mã)</vt:lpstr>
      <vt:lpstr>Các kĩ thuật giấu tin</vt:lpstr>
      <vt:lpstr>Các ứng dụng của giấu tin</vt:lpstr>
      <vt:lpstr>Các ứng dụng của giấu tin</vt:lpstr>
      <vt:lpstr>Các ứng dụng của giấu tin</vt:lpstr>
      <vt:lpstr>Cấu trúc ảnh bitmap</vt:lpstr>
      <vt:lpstr>Ảnh đen trắng</vt:lpstr>
      <vt:lpstr>Ảnh đa cấp xám</vt:lpstr>
      <vt:lpstr>Ảnh màu RGB</vt:lpstr>
      <vt:lpstr>Cấu trúc ảnh bitmap</vt:lpstr>
      <vt:lpstr>Bitmap Header</vt:lpstr>
      <vt:lpstr>Bitmap info</vt:lpstr>
      <vt:lpstr>Cấu trúc ảnh bitmap</vt:lpstr>
      <vt:lpstr>Phương pháp LSB ( Least Significant Bit)</vt:lpstr>
      <vt:lpstr>  Ví dụ: Để giấu chữ “A”(mã ASCII là 65 hay 01000001) vào trong 8 byte của ảnh gốc ta làm như sau:</vt:lpstr>
      <vt:lpstr>Phương pháp LSB ( Least Significant Bit)</vt:lpstr>
      <vt:lpstr>Phương pháp LSB ( Least Significant Bit)</vt:lpstr>
    </vt:vector>
  </TitlesOfParts>
  <Company>FIT TNU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Hiding Data</dc:title>
  <dc:creator>Euler</dc:creator>
  <cp:lastModifiedBy>Euler</cp:lastModifiedBy>
  <cp:revision>620</cp:revision>
  <dcterms:created xsi:type="dcterms:W3CDTF">2010-09-19T18:29:33Z</dcterms:created>
  <dcterms:modified xsi:type="dcterms:W3CDTF">2010-09-21T08:32:45Z</dcterms:modified>
</cp:coreProperties>
</file>