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9" r:id="rId3"/>
    <p:sldId id="258" r:id="rId4"/>
    <p:sldId id="260" r:id="rId5"/>
    <p:sldId id="261" r:id="rId6"/>
    <p:sldId id="262" r:id="rId7"/>
    <p:sldId id="263" r:id="rId8"/>
    <p:sldId id="278" r:id="rId9"/>
    <p:sldId id="264" r:id="rId10"/>
    <p:sldId id="265" r:id="rId11"/>
    <p:sldId id="266" r:id="rId12"/>
    <p:sldId id="267" r:id="rId13"/>
    <p:sldId id="268" r:id="rId14"/>
    <p:sldId id="28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1096"/>
    <a:srgbClr val="29C7FF"/>
    <a:srgbClr val="900A7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9EE9A-77D7-4A1A-A81D-B3896493FE44}" type="datetimeFigureOut">
              <a:rPr lang="en-US" smtClean="0"/>
              <a:pPr/>
              <a:t>12/29/2011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B827E-9BFA-4324-AB29-79BFF1ACDD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A4B3-C0F5-4EB8-A0D3-E73A23966D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40F2DF-B3F5-4C53-8559-8577D0F4DD54}" type="datetimeFigureOut">
              <a:rPr lang="en-US" smtClean="0"/>
              <a:pPr/>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DDA4B3-C0F5-4EB8-A0D3-E73A23966D7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40F2DF-B3F5-4C53-8559-8577D0F4DD54}" type="datetimeFigureOut">
              <a:rPr lang="en-US" smtClean="0"/>
              <a:pPr/>
              <a:t>12/29/2011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DDA4B3-C0F5-4EB8-A0D3-E73A23966D7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447800"/>
          </a:xfrm>
        </p:spPr>
        <p:txBody>
          <a:bodyPr>
            <a:noAutofit/>
          </a:bodyPr>
          <a:lstStyle/>
          <a:p>
            <a:pPr algn="ctr"/>
            <a:r>
              <a:rPr lang="en-US" sz="4800" cap="all" smtClean="0">
                <a:ln w="0"/>
                <a:solidFill>
                  <a:schemeClr val="tx1"/>
                </a:solidFill>
                <a:effectLst>
                  <a:reflection blurRad="12700" stA="50000" endPos="50000" dist="5000" dir="5400000" sy="-100000" rotWithShape="0"/>
                </a:effectLst>
                <a:latin typeface="Times New Roman" pitchFamily="18" charset="0"/>
                <a:cs typeface="Times New Roman" pitchFamily="18" charset="0"/>
              </a:rPr>
              <a:t>Project 5</a:t>
            </a:r>
            <a:br>
              <a:rPr lang="en-US" sz="4800" cap="all" smtClean="0">
                <a:ln w="0"/>
                <a:solidFill>
                  <a:schemeClr val="tx1"/>
                </a:solidFill>
                <a:effectLst>
                  <a:reflection blurRad="12700" stA="50000" endPos="50000" dist="5000" dir="5400000" sy="-100000" rotWithShape="0"/>
                </a:effectLst>
                <a:latin typeface="Times New Roman" pitchFamily="18" charset="0"/>
                <a:cs typeface="Times New Roman" pitchFamily="18" charset="0"/>
              </a:rPr>
            </a:br>
            <a:endParaRPr lang="en-US" sz="480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0" y="1219200"/>
            <a:ext cx="8991600" cy="5257800"/>
          </a:xfrm>
        </p:spPr>
        <p:txBody>
          <a:bodyPr/>
          <a:lstStyle/>
          <a:p>
            <a:pPr algn="ctr"/>
            <a:r>
              <a:rPr lang="en-US" smtClean="0"/>
              <a:t>ĐỀ TÀI</a:t>
            </a:r>
          </a:p>
          <a:p>
            <a:pPr algn="ctr"/>
            <a:r>
              <a:rPr lang="en-US" b="1" smtClean="0"/>
              <a:t>Xây dựng phần mềm xử lý dữ liệu phổ cập tiểu học</a:t>
            </a:r>
            <a:endParaRPr lang="en-US" smtClean="0"/>
          </a:p>
          <a:p>
            <a:pPr algn="ctr"/>
            <a:endParaRPr lang="en-US" smtClean="0"/>
          </a:p>
          <a:p>
            <a:pPr algn="ctr"/>
            <a:r>
              <a:rPr lang="en-US" smtClean="0"/>
              <a:t>               Người </a:t>
            </a:r>
            <a:r>
              <a:rPr lang="en-US" err="1" smtClean="0"/>
              <a:t>thực</a:t>
            </a:r>
            <a:r>
              <a:rPr lang="en-US" smtClean="0"/>
              <a:t> </a:t>
            </a:r>
            <a:r>
              <a:rPr lang="en-US" err="1" smtClean="0"/>
              <a:t>hiện</a:t>
            </a:r>
            <a:r>
              <a:rPr lang="en-US" smtClean="0"/>
              <a:t> :</a:t>
            </a:r>
          </a:p>
          <a:p>
            <a:pPr algn="ctr"/>
            <a:r>
              <a:rPr lang="en-US" sz="2200" smtClean="0"/>
              <a:t>                                                                </a:t>
            </a:r>
            <a:r>
              <a:rPr lang="en-US" sz="2200" b="1" smtClean="0">
                <a:latin typeface="Times New Roman" pitchFamily="18" charset="0"/>
                <a:cs typeface="Times New Roman" pitchFamily="18" charset="0"/>
              </a:rPr>
              <a:t>1.Trần Thị Sao</a:t>
            </a:r>
          </a:p>
          <a:p>
            <a:pPr algn="ctr"/>
            <a:r>
              <a:rPr lang="en-US" sz="2200" b="1" smtClean="0">
                <a:latin typeface="Times New Roman" pitchFamily="18" charset="0"/>
                <a:cs typeface="Times New Roman" pitchFamily="18" charset="0"/>
              </a:rPr>
              <a:t>                                                                    2. </a:t>
            </a:r>
            <a:r>
              <a:rPr lang="en-US" sz="2200" b="1" err="1" smtClean="0">
                <a:latin typeface="Times New Roman" pitchFamily="18" charset="0"/>
                <a:cs typeface="Times New Roman" pitchFamily="18" charset="0"/>
              </a:rPr>
              <a:t>Bùi</a:t>
            </a:r>
            <a:r>
              <a:rPr lang="en-US" sz="2200" b="1" smtClean="0">
                <a:latin typeface="Times New Roman" pitchFamily="18" charset="0"/>
                <a:cs typeface="Times New Roman" pitchFamily="18" charset="0"/>
              </a:rPr>
              <a:t> </a:t>
            </a:r>
            <a:r>
              <a:rPr lang="en-US" sz="2200" b="1" err="1" smtClean="0">
                <a:latin typeface="Times New Roman" pitchFamily="18" charset="0"/>
                <a:cs typeface="Times New Roman" pitchFamily="18" charset="0"/>
              </a:rPr>
              <a:t>Thị</a:t>
            </a:r>
            <a:r>
              <a:rPr lang="en-US" sz="2200" b="1" smtClean="0">
                <a:latin typeface="Times New Roman" pitchFamily="18" charset="0"/>
                <a:cs typeface="Times New Roman" pitchFamily="18" charset="0"/>
              </a:rPr>
              <a:t> </a:t>
            </a:r>
            <a:r>
              <a:rPr lang="en-US" sz="2200" b="1" err="1" smtClean="0">
                <a:latin typeface="Times New Roman" pitchFamily="18" charset="0"/>
                <a:cs typeface="Times New Roman" pitchFamily="18" charset="0"/>
              </a:rPr>
              <a:t>Nhung</a:t>
            </a:r>
            <a:r>
              <a:rPr lang="en-US" sz="2200" b="1" smtClean="0">
                <a:latin typeface="Times New Roman" pitchFamily="18" charset="0"/>
                <a:cs typeface="Times New Roman" pitchFamily="18" charset="0"/>
              </a:rPr>
              <a:t> </a:t>
            </a:r>
          </a:p>
          <a:p>
            <a:pPr algn="ctr"/>
            <a:r>
              <a:rPr lang="en-US" sz="2200" b="1" smtClean="0">
                <a:latin typeface="Times New Roman" pitchFamily="18" charset="0"/>
                <a:cs typeface="Times New Roman" pitchFamily="18" charset="0"/>
              </a:rPr>
              <a:t>                                                          </a:t>
            </a:r>
          </a:p>
          <a:p>
            <a:pPr algn="ctr"/>
            <a:r>
              <a:rPr lang="en-US" sz="2400" smtClean="0">
                <a:latin typeface="Times New Roman" pitchFamily="18" charset="0"/>
                <a:cs typeface="Times New Roman" pitchFamily="18" charset="0"/>
              </a:rPr>
              <a:t>                  Người </a:t>
            </a:r>
            <a:r>
              <a:rPr lang="en-US" sz="2400" err="1" smtClean="0">
                <a:latin typeface="Times New Roman" pitchFamily="18" charset="0"/>
                <a:cs typeface="Times New Roman" pitchFamily="18" charset="0"/>
              </a:rPr>
              <a:t>hướng</a:t>
            </a:r>
            <a:r>
              <a:rPr lang="en-US" sz="2400" smtClean="0">
                <a:latin typeface="Times New Roman" pitchFamily="18" charset="0"/>
                <a:cs typeface="Times New Roman" pitchFamily="18" charset="0"/>
              </a:rPr>
              <a:t> </a:t>
            </a:r>
            <a:r>
              <a:rPr lang="en-US" sz="2400" err="1" smtClean="0">
                <a:latin typeface="Times New Roman" pitchFamily="18" charset="0"/>
                <a:cs typeface="Times New Roman" pitchFamily="18" charset="0"/>
              </a:rPr>
              <a:t>dẫn</a:t>
            </a:r>
            <a:r>
              <a:rPr lang="en-US" sz="2400" smtClean="0">
                <a:latin typeface="Times New Roman" pitchFamily="18" charset="0"/>
                <a:cs typeface="Times New Roman" pitchFamily="18" charset="0"/>
              </a:rPr>
              <a:t> :</a:t>
            </a:r>
          </a:p>
          <a:p>
            <a:pPr marL="457200" indent="-457200" algn="ctr">
              <a:buAutoNum type="arabicPeriod"/>
            </a:pPr>
            <a:r>
              <a:rPr lang="en-US" sz="2200" b="1" smtClean="0">
                <a:latin typeface="Times New Roman" pitchFamily="18" charset="0"/>
                <a:cs typeface="Times New Roman" pitchFamily="18" charset="0"/>
              </a:rPr>
              <a:t>                                                                    1.Nguyễn </a:t>
            </a:r>
            <a:r>
              <a:rPr lang="en-US" sz="2200" b="1" err="1" smtClean="0">
                <a:latin typeface="Times New Roman" pitchFamily="18" charset="0"/>
                <a:cs typeface="Times New Roman" pitchFamily="18" charset="0"/>
              </a:rPr>
              <a:t>Minh</a:t>
            </a:r>
            <a:r>
              <a:rPr lang="en-US" sz="2200" b="1" smtClean="0">
                <a:latin typeface="Times New Roman" pitchFamily="18" charset="0"/>
                <a:cs typeface="Times New Roman" pitchFamily="18" charset="0"/>
              </a:rPr>
              <a:t> </a:t>
            </a:r>
            <a:r>
              <a:rPr lang="en-US" sz="2200" b="1" err="1" smtClean="0">
                <a:latin typeface="Times New Roman" pitchFamily="18" charset="0"/>
                <a:cs typeface="Times New Roman" pitchFamily="18" charset="0"/>
              </a:rPr>
              <a:t>Quý</a:t>
            </a:r>
            <a:r>
              <a:rPr lang="en-US" sz="2200" b="1" smtClean="0">
                <a:latin typeface="Times New Roman" pitchFamily="18" charset="0"/>
                <a:cs typeface="Times New Roman" pitchFamily="18" charset="0"/>
              </a:rPr>
              <a:t> </a:t>
            </a:r>
          </a:p>
          <a:p>
            <a:pPr algn="ctr"/>
            <a:endParaRPr lang="en-US" smtClean="0"/>
          </a:p>
          <a:p>
            <a:pPr algn="ctr"/>
            <a:endParaRPr lang="en-US" smtClean="0"/>
          </a:p>
          <a:p>
            <a:pPr algn="ctr"/>
            <a:endParaRPr lang="en-US" smtClean="0"/>
          </a:p>
        </p:txBody>
      </p:sp>
      <p:grpSp>
        <p:nvGrpSpPr>
          <p:cNvPr id="1026" name="Group 14"/>
          <p:cNvGrpSpPr>
            <a:grpSpLocks/>
          </p:cNvGrpSpPr>
          <p:nvPr/>
        </p:nvGrpSpPr>
        <p:grpSpPr bwMode="auto">
          <a:xfrm rot="10800000" flipV="1">
            <a:off x="3886200" y="2514600"/>
            <a:ext cx="1066876" cy="152400"/>
            <a:chOff x="4419600" y="2438400"/>
            <a:chExt cx="1066800" cy="152400"/>
          </a:xfrm>
        </p:grpSpPr>
        <p:sp>
          <p:nvSpPr>
            <p:cNvPr id="11" name="5-Point Star 10"/>
            <p:cNvSpPr/>
            <p:nvPr/>
          </p:nvSpPr>
          <p:spPr>
            <a:xfrm>
              <a:off x="4422347" y="2437707"/>
              <a:ext cx="152156"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vi-VN"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5-Point Star 11"/>
            <p:cNvSpPr/>
            <p:nvPr/>
          </p:nvSpPr>
          <p:spPr>
            <a:xfrm>
              <a:off x="4876067" y="2438400"/>
              <a:ext cx="153865"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vi-VN"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5-Point Star 12"/>
            <p:cNvSpPr/>
            <p:nvPr/>
          </p:nvSpPr>
          <p:spPr>
            <a:xfrm>
              <a:off x="5337398" y="2437443"/>
              <a:ext cx="152156"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vi-VN"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9" name="Picture 8" descr="kg20.jpg"/>
          <p:cNvPicPr>
            <a:picLocks noChangeAspect="1"/>
          </p:cNvPicPr>
          <p:nvPr/>
        </p:nvPicPr>
        <p:blipFill>
          <a:blip r:embed="rId2"/>
          <a:stretch>
            <a:fillRect/>
          </a:stretch>
        </p:blipFill>
        <p:spPr>
          <a:xfrm>
            <a:off x="381000" y="3200400"/>
            <a:ext cx="2895600" cy="2847975"/>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smtClean="0"/>
              <a:t>      </a:t>
            </a:r>
            <a:r>
              <a:rPr lang="en-US" sz="3600" err="1" smtClean="0">
                <a:solidFill>
                  <a:schemeClr val="tx1"/>
                </a:solidFill>
                <a:latin typeface="Times New Roman" pitchFamily="18" charset="0"/>
                <a:cs typeface="Times New Roman" pitchFamily="18" charset="0"/>
              </a:rPr>
              <a:t>Phân</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tích</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thiết</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kế</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hệ</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thống</a:t>
            </a:r>
            <a:endParaRPr lang="en-US" sz="3600"/>
          </a:p>
        </p:txBody>
      </p:sp>
      <p:sp>
        <p:nvSpPr>
          <p:cNvPr id="4" name="Flowchart: Connector 3"/>
          <p:cNvSpPr/>
          <p:nvPr/>
        </p:nvSpPr>
        <p:spPr>
          <a:xfrm>
            <a:off x="533400" y="381000"/>
            <a:ext cx="457200" cy="457200"/>
          </a:xfrm>
          <a:prstGeom prst="flowChartConnector">
            <a:avLst/>
          </a:prstGeom>
          <a:solidFill>
            <a:srgbClr val="900A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5" name="TextBox 4"/>
          <p:cNvSpPr txBox="1"/>
          <p:nvPr/>
        </p:nvSpPr>
        <p:spPr>
          <a:xfrm>
            <a:off x="2438400" y="1295400"/>
            <a:ext cx="34290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4.2 </a:t>
            </a:r>
            <a:r>
              <a:rPr lang="en-US" sz="2400" b="1" err="1" smtClean="0">
                <a:latin typeface="Times New Roman" pitchFamily="18" charset="0"/>
                <a:cs typeface="Times New Roman" pitchFamily="18" charset="0"/>
              </a:rPr>
              <a:t>Biếu</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đồ</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tuần</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tự</a:t>
            </a:r>
            <a:endParaRPr lang="en-US" sz="2400" b="1">
              <a:latin typeface="Times New Roman" pitchFamily="18" charset="0"/>
              <a:cs typeface="Times New Roman" pitchFamily="18" charset="0"/>
            </a:endParaRPr>
          </a:p>
        </p:txBody>
      </p:sp>
      <p:pic>
        <p:nvPicPr>
          <p:cNvPr id="7" name="Content Placeholder 6"/>
          <p:cNvPicPr>
            <a:picLocks noGrp="1"/>
          </p:cNvPicPr>
          <p:nvPr>
            <p:ph idx="1"/>
          </p:nvPr>
        </p:nvPicPr>
        <p:blipFill>
          <a:blip r:embed="rId2"/>
          <a:srcRect/>
          <a:stretch>
            <a:fillRect/>
          </a:stretch>
        </p:blipFill>
        <p:spPr bwMode="auto">
          <a:xfrm>
            <a:off x="1219200" y="1905000"/>
            <a:ext cx="7029310" cy="4648200"/>
          </a:xfrm>
          <a:prstGeom prst="rect">
            <a:avLst/>
          </a:prstGeom>
          <a:noFill/>
          <a:ln w="9525">
            <a:noFill/>
            <a:miter lim="800000"/>
            <a:headEnd/>
            <a:tailEnd/>
          </a:ln>
        </p:spPr>
      </p:pic>
      <p:cxnSp>
        <p:nvCxnSpPr>
          <p:cNvPr id="9" name="Straight Connector 8"/>
          <p:cNvCxnSpPr/>
          <p:nvPr/>
        </p:nvCxnSpPr>
        <p:spPr>
          <a:xfrm flipV="1">
            <a:off x="609600" y="914400"/>
            <a:ext cx="8229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Phân</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tích</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thiết</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kế</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hệ</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thống</a:t>
            </a:r>
            <a:r>
              <a:rPr lang="en-US" sz="3600" smtClean="0">
                <a:solidFill>
                  <a:schemeClr val="tx1"/>
                </a:solidFill>
                <a:latin typeface="Times New Roman" pitchFamily="18" charset="0"/>
                <a:cs typeface="Times New Roman" pitchFamily="18" charset="0"/>
              </a:rPr>
              <a:t> </a:t>
            </a:r>
            <a:endParaRPr lang="en-US" sz="3600"/>
          </a:p>
        </p:txBody>
      </p:sp>
      <p:sp>
        <p:nvSpPr>
          <p:cNvPr id="4" name="Flowchart: Connector 3"/>
          <p:cNvSpPr/>
          <p:nvPr/>
        </p:nvSpPr>
        <p:spPr>
          <a:xfrm>
            <a:off x="838200" y="533400"/>
            <a:ext cx="457200" cy="457200"/>
          </a:xfrm>
          <a:prstGeom prst="flowChartConnector">
            <a:avLst/>
          </a:prstGeom>
          <a:solidFill>
            <a:srgbClr val="900A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5" name="TextBox 4"/>
          <p:cNvSpPr txBox="1"/>
          <p:nvPr/>
        </p:nvSpPr>
        <p:spPr>
          <a:xfrm>
            <a:off x="2971800" y="1371601"/>
            <a:ext cx="30480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4.3 </a:t>
            </a:r>
            <a:r>
              <a:rPr lang="en-US" sz="2400" b="1" err="1" smtClean="0">
                <a:latin typeface="Times New Roman" pitchFamily="18" charset="0"/>
                <a:cs typeface="Times New Roman" pitchFamily="18" charset="0"/>
              </a:rPr>
              <a:t>Biểu</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đồ</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lớp</a:t>
            </a:r>
            <a:r>
              <a:rPr lang="en-US" sz="2400" b="1" smtClean="0">
                <a:latin typeface="Times New Roman" pitchFamily="18" charset="0"/>
                <a:cs typeface="Times New Roman" pitchFamily="18" charset="0"/>
              </a:rPr>
              <a:t> </a:t>
            </a:r>
            <a:endParaRPr lang="en-US" sz="2400" b="1">
              <a:latin typeface="Times New Roman" pitchFamily="18" charset="0"/>
              <a:cs typeface="Times New Roman" pitchFamily="18" charset="0"/>
            </a:endParaRPr>
          </a:p>
        </p:txBody>
      </p:sp>
      <p:pic>
        <p:nvPicPr>
          <p:cNvPr id="8" name="Content Placeholder 7"/>
          <p:cNvPicPr>
            <a:picLocks noGrp="1"/>
          </p:cNvPicPr>
          <p:nvPr>
            <p:ph idx="1"/>
          </p:nvPr>
        </p:nvPicPr>
        <p:blipFill>
          <a:blip r:embed="rId2"/>
          <a:srcRect/>
          <a:stretch>
            <a:fillRect/>
          </a:stretch>
        </p:blipFill>
        <p:spPr bwMode="auto">
          <a:xfrm>
            <a:off x="609600" y="2286000"/>
            <a:ext cx="8001000" cy="4191000"/>
          </a:xfrm>
          <a:prstGeom prst="rect">
            <a:avLst/>
          </a:prstGeom>
          <a:noFill/>
          <a:ln w="9525">
            <a:noFill/>
            <a:miter lim="800000"/>
            <a:headEnd/>
            <a:tailEnd/>
          </a:ln>
        </p:spPr>
      </p:pic>
      <p:cxnSp>
        <p:nvCxnSpPr>
          <p:cNvPr id="10" name="Straight Connector 9"/>
          <p:cNvCxnSpPr/>
          <p:nvPr/>
        </p:nvCxnSpPr>
        <p:spPr>
          <a:xfrm>
            <a:off x="533400" y="1143000"/>
            <a:ext cx="838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Phân</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tích</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thiết</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kế</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hệ</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thống</a:t>
            </a:r>
            <a:r>
              <a:rPr lang="en-US" sz="3600" smtClean="0">
                <a:solidFill>
                  <a:schemeClr val="tx1"/>
                </a:solidFill>
                <a:latin typeface="Times New Roman" pitchFamily="18" charset="0"/>
                <a:cs typeface="Times New Roman" pitchFamily="18" charset="0"/>
              </a:rPr>
              <a:t> </a:t>
            </a:r>
            <a:endParaRPr lang="en-US" sz="3600"/>
          </a:p>
        </p:txBody>
      </p:sp>
      <p:sp>
        <p:nvSpPr>
          <p:cNvPr id="3" name="Content Placeholder 2"/>
          <p:cNvSpPr>
            <a:spLocks noGrp="1"/>
          </p:cNvSpPr>
          <p:nvPr>
            <p:ph idx="1"/>
          </p:nvPr>
        </p:nvSpPr>
        <p:spPr>
          <a:xfrm>
            <a:off x="990600" y="2057400"/>
            <a:ext cx="7696200" cy="4419600"/>
          </a:xfrm>
        </p:spPr>
        <p:txBody>
          <a:bodyPr>
            <a:normAutofit/>
          </a:bodyPr>
          <a:lstStyle/>
          <a:p>
            <a:pPr>
              <a:buFont typeface="Wingdings" pitchFamily="2" charset="2"/>
              <a:buChar char="§"/>
            </a:pPr>
            <a:r>
              <a:rPr lang="en-US" sz="2000" smtClean="0">
                <a:latin typeface="Times New Roman" pitchFamily="18" charset="0"/>
                <a:cs typeface="Times New Roman" pitchFamily="18" charset="0"/>
              </a:rPr>
              <a:t>CSDL </a:t>
            </a:r>
            <a:r>
              <a:rPr lang="en-US" sz="2000" err="1" smtClean="0">
                <a:latin typeface="Times New Roman" pitchFamily="18" charset="0"/>
                <a:cs typeface="Times New Roman" pitchFamily="18" charset="0"/>
              </a:rPr>
              <a:t>gồm</a:t>
            </a:r>
            <a:r>
              <a:rPr lang="en-US" sz="2000" smtClean="0">
                <a:latin typeface="Times New Roman" pitchFamily="18" charset="0"/>
                <a:cs typeface="Times New Roman" pitchFamily="18" charset="0"/>
              </a:rPr>
              <a:t> 8 </a:t>
            </a:r>
            <a:r>
              <a:rPr lang="en-US" sz="2000" err="1" smtClean="0">
                <a:latin typeface="Times New Roman" pitchFamily="18" charset="0"/>
                <a:cs typeface="Times New Roman" pitchFamily="18" charset="0"/>
              </a:rPr>
              <a:t>bảng</a:t>
            </a:r>
            <a:endParaRPr lang="en-US" sz="2000" smtClean="0">
              <a:latin typeface="Times New Roman" pitchFamily="18" charset="0"/>
              <a:cs typeface="Times New Roman" pitchFamily="18" charset="0"/>
            </a:endParaRPr>
          </a:p>
          <a:p>
            <a:pPr>
              <a:buFont typeface="Wingdings" pitchFamily="2" charset="2"/>
              <a:buChar char="Ø"/>
            </a:pP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thành viên            :tbThanhVien</a:t>
            </a:r>
          </a:p>
          <a:p>
            <a:pPr>
              <a:buFont typeface="Wingdings" pitchFamily="2" charset="2"/>
              <a:buChar char="Ø"/>
            </a:pP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lớp học               :tbLopHoc</a:t>
            </a:r>
          </a:p>
          <a:p>
            <a:pPr>
              <a:buFont typeface="Wingdings" pitchFamily="2" charset="2"/>
              <a:buChar char="Ø"/>
            </a:pP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giáo viên              : tbGiaoVien</a:t>
            </a:r>
          </a:p>
          <a:p>
            <a:pPr>
              <a:buFont typeface="Wingdings" pitchFamily="2" charset="2"/>
              <a:buChar char="Ø"/>
            </a:pP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hộ gia đình           :tbHoGiaDinh</a:t>
            </a:r>
          </a:p>
          <a:p>
            <a:pPr>
              <a:buFont typeface="Wingdings" pitchFamily="2" charset="2"/>
              <a:buChar char="Ø"/>
            </a:pP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cơ sở vật chất       :tbCoSoVatChat</a:t>
            </a:r>
          </a:p>
          <a:p>
            <a:pPr>
              <a:buFont typeface="Wingdings" pitchFamily="2" charset="2"/>
              <a:buChar char="Ø"/>
            </a:pP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lớp học                   :tbLopHoc</a:t>
            </a:r>
          </a:p>
          <a:p>
            <a:pPr>
              <a:buFont typeface="Wingdings" pitchFamily="2" charset="2"/>
              <a:buChar char="Ø"/>
            </a:pP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thôn xóm                : tbThon</a:t>
            </a:r>
          </a:p>
          <a:p>
            <a:pPr>
              <a:buFont typeface="Wingdings" pitchFamily="2" charset="2"/>
              <a:buChar char="Ø"/>
            </a:pPr>
            <a:r>
              <a:rPr lang="en-US" sz="2000" err="1" smtClean="0">
                <a:latin typeface="Times New Roman" pitchFamily="18" charset="0"/>
                <a:cs typeface="Times New Roman" pitchFamily="18" charset="0"/>
              </a:rPr>
              <a:t>Bảng</a:t>
            </a:r>
            <a:r>
              <a:rPr lang="en-US" sz="2000" smtClean="0">
                <a:latin typeface="Times New Roman" pitchFamily="18" charset="0"/>
                <a:cs typeface="Times New Roman" pitchFamily="18" charset="0"/>
              </a:rPr>
              <a:t> trường                     :tbTruong</a:t>
            </a:r>
          </a:p>
          <a:p>
            <a:pPr>
              <a:buFont typeface="Wingdings" pitchFamily="2" charset="2"/>
              <a:buChar char="Ø"/>
            </a:pPr>
            <a:r>
              <a:rPr lang="en-US" sz="2000" smtClean="0">
                <a:latin typeface="Times New Roman" pitchFamily="18" charset="0"/>
                <a:cs typeface="Times New Roman" pitchFamily="18" charset="0"/>
              </a:rPr>
              <a:t>Bảng huyện                     :tbHuyen</a:t>
            </a:r>
          </a:p>
          <a:p>
            <a:pPr>
              <a:buFont typeface="Wingdings" pitchFamily="2" charset="2"/>
              <a:buChar char="Ø"/>
            </a:pPr>
            <a:r>
              <a:rPr lang="en-US" sz="2000" smtClean="0">
                <a:latin typeface="Times New Roman" pitchFamily="18" charset="0"/>
                <a:cs typeface="Times New Roman" pitchFamily="18" charset="0"/>
              </a:rPr>
              <a:t>Bàng tỉnh                         : tbTinh</a:t>
            </a:r>
          </a:p>
          <a:p>
            <a:pPr>
              <a:buFont typeface="Wingdings" pitchFamily="2" charset="2"/>
              <a:buChar char="Ø"/>
            </a:pPr>
            <a:r>
              <a:rPr lang="en-US" sz="2000" smtClean="0"/>
              <a:t>Bảng xã                            :tbXa</a:t>
            </a:r>
            <a:endParaRPr lang="en-US" sz="2000"/>
          </a:p>
        </p:txBody>
      </p:sp>
      <p:sp>
        <p:nvSpPr>
          <p:cNvPr id="4" name="Flowchart: Connector 3"/>
          <p:cNvSpPr/>
          <p:nvPr/>
        </p:nvSpPr>
        <p:spPr>
          <a:xfrm>
            <a:off x="1066800" y="533400"/>
            <a:ext cx="457200" cy="457200"/>
          </a:xfrm>
          <a:prstGeom prst="flowChartConnector">
            <a:avLst/>
          </a:prstGeom>
          <a:solidFill>
            <a:srgbClr val="900A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5" name="TextBox 4"/>
          <p:cNvSpPr txBox="1"/>
          <p:nvPr/>
        </p:nvSpPr>
        <p:spPr>
          <a:xfrm>
            <a:off x="2514600" y="1447800"/>
            <a:ext cx="37338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4.4 </a:t>
            </a:r>
            <a:r>
              <a:rPr lang="en-US" sz="2400" b="1" err="1" smtClean="0">
                <a:latin typeface="Times New Roman" pitchFamily="18" charset="0"/>
                <a:cs typeface="Times New Roman" pitchFamily="18" charset="0"/>
              </a:rPr>
              <a:t>Thiết</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kế</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cơ</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sở</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dữ</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liệu</a:t>
            </a:r>
            <a:r>
              <a:rPr lang="en-US" sz="2400" b="1" smtClean="0">
                <a:latin typeface="Times New Roman" pitchFamily="18" charset="0"/>
                <a:cs typeface="Times New Roman" pitchFamily="18" charset="0"/>
              </a:rPr>
              <a:t> </a:t>
            </a:r>
            <a:endParaRPr lang="en-US" sz="2400" b="1">
              <a:latin typeface="Times New Roman" pitchFamily="18" charset="0"/>
              <a:cs typeface="Times New Roman" pitchFamily="18" charset="0"/>
            </a:endParaRPr>
          </a:p>
        </p:txBody>
      </p:sp>
      <p:cxnSp>
        <p:nvCxnSpPr>
          <p:cNvPr id="7" name="Straight Connector 6"/>
          <p:cNvCxnSpPr/>
          <p:nvPr/>
        </p:nvCxnSpPr>
        <p:spPr>
          <a:xfrm>
            <a:off x="1219200" y="1143000"/>
            <a:ext cx="7696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Phân</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tích</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thiết</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kế</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hệ</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thống</a:t>
            </a:r>
            <a:r>
              <a:rPr lang="en-US" sz="3600" smtClean="0">
                <a:solidFill>
                  <a:schemeClr val="tx1"/>
                </a:solidFill>
                <a:latin typeface="Times New Roman" pitchFamily="18" charset="0"/>
                <a:cs typeface="Times New Roman" pitchFamily="18" charset="0"/>
              </a:rPr>
              <a:t> </a:t>
            </a:r>
            <a:endParaRPr lang="en-US" sz="3600"/>
          </a:p>
        </p:txBody>
      </p:sp>
      <p:sp>
        <p:nvSpPr>
          <p:cNvPr id="4" name="Flowchart: Connector 3"/>
          <p:cNvSpPr/>
          <p:nvPr/>
        </p:nvSpPr>
        <p:spPr>
          <a:xfrm>
            <a:off x="533400" y="381000"/>
            <a:ext cx="457200" cy="457200"/>
          </a:xfrm>
          <a:prstGeom prst="flowChartConnector">
            <a:avLst/>
          </a:prstGeom>
          <a:solidFill>
            <a:srgbClr val="900A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6" name="TextBox 5"/>
          <p:cNvSpPr txBox="1"/>
          <p:nvPr/>
        </p:nvSpPr>
        <p:spPr>
          <a:xfrm>
            <a:off x="1676400" y="1143000"/>
            <a:ext cx="49530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4.5 </a:t>
            </a:r>
            <a:r>
              <a:rPr lang="en-US" sz="2400" b="1" err="1" smtClean="0">
                <a:latin typeface="Times New Roman" pitchFamily="18" charset="0"/>
                <a:cs typeface="Times New Roman" pitchFamily="18" charset="0"/>
              </a:rPr>
              <a:t>Mối</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quan</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hệ</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giữa</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các</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bảng</a:t>
            </a:r>
            <a:r>
              <a:rPr lang="en-US" sz="2400" b="1" smtClean="0">
                <a:latin typeface="Times New Roman" pitchFamily="18" charset="0"/>
                <a:cs typeface="Times New Roman" pitchFamily="18" charset="0"/>
              </a:rPr>
              <a:t> </a:t>
            </a:r>
            <a:endParaRPr lang="en-US" sz="2400" b="1">
              <a:latin typeface="Times New Roman" pitchFamily="18" charset="0"/>
              <a:cs typeface="Times New Roman" pitchFamily="18" charset="0"/>
            </a:endParaRPr>
          </a:p>
        </p:txBody>
      </p:sp>
      <p:pic>
        <p:nvPicPr>
          <p:cNvPr id="9" name="Content Placeholder 8"/>
          <p:cNvPicPr>
            <a:picLocks noGrp="1"/>
          </p:cNvPicPr>
          <p:nvPr>
            <p:ph idx="1"/>
          </p:nvPr>
        </p:nvPicPr>
        <p:blipFill>
          <a:blip r:embed="rId2"/>
          <a:srcRect/>
          <a:stretch>
            <a:fillRect/>
          </a:stretch>
        </p:blipFill>
        <p:spPr bwMode="auto">
          <a:xfrm>
            <a:off x="381000" y="1935163"/>
            <a:ext cx="8381999" cy="4694237"/>
          </a:xfrm>
          <a:prstGeom prst="rect">
            <a:avLst/>
          </a:prstGeom>
          <a:noFill/>
          <a:ln w="9525">
            <a:noFill/>
            <a:miter lim="800000"/>
            <a:headEnd/>
            <a:tailEnd/>
          </a:ln>
        </p:spPr>
      </p:pic>
      <p:cxnSp>
        <p:nvCxnSpPr>
          <p:cNvPr id="11" name="Straight Connector 10"/>
          <p:cNvCxnSpPr/>
          <p:nvPr/>
        </p:nvCxnSpPr>
        <p:spPr>
          <a:xfrm>
            <a:off x="381000" y="990600"/>
            <a:ext cx="876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457200"/>
          </a:xfrm>
        </p:spPr>
        <p:txBody>
          <a:bodyPr>
            <a:normAutofit fontScale="90000"/>
          </a:bodyPr>
          <a:lstStyle/>
          <a:p>
            <a:r>
              <a:rPr lang="en-US" sz="3600" smtClean="0"/>
              <a:t>        </a:t>
            </a:r>
            <a:r>
              <a:rPr lang="en-US" sz="3600" b="1" smtClean="0">
                <a:solidFill>
                  <a:schemeClr val="tx1"/>
                </a:solidFill>
                <a:latin typeface="Times New Roman" pitchFamily="18" charset="0"/>
                <a:cs typeface="Times New Roman" pitchFamily="18" charset="0"/>
              </a:rPr>
              <a:t>Tổng </a:t>
            </a:r>
            <a:r>
              <a:rPr lang="en-US" sz="3600" b="1" err="1" smtClean="0">
                <a:solidFill>
                  <a:schemeClr val="tx1"/>
                </a:solidFill>
                <a:latin typeface="Times New Roman" pitchFamily="18" charset="0"/>
                <a:cs typeface="Times New Roman" pitchFamily="18" charset="0"/>
              </a:rPr>
              <a:t>kết</a:t>
            </a:r>
            <a:r>
              <a:rPr lang="en-US" sz="3600" b="1" smtClean="0">
                <a:solidFill>
                  <a:schemeClr val="tx1"/>
                </a:solidFill>
                <a:latin typeface="Times New Roman" pitchFamily="18" charset="0"/>
                <a:cs typeface="Times New Roman" pitchFamily="18" charset="0"/>
              </a:rPr>
              <a:t> </a:t>
            </a:r>
            <a:endParaRPr lang="en-US" sz="3600" b="1">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62000" y="1935480"/>
            <a:ext cx="7924800" cy="3017520"/>
          </a:xfrm>
        </p:spPr>
        <p:txBody>
          <a:bodyPr/>
          <a:lstStyle/>
          <a:p>
            <a:pPr>
              <a:buFont typeface="Wingdings" pitchFamily="2" charset="2"/>
              <a:buChar char="v"/>
            </a:pPr>
            <a:r>
              <a:rPr lang="en-US" sz="28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Trên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đây</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là</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báo</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cáo</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của</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nhóm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chúng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em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về</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mềm</a:t>
            </a:r>
            <a:r>
              <a:rPr lang="en-US" sz="2000" smtClean="0">
                <a:latin typeface="Times New Roman" pitchFamily="18" charset="0"/>
                <a:cs typeface="Times New Roman" pitchFamily="18" charset="0"/>
              </a:rPr>
              <a:t> “Xây dựng chương trình phổ cập tiểu học“. Do </a:t>
            </a:r>
            <a:r>
              <a:rPr lang="en-US" sz="2000" err="1" smtClean="0">
                <a:latin typeface="Times New Roman" pitchFamily="18" charset="0"/>
                <a:cs typeface="Times New Roman" pitchFamily="18" charset="0"/>
              </a:rPr>
              <a:t>thời</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gian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hạn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hẹp</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và</a:t>
            </a:r>
            <a:r>
              <a:rPr lang="en-US" sz="2000" smtClean="0">
                <a:latin typeface="Times New Roman" pitchFamily="18" charset="0"/>
                <a:cs typeface="Times New Roman" pitchFamily="18" charset="0"/>
              </a:rPr>
              <a:t> do </a:t>
            </a:r>
            <a:r>
              <a:rPr lang="en-US" sz="2000" err="1" smtClean="0">
                <a:latin typeface="Times New Roman" pitchFamily="18" charset="0"/>
                <a:cs typeface="Times New Roman" pitchFamily="18" charset="0"/>
              </a:rPr>
              <a:t>hiểu</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biết</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còn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nhiều</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hạn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chế</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nên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mềm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quản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lý</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của</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nhóm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chúng</a:t>
            </a:r>
            <a:r>
              <a:rPr lang="en-US" sz="2000" smtClean="0">
                <a:latin typeface="Times New Roman" pitchFamily="18" charset="0"/>
                <a:cs typeface="Times New Roman" pitchFamily="18" charset="0"/>
              </a:rPr>
              <a:t> em </a:t>
            </a:r>
            <a:r>
              <a:rPr lang="en-US" sz="2000" err="1" smtClean="0">
                <a:latin typeface="Times New Roman" pitchFamily="18" charset="0"/>
                <a:cs typeface="Times New Roman" pitchFamily="18" charset="0"/>
              </a:rPr>
              <a:t>không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tránh</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khỏi</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những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thiếu</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sót.Nhóm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em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mong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nhận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được</a:t>
            </a:r>
            <a:r>
              <a:rPr lang="en-US" sz="2000" smtClean="0">
                <a:latin typeface="Times New Roman" pitchFamily="18" charset="0"/>
                <a:cs typeface="Times New Roman" pitchFamily="18" charset="0"/>
              </a:rPr>
              <a:t> ý </a:t>
            </a:r>
            <a:r>
              <a:rPr lang="en-US" sz="2000" err="1" smtClean="0">
                <a:latin typeface="Times New Roman" pitchFamily="18" charset="0"/>
                <a:cs typeface="Times New Roman" pitchFamily="18" charset="0"/>
              </a:rPr>
              <a:t>kiến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đóng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góp</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của</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thầy</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cô</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và</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các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bạn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để</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hoàn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thiện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tốt</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mềm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quản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lý</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của</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mình</a:t>
            </a:r>
            <a:r>
              <a:rPr lang="en-US" sz="2000" smtClean="0">
                <a:latin typeface="Times New Roman" pitchFamily="18" charset="0"/>
                <a:cs typeface="Times New Roman" pitchFamily="18" charset="0"/>
              </a:rPr>
              <a:t> </a:t>
            </a:r>
          </a:p>
          <a:p>
            <a:pPr>
              <a:buNone/>
            </a:pP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Chúng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em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xin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chân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thành</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cảm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ơn</a:t>
            </a:r>
            <a:r>
              <a:rPr lang="en-US" sz="2000" smtClean="0">
                <a:latin typeface="Times New Roman" pitchFamily="18" charset="0"/>
                <a:cs typeface="Times New Roman" pitchFamily="18" charset="0"/>
              </a:rPr>
              <a:t> !</a:t>
            </a:r>
          </a:p>
          <a:p>
            <a:pPr>
              <a:buNone/>
            </a:pPr>
            <a:r>
              <a:rPr lang="en-US" sz="2400" smtClean="0">
                <a:cs typeface="Times New Roman" pitchFamily="18" charset="0"/>
              </a:rPr>
              <a:t>   </a:t>
            </a:r>
            <a:endParaRPr lang="en-US" sz="2400"/>
          </a:p>
        </p:txBody>
      </p:sp>
      <p:sp>
        <p:nvSpPr>
          <p:cNvPr id="4" name="Flowchart: Connector 3"/>
          <p:cNvSpPr/>
          <p:nvPr/>
        </p:nvSpPr>
        <p:spPr>
          <a:xfrm>
            <a:off x="990600" y="381000"/>
            <a:ext cx="533400" cy="533400"/>
          </a:xfrm>
          <a:prstGeom prst="flowChartConnector">
            <a:avLst/>
          </a:prstGeom>
          <a:solidFill>
            <a:srgbClr val="C610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  </a:t>
            </a:r>
            <a:endParaRPr lang="en-US"/>
          </a:p>
        </p:txBody>
      </p:sp>
      <p:cxnSp>
        <p:nvCxnSpPr>
          <p:cNvPr id="6" name="Straight Connector 5"/>
          <p:cNvCxnSpPr/>
          <p:nvPr/>
        </p:nvCxnSpPr>
        <p:spPr>
          <a:xfrm>
            <a:off x="838200" y="990600"/>
            <a:ext cx="7848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Chương</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trình</a:t>
            </a:r>
            <a:r>
              <a:rPr lang="en-US" sz="3600" smtClean="0">
                <a:solidFill>
                  <a:schemeClr val="tx1"/>
                </a:solidFill>
                <a:latin typeface="Times New Roman" pitchFamily="18" charset="0"/>
                <a:cs typeface="Times New Roman" pitchFamily="18" charset="0"/>
              </a:rPr>
              <a:t> </a:t>
            </a:r>
            <a:r>
              <a:rPr lang="en-US" sz="3600" err="1" smtClean="0">
                <a:solidFill>
                  <a:schemeClr val="tx1"/>
                </a:solidFill>
                <a:latin typeface="Times New Roman" pitchFamily="18" charset="0"/>
                <a:cs typeface="Times New Roman" pitchFamily="18" charset="0"/>
              </a:rPr>
              <a:t>DeMo</a:t>
            </a:r>
            <a:endParaRPr lang="en-US" sz="3600">
              <a:solidFill>
                <a:schemeClr val="tx1"/>
              </a:solidFill>
              <a:latin typeface="Times New Roman" pitchFamily="18" charset="0"/>
              <a:cs typeface="Times New Roman" pitchFamily="18" charset="0"/>
            </a:endParaRPr>
          </a:p>
        </p:txBody>
      </p:sp>
      <p:sp>
        <p:nvSpPr>
          <p:cNvPr id="4" name="Flowchart: Connector 3"/>
          <p:cNvSpPr/>
          <p:nvPr/>
        </p:nvSpPr>
        <p:spPr>
          <a:xfrm>
            <a:off x="685800" y="762000"/>
            <a:ext cx="457200" cy="457200"/>
          </a:xfrm>
          <a:prstGeom prst="flowChartConnector">
            <a:avLst/>
          </a:prstGeom>
          <a:solidFill>
            <a:srgbClr val="29C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cxnSp>
        <p:nvCxnSpPr>
          <p:cNvPr id="9" name="Straight Connector 8"/>
          <p:cNvCxnSpPr/>
          <p:nvPr/>
        </p:nvCxnSpPr>
        <p:spPr>
          <a:xfrm>
            <a:off x="457200" y="1295400"/>
            <a:ext cx="830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85800"/>
          </a:xfrm>
        </p:spPr>
        <p:txBody>
          <a:bodyPr>
            <a:normAutofit/>
          </a:bodyPr>
          <a:lstStyle/>
          <a:p>
            <a:pPr algn="ctr"/>
            <a:r>
              <a:rPr lang="en-US" sz="4000" b="1" smtClean="0">
                <a:solidFill>
                  <a:schemeClr val="tx1"/>
                </a:solidFill>
                <a:latin typeface="Times New Roman" pitchFamily="18" charset="0"/>
                <a:cs typeface="Times New Roman" pitchFamily="18" charset="0"/>
              </a:rPr>
              <a:t>NỘI DUNG</a:t>
            </a:r>
            <a:endParaRPr lang="en-US" sz="4000" b="1"/>
          </a:p>
        </p:txBody>
      </p:sp>
      <p:sp>
        <p:nvSpPr>
          <p:cNvPr id="5" name="Content Placeholder 4"/>
          <p:cNvSpPr>
            <a:spLocks noGrp="1"/>
          </p:cNvSpPr>
          <p:nvPr>
            <p:ph idx="1"/>
          </p:nvPr>
        </p:nvSpPr>
        <p:spPr>
          <a:xfrm>
            <a:off x="457200" y="1524000"/>
            <a:ext cx="8229600" cy="4876800"/>
          </a:xfrm>
        </p:spPr>
        <p:txBody>
          <a:bodyPr/>
          <a:lstStyle/>
          <a:p>
            <a:pPr>
              <a:buNone/>
            </a:pPr>
            <a:r>
              <a:rPr lang="en-US" smtClean="0"/>
              <a:t>               </a:t>
            </a:r>
            <a:r>
              <a:rPr lang="en-US" err="1" smtClean="0"/>
              <a:t>Giới</a:t>
            </a:r>
            <a:r>
              <a:rPr lang="en-US" smtClean="0"/>
              <a:t> </a:t>
            </a:r>
            <a:r>
              <a:rPr lang="en-US" err="1" smtClean="0"/>
              <a:t>thiệu</a:t>
            </a:r>
            <a:r>
              <a:rPr lang="en-US" smtClean="0"/>
              <a:t> </a:t>
            </a:r>
            <a:r>
              <a:rPr lang="en-US" err="1" smtClean="0"/>
              <a:t>tổng</a:t>
            </a:r>
            <a:r>
              <a:rPr lang="en-US" smtClean="0"/>
              <a:t> </a:t>
            </a:r>
            <a:r>
              <a:rPr lang="en-US" err="1" smtClean="0"/>
              <a:t>quan</a:t>
            </a:r>
            <a:r>
              <a:rPr lang="en-US" smtClean="0"/>
              <a:t> </a:t>
            </a:r>
            <a:r>
              <a:rPr lang="en-US" err="1" smtClean="0"/>
              <a:t>về</a:t>
            </a:r>
            <a:r>
              <a:rPr lang="en-US" smtClean="0"/>
              <a:t> </a:t>
            </a:r>
            <a:r>
              <a:rPr lang="en-US" err="1" smtClean="0"/>
              <a:t>đề</a:t>
            </a:r>
            <a:r>
              <a:rPr lang="en-US" smtClean="0"/>
              <a:t> </a:t>
            </a:r>
            <a:r>
              <a:rPr lang="en-US" err="1" smtClean="0"/>
              <a:t>tài</a:t>
            </a:r>
            <a:r>
              <a:rPr lang="en-US" smtClean="0"/>
              <a:t> </a:t>
            </a:r>
            <a:endParaRPr lang="en-US"/>
          </a:p>
        </p:txBody>
      </p:sp>
      <p:sp>
        <p:nvSpPr>
          <p:cNvPr id="6" name="Flowchart: Connector 5"/>
          <p:cNvSpPr/>
          <p:nvPr/>
        </p:nvSpPr>
        <p:spPr>
          <a:xfrm>
            <a:off x="685800" y="1600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cxnSp>
        <p:nvCxnSpPr>
          <p:cNvPr id="8" name="Straight Connector 7"/>
          <p:cNvCxnSpPr/>
          <p:nvPr/>
        </p:nvCxnSpPr>
        <p:spPr>
          <a:xfrm>
            <a:off x="1066800" y="1981200"/>
            <a:ext cx="7543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a:xfrm>
            <a:off x="762000" y="2438400"/>
            <a:ext cx="457200" cy="4572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2</a:t>
            </a:r>
            <a:endParaRPr lang="en-US">
              <a:solidFill>
                <a:schemeClr val="tx1"/>
              </a:solidFill>
            </a:endParaRPr>
          </a:p>
        </p:txBody>
      </p:sp>
      <p:cxnSp>
        <p:nvCxnSpPr>
          <p:cNvPr id="12" name="Straight Connector 11"/>
          <p:cNvCxnSpPr>
            <a:stCxn id="10" idx="5"/>
          </p:cNvCxnSpPr>
          <p:nvPr/>
        </p:nvCxnSpPr>
        <p:spPr>
          <a:xfrm rot="5400000" flipH="1" flipV="1">
            <a:off x="4762499" y="-790855"/>
            <a:ext cx="9245" cy="722975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0" y="2362200"/>
            <a:ext cx="5791200" cy="461665"/>
          </a:xfrm>
          <a:prstGeom prst="rect">
            <a:avLst/>
          </a:prstGeom>
          <a:noFill/>
        </p:spPr>
        <p:txBody>
          <a:bodyPr wrap="square" rtlCol="0">
            <a:spAutoFit/>
          </a:bodyPr>
          <a:lstStyle/>
          <a:p>
            <a:r>
              <a:rPr lang="en-US" sz="2400" smtClean="0"/>
              <a:t>   </a:t>
            </a:r>
            <a:r>
              <a:rPr lang="en-US" sz="2400" err="1" smtClean="0"/>
              <a:t>Cơ</a:t>
            </a:r>
            <a:r>
              <a:rPr lang="en-US" sz="2400" smtClean="0"/>
              <a:t> </a:t>
            </a:r>
            <a:r>
              <a:rPr lang="en-US" sz="2400" err="1" smtClean="0"/>
              <a:t>sở</a:t>
            </a:r>
            <a:r>
              <a:rPr lang="en-US" sz="2400" smtClean="0"/>
              <a:t> </a:t>
            </a:r>
            <a:r>
              <a:rPr lang="en-US" sz="2400" err="1" smtClean="0"/>
              <a:t>lý</a:t>
            </a:r>
            <a:r>
              <a:rPr lang="en-US" sz="2400" smtClean="0"/>
              <a:t> </a:t>
            </a:r>
            <a:r>
              <a:rPr lang="en-US" sz="2400" err="1" smtClean="0"/>
              <a:t>thuyết</a:t>
            </a:r>
            <a:r>
              <a:rPr lang="en-US" sz="2400" smtClean="0"/>
              <a:t> </a:t>
            </a:r>
            <a:r>
              <a:rPr lang="en-US" sz="2400" err="1" smtClean="0"/>
              <a:t>thực</a:t>
            </a:r>
            <a:r>
              <a:rPr lang="en-US" sz="2400" smtClean="0"/>
              <a:t> </a:t>
            </a:r>
            <a:r>
              <a:rPr lang="en-US" sz="2400" err="1" smtClean="0"/>
              <a:t>hiện</a:t>
            </a:r>
            <a:r>
              <a:rPr lang="en-US" sz="2400" smtClean="0"/>
              <a:t> </a:t>
            </a:r>
            <a:r>
              <a:rPr lang="en-US" sz="2400" err="1" smtClean="0"/>
              <a:t>đề</a:t>
            </a:r>
            <a:r>
              <a:rPr lang="en-US" sz="2400" smtClean="0"/>
              <a:t> </a:t>
            </a:r>
            <a:r>
              <a:rPr lang="en-US" sz="2400" err="1" smtClean="0"/>
              <a:t>tài</a:t>
            </a:r>
            <a:r>
              <a:rPr lang="en-US" sz="2400" smtClean="0"/>
              <a:t> </a:t>
            </a:r>
            <a:endParaRPr lang="en-US" sz="2400"/>
          </a:p>
        </p:txBody>
      </p:sp>
      <p:sp>
        <p:nvSpPr>
          <p:cNvPr id="16" name="Flowchart: Connector 15"/>
          <p:cNvSpPr/>
          <p:nvPr/>
        </p:nvSpPr>
        <p:spPr>
          <a:xfrm>
            <a:off x="762000" y="3276600"/>
            <a:ext cx="457200" cy="457200"/>
          </a:xfrm>
          <a:prstGeom prst="flowChartConnector">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cxnSp>
        <p:nvCxnSpPr>
          <p:cNvPr id="18" name="Straight Connector 17"/>
          <p:cNvCxnSpPr>
            <a:stCxn id="16" idx="5"/>
          </p:cNvCxnSpPr>
          <p:nvPr/>
        </p:nvCxnSpPr>
        <p:spPr>
          <a:xfrm rot="5400000" flipH="1" flipV="1">
            <a:off x="4800599" y="9245"/>
            <a:ext cx="9245" cy="730595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52600" y="3200400"/>
            <a:ext cx="5638800" cy="461665"/>
          </a:xfrm>
          <a:prstGeom prst="rect">
            <a:avLst/>
          </a:prstGeom>
          <a:noFill/>
        </p:spPr>
        <p:txBody>
          <a:bodyPr wrap="square" rtlCol="0">
            <a:spAutoFit/>
          </a:bodyPr>
          <a:lstStyle/>
          <a:p>
            <a:r>
              <a:rPr lang="en-US" sz="2400" err="1" smtClean="0"/>
              <a:t>Phân</a:t>
            </a:r>
            <a:r>
              <a:rPr lang="en-US" sz="2400" smtClean="0"/>
              <a:t> </a:t>
            </a:r>
            <a:r>
              <a:rPr lang="en-US" sz="2400" err="1" smtClean="0"/>
              <a:t>tích</a:t>
            </a:r>
            <a:r>
              <a:rPr lang="en-US" sz="2400" smtClean="0"/>
              <a:t> </a:t>
            </a:r>
            <a:r>
              <a:rPr lang="en-US" sz="2400" err="1" smtClean="0"/>
              <a:t>thiết</a:t>
            </a:r>
            <a:r>
              <a:rPr lang="en-US" sz="2400" smtClean="0"/>
              <a:t> </a:t>
            </a:r>
            <a:r>
              <a:rPr lang="en-US" sz="2400" err="1" smtClean="0"/>
              <a:t>kế</a:t>
            </a:r>
            <a:r>
              <a:rPr lang="en-US" sz="2400" smtClean="0"/>
              <a:t> </a:t>
            </a:r>
            <a:r>
              <a:rPr lang="en-US" sz="2400" err="1" smtClean="0"/>
              <a:t>hệ</a:t>
            </a:r>
            <a:r>
              <a:rPr lang="en-US" sz="2400" smtClean="0"/>
              <a:t> </a:t>
            </a:r>
            <a:r>
              <a:rPr lang="en-US" sz="2400" err="1" smtClean="0"/>
              <a:t>thống</a:t>
            </a:r>
            <a:r>
              <a:rPr lang="en-US" sz="2400" smtClean="0"/>
              <a:t> </a:t>
            </a:r>
            <a:endParaRPr lang="en-US" sz="2400"/>
          </a:p>
        </p:txBody>
      </p:sp>
      <p:sp>
        <p:nvSpPr>
          <p:cNvPr id="20" name="Flowchart: Connector 19"/>
          <p:cNvSpPr/>
          <p:nvPr/>
        </p:nvSpPr>
        <p:spPr>
          <a:xfrm>
            <a:off x="838200" y="4191000"/>
            <a:ext cx="457200" cy="457200"/>
          </a:xfrm>
          <a:prstGeom prst="flowChartConnector">
            <a:avLst/>
          </a:prstGeom>
          <a:solidFill>
            <a:srgbClr val="900A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cxnSp>
        <p:nvCxnSpPr>
          <p:cNvPr id="22" name="Straight Connector 21"/>
          <p:cNvCxnSpPr>
            <a:stCxn id="20" idx="5"/>
          </p:cNvCxnSpPr>
          <p:nvPr/>
        </p:nvCxnSpPr>
        <p:spPr>
          <a:xfrm rot="5400000" flipH="1" flipV="1">
            <a:off x="4838699" y="961745"/>
            <a:ext cx="9245" cy="722975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2600" y="4038601"/>
            <a:ext cx="5410200" cy="461665"/>
          </a:xfrm>
          <a:prstGeom prst="rect">
            <a:avLst/>
          </a:prstGeom>
          <a:noFill/>
        </p:spPr>
        <p:txBody>
          <a:bodyPr wrap="square" rtlCol="0">
            <a:spAutoFit/>
          </a:bodyPr>
          <a:lstStyle/>
          <a:p>
            <a:r>
              <a:rPr lang="en-US" sz="2400" err="1" smtClean="0"/>
              <a:t>Thực</a:t>
            </a:r>
            <a:r>
              <a:rPr lang="en-US" sz="2400" smtClean="0"/>
              <a:t> </a:t>
            </a:r>
            <a:r>
              <a:rPr lang="en-US" sz="2400" err="1" smtClean="0"/>
              <a:t>nghiệm</a:t>
            </a:r>
            <a:r>
              <a:rPr lang="en-US" sz="2400" smtClean="0"/>
              <a:t> </a:t>
            </a:r>
            <a:r>
              <a:rPr lang="en-US" sz="2400" err="1" smtClean="0"/>
              <a:t>đánh</a:t>
            </a:r>
            <a:r>
              <a:rPr lang="en-US" sz="2400" smtClean="0"/>
              <a:t> </a:t>
            </a:r>
            <a:r>
              <a:rPr lang="en-US" sz="2400" err="1" smtClean="0"/>
              <a:t>giá</a:t>
            </a:r>
            <a:r>
              <a:rPr lang="en-US" sz="2400" smtClean="0"/>
              <a:t> </a:t>
            </a:r>
            <a:r>
              <a:rPr lang="en-US" sz="2400" err="1" smtClean="0"/>
              <a:t>hướng</a:t>
            </a:r>
            <a:r>
              <a:rPr lang="en-US" sz="2400" smtClean="0"/>
              <a:t> </a:t>
            </a:r>
            <a:r>
              <a:rPr lang="en-US" sz="2400" err="1" smtClean="0"/>
              <a:t>phát</a:t>
            </a:r>
            <a:r>
              <a:rPr lang="en-US" sz="2400" smtClean="0"/>
              <a:t> </a:t>
            </a:r>
            <a:r>
              <a:rPr lang="en-US" sz="2400" err="1" smtClean="0"/>
              <a:t>triển</a:t>
            </a:r>
            <a:r>
              <a:rPr lang="en-US" sz="2400" smtClean="0"/>
              <a:t> </a:t>
            </a:r>
            <a:endParaRPr lang="en-US" sz="2400"/>
          </a:p>
        </p:txBody>
      </p:sp>
      <p:sp>
        <p:nvSpPr>
          <p:cNvPr id="28" name="Flowchart: Connector 27"/>
          <p:cNvSpPr/>
          <p:nvPr/>
        </p:nvSpPr>
        <p:spPr>
          <a:xfrm>
            <a:off x="838200" y="5029200"/>
            <a:ext cx="457200" cy="457200"/>
          </a:xfrm>
          <a:prstGeom prst="flowChartConnector">
            <a:avLst/>
          </a:prstGeom>
          <a:solidFill>
            <a:srgbClr val="29C7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5</a:t>
            </a:r>
            <a:endParaRPr lang="en-US"/>
          </a:p>
        </p:txBody>
      </p:sp>
      <p:cxnSp>
        <p:nvCxnSpPr>
          <p:cNvPr id="30" name="Straight Connector 29"/>
          <p:cNvCxnSpPr>
            <a:stCxn id="28" idx="5"/>
          </p:cNvCxnSpPr>
          <p:nvPr/>
        </p:nvCxnSpPr>
        <p:spPr>
          <a:xfrm rot="5400000" flipH="1" flipV="1">
            <a:off x="4800599" y="1838045"/>
            <a:ext cx="9245" cy="7153555"/>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52600" y="4953000"/>
            <a:ext cx="5715000" cy="461665"/>
          </a:xfrm>
          <a:prstGeom prst="rect">
            <a:avLst/>
          </a:prstGeom>
          <a:noFill/>
        </p:spPr>
        <p:txBody>
          <a:bodyPr wrap="square" rtlCol="0">
            <a:spAutoFit/>
          </a:bodyPr>
          <a:lstStyle/>
          <a:p>
            <a:r>
              <a:rPr lang="en-US" sz="2400" err="1" smtClean="0"/>
              <a:t>Thực</a:t>
            </a:r>
            <a:r>
              <a:rPr lang="en-US" sz="2400" smtClean="0"/>
              <a:t> </a:t>
            </a:r>
            <a:r>
              <a:rPr lang="en-US" sz="2400" err="1" smtClean="0"/>
              <a:t>hiện</a:t>
            </a:r>
            <a:r>
              <a:rPr lang="en-US" sz="2400" smtClean="0"/>
              <a:t> </a:t>
            </a:r>
            <a:r>
              <a:rPr lang="en-US" sz="2400" err="1" smtClean="0"/>
              <a:t>DeMo</a:t>
            </a:r>
            <a:r>
              <a:rPr lang="en-US" sz="2400" smtClean="0"/>
              <a:t>  </a:t>
            </a:r>
            <a:r>
              <a:rPr lang="en-US" sz="2400" err="1" smtClean="0"/>
              <a:t>chương</a:t>
            </a:r>
            <a:r>
              <a:rPr lang="en-US" sz="2400" smtClean="0"/>
              <a:t> </a:t>
            </a:r>
            <a:r>
              <a:rPr lang="en-US" sz="2400" err="1" smtClean="0"/>
              <a:t>trình</a:t>
            </a:r>
            <a:r>
              <a:rPr lang="en-US" sz="2400" smtClean="0"/>
              <a:t> </a:t>
            </a:r>
            <a:endParaRPr lang="en-US" sz="2400"/>
          </a:p>
        </p:txBody>
      </p:sp>
      <p:sp>
        <p:nvSpPr>
          <p:cNvPr id="32" name="Flowchart: Connector 31"/>
          <p:cNvSpPr/>
          <p:nvPr/>
        </p:nvSpPr>
        <p:spPr>
          <a:xfrm>
            <a:off x="838200" y="57912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6</a:t>
            </a:r>
            <a:endParaRPr lang="en-US"/>
          </a:p>
        </p:txBody>
      </p:sp>
      <p:cxnSp>
        <p:nvCxnSpPr>
          <p:cNvPr id="34" name="Straight Connector 33"/>
          <p:cNvCxnSpPr/>
          <p:nvPr/>
        </p:nvCxnSpPr>
        <p:spPr>
          <a:xfrm>
            <a:off x="1295400" y="6172200"/>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828800" y="5715000"/>
            <a:ext cx="6019800" cy="461665"/>
          </a:xfrm>
          <a:prstGeom prst="rect">
            <a:avLst/>
          </a:prstGeom>
          <a:noFill/>
        </p:spPr>
        <p:txBody>
          <a:bodyPr wrap="square" rtlCol="0">
            <a:spAutoFit/>
          </a:bodyPr>
          <a:lstStyle/>
          <a:p>
            <a:r>
              <a:rPr lang="en-US" sz="2400" err="1" smtClean="0"/>
              <a:t>Tống</a:t>
            </a:r>
            <a:r>
              <a:rPr lang="en-US" sz="2400" smtClean="0"/>
              <a:t> </a:t>
            </a:r>
            <a:r>
              <a:rPr lang="en-US" sz="2400" err="1" smtClean="0"/>
              <a:t>kết</a:t>
            </a:r>
            <a:r>
              <a:rPr lang="en-US" sz="2400" smtClean="0"/>
              <a:t> </a:t>
            </a:r>
            <a:endParaRPr lang="en-US" sz="2400"/>
          </a:p>
        </p:txBody>
      </p:sp>
    </p:spTree>
  </p:cSld>
  <p:clrMapOvr>
    <a:masterClrMapping/>
  </p:clrMapOvr>
  <p:transition>
    <p:pull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     </a:t>
            </a:r>
            <a:endParaRPr lang="en-US"/>
          </a:p>
        </p:txBody>
      </p:sp>
      <p:sp>
        <p:nvSpPr>
          <p:cNvPr id="3" name="Content Placeholder 2"/>
          <p:cNvSpPr>
            <a:spLocks noGrp="1"/>
          </p:cNvSpPr>
          <p:nvPr>
            <p:ph idx="1"/>
          </p:nvPr>
        </p:nvSpPr>
        <p:spPr>
          <a:xfrm>
            <a:off x="838200" y="1905000"/>
            <a:ext cx="7848600" cy="3657600"/>
          </a:xfrm>
        </p:spPr>
        <p:txBody>
          <a:bodyPr>
            <a:normAutofit lnSpcReduction="10000"/>
          </a:bodyPr>
          <a:lstStyle/>
          <a:p>
            <a:pPr>
              <a:buNone/>
            </a:pPr>
            <a:r>
              <a:rPr lang="en-US" sz="2400" b="1" smtClean="0">
                <a:latin typeface="Times New Roman" pitchFamily="18" charset="0"/>
                <a:cs typeface="Times New Roman" pitchFamily="18" charset="0"/>
              </a:rPr>
              <a:t>                             </a:t>
            </a:r>
          </a:p>
          <a:p>
            <a:pPr>
              <a:buFont typeface="Wingdings" pitchFamily="2" charset="2"/>
              <a:buChar char="§"/>
            </a:pPr>
            <a:r>
              <a:rPr lang="en-US" sz="2000" err="1" smtClean="0">
                <a:latin typeface="Times New Roman" pitchFamily="18" charset="0"/>
                <a:cs typeface="Times New Roman" pitchFamily="18" charset="0"/>
              </a:rPr>
              <a:t>Việc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áp</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dụng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mềm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trong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công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tác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quản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lý</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ngày</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càng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phổ</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biến</a:t>
            </a:r>
            <a:r>
              <a:rPr lang="en-US" sz="2000" smtClean="0">
                <a:latin typeface="Times New Roman" pitchFamily="18" charset="0"/>
                <a:cs typeface="Times New Roman" pitchFamily="18" charset="0"/>
              </a:rPr>
              <a:t>.</a:t>
            </a:r>
          </a:p>
          <a:p>
            <a:pPr>
              <a:buFont typeface="Wingdings" pitchFamily="2" charset="2"/>
              <a:buChar char="§"/>
            </a:pPr>
            <a:r>
              <a:rPr lang="en-US" sz="2000" smtClean="0">
                <a:latin typeface="Times New Roman" pitchFamily="18" charset="0"/>
                <a:cs typeface="Times New Roman" pitchFamily="18" charset="0"/>
              </a:rPr>
              <a:t>Ngày nay phổ cập tiểu học là công tác trọng tâm của mỗi nhà trường,luôn luôn được đặt  lên hàng đầu trong các nhiệm vụ thường niên.Việc thống kê số liệu tốn rất nhiều thời gian và công sức của các nhà trường mỗi khi chuẩn bị bước vào đầu năm học</a:t>
            </a:r>
          </a:p>
          <a:p>
            <a:pPr>
              <a:buFont typeface="Wingdings" pitchFamily="2" charset="2"/>
              <a:buChar char="§"/>
            </a:pPr>
            <a:r>
              <a:rPr lang="en-US" sz="2000" smtClean="0">
                <a:latin typeface="Times New Roman" pitchFamily="18" charset="0"/>
                <a:cs typeface="Times New Roman" pitchFamily="18" charset="0"/>
              </a:rPr>
              <a:t> Làm </a:t>
            </a:r>
            <a:r>
              <a:rPr lang="en-US" sz="2000" err="1" smtClean="0">
                <a:latin typeface="Times New Roman" pitchFamily="18" charset="0"/>
                <a:cs typeface="Times New Roman" pitchFamily="18" charset="0"/>
              </a:rPr>
              <a:t>sao</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để</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tiết</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kiệm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thời</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gian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và</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công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sức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trong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quản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lý</a:t>
            </a:r>
            <a:r>
              <a:rPr lang="en-US" sz="2000" smtClean="0">
                <a:latin typeface="Times New Roman" pitchFamily="18" charset="0"/>
                <a:cs typeface="Times New Roman" pitchFamily="18" charset="0"/>
              </a:rPr>
              <a:t>?</a:t>
            </a:r>
          </a:p>
          <a:p>
            <a:pPr>
              <a:buFont typeface="Wingdings" pitchFamily="2" charset="2"/>
              <a:buChar char="§"/>
            </a:pPr>
            <a:r>
              <a:rPr lang="en-US" sz="2000" smtClean="0">
                <a:latin typeface="Times New Roman" pitchFamily="18" charset="0"/>
                <a:cs typeface="Times New Roman" pitchFamily="18" charset="0"/>
              </a:rPr>
              <a:t>Xuất phát từ nhu cầu thực tế của các nhà trường phổ thông nói chung và trường tiểu học nói riêng, cùng với những kinh nghiệm đúc rút được từ các nhà trường, chúng em đã thiết kế </a:t>
            </a:r>
            <a:r>
              <a:rPr lang="en-US" sz="2000" smtClean="0">
                <a:latin typeface="Times New Roman" pitchFamily="18" charset="0"/>
                <a:cs typeface="Times New Roman" pitchFamily="18" charset="0"/>
              </a:rPr>
              <a:t>“</a:t>
            </a:r>
            <a:r>
              <a:rPr lang="en-US" sz="2000" b="1" smtClean="0"/>
              <a:t>Xây dựng phần mềm xử lý dữ liệu phổ cập </a:t>
            </a:r>
            <a:r>
              <a:rPr lang="en-US" sz="2000" b="1" smtClean="0"/>
              <a:t>tiểu </a:t>
            </a:r>
            <a:r>
              <a:rPr lang="en-US" sz="2000" b="1" smtClean="0"/>
              <a:t>học”</a:t>
            </a:r>
            <a:endParaRPr lang="en-US" sz="2000" smtClean="0">
              <a:latin typeface="Times New Roman" pitchFamily="18" charset="0"/>
              <a:cs typeface="Times New Roman" pitchFamily="18" charset="0"/>
            </a:endParaRPr>
          </a:p>
          <a:p>
            <a:pPr>
              <a:buFont typeface="Wingdings" pitchFamily="2" charset="2"/>
              <a:buChar char="§"/>
            </a:pPr>
            <a:endParaRPr lang="en-US" sz="2000" smtClean="0">
              <a:cs typeface="Times New Roman" pitchFamily="18" charset="0"/>
            </a:endParaRPr>
          </a:p>
        </p:txBody>
      </p:sp>
      <p:sp>
        <p:nvSpPr>
          <p:cNvPr id="4" name="Flowchart: Connector 3"/>
          <p:cNvSpPr/>
          <p:nvPr/>
        </p:nvSpPr>
        <p:spPr>
          <a:xfrm>
            <a:off x="685800" y="533400"/>
            <a:ext cx="457200" cy="53340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a:t>
            </a:r>
            <a:endParaRPr lang="en-US"/>
          </a:p>
        </p:txBody>
      </p:sp>
      <p:sp>
        <p:nvSpPr>
          <p:cNvPr id="6" name="TextBox 5"/>
          <p:cNvSpPr txBox="1"/>
          <p:nvPr/>
        </p:nvSpPr>
        <p:spPr>
          <a:xfrm>
            <a:off x="1143000" y="533400"/>
            <a:ext cx="7620000" cy="584775"/>
          </a:xfrm>
          <a:prstGeom prst="rect">
            <a:avLst/>
          </a:prstGeom>
          <a:noFill/>
        </p:spPr>
        <p:txBody>
          <a:bodyPr wrap="square" rtlCol="0">
            <a:spAutoFit/>
          </a:bodyPr>
          <a:lstStyle/>
          <a:p>
            <a:r>
              <a:rPr lang="en-US" smtClean="0"/>
              <a:t> </a:t>
            </a:r>
            <a:r>
              <a:rPr lang="en-US" sz="3200" b="1" err="1" smtClean="0">
                <a:latin typeface="Times New Roman" pitchFamily="18" charset="0"/>
                <a:cs typeface="Times New Roman" pitchFamily="18" charset="0"/>
              </a:rPr>
              <a:t>Giới</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thiệu</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tổng</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quan</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về</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đề</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tài</a:t>
            </a:r>
            <a:r>
              <a:rPr lang="en-US" sz="3200" b="1" smtClean="0">
                <a:latin typeface="Times New Roman" pitchFamily="18" charset="0"/>
                <a:cs typeface="Times New Roman" pitchFamily="18" charset="0"/>
              </a:rPr>
              <a:t> </a:t>
            </a:r>
            <a:endParaRPr lang="en-US" sz="3200" b="1">
              <a:latin typeface="Times New Roman" pitchFamily="18" charset="0"/>
              <a:cs typeface="Times New Roman" pitchFamily="18" charset="0"/>
            </a:endParaRPr>
          </a:p>
        </p:txBody>
      </p:sp>
      <p:sp>
        <p:nvSpPr>
          <p:cNvPr id="9" name="TextBox 8"/>
          <p:cNvSpPr txBox="1"/>
          <p:nvPr/>
        </p:nvSpPr>
        <p:spPr>
          <a:xfrm>
            <a:off x="1600200" y="1447800"/>
            <a:ext cx="5181600" cy="461665"/>
          </a:xfrm>
          <a:prstGeom prst="rect">
            <a:avLst/>
          </a:prstGeom>
          <a:noFill/>
        </p:spPr>
        <p:txBody>
          <a:bodyPr wrap="square" rtlCol="0">
            <a:spAutoFit/>
          </a:bodyPr>
          <a:lstStyle/>
          <a:p>
            <a:r>
              <a:rPr lang="en-US" sz="2400" b="1" smtClean="0"/>
              <a:t>              1.1 </a:t>
            </a:r>
            <a:r>
              <a:rPr lang="en-US" sz="2400" b="1" err="1" smtClean="0"/>
              <a:t>Lý</a:t>
            </a:r>
            <a:r>
              <a:rPr lang="en-US" sz="2400" b="1" smtClean="0"/>
              <a:t> do </a:t>
            </a:r>
            <a:r>
              <a:rPr lang="en-US" sz="2400" b="1" err="1" smtClean="0"/>
              <a:t>chọn</a:t>
            </a:r>
            <a:r>
              <a:rPr lang="en-US" sz="2400" b="1" smtClean="0"/>
              <a:t> </a:t>
            </a:r>
            <a:r>
              <a:rPr lang="en-US" sz="2400" b="1" err="1" smtClean="0"/>
              <a:t>đề</a:t>
            </a:r>
            <a:r>
              <a:rPr lang="en-US" sz="2400" b="1" smtClean="0"/>
              <a:t> </a:t>
            </a:r>
            <a:r>
              <a:rPr lang="en-US" sz="2400" b="1" err="1" smtClean="0"/>
              <a:t>tài</a:t>
            </a:r>
            <a:r>
              <a:rPr lang="en-US" sz="2400" b="1" smtClean="0"/>
              <a:t> </a:t>
            </a:r>
            <a:endParaRPr lang="en-US" sz="2400" b="1"/>
          </a:p>
        </p:txBody>
      </p:sp>
      <p:cxnSp>
        <p:nvCxnSpPr>
          <p:cNvPr id="8" name="Straight Connector 7"/>
          <p:cNvCxnSpPr/>
          <p:nvPr/>
        </p:nvCxnSpPr>
        <p:spPr>
          <a:xfrm flipV="1">
            <a:off x="838200" y="1066800"/>
            <a:ext cx="80772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smtClean="0"/>
              <a:t>      </a:t>
            </a:r>
            <a:endParaRPr lang="en-US"/>
          </a:p>
        </p:txBody>
      </p:sp>
      <p:sp>
        <p:nvSpPr>
          <p:cNvPr id="3" name="Content Placeholder 2"/>
          <p:cNvSpPr>
            <a:spLocks noGrp="1"/>
          </p:cNvSpPr>
          <p:nvPr>
            <p:ph idx="1"/>
          </p:nvPr>
        </p:nvSpPr>
        <p:spPr>
          <a:xfrm>
            <a:off x="838200" y="2209800"/>
            <a:ext cx="7848600" cy="3200400"/>
          </a:xfrm>
        </p:spPr>
        <p:txBody>
          <a:bodyPr/>
          <a:lstStyle/>
          <a:p>
            <a:r>
              <a:rPr lang="en-US" sz="2000" err="1" smtClean="0">
                <a:cs typeface="Times New Roman" pitchFamily="18" charset="0"/>
              </a:rPr>
              <a:t>Dựa</a:t>
            </a:r>
            <a:r>
              <a:rPr lang="en-US" sz="2000" smtClean="0">
                <a:cs typeface="Times New Roman" pitchFamily="18" charset="0"/>
              </a:rPr>
              <a:t> </a:t>
            </a:r>
            <a:r>
              <a:rPr lang="en-US" sz="2000" err="1" smtClean="0">
                <a:cs typeface="Times New Roman" pitchFamily="18" charset="0"/>
              </a:rPr>
              <a:t>trên</a:t>
            </a:r>
            <a:r>
              <a:rPr lang="en-US" sz="2000" smtClean="0">
                <a:cs typeface="Times New Roman" pitchFamily="18" charset="0"/>
              </a:rPr>
              <a:t> </a:t>
            </a:r>
            <a:r>
              <a:rPr lang="en-US" sz="2000" err="1" smtClean="0">
                <a:cs typeface="Times New Roman" pitchFamily="18" charset="0"/>
              </a:rPr>
              <a:t>việc</a:t>
            </a:r>
            <a:r>
              <a:rPr lang="en-US" sz="2000" smtClean="0">
                <a:cs typeface="Times New Roman" pitchFamily="18" charset="0"/>
              </a:rPr>
              <a:t> </a:t>
            </a:r>
            <a:r>
              <a:rPr lang="en-US" sz="2000" err="1" smtClean="0">
                <a:cs typeface="Times New Roman" pitchFamily="18" charset="0"/>
              </a:rPr>
              <a:t>phân</a:t>
            </a:r>
            <a:r>
              <a:rPr lang="en-US" sz="2000" smtClean="0">
                <a:cs typeface="Times New Roman" pitchFamily="18" charset="0"/>
              </a:rPr>
              <a:t> </a:t>
            </a:r>
            <a:r>
              <a:rPr lang="en-US" sz="2000" err="1" smtClean="0">
                <a:cs typeface="Times New Roman" pitchFamily="18" charset="0"/>
              </a:rPr>
              <a:t>tích</a:t>
            </a:r>
            <a:r>
              <a:rPr lang="en-US" sz="2000" smtClean="0">
                <a:cs typeface="Times New Roman" pitchFamily="18" charset="0"/>
              </a:rPr>
              <a:t> </a:t>
            </a:r>
            <a:r>
              <a:rPr lang="en-US" sz="2000" err="1" smtClean="0">
                <a:cs typeface="Times New Roman" pitchFamily="18" charset="0"/>
              </a:rPr>
              <a:t>tình</a:t>
            </a:r>
            <a:r>
              <a:rPr lang="en-US" sz="2000" smtClean="0">
                <a:cs typeface="Times New Roman" pitchFamily="18" charset="0"/>
              </a:rPr>
              <a:t> </a:t>
            </a:r>
            <a:r>
              <a:rPr lang="en-US" sz="2000" err="1" smtClean="0">
                <a:cs typeface="Times New Roman" pitchFamily="18" charset="0"/>
              </a:rPr>
              <a:t>hình</a:t>
            </a:r>
            <a:r>
              <a:rPr lang="en-US" sz="2000" smtClean="0">
                <a:cs typeface="Times New Roman" pitchFamily="18" charset="0"/>
              </a:rPr>
              <a:t> </a:t>
            </a:r>
            <a:r>
              <a:rPr lang="en-US" sz="2000" err="1" smtClean="0">
                <a:cs typeface="Times New Roman" pitchFamily="18" charset="0"/>
              </a:rPr>
              <a:t>thực</a:t>
            </a:r>
            <a:r>
              <a:rPr lang="en-US" sz="2000" smtClean="0">
                <a:cs typeface="Times New Roman" pitchFamily="18" charset="0"/>
              </a:rPr>
              <a:t> </a:t>
            </a:r>
            <a:r>
              <a:rPr lang="en-US" sz="2000" err="1" smtClean="0">
                <a:cs typeface="Times New Roman" pitchFamily="18" charset="0"/>
              </a:rPr>
              <a:t>tế</a:t>
            </a:r>
            <a:r>
              <a:rPr lang="en-US" sz="2000" smtClean="0">
                <a:cs typeface="Times New Roman" pitchFamily="18" charset="0"/>
              </a:rPr>
              <a:t>, </a:t>
            </a:r>
            <a:r>
              <a:rPr lang="en-US" sz="2000" err="1" smtClean="0">
                <a:cs typeface="Times New Roman" pitchFamily="18" charset="0"/>
              </a:rPr>
              <a:t>tìm</a:t>
            </a:r>
            <a:r>
              <a:rPr lang="en-US" sz="2000" smtClean="0">
                <a:cs typeface="Times New Roman" pitchFamily="18" charset="0"/>
              </a:rPr>
              <a:t> </a:t>
            </a:r>
            <a:r>
              <a:rPr lang="en-US" sz="2000" err="1" smtClean="0">
                <a:cs typeface="Times New Roman" pitchFamily="18" charset="0"/>
              </a:rPr>
              <a:t>cách</a:t>
            </a:r>
            <a:r>
              <a:rPr lang="en-US" sz="2000" smtClean="0">
                <a:cs typeface="Times New Roman" pitchFamily="18" charset="0"/>
              </a:rPr>
              <a:t> </a:t>
            </a:r>
            <a:r>
              <a:rPr lang="en-US" sz="2000" err="1" smtClean="0">
                <a:cs typeface="Times New Roman" pitchFamily="18" charset="0"/>
              </a:rPr>
              <a:t>đáp</a:t>
            </a:r>
            <a:r>
              <a:rPr lang="en-US" sz="2000" smtClean="0">
                <a:cs typeface="Times New Roman" pitchFamily="18" charset="0"/>
              </a:rPr>
              <a:t> </a:t>
            </a:r>
            <a:r>
              <a:rPr lang="en-US" sz="2000" err="1" smtClean="0">
                <a:cs typeface="Times New Roman" pitchFamily="18" charset="0"/>
              </a:rPr>
              <a:t>ứng</a:t>
            </a:r>
            <a:r>
              <a:rPr lang="en-US" sz="2000" smtClean="0">
                <a:cs typeface="Times New Roman" pitchFamily="18" charset="0"/>
              </a:rPr>
              <a:t> </a:t>
            </a:r>
            <a:r>
              <a:rPr lang="en-US" sz="2000" err="1" smtClean="0">
                <a:cs typeface="Times New Roman" pitchFamily="18" charset="0"/>
              </a:rPr>
              <a:t>nhu</a:t>
            </a:r>
            <a:r>
              <a:rPr lang="en-US" sz="2000" smtClean="0">
                <a:cs typeface="Times New Roman" pitchFamily="18" charset="0"/>
              </a:rPr>
              <a:t> </a:t>
            </a:r>
            <a:r>
              <a:rPr lang="en-US" sz="2000" err="1" smtClean="0">
                <a:cs typeface="Times New Roman" pitchFamily="18" charset="0"/>
              </a:rPr>
              <a:t>cầu</a:t>
            </a:r>
            <a:r>
              <a:rPr lang="en-US" sz="2000" smtClean="0">
                <a:cs typeface="Times New Roman" pitchFamily="18" charset="0"/>
              </a:rPr>
              <a:t> </a:t>
            </a:r>
            <a:r>
              <a:rPr lang="en-US" sz="2000" err="1" smtClean="0">
                <a:cs typeface="Times New Roman" pitchFamily="18" charset="0"/>
              </a:rPr>
              <a:t>của</a:t>
            </a:r>
            <a:r>
              <a:rPr lang="en-US" sz="2000" smtClean="0">
                <a:cs typeface="Times New Roman" pitchFamily="18" charset="0"/>
              </a:rPr>
              <a:t> </a:t>
            </a:r>
            <a:r>
              <a:rPr lang="en-US" sz="2000" err="1" smtClean="0">
                <a:cs typeface="Times New Roman" pitchFamily="18" charset="0"/>
              </a:rPr>
              <a:t>người</a:t>
            </a:r>
            <a:r>
              <a:rPr lang="en-US" sz="2000" smtClean="0">
                <a:cs typeface="Times New Roman" pitchFamily="18" charset="0"/>
              </a:rPr>
              <a:t> </a:t>
            </a:r>
            <a:r>
              <a:rPr lang="en-US" sz="2000" err="1" smtClean="0">
                <a:cs typeface="Times New Roman" pitchFamily="18" charset="0"/>
              </a:rPr>
              <a:t>sử</a:t>
            </a:r>
            <a:r>
              <a:rPr lang="en-US" sz="2000" smtClean="0">
                <a:cs typeface="Times New Roman" pitchFamily="18" charset="0"/>
              </a:rPr>
              <a:t> </a:t>
            </a:r>
            <a:r>
              <a:rPr lang="en-US" sz="2000" err="1" smtClean="0">
                <a:cs typeface="Times New Roman" pitchFamily="18" charset="0"/>
              </a:rPr>
              <a:t>dụng</a:t>
            </a:r>
            <a:r>
              <a:rPr lang="en-US" sz="2000" smtClean="0">
                <a:cs typeface="Times New Roman" pitchFamily="18" charset="0"/>
              </a:rPr>
              <a:t>.</a:t>
            </a:r>
          </a:p>
          <a:p>
            <a:r>
              <a:rPr lang="en-US" sz="2000" err="1" smtClean="0">
                <a:cs typeface="Times New Roman" pitchFamily="18" charset="0"/>
              </a:rPr>
              <a:t>Tìm</a:t>
            </a:r>
            <a:r>
              <a:rPr lang="en-US" sz="2000" smtClean="0">
                <a:cs typeface="Times New Roman" pitchFamily="18" charset="0"/>
              </a:rPr>
              <a:t> </a:t>
            </a:r>
            <a:r>
              <a:rPr lang="en-US" sz="2000" err="1" smtClean="0">
                <a:cs typeface="Times New Roman" pitchFamily="18" charset="0"/>
              </a:rPr>
              <a:t>hiểu</a:t>
            </a:r>
            <a:r>
              <a:rPr lang="en-US" sz="2000" smtClean="0">
                <a:cs typeface="Times New Roman" pitchFamily="18" charset="0"/>
              </a:rPr>
              <a:t> </a:t>
            </a:r>
            <a:r>
              <a:rPr lang="en-US" sz="2000" err="1" smtClean="0">
                <a:cs typeface="Times New Roman" pitchFamily="18" charset="0"/>
              </a:rPr>
              <a:t>những</a:t>
            </a:r>
            <a:r>
              <a:rPr lang="en-US" sz="2000" smtClean="0">
                <a:cs typeface="Times New Roman" pitchFamily="18" charset="0"/>
              </a:rPr>
              <a:t> </a:t>
            </a:r>
            <a:r>
              <a:rPr lang="en-US" sz="2000" err="1" smtClean="0">
                <a:cs typeface="Times New Roman" pitchFamily="18" charset="0"/>
              </a:rPr>
              <a:t>quy</a:t>
            </a:r>
            <a:r>
              <a:rPr lang="en-US" sz="2000" smtClean="0">
                <a:cs typeface="Times New Roman" pitchFamily="18" charset="0"/>
              </a:rPr>
              <a:t> </a:t>
            </a:r>
            <a:r>
              <a:rPr lang="en-US" sz="2000" err="1" smtClean="0">
                <a:cs typeface="Times New Roman" pitchFamily="18" charset="0"/>
              </a:rPr>
              <a:t>trình</a:t>
            </a:r>
            <a:r>
              <a:rPr lang="en-US" sz="2000" smtClean="0">
                <a:cs typeface="Times New Roman" pitchFamily="18" charset="0"/>
              </a:rPr>
              <a:t> </a:t>
            </a:r>
            <a:r>
              <a:rPr lang="en-US" sz="2000" err="1" smtClean="0">
                <a:cs typeface="Times New Roman" pitchFamily="18" charset="0"/>
              </a:rPr>
              <a:t>nghiệp</a:t>
            </a:r>
            <a:r>
              <a:rPr lang="en-US" sz="2000" smtClean="0">
                <a:cs typeface="Times New Roman" pitchFamily="18" charset="0"/>
              </a:rPr>
              <a:t> </a:t>
            </a:r>
            <a:r>
              <a:rPr lang="en-US" sz="2000" err="1" smtClean="0">
                <a:cs typeface="Times New Roman" pitchFamily="18" charset="0"/>
              </a:rPr>
              <a:t>v</a:t>
            </a:r>
            <a:r>
              <a:rPr lang="en-US" sz="2000" smtClean="0">
                <a:cs typeface="Times New Roman" pitchFamily="18" charset="0"/>
              </a:rPr>
              <a:t>ụ </a:t>
            </a:r>
            <a:r>
              <a:rPr lang="en-US" sz="2000" err="1" smtClean="0">
                <a:cs typeface="Times New Roman" pitchFamily="18" charset="0"/>
              </a:rPr>
              <a:t>chung</a:t>
            </a:r>
            <a:r>
              <a:rPr lang="en-US" sz="2000" smtClean="0">
                <a:cs typeface="Times New Roman" pitchFamily="18" charset="0"/>
              </a:rPr>
              <a:t> </a:t>
            </a:r>
            <a:r>
              <a:rPr lang="en-US" sz="2000" err="1" smtClean="0">
                <a:cs typeface="Times New Roman" pitchFamily="18" charset="0"/>
              </a:rPr>
              <a:t>trong</a:t>
            </a:r>
            <a:r>
              <a:rPr lang="en-US" sz="2000" smtClean="0">
                <a:cs typeface="Times New Roman" pitchFamily="18" charset="0"/>
              </a:rPr>
              <a:t> </a:t>
            </a:r>
            <a:r>
              <a:rPr lang="en-US" sz="2000" err="1" smtClean="0">
                <a:cs typeface="Times New Roman" pitchFamily="18" charset="0"/>
              </a:rPr>
              <a:t>công</a:t>
            </a:r>
            <a:r>
              <a:rPr lang="en-US" sz="2000" smtClean="0">
                <a:cs typeface="Times New Roman" pitchFamily="18" charset="0"/>
              </a:rPr>
              <a:t> </a:t>
            </a:r>
            <a:r>
              <a:rPr lang="en-US" sz="2000" err="1" smtClean="0">
                <a:cs typeface="Times New Roman" pitchFamily="18" charset="0"/>
              </a:rPr>
              <a:t>tác</a:t>
            </a:r>
            <a:r>
              <a:rPr lang="en-US" sz="2000" smtClean="0">
                <a:cs typeface="Times New Roman" pitchFamily="18" charset="0"/>
              </a:rPr>
              <a:t> </a:t>
            </a:r>
            <a:r>
              <a:rPr lang="en-US" sz="2000" err="1" smtClean="0">
                <a:cs typeface="Times New Roman" pitchFamily="18" charset="0"/>
              </a:rPr>
              <a:t>quản</a:t>
            </a:r>
            <a:r>
              <a:rPr lang="en-US" sz="2000" smtClean="0">
                <a:cs typeface="Times New Roman" pitchFamily="18" charset="0"/>
              </a:rPr>
              <a:t> </a:t>
            </a:r>
            <a:r>
              <a:rPr lang="en-US" sz="2000" err="1" smtClean="0">
                <a:cs typeface="Times New Roman" pitchFamily="18" charset="0"/>
              </a:rPr>
              <a:t>lý</a:t>
            </a:r>
            <a:r>
              <a:rPr lang="en-US" sz="2000" smtClean="0">
                <a:cs typeface="Times New Roman" pitchFamily="18" charset="0"/>
              </a:rPr>
              <a:t> học sinh tiều học.</a:t>
            </a:r>
          </a:p>
          <a:p>
            <a:r>
              <a:rPr lang="en-US" sz="2000" err="1" smtClean="0">
                <a:cs typeface="Times New Roman" pitchFamily="18" charset="0"/>
              </a:rPr>
              <a:t>Xác</a:t>
            </a:r>
            <a:r>
              <a:rPr lang="en-US" sz="2000" smtClean="0">
                <a:cs typeface="Times New Roman" pitchFamily="18" charset="0"/>
              </a:rPr>
              <a:t> </a:t>
            </a:r>
            <a:r>
              <a:rPr lang="en-US" sz="2000" err="1" smtClean="0">
                <a:cs typeface="Times New Roman" pitchFamily="18" charset="0"/>
              </a:rPr>
              <a:t>định</a:t>
            </a:r>
            <a:r>
              <a:rPr lang="en-US" sz="2000" smtClean="0">
                <a:cs typeface="Times New Roman" pitchFamily="18" charset="0"/>
              </a:rPr>
              <a:t> </a:t>
            </a:r>
            <a:r>
              <a:rPr lang="en-US" sz="2000" err="1" smtClean="0">
                <a:cs typeface="Times New Roman" pitchFamily="18" charset="0"/>
              </a:rPr>
              <a:t>rõ</a:t>
            </a:r>
            <a:r>
              <a:rPr lang="en-US" sz="2000" smtClean="0">
                <a:cs typeface="Times New Roman" pitchFamily="18" charset="0"/>
              </a:rPr>
              <a:t> </a:t>
            </a:r>
            <a:r>
              <a:rPr lang="en-US" sz="2000" err="1" smtClean="0">
                <a:cs typeface="Times New Roman" pitchFamily="18" charset="0"/>
              </a:rPr>
              <a:t>chức</a:t>
            </a:r>
            <a:r>
              <a:rPr lang="en-US" sz="2000" smtClean="0">
                <a:cs typeface="Times New Roman" pitchFamily="18" charset="0"/>
              </a:rPr>
              <a:t> </a:t>
            </a:r>
            <a:r>
              <a:rPr lang="en-US" sz="2000" err="1" smtClean="0">
                <a:cs typeface="Times New Roman" pitchFamily="18" charset="0"/>
              </a:rPr>
              <a:t>năng</a:t>
            </a:r>
            <a:r>
              <a:rPr lang="en-US" sz="2000" smtClean="0">
                <a:cs typeface="Times New Roman" pitchFamily="18" charset="0"/>
              </a:rPr>
              <a:t> </a:t>
            </a:r>
            <a:r>
              <a:rPr lang="en-US" sz="2000" err="1" smtClean="0">
                <a:cs typeface="Times New Roman" pitchFamily="18" charset="0"/>
              </a:rPr>
              <a:t>cơ</a:t>
            </a:r>
            <a:r>
              <a:rPr lang="en-US" sz="2000" smtClean="0">
                <a:cs typeface="Times New Roman" pitchFamily="18" charset="0"/>
              </a:rPr>
              <a:t> </a:t>
            </a:r>
            <a:r>
              <a:rPr lang="en-US" sz="2000" err="1" smtClean="0">
                <a:cs typeface="Times New Roman" pitchFamily="18" charset="0"/>
              </a:rPr>
              <a:t>bản</a:t>
            </a:r>
            <a:r>
              <a:rPr lang="en-US" sz="2000" smtClean="0">
                <a:cs typeface="Times New Roman" pitchFamily="18" charset="0"/>
              </a:rPr>
              <a:t> </a:t>
            </a:r>
            <a:r>
              <a:rPr lang="en-US" sz="2000" err="1" smtClean="0">
                <a:cs typeface="Times New Roman" pitchFamily="18" charset="0"/>
              </a:rPr>
              <a:t>của</a:t>
            </a:r>
            <a:r>
              <a:rPr lang="en-US" sz="2000" smtClean="0">
                <a:cs typeface="Times New Roman" pitchFamily="18" charset="0"/>
              </a:rPr>
              <a:t> </a:t>
            </a:r>
            <a:r>
              <a:rPr lang="en-US" sz="2000" err="1" smtClean="0">
                <a:cs typeface="Times New Roman" pitchFamily="18" charset="0"/>
              </a:rPr>
              <a:t>hệ</a:t>
            </a:r>
            <a:r>
              <a:rPr lang="en-US" sz="2000" smtClean="0">
                <a:cs typeface="Times New Roman" pitchFamily="18" charset="0"/>
              </a:rPr>
              <a:t> </a:t>
            </a:r>
            <a:r>
              <a:rPr lang="en-US" sz="2000" err="1" smtClean="0">
                <a:cs typeface="Times New Roman" pitchFamily="18" charset="0"/>
              </a:rPr>
              <a:t>thống</a:t>
            </a:r>
            <a:r>
              <a:rPr lang="en-US" sz="2000" smtClean="0">
                <a:cs typeface="Times New Roman" pitchFamily="18" charset="0"/>
              </a:rPr>
              <a:t> </a:t>
            </a:r>
            <a:r>
              <a:rPr lang="en-US" sz="2000" err="1" smtClean="0">
                <a:cs typeface="Times New Roman" pitchFamily="18" charset="0"/>
              </a:rPr>
              <a:t>quản</a:t>
            </a:r>
            <a:r>
              <a:rPr lang="en-US" sz="2000" smtClean="0">
                <a:cs typeface="Times New Roman" pitchFamily="18" charset="0"/>
              </a:rPr>
              <a:t> lý học sinh tiểu học.</a:t>
            </a:r>
            <a:endParaRPr lang="vi-VN" sz="2000" smtClean="0">
              <a:cs typeface="Times New Roman" pitchFamily="18" charset="0"/>
            </a:endParaRPr>
          </a:p>
          <a:p>
            <a:endParaRPr lang="en-US"/>
          </a:p>
        </p:txBody>
      </p:sp>
      <p:sp>
        <p:nvSpPr>
          <p:cNvPr id="4" name="Flowchart: Connector 3"/>
          <p:cNvSpPr/>
          <p:nvPr/>
        </p:nvSpPr>
        <p:spPr>
          <a:xfrm>
            <a:off x="762000" y="533400"/>
            <a:ext cx="457200" cy="381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  </a:t>
            </a:r>
            <a:endParaRPr lang="en-US"/>
          </a:p>
        </p:txBody>
      </p:sp>
      <p:sp>
        <p:nvSpPr>
          <p:cNvPr id="5" name="TextBox 4"/>
          <p:cNvSpPr txBox="1"/>
          <p:nvPr/>
        </p:nvSpPr>
        <p:spPr>
          <a:xfrm>
            <a:off x="1219200" y="457200"/>
            <a:ext cx="7162800" cy="584775"/>
          </a:xfrm>
          <a:prstGeom prst="rect">
            <a:avLst/>
          </a:prstGeom>
          <a:noFill/>
        </p:spPr>
        <p:txBody>
          <a:bodyPr wrap="square" rtlCol="0">
            <a:spAutoFit/>
          </a:bodyPr>
          <a:lstStyle/>
          <a:p>
            <a:r>
              <a:rPr lang="en-US" sz="3200" b="1" err="1" smtClean="0"/>
              <a:t>Giới</a:t>
            </a:r>
            <a:r>
              <a:rPr lang="en-US" sz="3200" b="1" smtClean="0"/>
              <a:t> </a:t>
            </a:r>
            <a:r>
              <a:rPr lang="en-US" sz="3200" b="1" err="1" smtClean="0"/>
              <a:t>thiệu</a:t>
            </a:r>
            <a:r>
              <a:rPr lang="en-US" sz="3200" b="1" smtClean="0"/>
              <a:t> </a:t>
            </a:r>
            <a:r>
              <a:rPr lang="en-US" sz="3200" b="1" err="1" smtClean="0"/>
              <a:t>tổng</a:t>
            </a:r>
            <a:r>
              <a:rPr lang="en-US" sz="3200" b="1" smtClean="0"/>
              <a:t> </a:t>
            </a:r>
            <a:r>
              <a:rPr lang="en-US" sz="3200" b="1" err="1" smtClean="0"/>
              <a:t>quát</a:t>
            </a:r>
            <a:r>
              <a:rPr lang="en-US" sz="3200" b="1" smtClean="0"/>
              <a:t> </a:t>
            </a:r>
            <a:r>
              <a:rPr lang="en-US" sz="3200" b="1" err="1" smtClean="0"/>
              <a:t>về</a:t>
            </a:r>
            <a:r>
              <a:rPr lang="en-US" sz="3200" b="1" smtClean="0"/>
              <a:t> </a:t>
            </a:r>
            <a:r>
              <a:rPr lang="en-US" sz="3200" b="1" err="1" smtClean="0"/>
              <a:t>đề</a:t>
            </a:r>
            <a:r>
              <a:rPr lang="en-US" sz="3200" b="1" smtClean="0"/>
              <a:t> </a:t>
            </a:r>
            <a:r>
              <a:rPr lang="en-US" sz="3200" b="1" err="1" smtClean="0"/>
              <a:t>tài</a:t>
            </a:r>
            <a:r>
              <a:rPr lang="en-US" sz="3200" b="1" smtClean="0"/>
              <a:t> </a:t>
            </a:r>
            <a:endParaRPr lang="en-US" sz="3200" b="1"/>
          </a:p>
        </p:txBody>
      </p:sp>
      <p:sp>
        <p:nvSpPr>
          <p:cNvPr id="6" name="TextBox 5"/>
          <p:cNvSpPr txBox="1"/>
          <p:nvPr/>
        </p:nvSpPr>
        <p:spPr>
          <a:xfrm>
            <a:off x="2590800" y="1295400"/>
            <a:ext cx="4572000" cy="461665"/>
          </a:xfrm>
          <a:prstGeom prst="rect">
            <a:avLst/>
          </a:prstGeom>
          <a:noFill/>
        </p:spPr>
        <p:txBody>
          <a:bodyPr wrap="square" rtlCol="0">
            <a:spAutoFit/>
          </a:bodyPr>
          <a:lstStyle/>
          <a:p>
            <a:r>
              <a:rPr lang="en-US" sz="2400" b="1" smtClean="0"/>
              <a:t>1.2 </a:t>
            </a:r>
            <a:r>
              <a:rPr lang="en-US" sz="2400" b="1" err="1" smtClean="0"/>
              <a:t>Hướng</a:t>
            </a:r>
            <a:r>
              <a:rPr lang="en-US" sz="2400" b="1" smtClean="0"/>
              <a:t> </a:t>
            </a:r>
            <a:r>
              <a:rPr lang="en-US" sz="2400" b="1" err="1" smtClean="0"/>
              <a:t>tiếp</a:t>
            </a:r>
            <a:r>
              <a:rPr lang="en-US" sz="2400" b="1" smtClean="0"/>
              <a:t> </a:t>
            </a:r>
            <a:r>
              <a:rPr lang="en-US" sz="2400" b="1" err="1" smtClean="0"/>
              <a:t>cận</a:t>
            </a:r>
            <a:r>
              <a:rPr lang="en-US" sz="2400" b="1" smtClean="0"/>
              <a:t> </a:t>
            </a:r>
            <a:r>
              <a:rPr lang="en-US" sz="2400" b="1" err="1" smtClean="0"/>
              <a:t>đề</a:t>
            </a:r>
            <a:r>
              <a:rPr lang="en-US" sz="2400" b="1" smtClean="0"/>
              <a:t> </a:t>
            </a:r>
            <a:r>
              <a:rPr lang="en-US" sz="2400" b="1" err="1" smtClean="0"/>
              <a:t>tài</a:t>
            </a:r>
            <a:r>
              <a:rPr lang="en-US" sz="2400" b="1" smtClean="0"/>
              <a:t> </a:t>
            </a:r>
            <a:endParaRPr lang="en-US" sz="2400" b="1"/>
          </a:p>
        </p:txBody>
      </p:sp>
      <p:cxnSp>
        <p:nvCxnSpPr>
          <p:cNvPr id="8" name="Straight Connector 7"/>
          <p:cNvCxnSpPr/>
          <p:nvPr/>
        </p:nvCxnSpPr>
        <p:spPr>
          <a:xfrm flipV="1">
            <a:off x="685800" y="990600"/>
            <a:ext cx="80010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smtClean="0"/>
              <a:t>         </a:t>
            </a:r>
            <a:r>
              <a:rPr lang="en-US" sz="3600" b="1" err="1" smtClean="0">
                <a:solidFill>
                  <a:schemeClr val="tx1"/>
                </a:solidFill>
                <a:latin typeface="Times New Roman" pitchFamily="18" charset="0"/>
                <a:cs typeface="Times New Roman" pitchFamily="18" charset="0"/>
              </a:rPr>
              <a:t>Cơ</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sở</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lý</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thuyết</a:t>
            </a:r>
            <a:endParaRPr lang="en-US" sz="3600" b="1">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371600" y="2590800"/>
            <a:ext cx="7315200" cy="3352800"/>
          </a:xfrm>
        </p:spPr>
        <p:txBody>
          <a:bodyPr/>
          <a:lstStyle/>
          <a:p>
            <a:r>
              <a:rPr lang="en-US" sz="2000" err="1" smtClean="0">
                <a:latin typeface="Times New Roman" pitchFamily="18" charset="0"/>
                <a:cs typeface="Times New Roman" pitchFamily="18" charset="0"/>
              </a:rPr>
              <a:t>Sử</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dụng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hệ</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quản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trị</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Sql</a:t>
            </a:r>
            <a:r>
              <a:rPr lang="en-US" sz="2000" smtClean="0">
                <a:latin typeface="Times New Roman" pitchFamily="18" charset="0"/>
                <a:cs typeface="Times New Roman" pitchFamily="18" charset="0"/>
              </a:rPr>
              <a:t> Server</a:t>
            </a:r>
          </a:p>
          <a:p>
            <a:r>
              <a:rPr lang="en-US" sz="2000" err="1" smtClean="0">
                <a:latin typeface="Times New Roman" pitchFamily="18" charset="0"/>
                <a:cs typeface="Times New Roman" pitchFamily="18" charset="0"/>
              </a:rPr>
              <a:t>Phân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tích</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thiết</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kế</a:t>
            </a:r>
            <a:r>
              <a:rPr lang="en-US" sz="2000" smtClean="0">
                <a:latin typeface="Times New Roman" pitchFamily="18" charset="0"/>
                <a:cs typeface="Times New Roman" pitchFamily="18" charset="0"/>
              </a:rPr>
              <a:t> UML</a:t>
            </a:r>
          </a:p>
          <a:p>
            <a:r>
              <a:rPr lang="en-US" sz="2000" err="1" smtClean="0">
                <a:latin typeface="Times New Roman" pitchFamily="18" charset="0"/>
                <a:cs typeface="Times New Roman" pitchFamily="18" charset="0"/>
              </a:rPr>
              <a:t>Sử</a:t>
            </a:r>
            <a:r>
              <a:rPr lang="en-US" sz="2000" smtClean="0">
                <a:latin typeface="Times New Roman" pitchFamily="18" charset="0"/>
                <a:cs typeface="Times New Roman" pitchFamily="18" charset="0"/>
              </a:rPr>
              <a:t> dụng LINQ to SQL</a:t>
            </a:r>
          </a:p>
          <a:p>
            <a:r>
              <a:rPr lang="vi-VN" sz="2000" smtClean="0">
                <a:latin typeface="Times New Roman" pitchFamily="18" charset="0"/>
                <a:cs typeface="Times New Roman" pitchFamily="18" charset="0"/>
              </a:rPr>
              <a:t>Đóng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gói</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mềm</a:t>
            </a:r>
            <a:endParaRPr lang="en-US" sz="2000" smtClean="0">
              <a:latin typeface="Times New Roman" pitchFamily="18" charset="0"/>
              <a:cs typeface="Times New Roman" pitchFamily="18" charset="0"/>
            </a:endParaRPr>
          </a:p>
          <a:p>
            <a:r>
              <a:rPr lang="en-US" sz="2000" err="1" smtClean="0">
                <a:latin typeface="Times New Roman" pitchFamily="18" charset="0"/>
                <a:cs typeface="Times New Roman" pitchFamily="18" charset="0"/>
              </a:rPr>
              <a:t>Quản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lý</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ng</a:t>
            </a:r>
            <a:r>
              <a:rPr lang="vi-VN" sz="2000" smtClean="0">
                <a:latin typeface="Times New Roman" pitchFamily="18" charset="0"/>
                <a:cs typeface="Times New Roman" pitchFamily="18" charset="0"/>
              </a:rPr>
              <a:t>ười</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dùng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phân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theo</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chức</a:t>
            </a:r>
            <a:r>
              <a:rPr lang="en-US" sz="2000" smtClean="0">
                <a:latin typeface="Times New Roman" pitchFamily="18" charset="0"/>
                <a:cs typeface="Times New Roman" pitchFamily="18" charset="0"/>
              </a:rPr>
              <a:t> n</a:t>
            </a:r>
            <a:r>
              <a:rPr lang="vi-VN" sz="2000" smtClean="0">
                <a:latin typeface="Times New Roman" pitchFamily="18" charset="0"/>
                <a:cs typeface="Times New Roman" pitchFamily="18" charset="0"/>
              </a:rPr>
              <a:t>ă</a:t>
            </a:r>
            <a:r>
              <a:rPr lang="en-US" sz="2000" err="1" smtClean="0">
                <a:latin typeface="Times New Roman" pitchFamily="18" charset="0"/>
                <a:cs typeface="Times New Roman" pitchFamily="18" charset="0"/>
              </a:rPr>
              <a:t>ng</a:t>
            </a:r>
            <a:endParaRPr lang="en-US" sz="2000" smtClean="0">
              <a:latin typeface="Times New Roman" pitchFamily="18" charset="0"/>
              <a:cs typeface="Times New Roman" pitchFamily="18" charset="0"/>
            </a:endParaRPr>
          </a:p>
          <a:p>
            <a:pPr>
              <a:buNone/>
            </a:pPr>
            <a:endParaRPr lang="en-US" smtClean="0"/>
          </a:p>
          <a:p>
            <a:endParaRPr lang="en-US"/>
          </a:p>
        </p:txBody>
      </p:sp>
      <p:sp>
        <p:nvSpPr>
          <p:cNvPr id="4" name="Flowchart: Connector 3"/>
          <p:cNvSpPr/>
          <p:nvPr/>
        </p:nvSpPr>
        <p:spPr>
          <a:xfrm>
            <a:off x="1066800" y="609600"/>
            <a:ext cx="457200" cy="45720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2</a:t>
            </a:r>
            <a:endParaRPr lang="en-US">
              <a:solidFill>
                <a:schemeClr val="tx1"/>
              </a:solidFill>
            </a:endParaRPr>
          </a:p>
        </p:txBody>
      </p:sp>
      <p:sp>
        <p:nvSpPr>
          <p:cNvPr id="5" name="TextBox 4"/>
          <p:cNvSpPr txBox="1"/>
          <p:nvPr/>
        </p:nvSpPr>
        <p:spPr>
          <a:xfrm>
            <a:off x="2667000" y="1600200"/>
            <a:ext cx="4267200" cy="461665"/>
          </a:xfrm>
          <a:prstGeom prst="rect">
            <a:avLst/>
          </a:prstGeom>
          <a:noFill/>
        </p:spPr>
        <p:txBody>
          <a:bodyPr wrap="square" rtlCol="0">
            <a:spAutoFit/>
          </a:bodyPr>
          <a:lstStyle/>
          <a:p>
            <a:r>
              <a:rPr lang="en-US" sz="2400" b="1" smtClean="0"/>
              <a:t>2.1.Các </a:t>
            </a:r>
            <a:r>
              <a:rPr lang="en-US" sz="2400" b="1" err="1" smtClean="0"/>
              <a:t>kiến</a:t>
            </a:r>
            <a:r>
              <a:rPr lang="en-US" sz="2400" b="1" smtClean="0"/>
              <a:t> </a:t>
            </a:r>
            <a:r>
              <a:rPr lang="en-US" sz="2400" b="1" err="1" smtClean="0"/>
              <a:t>thức</a:t>
            </a:r>
            <a:r>
              <a:rPr lang="en-US" sz="2400" b="1" smtClean="0"/>
              <a:t> </a:t>
            </a:r>
            <a:r>
              <a:rPr lang="en-US" sz="2400" b="1" err="1" smtClean="0"/>
              <a:t>liên</a:t>
            </a:r>
            <a:r>
              <a:rPr lang="en-US" sz="2400" b="1" smtClean="0"/>
              <a:t> </a:t>
            </a:r>
            <a:r>
              <a:rPr lang="en-US" sz="2400" b="1" err="1" smtClean="0"/>
              <a:t>quan</a:t>
            </a:r>
            <a:r>
              <a:rPr lang="en-US" sz="2400" b="1" smtClean="0"/>
              <a:t> </a:t>
            </a:r>
            <a:endParaRPr lang="en-US" sz="2400" b="1"/>
          </a:p>
        </p:txBody>
      </p:sp>
      <p:cxnSp>
        <p:nvCxnSpPr>
          <p:cNvPr id="7" name="Straight Connector 6"/>
          <p:cNvCxnSpPr/>
          <p:nvPr/>
        </p:nvCxnSpPr>
        <p:spPr>
          <a:xfrm flipV="1">
            <a:off x="1066800" y="1066800"/>
            <a:ext cx="76962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fontScale="90000"/>
          </a:bodyPr>
          <a:lstStyle/>
          <a:p>
            <a:r>
              <a:rPr lang="en-US" smtClean="0"/>
              <a:t>     </a:t>
            </a:r>
            <a:r>
              <a:rPr lang="en-US" sz="3600" b="1" err="1" smtClean="0">
                <a:solidFill>
                  <a:schemeClr val="tx1"/>
                </a:solidFill>
                <a:latin typeface="Times New Roman" pitchFamily="18" charset="0"/>
                <a:cs typeface="Times New Roman" pitchFamily="18" charset="0"/>
              </a:rPr>
              <a:t>Thực</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nghiệm</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đánh</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giá</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và</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hướng</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phát</a:t>
            </a:r>
            <a:r>
              <a:rPr lang="en-US" sz="3600" b="1" smtClean="0">
                <a:solidFill>
                  <a:schemeClr val="tx1"/>
                </a:solidFill>
                <a:latin typeface="Times New Roman" pitchFamily="18" charset="0"/>
                <a:cs typeface="Times New Roman" pitchFamily="18" charset="0"/>
              </a:rPr>
              <a:t> </a:t>
            </a:r>
            <a:r>
              <a:rPr lang="en-US" sz="3600" b="1" err="1" smtClean="0">
                <a:solidFill>
                  <a:schemeClr val="tx1"/>
                </a:solidFill>
                <a:latin typeface="Times New Roman" pitchFamily="18" charset="0"/>
                <a:cs typeface="Times New Roman" pitchFamily="18" charset="0"/>
              </a:rPr>
              <a:t>triển</a:t>
            </a:r>
            <a:endParaRPr lang="en-US" sz="3600" b="1">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2514600"/>
            <a:ext cx="7543800" cy="3200400"/>
          </a:xfrm>
        </p:spPr>
        <p:txBody>
          <a:bodyPr/>
          <a:lstStyle/>
          <a:p>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mềm  cho phép quản lý dễ dàng thông tin học sinh,thông tin hộ gia đình,thông tin giáo viên,...</a:t>
            </a:r>
          </a:p>
          <a:p>
            <a:r>
              <a:rPr lang="en-US" sz="2000" smtClean="0">
                <a:latin typeface="Times New Roman" pitchFamily="18" charset="0"/>
                <a:cs typeface="Times New Roman" pitchFamily="18" charset="0"/>
              </a:rPr>
              <a:t>Thống kê, in danh sách theo các tiêu chí khác nhau.</a:t>
            </a:r>
          </a:p>
          <a:p>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mềm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mới</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có</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các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tính</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năng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lưu</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trữ</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và</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dễ</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sử</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dụng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trong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việc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thêm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sửa,xóa</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tìm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kiếm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các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thông</a:t>
            </a:r>
            <a:r>
              <a:rPr lang="en-US" sz="2000" smtClean="0">
                <a:latin typeface="Times New Roman" pitchFamily="18" charset="0"/>
                <a:cs typeface="Times New Roman" pitchFamily="18" charset="0"/>
              </a:rPr>
              <a:t> tin </a:t>
            </a:r>
            <a:r>
              <a:rPr lang="en-US" sz="2000" err="1" smtClean="0">
                <a:latin typeface="Times New Roman" pitchFamily="18" charset="0"/>
                <a:cs typeface="Times New Roman" pitchFamily="18" charset="0"/>
              </a:rPr>
              <a:t>liên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quan</a:t>
            </a:r>
            <a:r>
              <a:rPr lang="en-US" sz="2000" smtClean="0">
                <a:latin typeface="Times New Roman" pitchFamily="18" charset="0"/>
                <a:cs typeface="Times New Roman" pitchFamily="18" charset="0"/>
              </a:rPr>
              <a:t> học sinh tiểu học.</a:t>
            </a:r>
          </a:p>
          <a:p>
            <a:r>
              <a:rPr lang="en-US" sz="2000" err="1" smtClean="0">
                <a:latin typeface="Times New Roman" pitchFamily="18" charset="0"/>
                <a:cs typeface="Times New Roman" pitchFamily="18" charset="0"/>
              </a:rPr>
              <a:t>Dễ</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sử</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dụng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tốn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ít</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thời</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gian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hơn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cách</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quản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lý</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bằng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tay</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cũ</a:t>
            </a:r>
            <a:endParaRPr lang="en-US" sz="2000" smtClean="0">
              <a:latin typeface="Times New Roman" pitchFamily="18" charset="0"/>
              <a:cs typeface="Times New Roman" pitchFamily="18" charset="0"/>
            </a:endParaRPr>
          </a:p>
          <a:p>
            <a:pPr>
              <a:buNone/>
            </a:pPr>
            <a:endParaRPr lang="en-US" sz="2400" smtClean="0">
              <a:cs typeface="Times New Roman" pitchFamily="18" charset="0"/>
            </a:endParaRPr>
          </a:p>
          <a:p>
            <a:endParaRPr lang="en-US" sz="2400" smtClean="0"/>
          </a:p>
          <a:p>
            <a:endParaRPr lang="en-US"/>
          </a:p>
        </p:txBody>
      </p:sp>
      <p:sp>
        <p:nvSpPr>
          <p:cNvPr id="4" name="Flowchart: Connector 3"/>
          <p:cNvSpPr/>
          <p:nvPr/>
        </p:nvSpPr>
        <p:spPr>
          <a:xfrm>
            <a:off x="609600" y="381000"/>
            <a:ext cx="457200" cy="45720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6" name="TextBox 5"/>
          <p:cNvSpPr txBox="1"/>
          <p:nvPr/>
        </p:nvSpPr>
        <p:spPr>
          <a:xfrm>
            <a:off x="2133600" y="1219200"/>
            <a:ext cx="53340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3.1. </a:t>
            </a:r>
            <a:r>
              <a:rPr lang="en-US" sz="2400" b="1" err="1" smtClean="0">
                <a:latin typeface="Times New Roman" pitchFamily="18" charset="0"/>
                <a:cs typeface="Times New Roman" pitchFamily="18" charset="0"/>
              </a:rPr>
              <a:t>thực</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nghiệm</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và</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đánh</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giá</a:t>
            </a:r>
            <a:r>
              <a:rPr lang="en-US" sz="2400" b="1" smtClean="0">
                <a:latin typeface="Times New Roman" pitchFamily="18" charset="0"/>
                <a:cs typeface="Times New Roman" pitchFamily="18" charset="0"/>
              </a:rPr>
              <a:t> </a:t>
            </a:r>
            <a:endParaRPr lang="en-US" sz="2400" b="1">
              <a:latin typeface="Times New Roman" pitchFamily="18" charset="0"/>
              <a:cs typeface="Times New Roman" pitchFamily="18" charset="0"/>
            </a:endParaRPr>
          </a:p>
        </p:txBody>
      </p:sp>
      <p:cxnSp>
        <p:nvCxnSpPr>
          <p:cNvPr id="8" name="Straight Connector 7"/>
          <p:cNvCxnSpPr/>
          <p:nvPr/>
        </p:nvCxnSpPr>
        <p:spPr>
          <a:xfrm>
            <a:off x="609600" y="990600"/>
            <a:ext cx="815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0"/>
            <a:ext cx="8229600" cy="914400"/>
          </a:xfrm>
        </p:spPr>
        <p:txBody>
          <a:bodyPr>
            <a:normAutofit/>
          </a:bodyPr>
          <a:lstStyle/>
          <a:p>
            <a:r>
              <a:rPr lang="en-US" smtClean="0"/>
              <a:t>      </a:t>
            </a:r>
            <a:r>
              <a:rPr lang="en-US" sz="3100" b="1" err="1" smtClean="0">
                <a:solidFill>
                  <a:schemeClr val="tx1"/>
                </a:solidFill>
                <a:latin typeface="Times New Roman" pitchFamily="18" charset="0"/>
                <a:cs typeface="Times New Roman" pitchFamily="18" charset="0"/>
              </a:rPr>
              <a:t>Thực</a:t>
            </a:r>
            <a:r>
              <a:rPr lang="en-US" sz="3100" b="1" smtClean="0">
                <a:solidFill>
                  <a:schemeClr val="tx1"/>
                </a:solidFill>
                <a:latin typeface="Times New Roman" pitchFamily="18" charset="0"/>
                <a:cs typeface="Times New Roman" pitchFamily="18" charset="0"/>
              </a:rPr>
              <a:t> </a:t>
            </a:r>
            <a:r>
              <a:rPr lang="en-US" sz="3100" b="1" err="1" smtClean="0">
                <a:solidFill>
                  <a:schemeClr val="tx1"/>
                </a:solidFill>
                <a:latin typeface="Times New Roman" pitchFamily="18" charset="0"/>
                <a:cs typeface="Times New Roman" pitchFamily="18" charset="0"/>
              </a:rPr>
              <a:t>nghiệm</a:t>
            </a:r>
            <a:r>
              <a:rPr lang="en-US" sz="3100" b="1" smtClean="0">
                <a:solidFill>
                  <a:schemeClr val="tx1"/>
                </a:solidFill>
                <a:latin typeface="Times New Roman" pitchFamily="18" charset="0"/>
                <a:cs typeface="Times New Roman" pitchFamily="18" charset="0"/>
              </a:rPr>
              <a:t> </a:t>
            </a:r>
            <a:r>
              <a:rPr lang="en-US" sz="3100" b="1" err="1" smtClean="0">
                <a:solidFill>
                  <a:schemeClr val="tx1"/>
                </a:solidFill>
                <a:latin typeface="Times New Roman" pitchFamily="18" charset="0"/>
                <a:cs typeface="Times New Roman" pitchFamily="18" charset="0"/>
              </a:rPr>
              <a:t>đánh</a:t>
            </a:r>
            <a:r>
              <a:rPr lang="en-US" sz="3100" b="1" smtClean="0">
                <a:solidFill>
                  <a:schemeClr val="tx1"/>
                </a:solidFill>
                <a:latin typeface="Times New Roman" pitchFamily="18" charset="0"/>
                <a:cs typeface="Times New Roman" pitchFamily="18" charset="0"/>
              </a:rPr>
              <a:t> </a:t>
            </a:r>
            <a:r>
              <a:rPr lang="en-US" sz="3100" b="1" err="1" smtClean="0">
                <a:solidFill>
                  <a:schemeClr val="tx1"/>
                </a:solidFill>
                <a:latin typeface="Times New Roman" pitchFamily="18" charset="0"/>
                <a:cs typeface="Times New Roman" pitchFamily="18" charset="0"/>
              </a:rPr>
              <a:t>giá</a:t>
            </a:r>
            <a:r>
              <a:rPr lang="en-US" sz="3100" b="1" smtClean="0">
                <a:solidFill>
                  <a:schemeClr val="tx1"/>
                </a:solidFill>
                <a:latin typeface="Times New Roman" pitchFamily="18" charset="0"/>
                <a:cs typeface="Times New Roman" pitchFamily="18" charset="0"/>
              </a:rPr>
              <a:t> </a:t>
            </a:r>
            <a:r>
              <a:rPr lang="en-US" sz="3100" b="1" err="1" smtClean="0">
                <a:solidFill>
                  <a:schemeClr val="tx1"/>
                </a:solidFill>
                <a:latin typeface="Times New Roman" pitchFamily="18" charset="0"/>
                <a:cs typeface="Times New Roman" pitchFamily="18" charset="0"/>
              </a:rPr>
              <a:t>và</a:t>
            </a:r>
            <a:r>
              <a:rPr lang="en-US" sz="3100" b="1" smtClean="0">
                <a:solidFill>
                  <a:schemeClr val="tx1"/>
                </a:solidFill>
                <a:latin typeface="Times New Roman" pitchFamily="18" charset="0"/>
                <a:cs typeface="Times New Roman" pitchFamily="18" charset="0"/>
              </a:rPr>
              <a:t> </a:t>
            </a:r>
            <a:r>
              <a:rPr lang="en-US" sz="3100" b="1" err="1" smtClean="0">
                <a:solidFill>
                  <a:schemeClr val="tx1"/>
                </a:solidFill>
                <a:latin typeface="Times New Roman" pitchFamily="18" charset="0"/>
                <a:cs typeface="Times New Roman" pitchFamily="18" charset="0"/>
              </a:rPr>
              <a:t>hướng</a:t>
            </a:r>
            <a:r>
              <a:rPr lang="en-US" sz="3100" b="1" smtClean="0">
                <a:solidFill>
                  <a:schemeClr val="tx1"/>
                </a:solidFill>
                <a:latin typeface="Times New Roman" pitchFamily="18" charset="0"/>
                <a:cs typeface="Times New Roman" pitchFamily="18" charset="0"/>
              </a:rPr>
              <a:t> </a:t>
            </a:r>
            <a:r>
              <a:rPr lang="en-US" sz="3100" b="1" err="1" smtClean="0">
                <a:solidFill>
                  <a:schemeClr val="tx1"/>
                </a:solidFill>
                <a:latin typeface="Times New Roman" pitchFamily="18" charset="0"/>
                <a:cs typeface="Times New Roman" pitchFamily="18" charset="0"/>
              </a:rPr>
              <a:t>phát</a:t>
            </a:r>
            <a:r>
              <a:rPr lang="en-US" sz="3100" b="1" smtClean="0">
                <a:solidFill>
                  <a:schemeClr val="tx1"/>
                </a:solidFill>
                <a:latin typeface="Times New Roman" pitchFamily="18" charset="0"/>
                <a:cs typeface="Times New Roman" pitchFamily="18" charset="0"/>
              </a:rPr>
              <a:t> </a:t>
            </a:r>
            <a:r>
              <a:rPr lang="en-US" sz="3100" b="1" err="1" smtClean="0">
                <a:solidFill>
                  <a:schemeClr val="tx1"/>
                </a:solidFill>
                <a:latin typeface="Times New Roman" pitchFamily="18" charset="0"/>
                <a:cs typeface="Times New Roman" pitchFamily="18" charset="0"/>
              </a:rPr>
              <a:t>triển</a:t>
            </a:r>
            <a:r>
              <a:rPr lang="en-US" sz="3100" smtClean="0"/>
              <a:t> </a:t>
            </a:r>
            <a:endParaRPr lang="en-US" sz="3100"/>
          </a:p>
        </p:txBody>
      </p:sp>
      <p:sp>
        <p:nvSpPr>
          <p:cNvPr id="7" name="Content Placeholder 6"/>
          <p:cNvSpPr>
            <a:spLocks noGrp="1"/>
          </p:cNvSpPr>
          <p:nvPr>
            <p:ph idx="1"/>
          </p:nvPr>
        </p:nvSpPr>
        <p:spPr>
          <a:xfrm>
            <a:off x="990600" y="2438400"/>
            <a:ext cx="7696200" cy="3886200"/>
          </a:xfrm>
        </p:spPr>
        <p:txBody>
          <a:bodyPr/>
          <a:lstStyle/>
          <a:p>
            <a:pPr lvl="0"/>
            <a:r>
              <a:rPr lang="en-US" sz="2000" err="1" smtClean="0">
                <a:latin typeface="Times New Roman" pitchFamily="18" charset="0"/>
                <a:cs typeface="Times New Roman" pitchFamily="18" charset="0"/>
              </a:rPr>
              <a:t>Phần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mềm</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vẫn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còn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thiếu</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chức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năng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chưa</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hoàn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thiện</a:t>
            </a:r>
            <a:r>
              <a:rPr lang="en-US" sz="2000" smtClean="0">
                <a:latin typeface="Times New Roman" pitchFamily="18" charset="0"/>
                <a:cs typeface="Times New Roman" pitchFamily="18" charset="0"/>
              </a:rPr>
              <a:t>.</a:t>
            </a:r>
          </a:p>
          <a:p>
            <a:pPr lvl="0"/>
            <a:r>
              <a:rPr lang="en-US" sz="2000" err="1" smtClean="0">
                <a:latin typeface="Times New Roman" pitchFamily="18" charset="0"/>
                <a:cs typeface="Times New Roman" pitchFamily="18" charset="0"/>
              </a:rPr>
              <a:t>Kỹ</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năng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phân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tích</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hệ</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thống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còn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nhiều</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hạn</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chế</a:t>
            </a:r>
            <a:r>
              <a:rPr lang="en-US" sz="2000" smtClean="0">
                <a:latin typeface="Times New Roman" pitchFamily="18" charset="0"/>
                <a:cs typeface="Times New Roman" pitchFamily="18" charset="0"/>
              </a:rPr>
              <a:t>.</a:t>
            </a:r>
          </a:p>
          <a:p>
            <a:pPr lvl="0"/>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Chưa</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có</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chức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năng</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sao</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lưu</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phục</a:t>
            </a:r>
            <a:r>
              <a:rPr lang="en-US" sz="200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hồi</a:t>
            </a:r>
            <a:r>
              <a:rPr lang="en-US" sz="2000" smtClean="0">
                <a:latin typeface="Times New Roman" pitchFamily="18" charset="0"/>
                <a:cs typeface="Times New Roman" pitchFamily="18" charset="0"/>
              </a:rPr>
              <a:t>.</a:t>
            </a:r>
          </a:p>
          <a:p>
            <a:r>
              <a:rPr lang="en-US" sz="2000" smtClean="0">
                <a:latin typeface="Times New Roman" pitchFamily="18" charset="0"/>
                <a:cs typeface="Times New Roman" pitchFamily="18" charset="0"/>
              </a:rPr>
              <a:t>CSDL của hệ thống chưa được đầy đủ và tối ưu.</a:t>
            </a:r>
          </a:p>
          <a:p>
            <a:r>
              <a:rPr lang="en-US" sz="2000" smtClean="0">
                <a:latin typeface="Times New Roman" pitchFamily="18" charset="0"/>
                <a:cs typeface="Times New Roman" pitchFamily="18" charset="0"/>
              </a:rPr>
              <a:t>Chưa khai thác hết khả năng tối đa giữa các ngôn ngữ nhằm tối ưu hóa và cải tiến tốc độ chạy của chương trình.</a:t>
            </a:r>
          </a:p>
          <a:p>
            <a:endParaRPr lang="en-US"/>
          </a:p>
        </p:txBody>
      </p:sp>
      <p:sp>
        <p:nvSpPr>
          <p:cNvPr id="8" name="Flowchart: Connector 7"/>
          <p:cNvSpPr/>
          <p:nvPr/>
        </p:nvSpPr>
        <p:spPr>
          <a:xfrm>
            <a:off x="609600" y="381000"/>
            <a:ext cx="457200" cy="45720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11" name="TextBox 10"/>
          <p:cNvSpPr txBox="1"/>
          <p:nvPr/>
        </p:nvSpPr>
        <p:spPr>
          <a:xfrm>
            <a:off x="2514600" y="1295400"/>
            <a:ext cx="50292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3.2. </a:t>
            </a:r>
            <a:r>
              <a:rPr lang="en-US" sz="2400" b="1" err="1" smtClean="0">
                <a:latin typeface="Times New Roman" pitchFamily="18" charset="0"/>
                <a:cs typeface="Times New Roman" pitchFamily="18" charset="0"/>
              </a:rPr>
              <a:t>Hạn</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chế</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của</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đề</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tài</a:t>
            </a:r>
            <a:r>
              <a:rPr lang="en-US" sz="2400" b="1" smtClean="0">
                <a:latin typeface="Times New Roman" pitchFamily="18" charset="0"/>
                <a:cs typeface="Times New Roman" pitchFamily="18" charset="0"/>
              </a:rPr>
              <a:t> </a:t>
            </a:r>
            <a:endParaRPr lang="en-US" sz="2400" b="1">
              <a:latin typeface="Times New Roman" pitchFamily="18" charset="0"/>
              <a:cs typeface="Times New Roman" pitchFamily="18" charset="0"/>
            </a:endParaRPr>
          </a:p>
        </p:txBody>
      </p:sp>
      <p:cxnSp>
        <p:nvCxnSpPr>
          <p:cNvPr id="10" name="Straight Connector 9"/>
          <p:cNvCxnSpPr/>
          <p:nvPr/>
        </p:nvCxnSpPr>
        <p:spPr>
          <a:xfrm flipV="1">
            <a:off x="533400" y="914400"/>
            <a:ext cx="81534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Thực</a:t>
            </a:r>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nghiệm</a:t>
            </a:r>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đánh</a:t>
            </a:r>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giá</a:t>
            </a:r>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và</a:t>
            </a:r>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hướng</a:t>
            </a:r>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phát</a:t>
            </a:r>
            <a:r>
              <a:rPr lang="en-US" sz="3200" b="1" smtClean="0">
                <a:solidFill>
                  <a:schemeClr val="tx1"/>
                </a:solidFill>
                <a:latin typeface="Times New Roman" pitchFamily="18" charset="0"/>
                <a:cs typeface="Times New Roman" pitchFamily="18" charset="0"/>
              </a:rPr>
              <a:t> </a:t>
            </a:r>
            <a:r>
              <a:rPr lang="en-US" sz="3200" b="1" err="1" smtClean="0">
                <a:solidFill>
                  <a:schemeClr val="tx1"/>
                </a:solidFill>
                <a:latin typeface="Times New Roman" pitchFamily="18" charset="0"/>
                <a:cs typeface="Times New Roman" pitchFamily="18" charset="0"/>
              </a:rPr>
              <a:t>triển</a:t>
            </a:r>
            <a:r>
              <a:rPr lang="en-US" sz="3200" smtClean="0"/>
              <a:t> </a:t>
            </a:r>
            <a:endParaRPr lang="en-US" sz="3200"/>
          </a:p>
        </p:txBody>
      </p:sp>
      <p:sp>
        <p:nvSpPr>
          <p:cNvPr id="3" name="Content Placeholder 2"/>
          <p:cNvSpPr>
            <a:spLocks noGrp="1"/>
          </p:cNvSpPr>
          <p:nvPr>
            <p:ph idx="1"/>
          </p:nvPr>
        </p:nvSpPr>
        <p:spPr>
          <a:xfrm>
            <a:off x="914400" y="2209800"/>
            <a:ext cx="7772400" cy="4114800"/>
          </a:xfrm>
        </p:spPr>
        <p:txBody>
          <a:bodyPr>
            <a:normAutofit/>
          </a:bodyPr>
          <a:lstStyle/>
          <a:p>
            <a:r>
              <a:rPr lang="en-US" sz="2000" err="1" smtClean="0"/>
              <a:t>Tiếp</a:t>
            </a:r>
            <a:r>
              <a:rPr lang="en-US" sz="2000" smtClean="0"/>
              <a:t> </a:t>
            </a:r>
            <a:r>
              <a:rPr lang="en-US" sz="2000" err="1" smtClean="0"/>
              <a:t>tục</a:t>
            </a:r>
            <a:r>
              <a:rPr lang="en-US" sz="2000" smtClean="0"/>
              <a:t> </a:t>
            </a:r>
            <a:r>
              <a:rPr lang="en-US" sz="2000" err="1" smtClean="0"/>
              <a:t>bổ</a:t>
            </a:r>
            <a:r>
              <a:rPr lang="en-US" sz="2000" smtClean="0"/>
              <a:t> sung </a:t>
            </a:r>
            <a:r>
              <a:rPr lang="en-US" sz="2000" err="1" smtClean="0"/>
              <a:t>những</a:t>
            </a:r>
            <a:r>
              <a:rPr lang="en-US" sz="2000" smtClean="0"/>
              <a:t> </a:t>
            </a:r>
            <a:r>
              <a:rPr lang="en-US" sz="2000" err="1" smtClean="0"/>
              <a:t>chức</a:t>
            </a:r>
            <a:r>
              <a:rPr lang="en-US" sz="2000" smtClean="0"/>
              <a:t> </a:t>
            </a:r>
            <a:r>
              <a:rPr lang="en-US" sz="2000" err="1" smtClean="0"/>
              <a:t>năng</a:t>
            </a:r>
            <a:r>
              <a:rPr lang="en-US" sz="2000" smtClean="0"/>
              <a:t> </a:t>
            </a:r>
            <a:r>
              <a:rPr lang="en-US" sz="2000" err="1" smtClean="0"/>
              <a:t>mà</a:t>
            </a:r>
            <a:r>
              <a:rPr lang="en-US" sz="2000" smtClean="0"/>
              <a:t> </a:t>
            </a:r>
            <a:r>
              <a:rPr lang="en-US" sz="2000" err="1" smtClean="0"/>
              <a:t>phần</a:t>
            </a:r>
            <a:r>
              <a:rPr lang="en-US" sz="2000" smtClean="0"/>
              <a:t> </a:t>
            </a:r>
            <a:r>
              <a:rPr lang="en-US" sz="2000" err="1" smtClean="0"/>
              <a:t>mềm</a:t>
            </a:r>
            <a:r>
              <a:rPr lang="en-US" sz="2000" smtClean="0"/>
              <a:t> </a:t>
            </a:r>
            <a:r>
              <a:rPr lang="en-US" sz="2000" err="1" smtClean="0"/>
              <a:t>chưa</a:t>
            </a:r>
            <a:r>
              <a:rPr lang="en-US" sz="2000" smtClean="0"/>
              <a:t> </a:t>
            </a:r>
            <a:r>
              <a:rPr lang="en-US" sz="2000" err="1" smtClean="0"/>
              <a:t>có</a:t>
            </a:r>
            <a:r>
              <a:rPr lang="en-US" sz="2000" smtClean="0"/>
              <a:t> </a:t>
            </a:r>
            <a:r>
              <a:rPr lang="en-US" sz="2000" err="1" smtClean="0"/>
              <a:t>để</a:t>
            </a:r>
            <a:r>
              <a:rPr lang="en-US" sz="2000" smtClean="0"/>
              <a:t> </a:t>
            </a:r>
            <a:r>
              <a:rPr lang="en-US" sz="2000" err="1" smtClean="0"/>
              <a:t>phần</a:t>
            </a:r>
            <a:r>
              <a:rPr lang="en-US" sz="2000" smtClean="0"/>
              <a:t> </a:t>
            </a:r>
            <a:r>
              <a:rPr lang="en-US" sz="2000" err="1" smtClean="0"/>
              <a:t>mềm</a:t>
            </a:r>
            <a:r>
              <a:rPr lang="en-US" sz="2000" smtClean="0"/>
              <a:t> </a:t>
            </a:r>
            <a:r>
              <a:rPr lang="en-US" sz="2000" err="1" smtClean="0"/>
              <a:t>có</a:t>
            </a:r>
            <a:r>
              <a:rPr lang="en-US" sz="2000" smtClean="0"/>
              <a:t> </a:t>
            </a:r>
            <a:r>
              <a:rPr lang="en-US" sz="2000" err="1" smtClean="0"/>
              <a:t>thể</a:t>
            </a:r>
            <a:r>
              <a:rPr lang="en-US" sz="2000" smtClean="0"/>
              <a:t> </a:t>
            </a:r>
            <a:r>
              <a:rPr lang="en-US" sz="2000" err="1" smtClean="0"/>
              <a:t>ứng</a:t>
            </a:r>
            <a:r>
              <a:rPr lang="en-US" sz="2000" smtClean="0"/>
              <a:t> </a:t>
            </a:r>
            <a:r>
              <a:rPr lang="en-US" sz="2000" err="1" smtClean="0"/>
              <a:t>dụng</a:t>
            </a:r>
            <a:r>
              <a:rPr lang="en-US" sz="2000" smtClean="0"/>
              <a:t> </a:t>
            </a:r>
            <a:r>
              <a:rPr lang="en-US" sz="2000" err="1" smtClean="0"/>
              <a:t>rộng</a:t>
            </a:r>
            <a:r>
              <a:rPr lang="en-US" sz="2000" smtClean="0"/>
              <a:t> </a:t>
            </a:r>
            <a:r>
              <a:rPr lang="en-US" sz="2000" err="1" smtClean="0"/>
              <a:t>rãi</a:t>
            </a:r>
            <a:r>
              <a:rPr lang="en-US" sz="2000" smtClean="0"/>
              <a:t> trong các trường tiểu học.</a:t>
            </a:r>
          </a:p>
          <a:p>
            <a:r>
              <a:rPr lang="en-US" sz="2000" err="1" smtClean="0"/>
              <a:t>Tiếp</a:t>
            </a:r>
            <a:r>
              <a:rPr lang="en-US" sz="2000" smtClean="0"/>
              <a:t> </a:t>
            </a:r>
            <a:r>
              <a:rPr lang="en-US" sz="2000" err="1" smtClean="0"/>
              <a:t>tục</a:t>
            </a:r>
            <a:r>
              <a:rPr lang="en-US" sz="2000" smtClean="0"/>
              <a:t> </a:t>
            </a:r>
            <a:r>
              <a:rPr lang="en-US" sz="2000" err="1" smtClean="0"/>
              <a:t>hoàn</a:t>
            </a:r>
            <a:r>
              <a:rPr lang="en-US" sz="2000" smtClean="0"/>
              <a:t> </a:t>
            </a:r>
            <a:r>
              <a:rPr lang="en-US" sz="2000" err="1" smtClean="0"/>
              <a:t>thiện</a:t>
            </a:r>
            <a:r>
              <a:rPr lang="en-US" sz="2000" smtClean="0"/>
              <a:t> </a:t>
            </a:r>
            <a:r>
              <a:rPr lang="en-US" sz="2000" err="1" smtClean="0"/>
              <a:t>chương</a:t>
            </a:r>
            <a:r>
              <a:rPr lang="en-US" sz="2000" smtClean="0"/>
              <a:t> </a:t>
            </a:r>
            <a:r>
              <a:rPr lang="en-US" sz="2000" err="1" smtClean="0"/>
              <a:t>trình</a:t>
            </a:r>
            <a:r>
              <a:rPr lang="en-US" sz="2000" smtClean="0"/>
              <a:t> hi </a:t>
            </a:r>
            <a:r>
              <a:rPr lang="en-US" sz="2000" err="1" smtClean="0"/>
              <a:t>vọng</a:t>
            </a:r>
            <a:r>
              <a:rPr lang="en-US" sz="2000" smtClean="0"/>
              <a:t> </a:t>
            </a:r>
            <a:r>
              <a:rPr lang="en-US" sz="2000" err="1" smtClean="0"/>
              <a:t>có</a:t>
            </a:r>
            <a:r>
              <a:rPr lang="en-US" sz="2000" smtClean="0"/>
              <a:t> </a:t>
            </a:r>
            <a:r>
              <a:rPr lang="en-US" sz="2000" err="1" smtClean="0"/>
              <a:t>thể</a:t>
            </a:r>
            <a:r>
              <a:rPr lang="en-US" sz="2000" smtClean="0"/>
              <a:t> </a:t>
            </a:r>
            <a:r>
              <a:rPr lang="en-US" sz="2000" err="1" smtClean="0"/>
              <a:t>đáp</a:t>
            </a:r>
            <a:r>
              <a:rPr lang="en-US" sz="2000" smtClean="0"/>
              <a:t> </a:t>
            </a:r>
            <a:r>
              <a:rPr lang="en-US" sz="2000" err="1" smtClean="0"/>
              <a:t>ứng</a:t>
            </a:r>
            <a:r>
              <a:rPr lang="en-US" sz="2000" smtClean="0"/>
              <a:t> </a:t>
            </a:r>
            <a:r>
              <a:rPr lang="en-US" sz="2000" err="1" smtClean="0"/>
              <a:t>được</a:t>
            </a:r>
            <a:r>
              <a:rPr lang="en-US" sz="2000" smtClean="0"/>
              <a:t> </a:t>
            </a:r>
            <a:r>
              <a:rPr lang="en-US" sz="2000" err="1" smtClean="0"/>
              <a:t>nhu</a:t>
            </a:r>
            <a:r>
              <a:rPr lang="en-US" sz="2000" smtClean="0"/>
              <a:t> </a:t>
            </a:r>
            <a:r>
              <a:rPr lang="en-US" sz="2000" err="1" smtClean="0"/>
              <a:t>cầu</a:t>
            </a:r>
            <a:r>
              <a:rPr lang="en-US" sz="2000" smtClean="0"/>
              <a:t> </a:t>
            </a:r>
            <a:r>
              <a:rPr lang="en-US" sz="2000" err="1" smtClean="0"/>
              <a:t>của</a:t>
            </a:r>
            <a:r>
              <a:rPr lang="en-US" sz="2000" smtClean="0"/>
              <a:t> </a:t>
            </a:r>
            <a:r>
              <a:rPr lang="en-US" sz="2000" err="1" smtClean="0"/>
              <a:t>người</a:t>
            </a:r>
            <a:r>
              <a:rPr lang="en-US" sz="2000" smtClean="0"/>
              <a:t> </a:t>
            </a:r>
            <a:r>
              <a:rPr lang="en-US" sz="2000" err="1" smtClean="0"/>
              <a:t>sử</a:t>
            </a:r>
            <a:r>
              <a:rPr lang="en-US" sz="2000" smtClean="0"/>
              <a:t> </a:t>
            </a:r>
            <a:r>
              <a:rPr lang="en-US" sz="2000" err="1" smtClean="0"/>
              <a:t>dụng</a:t>
            </a:r>
            <a:r>
              <a:rPr lang="en-US" sz="2000" smtClean="0"/>
              <a:t>.</a:t>
            </a:r>
          </a:p>
          <a:p>
            <a:r>
              <a:rPr lang="en-US" sz="2000" err="1" smtClean="0"/>
              <a:t>Phát</a:t>
            </a:r>
            <a:r>
              <a:rPr lang="en-US" sz="2000" smtClean="0"/>
              <a:t> </a:t>
            </a:r>
            <a:r>
              <a:rPr lang="en-US" sz="2000" err="1" smtClean="0"/>
              <a:t>triển</a:t>
            </a:r>
            <a:r>
              <a:rPr lang="en-US" sz="2000" smtClean="0"/>
              <a:t> </a:t>
            </a:r>
            <a:r>
              <a:rPr lang="en-US" sz="2000" err="1" smtClean="0"/>
              <a:t>phần</a:t>
            </a:r>
            <a:r>
              <a:rPr lang="en-US" sz="2000" smtClean="0"/>
              <a:t> </a:t>
            </a:r>
            <a:r>
              <a:rPr lang="en-US" sz="2000" err="1" smtClean="0"/>
              <a:t>mềm</a:t>
            </a:r>
            <a:r>
              <a:rPr lang="en-US" sz="2000" smtClean="0"/>
              <a:t> </a:t>
            </a:r>
            <a:r>
              <a:rPr lang="en-US" sz="2000" err="1" smtClean="0"/>
              <a:t>để</a:t>
            </a:r>
            <a:r>
              <a:rPr lang="en-US" sz="2000" smtClean="0"/>
              <a:t> </a:t>
            </a:r>
            <a:r>
              <a:rPr lang="en-US" sz="2000" err="1" smtClean="0"/>
              <a:t>có</a:t>
            </a:r>
            <a:r>
              <a:rPr lang="en-US" sz="2000" smtClean="0"/>
              <a:t> </a:t>
            </a:r>
            <a:r>
              <a:rPr lang="en-US" sz="2000" err="1" smtClean="0"/>
              <a:t>thể</a:t>
            </a:r>
            <a:r>
              <a:rPr lang="en-US" sz="2000" smtClean="0"/>
              <a:t> </a:t>
            </a:r>
            <a:r>
              <a:rPr lang="en-US" sz="2000" err="1" smtClean="0"/>
              <a:t>triển</a:t>
            </a:r>
            <a:r>
              <a:rPr lang="en-US" sz="2000" smtClean="0"/>
              <a:t> </a:t>
            </a:r>
            <a:r>
              <a:rPr lang="en-US" sz="2000" err="1" smtClean="0"/>
              <a:t>khai</a:t>
            </a:r>
            <a:r>
              <a:rPr lang="en-US" sz="2000" smtClean="0"/>
              <a:t> ở </a:t>
            </a:r>
            <a:r>
              <a:rPr lang="en-US" sz="2000" err="1" smtClean="0"/>
              <a:t>nhiều</a:t>
            </a:r>
            <a:r>
              <a:rPr lang="en-US" sz="2000" smtClean="0"/>
              <a:t> trường tiểu học khác nhau.</a:t>
            </a:r>
          </a:p>
          <a:p>
            <a:pPr>
              <a:buNone/>
            </a:pPr>
            <a:endParaRPr lang="en-US" sz="2400"/>
          </a:p>
        </p:txBody>
      </p:sp>
      <p:sp>
        <p:nvSpPr>
          <p:cNvPr id="4" name="Flowchart: Connector 3"/>
          <p:cNvSpPr/>
          <p:nvPr/>
        </p:nvSpPr>
        <p:spPr>
          <a:xfrm>
            <a:off x="381000" y="457200"/>
            <a:ext cx="457200" cy="45720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3</a:t>
            </a:r>
            <a:endParaRPr lang="en-US"/>
          </a:p>
        </p:txBody>
      </p:sp>
      <p:sp>
        <p:nvSpPr>
          <p:cNvPr id="6" name="TextBox 5"/>
          <p:cNvSpPr txBox="1"/>
          <p:nvPr/>
        </p:nvSpPr>
        <p:spPr>
          <a:xfrm>
            <a:off x="2286000" y="1295400"/>
            <a:ext cx="5562600" cy="461665"/>
          </a:xfrm>
          <a:prstGeom prst="rect">
            <a:avLst/>
          </a:prstGeom>
          <a:noFill/>
        </p:spPr>
        <p:txBody>
          <a:bodyPr wrap="square" rtlCol="0">
            <a:spAutoFit/>
          </a:bodyPr>
          <a:lstStyle/>
          <a:p>
            <a:r>
              <a:rPr lang="en-US" sz="2400" b="1" smtClean="0">
                <a:latin typeface="Times New Roman" pitchFamily="18" charset="0"/>
                <a:cs typeface="Times New Roman" pitchFamily="18" charset="0"/>
              </a:rPr>
              <a:t>3.4 </a:t>
            </a:r>
            <a:r>
              <a:rPr lang="en-US" sz="2400" b="1" err="1" smtClean="0">
                <a:latin typeface="Times New Roman" pitchFamily="18" charset="0"/>
                <a:cs typeface="Times New Roman" pitchFamily="18" charset="0"/>
              </a:rPr>
              <a:t>Hướng</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phát</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triển</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của</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đề</a:t>
            </a:r>
            <a:r>
              <a:rPr lang="en-US" sz="2400" b="1" smtClean="0">
                <a:latin typeface="Times New Roman" pitchFamily="18" charset="0"/>
                <a:cs typeface="Times New Roman" pitchFamily="18" charset="0"/>
              </a:rPr>
              <a:t> </a:t>
            </a:r>
            <a:r>
              <a:rPr lang="en-US" sz="2400" b="1" err="1" smtClean="0">
                <a:latin typeface="Times New Roman" pitchFamily="18" charset="0"/>
                <a:cs typeface="Times New Roman" pitchFamily="18" charset="0"/>
              </a:rPr>
              <a:t>tài</a:t>
            </a:r>
            <a:r>
              <a:rPr lang="en-US" sz="2400" b="1" smtClean="0">
                <a:latin typeface="Times New Roman" pitchFamily="18" charset="0"/>
                <a:cs typeface="Times New Roman" pitchFamily="18" charset="0"/>
              </a:rPr>
              <a:t> </a:t>
            </a:r>
            <a:endParaRPr lang="en-US" sz="2400" b="1">
              <a:latin typeface="Times New Roman" pitchFamily="18" charset="0"/>
              <a:cs typeface="Times New Roman" pitchFamily="18" charset="0"/>
            </a:endParaRPr>
          </a:p>
        </p:txBody>
      </p:sp>
      <p:cxnSp>
        <p:nvCxnSpPr>
          <p:cNvPr id="8" name="Straight Connector 7"/>
          <p:cNvCxnSpPr/>
          <p:nvPr/>
        </p:nvCxnSpPr>
        <p:spPr>
          <a:xfrm>
            <a:off x="685800" y="990600"/>
            <a:ext cx="800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sz="4000" smtClean="0">
                <a:latin typeface="Times New Roman" pitchFamily="18" charset="0"/>
                <a:cs typeface="Times New Roman" pitchFamily="18" charset="0"/>
              </a:rPr>
              <a:t>       </a:t>
            </a:r>
            <a:r>
              <a:rPr lang="en-US" sz="4000" err="1" smtClean="0">
                <a:solidFill>
                  <a:schemeClr val="tx1"/>
                </a:solidFill>
                <a:latin typeface="Times New Roman" pitchFamily="18" charset="0"/>
                <a:cs typeface="Times New Roman" pitchFamily="18" charset="0"/>
              </a:rPr>
              <a:t>Phân</a:t>
            </a:r>
            <a:r>
              <a:rPr lang="en-US" sz="4000" smtClean="0">
                <a:solidFill>
                  <a:schemeClr val="tx1"/>
                </a:solidFill>
                <a:latin typeface="Times New Roman" pitchFamily="18" charset="0"/>
                <a:cs typeface="Times New Roman" pitchFamily="18" charset="0"/>
              </a:rPr>
              <a:t> </a:t>
            </a:r>
            <a:r>
              <a:rPr lang="en-US" sz="4000" err="1" smtClean="0">
                <a:solidFill>
                  <a:schemeClr val="tx1"/>
                </a:solidFill>
                <a:latin typeface="Times New Roman" pitchFamily="18" charset="0"/>
                <a:cs typeface="Times New Roman" pitchFamily="18" charset="0"/>
              </a:rPr>
              <a:t>tích</a:t>
            </a:r>
            <a:r>
              <a:rPr lang="en-US" sz="4000" smtClean="0">
                <a:solidFill>
                  <a:schemeClr val="tx1"/>
                </a:solidFill>
                <a:latin typeface="Times New Roman" pitchFamily="18" charset="0"/>
                <a:cs typeface="Times New Roman" pitchFamily="18" charset="0"/>
              </a:rPr>
              <a:t> </a:t>
            </a:r>
            <a:r>
              <a:rPr lang="en-US" sz="4000" err="1" smtClean="0">
                <a:solidFill>
                  <a:schemeClr val="tx1"/>
                </a:solidFill>
                <a:latin typeface="Times New Roman" pitchFamily="18" charset="0"/>
                <a:cs typeface="Times New Roman" pitchFamily="18" charset="0"/>
              </a:rPr>
              <a:t>thiết</a:t>
            </a:r>
            <a:r>
              <a:rPr lang="en-US" sz="4000" smtClean="0">
                <a:solidFill>
                  <a:schemeClr val="tx1"/>
                </a:solidFill>
                <a:latin typeface="Times New Roman" pitchFamily="18" charset="0"/>
                <a:cs typeface="Times New Roman" pitchFamily="18" charset="0"/>
              </a:rPr>
              <a:t> </a:t>
            </a:r>
            <a:r>
              <a:rPr lang="en-US" sz="4000" err="1" smtClean="0">
                <a:solidFill>
                  <a:schemeClr val="tx1"/>
                </a:solidFill>
                <a:latin typeface="Times New Roman" pitchFamily="18" charset="0"/>
                <a:cs typeface="Times New Roman" pitchFamily="18" charset="0"/>
              </a:rPr>
              <a:t>kế</a:t>
            </a:r>
            <a:r>
              <a:rPr lang="en-US" sz="4000" smtClean="0">
                <a:solidFill>
                  <a:schemeClr val="tx1"/>
                </a:solidFill>
                <a:latin typeface="Times New Roman" pitchFamily="18" charset="0"/>
                <a:cs typeface="Times New Roman" pitchFamily="18" charset="0"/>
              </a:rPr>
              <a:t> </a:t>
            </a:r>
            <a:r>
              <a:rPr lang="en-US" sz="4000" err="1" smtClean="0">
                <a:solidFill>
                  <a:schemeClr val="tx1"/>
                </a:solidFill>
                <a:latin typeface="Times New Roman" pitchFamily="18" charset="0"/>
                <a:cs typeface="Times New Roman" pitchFamily="18" charset="0"/>
              </a:rPr>
              <a:t>hệ</a:t>
            </a:r>
            <a:r>
              <a:rPr lang="en-US" sz="4000" smtClean="0">
                <a:solidFill>
                  <a:schemeClr val="tx1"/>
                </a:solidFill>
                <a:latin typeface="Times New Roman" pitchFamily="18" charset="0"/>
                <a:cs typeface="Times New Roman" pitchFamily="18" charset="0"/>
              </a:rPr>
              <a:t> </a:t>
            </a:r>
            <a:r>
              <a:rPr lang="en-US" sz="4000" err="1" smtClean="0">
                <a:solidFill>
                  <a:schemeClr val="tx1"/>
                </a:solidFill>
                <a:latin typeface="Times New Roman" pitchFamily="18" charset="0"/>
                <a:cs typeface="Times New Roman" pitchFamily="18" charset="0"/>
              </a:rPr>
              <a:t>thống</a:t>
            </a:r>
            <a:r>
              <a:rPr lang="en-US" sz="4000" smtClean="0">
                <a:solidFill>
                  <a:schemeClr val="tx1"/>
                </a:solidFill>
                <a:latin typeface="Times New Roman" pitchFamily="18" charset="0"/>
                <a:cs typeface="Times New Roman" pitchFamily="18" charset="0"/>
              </a:rPr>
              <a:t> </a:t>
            </a:r>
            <a:endParaRPr lang="en-US" sz="4000">
              <a:solidFill>
                <a:schemeClr val="tx1"/>
              </a:solidFill>
              <a:latin typeface="Times New Roman" pitchFamily="18" charset="0"/>
              <a:cs typeface="Times New Roman" pitchFamily="18" charset="0"/>
            </a:endParaRPr>
          </a:p>
        </p:txBody>
      </p:sp>
      <p:sp>
        <p:nvSpPr>
          <p:cNvPr id="4" name="Flowchart: Connector 3"/>
          <p:cNvSpPr/>
          <p:nvPr/>
        </p:nvSpPr>
        <p:spPr>
          <a:xfrm>
            <a:off x="685800" y="304800"/>
            <a:ext cx="457200" cy="457200"/>
          </a:xfrm>
          <a:prstGeom prst="flowChartConnector">
            <a:avLst/>
          </a:prstGeom>
          <a:solidFill>
            <a:srgbClr val="900A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4</a:t>
            </a:r>
            <a:endParaRPr lang="en-US"/>
          </a:p>
        </p:txBody>
      </p:sp>
      <p:sp>
        <p:nvSpPr>
          <p:cNvPr id="5" name="TextBox 4"/>
          <p:cNvSpPr txBox="1"/>
          <p:nvPr/>
        </p:nvSpPr>
        <p:spPr>
          <a:xfrm>
            <a:off x="2590800" y="1143000"/>
            <a:ext cx="3657600" cy="400110"/>
          </a:xfrm>
          <a:prstGeom prst="rect">
            <a:avLst/>
          </a:prstGeom>
          <a:noFill/>
        </p:spPr>
        <p:txBody>
          <a:bodyPr wrap="square" rtlCol="0">
            <a:spAutoFit/>
          </a:bodyPr>
          <a:lstStyle/>
          <a:p>
            <a:r>
              <a:rPr lang="en-US" sz="2000" b="1" smtClean="0"/>
              <a:t>4.1 </a:t>
            </a:r>
            <a:r>
              <a:rPr lang="en-US" sz="2000" b="1" err="1" smtClean="0"/>
              <a:t>Biểu</a:t>
            </a:r>
            <a:r>
              <a:rPr lang="en-US" sz="2000" b="1" smtClean="0"/>
              <a:t> </a:t>
            </a:r>
            <a:r>
              <a:rPr lang="en-US" sz="2000" b="1" err="1" smtClean="0"/>
              <a:t>đồ</a:t>
            </a:r>
            <a:r>
              <a:rPr lang="en-US" sz="2000" b="1" smtClean="0"/>
              <a:t> use case </a:t>
            </a:r>
            <a:r>
              <a:rPr lang="en-US" sz="2000" b="1" err="1" smtClean="0"/>
              <a:t>tổng</a:t>
            </a:r>
            <a:r>
              <a:rPr lang="en-US" sz="2000" b="1" smtClean="0"/>
              <a:t> </a:t>
            </a:r>
            <a:r>
              <a:rPr lang="en-US" sz="2000" b="1" err="1" smtClean="0"/>
              <a:t>quát</a:t>
            </a:r>
            <a:endParaRPr lang="en-US" sz="2000" b="1"/>
          </a:p>
        </p:txBody>
      </p:sp>
      <p:pic>
        <p:nvPicPr>
          <p:cNvPr id="8" name="Content Placeholder 7"/>
          <p:cNvPicPr>
            <a:picLocks noGrp="1"/>
          </p:cNvPicPr>
          <p:nvPr>
            <p:ph idx="1"/>
          </p:nvPr>
        </p:nvPicPr>
        <p:blipFill>
          <a:blip r:embed="rId2"/>
          <a:srcRect/>
          <a:stretch>
            <a:fillRect/>
          </a:stretch>
        </p:blipFill>
        <p:spPr bwMode="auto">
          <a:xfrm>
            <a:off x="1066801" y="1905000"/>
            <a:ext cx="6781800" cy="4267199"/>
          </a:xfrm>
          <a:prstGeom prst="rect">
            <a:avLst/>
          </a:prstGeom>
          <a:noFill/>
          <a:ln w="9525">
            <a:noFill/>
            <a:miter lim="800000"/>
            <a:headEnd/>
            <a:tailEnd/>
          </a:ln>
        </p:spPr>
      </p:pic>
      <p:cxnSp>
        <p:nvCxnSpPr>
          <p:cNvPr id="10" name="Straight Connector 9"/>
          <p:cNvCxnSpPr/>
          <p:nvPr/>
        </p:nvCxnSpPr>
        <p:spPr>
          <a:xfrm flipV="1">
            <a:off x="914400" y="838200"/>
            <a:ext cx="79248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222</TotalTime>
  <Words>843</Words>
  <Application>Microsoft Office PowerPoint</Application>
  <PresentationFormat>On-screen Show (4:3)</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Project 5 </vt:lpstr>
      <vt:lpstr>NỘI DUNG</vt:lpstr>
      <vt:lpstr>     </vt:lpstr>
      <vt:lpstr>      </vt:lpstr>
      <vt:lpstr>         Cơ sở lý thuyết</vt:lpstr>
      <vt:lpstr>     Thực nghiệm đánh giá và hướng phát triển</vt:lpstr>
      <vt:lpstr>      Thực nghiệm đánh giá và hướng phát triển </vt:lpstr>
      <vt:lpstr>     Thực nghiệm đánh giá và hướng phát triển </vt:lpstr>
      <vt:lpstr>       Phân tích thiết kế hệ thống </vt:lpstr>
      <vt:lpstr>      Phân tích thiết kế hệ thống</vt:lpstr>
      <vt:lpstr>        Phân tích thiết kế hệ thống </vt:lpstr>
      <vt:lpstr>          Phân tích thiết kế hệ thống </vt:lpstr>
      <vt:lpstr>      Phân tích thiết kế hệ thống </vt:lpstr>
      <vt:lpstr>        Tổng kết </vt:lpstr>
      <vt:lpstr>        Chương trình DeMo</vt:lpstr>
    </vt:vector>
  </TitlesOfParts>
  <Company> UTEHY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dc:title>
  <dc:creator>Trieu Nga</dc:creator>
  <cp:lastModifiedBy>nhung</cp:lastModifiedBy>
  <cp:revision>114</cp:revision>
  <dcterms:created xsi:type="dcterms:W3CDTF">2010-12-29T09:08:27Z</dcterms:created>
  <dcterms:modified xsi:type="dcterms:W3CDTF">2011-12-29T03:56:42Z</dcterms:modified>
</cp:coreProperties>
</file>