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95" r:id="rId4"/>
    <p:sldId id="260" r:id="rId5"/>
    <p:sldId id="296" r:id="rId6"/>
    <p:sldId id="304" r:id="rId7"/>
    <p:sldId id="305" r:id="rId8"/>
    <p:sldId id="259" r:id="rId9"/>
    <p:sldId id="307" r:id="rId10"/>
    <p:sldId id="306" r:id="rId11"/>
    <p:sldId id="308" r:id="rId12"/>
    <p:sldId id="309" r:id="rId13"/>
    <p:sldId id="310" r:id="rId14"/>
    <p:sldId id="311" r:id="rId15"/>
    <p:sldId id="297" r:id="rId16"/>
    <p:sldId id="262" r:id="rId17"/>
    <p:sldId id="284" r:id="rId18"/>
    <p:sldId id="285" r:id="rId19"/>
    <p:sldId id="286" r:id="rId20"/>
    <p:sldId id="298" r:id="rId21"/>
    <p:sldId id="303" r:id="rId22"/>
    <p:sldId id="301" r:id="rId23"/>
    <p:sldId id="302" r:id="rId24"/>
    <p:sldId id="299" r:id="rId25"/>
    <p:sldId id="300" r:id="rId26"/>
    <p:sldId id="287" r:id="rId27"/>
    <p:sldId id="289" r:id="rId28"/>
    <p:sldId id="291" r:id="rId29"/>
    <p:sldId id="293" r:id="rId30"/>
    <p:sldId id="292" r:id="rId31"/>
    <p:sldId id="290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054"/>
    <a:srgbClr val="F9F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2"/>
    <p:restoredTop sz="94671"/>
  </p:normalViewPr>
  <p:slideViewPr>
    <p:cSldViewPr snapToGrid="0">
      <p:cViewPr>
        <p:scale>
          <a:sx n="150" d="100"/>
          <a:sy n="150" d="100"/>
        </p:scale>
        <p:origin x="51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E8027-65B3-1247-991D-AF3CDE372458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DE89-DDF2-D24E-8BFA-1B30D6B6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FA0B-E166-DB47-BA99-28CF4B4448A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726-3332-4D4C-916A-7D5F74E8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kadhim/practice_rep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C79E-0C07-B47D-C0A7-0708EC20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1270346"/>
          </a:xfrm>
        </p:spPr>
        <p:txBody>
          <a:bodyPr/>
          <a:lstStyle/>
          <a:p>
            <a:r>
              <a:rPr lang="en-US" b="1" dirty="0"/>
              <a:t>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972ED-CE35-54AB-8476-7474AF1C8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7" y="2157551"/>
            <a:ext cx="10151165" cy="4190240"/>
          </a:xfrm>
        </p:spPr>
        <p:txBody>
          <a:bodyPr>
            <a:normAutofit/>
          </a:bodyPr>
          <a:lstStyle/>
          <a:p>
            <a:r>
              <a:rPr lang="en-US" b="1" dirty="0"/>
              <a:t>Ali Kadhim</a:t>
            </a:r>
          </a:p>
          <a:p>
            <a:r>
              <a:rPr lang="en-US" dirty="0"/>
              <a:t>Artificial Intelligence Engineer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GitHub how-to and workflow example, checkout the repo here: 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/ai-</a:t>
            </a:r>
            <a:r>
              <a:rPr lang="en-US" dirty="0" err="1">
                <a:hlinkClick r:id="rId2"/>
              </a:rPr>
              <a:t>kadhim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practice_repo</a:t>
            </a:r>
            <a:r>
              <a:rPr lang="en-US" dirty="0">
                <a:hlinkClick r:id="rId2"/>
              </a:rPr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98AC4-F9D2-3D7A-406A-8133B81A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69F-9BD3-0008-11C3-61F2201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 |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9286-E420-8A78-489C-B2728BE9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</a:rPr>
              <a:t>Git can’t automatically merge because the same line of code has been changed or files have been renamed/deleted between branches.</a:t>
            </a:r>
            <a:endParaRPr lang="en-US" sz="2400" dirty="0"/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merge feature-branch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CONFLICT ^</a:t>
            </a:r>
            <a:br>
              <a:rPr lang="en-US" b="0" dirty="0">
                <a:effectLst/>
                <a:latin typeface="Andale Mono" panose="020B0509000000000004" pitchFamily="49" charset="0"/>
              </a:rPr>
            </a:br>
            <a:br>
              <a:rPr lang="en-US" b="0" dirty="0">
                <a:effectLst/>
                <a:latin typeface="Andale Mono" panose="020B0509000000000004" pitchFamily="49" charset="0"/>
              </a:rPr>
            </a:br>
            <a:r>
              <a:rPr lang="en-US" sz="2400" b="0" dirty="0">
                <a:effectLst/>
              </a:rPr>
              <a:t>Look at the details of the conflict:</a:t>
            </a:r>
            <a:br>
              <a:rPr lang="en-US" sz="2400" b="0" dirty="0">
                <a:effectLst/>
              </a:rPr>
            </a:br>
            <a:endParaRPr lang="en-US" b="0" dirty="0">
              <a:effectLst/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185682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EB8C-F4E9-CB4C-791E-4894EAEF0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51D-E858-7289-6C77-7BF4589B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 |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1C52-17FD-FFC8-7D22-E5F737A6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Show the </a:t>
            </a:r>
            <a:r>
              <a:rPr lang="en-US" sz="2400" b="0" dirty="0">
                <a:effectLst/>
              </a:rPr>
              <a:t>the difference between the current branch and the branch you’re trying to merge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diff</a:t>
            </a:r>
            <a:br>
              <a:rPr lang="en-US" b="0" dirty="0">
                <a:effectLst/>
                <a:latin typeface="Andale Mono" panose="020B0509000000000004" pitchFamily="49" charset="0"/>
              </a:rPr>
            </a:br>
            <a:br>
              <a:rPr lang="en-US" b="0" dirty="0">
                <a:effectLst/>
                <a:latin typeface="Andale Mono" panose="020B0509000000000004" pitchFamily="49" charset="0"/>
              </a:rPr>
            </a:br>
            <a:r>
              <a:rPr lang="en-US" sz="2400" b="0" dirty="0">
                <a:effectLst/>
              </a:rPr>
              <a:t>List the commits that are causing conflicts:</a:t>
            </a:r>
            <a:br>
              <a:rPr lang="en-US" sz="2400" b="0" dirty="0">
                <a:effectLst/>
              </a:rPr>
            </a:br>
            <a:endParaRPr lang="en-US" b="0" dirty="0">
              <a:effectLst/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log --merge</a:t>
            </a:r>
          </a:p>
        </p:txBody>
      </p:sp>
    </p:spTree>
    <p:extLst>
      <p:ext uri="{BB962C8B-B14F-4D97-AF65-F5344CB8AC3E}">
        <p14:creationId xmlns:p14="http://schemas.microsoft.com/office/powerpoint/2010/main" val="199953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DAC19-A80B-946F-E576-6A4A65CB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55A-49CC-9F13-0DD8-93CF8263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 | Resolving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F22A-AD9A-9C58-7B46-A162FAF9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</a:rPr>
              <a:t>1 - Open the files and locate conflict markers (&lt;&lt;&lt;&lt;&lt;&lt;&lt;, =======, and &gt;&gt;&gt;&gt;&gt;&gt;&gt;)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2- Edit the file to resolve conflict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3- Remove conflict markers (&lt;&lt;&lt;&lt;&lt;&lt;&lt;, =======, and &gt;&gt;&gt;&gt;&gt;&gt;&gt;)</a:t>
            </a:r>
          </a:p>
          <a:p>
            <a:pPr marL="0" indent="0">
              <a:buNone/>
            </a:pPr>
            <a:r>
              <a:rPr lang="en-US" sz="2400" dirty="0"/>
              <a:t>4- Test the changes by running the application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5 – Commit the resolved changes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add &lt;file&gt;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commit -m "Resolved merge conflict in &lt;file&gt;"</a:t>
            </a:r>
          </a:p>
        </p:txBody>
      </p:sp>
    </p:spTree>
    <p:extLst>
      <p:ext uri="{BB962C8B-B14F-4D97-AF65-F5344CB8AC3E}">
        <p14:creationId xmlns:p14="http://schemas.microsoft.com/office/powerpoint/2010/main" val="31194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CA99B-C58E-1311-EDFB-DE15C1BB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4E94-C740-4119-B2C4-90414B6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 | Resolving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C120-F9BD-FE8E-98DB-A512C2C3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73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Handling merge conflicts – Collaborate with your team to make sure they are aware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Avoiding merge conflicts – Pull regularly, rebase when necessary to keep branch up-to-date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3000" b="0" dirty="0">
                <a:effectLst/>
                <a:latin typeface="Andale Mono" panose="020B0509000000000004" pitchFamily="49" charset="0"/>
              </a:rPr>
              <a:t>$ git pull --rebase origin main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meaningful commit messages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git commit -m "Resolved merge conflicts between main and feature-branch for chat model state management"</a:t>
            </a:r>
          </a:p>
        </p:txBody>
      </p:sp>
    </p:spTree>
    <p:extLst>
      <p:ext uri="{BB962C8B-B14F-4D97-AF65-F5344CB8AC3E}">
        <p14:creationId xmlns:p14="http://schemas.microsoft.com/office/powerpoint/2010/main" val="164276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CD50-AF3A-EEBB-BA5D-9046363F2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20F-B030-8C49-A7C7-5DC888DF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8438" name="Picture 6" descr="GitHuB Octocat Sticker | eBay">
            <a:extLst>
              <a:ext uri="{FF2B5EF4-FFF2-40B4-BE49-F238E27FC236}">
                <a16:creationId xmlns:a16="http://schemas.microsoft.com/office/drawing/2014/main" id="{FD6CDF70-7C02-961F-3065-3669C825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4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8A82B-89FD-78C2-C140-5A5B623A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494C-EFF5-FCCA-69BC-65901BA3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Exploring Different Project Workflows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68470-8FB9-46D8-9FBD-B2574D57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144" y="3886954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B628DF1-1AAA-0246-6337-A1203368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144" y="3886954"/>
            <a:ext cx="6389346" cy="2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48CCC-8E6C-380A-77C0-B3780397AD2F}"/>
              </a:ext>
            </a:extLst>
          </p:cNvPr>
          <p:cNvSpPr txBox="1"/>
          <p:nvPr/>
        </p:nvSpPr>
        <p:spPr>
          <a:xfrm>
            <a:off x="3493685" y="4723926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9372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63DD-3AD1-9A0E-4896-A6DB03BA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Centralized Workflow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6F697-6BBE-9325-D9C7-47B59E86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8B7EC-C254-7355-B688-9FCA360D838C}"/>
              </a:ext>
            </a:extLst>
          </p:cNvPr>
          <p:cNvSpPr txBox="1"/>
          <p:nvPr/>
        </p:nvSpPr>
        <p:spPr>
          <a:xfrm>
            <a:off x="6308599" y="3401973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350E-41A0-628E-2B24-07BB08D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09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Simplest Form</a:t>
            </a:r>
          </a:p>
          <a:p>
            <a:pPr marL="0" indent="0">
              <a:buNone/>
            </a:pPr>
            <a:r>
              <a:rPr lang="en-US" sz="2400" dirty="0"/>
              <a:t>- All developers work directly on the main branch, committing and pushing their changes to a single shared repository.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Cases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b="0" dirty="0">
                <a:effectLst/>
              </a:rPr>
              <a:t>Small teams with minimal risk of conflicts.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- Projects where simplicity is more important than managing multiple features at once.</a:t>
            </a:r>
          </a:p>
          <a:p>
            <a:pPr marL="0" indent="0">
              <a:buNone/>
            </a:pP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C8CE-4EDC-A8D9-A4E0-02A125FBBE30}"/>
              </a:ext>
            </a:extLst>
          </p:cNvPr>
          <p:cNvSpPr txBox="1"/>
          <p:nvPr/>
        </p:nvSpPr>
        <p:spPr>
          <a:xfrm>
            <a:off x="1329825" y="6488668"/>
            <a:ext cx="100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svikashk.medium.com</a:t>
            </a:r>
            <a:r>
              <a:rPr lang="en-US" dirty="0"/>
              <a:t>/5-git-workflows-you-can-use-to-deliver-better-code-9b8c84e0135f</a:t>
            </a:r>
          </a:p>
        </p:txBody>
      </p:sp>
    </p:spTree>
    <p:extLst>
      <p:ext uri="{BB962C8B-B14F-4D97-AF65-F5344CB8AC3E}">
        <p14:creationId xmlns:p14="http://schemas.microsoft.com/office/powerpoint/2010/main" val="107236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C764-8F50-6428-1957-8C3B253E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F0DE-0BD8-4FE2-476C-E1D15F0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Git Feature Workflow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BC85E-FC8C-3263-906C-A6FCA931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E74D6E8-58C8-B9C3-F88C-8A344CF6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64D29-6A6C-14C6-22EA-25A6E074A84D}"/>
              </a:ext>
            </a:extLst>
          </p:cNvPr>
          <p:cNvSpPr txBox="1"/>
          <p:nvPr/>
        </p:nvSpPr>
        <p:spPr>
          <a:xfrm>
            <a:off x="6042151" y="3000989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4FF91-FA67-9374-B095-7032AFA3F346}"/>
              </a:ext>
            </a:extLst>
          </p:cNvPr>
          <p:cNvSpPr txBox="1"/>
          <p:nvPr/>
        </p:nvSpPr>
        <p:spPr>
          <a:xfrm>
            <a:off x="1329825" y="6488668"/>
            <a:ext cx="100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svikashk.medium.com</a:t>
            </a:r>
            <a:r>
              <a:rPr lang="en-US" dirty="0"/>
              <a:t>/5-git-workflows-you-can-use-to-deliver-better-code-9b8c84e0135f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6321-B6A0-2B22-127A-8FA2ED7A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09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Branches created for each feature or bug fix. - Merged back into the main</a:t>
            </a:r>
            <a:br>
              <a:rPr lang="en-US" sz="2400" dirty="0"/>
            </a:br>
            <a:r>
              <a:rPr lang="en-US" sz="2400" dirty="0"/>
              <a:t>- Isolates development from the stable codebase</a:t>
            </a: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Cases</a:t>
            </a:r>
          </a:p>
          <a:p>
            <a:pPr marL="0" indent="0">
              <a:buNone/>
            </a:pPr>
            <a:r>
              <a:rPr lang="en-US" sz="2400" dirty="0"/>
              <a:t>- Working on multiple features simultaneously</a:t>
            </a:r>
          </a:p>
          <a:p>
            <a:pPr marL="0" indent="0">
              <a:buNone/>
            </a:pPr>
            <a:r>
              <a:rPr lang="en-US" sz="2400" dirty="0"/>
              <a:t>- Main branch required to be stable and production-ready</a:t>
            </a: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0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CE78-67A8-C86B-D652-9577560F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94C-0AED-4055-4450-14479BA9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Git Feature Develop Workflow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0B26-131E-7077-6076-E8D9A7755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02F91-A191-8948-A02B-D51A31223620}"/>
              </a:ext>
            </a:extLst>
          </p:cNvPr>
          <p:cNvSpPr txBox="1"/>
          <p:nvPr/>
        </p:nvSpPr>
        <p:spPr>
          <a:xfrm>
            <a:off x="6308599" y="3401973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D74BED-0376-84AB-C6B4-7F0931688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40" y="2007750"/>
            <a:ext cx="6389346" cy="31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1EE20-0067-1E09-5F26-E2202E9162B1}"/>
              </a:ext>
            </a:extLst>
          </p:cNvPr>
          <p:cNvSpPr txBox="1"/>
          <p:nvPr/>
        </p:nvSpPr>
        <p:spPr>
          <a:xfrm>
            <a:off x="5766570" y="2549850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D2E0-2734-2CBA-C6C1-AEEDB984AEDD}"/>
              </a:ext>
            </a:extLst>
          </p:cNvPr>
          <p:cNvSpPr txBox="1"/>
          <p:nvPr/>
        </p:nvSpPr>
        <p:spPr>
          <a:xfrm>
            <a:off x="1329825" y="6488668"/>
            <a:ext cx="100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svikashk.medium.com</a:t>
            </a:r>
            <a:r>
              <a:rPr lang="en-US" dirty="0"/>
              <a:t>/5-git-workflows-you-can-use-to-deliver-better-code-9b8c84e0135f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CE3C-28AF-ED8D-0896-1B7ADBF6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39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Separates development environment from production environment</a:t>
            </a:r>
          </a:p>
          <a:p>
            <a:pPr marL="0" indent="0">
              <a:buNone/>
            </a:pPr>
            <a:r>
              <a:rPr lang="en-US" sz="2400" dirty="0"/>
              <a:t>- Useful when multiple features need</a:t>
            </a:r>
            <a:br>
              <a:rPr lang="en-US" sz="2400" dirty="0"/>
            </a:br>
            <a:r>
              <a:rPr lang="en-US" sz="2400" dirty="0"/>
              <a:t>to be tested together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Cases</a:t>
            </a:r>
          </a:p>
          <a:p>
            <a:pPr marL="0" indent="0">
              <a:buNone/>
            </a:pPr>
            <a:r>
              <a:rPr lang="en-US" sz="2400" dirty="0"/>
              <a:t>- Medium to large teams works on </a:t>
            </a:r>
            <a:br>
              <a:rPr lang="en-US" sz="2400" dirty="0"/>
            </a:br>
            <a:r>
              <a:rPr lang="en-US" sz="2400" dirty="0"/>
              <a:t>many features simultaneously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- Projects with regular releases requires continuous integration of features</a:t>
            </a:r>
          </a:p>
          <a:p>
            <a:pPr marL="0" indent="0">
              <a:buNone/>
            </a:pP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A357A-BC25-77D4-2912-4961C259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E40-76BC-868A-94D8-9EBE1AC6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Gitflow</a:t>
            </a:r>
            <a:r>
              <a:rPr lang="en-US" sz="4400" dirty="0"/>
              <a:t> Workflow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1CC0D-B98D-25E8-9BAB-9CB25219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D0D85-8C35-A938-F336-5A82DAE9F65C}"/>
              </a:ext>
            </a:extLst>
          </p:cNvPr>
          <p:cNvSpPr txBox="1"/>
          <p:nvPr/>
        </p:nvSpPr>
        <p:spPr>
          <a:xfrm>
            <a:off x="6308599" y="3401973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F9DC49-DF5A-B260-717B-210BEDBB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33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DC5C7-AF0F-E445-A3C0-2A9D055F99E0}"/>
              </a:ext>
            </a:extLst>
          </p:cNvPr>
          <p:cNvSpPr txBox="1"/>
          <p:nvPr/>
        </p:nvSpPr>
        <p:spPr>
          <a:xfrm>
            <a:off x="5969484" y="2545203"/>
            <a:ext cx="498748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C63B4-3674-3F4A-6F3A-F821170741BC}"/>
              </a:ext>
            </a:extLst>
          </p:cNvPr>
          <p:cNvSpPr txBox="1"/>
          <p:nvPr/>
        </p:nvSpPr>
        <p:spPr>
          <a:xfrm>
            <a:off x="1329825" y="6488668"/>
            <a:ext cx="100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svikashk.medium.com</a:t>
            </a:r>
            <a:r>
              <a:rPr lang="en-US" dirty="0"/>
              <a:t>/5-git-workflows-you-can-use-to-deliver-better-code-9b8c84e0135f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B02C-0244-6421-B43F-C210BC57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092" cy="466725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/>
              <a:t>More complex workflow</a:t>
            </a:r>
          </a:p>
          <a:p>
            <a:pPr>
              <a:buFontTx/>
              <a:buChar char="-"/>
            </a:pPr>
            <a:r>
              <a:rPr lang="en-US" sz="2400" dirty="0"/>
              <a:t>Supports multiple types of branches, allowing for parallel development, </a:t>
            </a:r>
            <a:br>
              <a:rPr lang="en-US" sz="2400" dirty="0"/>
            </a:br>
            <a:r>
              <a:rPr lang="en-US" sz="2400" dirty="0"/>
              <a:t>release management, and hotfixes.</a:t>
            </a:r>
          </a:p>
          <a:p>
            <a:pPr>
              <a:buFontTx/>
              <a:buChar char="-"/>
            </a:pPr>
            <a:r>
              <a:rPr lang="en-US" sz="2400" dirty="0"/>
              <a:t>Particularly useful for projects with </a:t>
            </a:r>
            <a:br>
              <a:rPr lang="en-US" sz="2400" dirty="0"/>
            </a:br>
            <a:r>
              <a:rPr lang="en-US" sz="2400" dirty="0"/>
              <a:t>a defined release cycle.</a:t>
            </a:r>
            <a:br>
              <a:rPr lang="en-US" sz="2400" dirty="0"/>
            </a:b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Cases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b="0" dirty="0">
                <a:effectLst/>
              </a:rPr>
              <a:t>Large teams with complex projects.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- Projects with regular releases and 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the need for maintenance of production 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and development environments separately</a:t>
            </a: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DBBC-37CC-87EA-2AD7-989AB524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F1B9-684C-C1FA-8B9B-8A778E09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GitHub</a:t>
            </a:r>
          </a:p>
          <a:p>
            <a:r>
              <a:rPr lang="en-US" dirty="0"/>
              <a:t>Explore different Git Workflows</a:t>
            </a:r>
          </a:p>
          <a:p>
            <a:r>
              <a:rPr lang="en-US" dirty="0"/>
              <a:t>Learn how to resolve repo merging conflicts</a:t>
            </a:r>
          </a:p>
          <a:p>
            <a:r>
              <a:rPr lang="en-US" dirty="0"/>
              <a:t>Explore GitHub Code Spaces</a:t>
            </a:r>
          </a:p>
          <a:p>
            <a:r>
              <a:rPr lang="en-US" dirty="0"/>
              <a:t>Learn how to use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42928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372C-72B6-FE43-75DA-408058C8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72ED-D801-37AE-8681-6CF0470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5068F-BBA8-B524-CBE2-1650A5D4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144" y="3886954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955074-930A-8A6D-8352-499C2728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144" y="3886954"/>
            <a:ext cx="6389346" cy="2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7CAFE-1851-E946-5A30-4B930E4D94E4}"/>
              </a:ext>
            </a:extLst>
          </p:cNvPr>
          <p:cNvSpPr txBox="1"/>
          <p:nvPr/>
        </p:nvSpPr>
        <p:spPr>
          <a:xfrm>
            <a:off x="3493685" y="4723926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28511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EECB-C69E-0D6E-8B6C-56EDF591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744E-AFB9-34E3-9BF5-B3ACDA7C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dirty="0" err="1"/>
              <a:t>Codespaces</a:t>
            </a:r>
            <a:r>
              <a:rPr lang="en-US" dirty="0"/>
              <a:t>?</a:t>
            </a:r>
          </a:p>
        </p:txBody>
      </p:sp>
      <p:pic>
        <p:nvPicPr>
          <p:cNvPr id="22530" name="Picture 2" descr="GitHub Codespaces - Visual Studio Marketplace">
            <a:extLst>
              <a:ext uri="{FF2B5EF4-FFF2-40B4-BE49-F238E27FC236}">
                <a16:creationId xmlns:a16="http://schemas.microsoft.com/office/drawing/2014/main" id="{5D22D093-4C9B-9E33-121F-A57E8E20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58" y="3921682"/>
            <a:ext cx="2842684" cy="28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7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6A90F-FC30-1F1C-7773-EEF0E746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0FA-3CFA-6699-AF90-41F4CCC1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GitHub </a:t>
            </a:r>
            <a:r>
              <a:rPr lang="en-US" sz="4400" dirty="0" err="1"/>
              <a:t>Codespaces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93E9-1FB2-A439-2733-960D9732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092" cy="466725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/>
              <a:t>A cloud-based development environment accessible directly from GitHub</a:t>
            </a:r>
          </a:p>
          <a:p>
            <a:pPr>
              <a:buFontTx/>
              <a:buChar char="-"/>
            </a:pPr>
            <a:r>
              <a:rPr lang="en-US" sz="2400" dirty="0"/>
              <a:t>Instant uptime environment</a:t>
            </a:r>
          </a:p>
          <a:p>
            <a:pPr>
              <a:buFontTx/>
              <a:buChar char="-"/>
            </a:pPr>
            <a:r>
              <a:rPr lang="en-US" sz="2400" dirty="0"/>
              <a:t>Code, build, test, and run your applications in the cloud.</a:t>
            </a:r>
          </a:p>
          <a:p>
            <a:pPr>
              <a:buFontTx/>
              <a:buChar char="-"/>
            </a:pPr>
            <a:r>
              <a:rPr lang="en-US" sz="2400" dirty="0"/>
              <a:t>Particularly useful for projects with </a:t>
            </a:r>
            <a:br>
              <a:rPr lang="en-US" sz="2400" dirty="0"/>
            </a:br>
            <a:r>
              <a:rPr lang="en-US" sz="2400" dirty="0"/>
              <a:t>a defined release cycle.</a:t>
            </a:r>
            <a:br>
              <a:rPr lang="en-US" sz="2400" dirty="0"/>
            </a:b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Use Cases</a:t>
            </a:r>
          </a:p>
          <a:p>
            <a:pPr marL="0" indent="0">
              <a:buNone/>
            </a:pPr>
            <a:r>
              <a:rPr lang="en-US" sz="2400" dirty="0"/>
              <a:t>- Removes setup time and reduces local machine dependency</a:t>
            </a:r>
          </a:p>
          <a:p>
            <a:pPr marL="0" indent="0">
              <a:buNone/>
            </a:pPr>
            <a:r>
              <a:rPr lang="en-US" sz="2400" dirty="0"/>
              <a:t>- Consistency in development environments across teams</a:t>
            </a: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84D5AA-9046-A30A-F4B4-F2649847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522" y="2021815"/>
            <a:ext cx="5522278" cy="28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64C0F-423A-C8E1-476F-6ACF9857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8FD8-4D64-E02F-320C-FC5B0513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GitHub </a:t>
            </a:r>
            <a:r>
              <a:rPr lang="en-US" sz="4400" dirty="0" err="1"/>
              <a:t>Codespaces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B980-4170-2FD6-F0B4-48063D80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092" cy="46672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Pre-configured environments with tools and dependencies.</a:t>
            </a:r>
          </a:p>
          <a:p>
            <a:pPr>
              <a:buFontTx/>
              <a:buChar char="-"/>
            </a:pPr>
            <a:r>
              <a:rPr lang="en-US" sz="2400" dirty="0"/>
              <a:t>Run on powerful cloud servers, adjustable based on project needs.</a:t>
            </a:r>
          </a:p>
          <a:p>
            <a:pPr>
              <a:buFontTx/>
              <a:buChar char="-"/>
            </a:pPr>
            <a:r>
              <a:rPr lang="en-US" sz="2400" dirty="0"/>
              <a:t>Integrated Development: Works seamlessly with Visual Studio Code and GitHub.</a:t>
            </a:r>
          </a:p>
          <a:p>
            <a:pPr>
              <a:buFontTx/>
              <a:buChar char="-"/>
            </a:pPr>
            <a:r>
              <a:rPr lang="en-US" sz="2400" dirty="0"/>
              <a:t>Customizable: Configure using .</a:t>
            </a:r>
            <a:r>
              <a:rPr lang="en-US" sz="2400" dirty="0" err="1"/>
              <a:t>devcontainer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Portability: Access your environment from anywhere</a:t>
            </a:r>
          </a:p>
          <a:p>
            <a:pPr marL="0" indent="0">
              <a:buNone/>
            </a:pP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  <p:pic>
        <p:nvPicPr>
          <p:cNvPr id="4" name="Picture 2" descr="A beginner's guide to learning to code with GitHub Codespaces - The GitHub  Blog">
            <a:extLst>
              <a:ext uri="{FF2B5EF4-FFF2-40B4-BE49-F238E27FC236}">
                <a16:creationId xmlns:a16="http://schemas.microsoft.com/office/drawing/2014/main" id="{3F8E536C-3F3C-8D87-1540-A49B20DF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92" y="1825625"/>
            <a:ext cx="5270571" cy="30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0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7B54-1C0E-4CFB-92B3-C6AB3637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5177-666B-CF18-CBE7-1AAEA0E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Let’s Explore </a:t>
            </a:r>
            <a:r>
              <a:rPr lang="en-US" dirty="0" err="1"/>
              <a:t>Codespaces</a:t>
            </a:r>
            <a:r>
              <a:rPr lang="en-US" dirty="0"/>
              <a:t>!</a:t>
            </a:r>
          </a:p>
        </p:txBody>
      </p:sp>
      <p:pic>
        <p:nvPicPr>
          <p:cNvPr id="22530" name="Picture 2" descr="GitHub Codespaces - Visual Studio Marketplace">
            <a:extLst>
              <a:ext uri="{FF2B5EF4-FFF2-40B4-BE49-F238E27FC236}">
                <a16:creationId xmlns:a16="http://schemas.microsoft.com/office/drawing/2014/main" id="{0AF3C7D1-A78A-2C21-8B07-E31BF85F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58" y="3921682"/>
            <a:ext cx="2842684" cy="28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0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4065-7B09-E060-7CFE-BC01F4C3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79A6-D6A3-6463-9571-EB5F18DA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Let’s dive into GitHub Action Workflows!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A910A88-92F7-4EFF-7150-E5BED006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4043362"/>
            <a:ext cx="4906903" cy="276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8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41235-8B77-00E3-11C7-77EC1CA8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B17E-8AD2-82D4-1403-CFAE0825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64E0-69DD-2AE8-74C4-2F2D498D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0" dirty="0">
                <a:effectLst/>
              </a:rPr>
              <a:t>Automate</a:t>
            </a:r>
            <a:r>
              <a:rPr lang="en-US" sz="2400" dirty="0"/>
              <a:t>, customize, and execute workflow with the repo</a:t>
            </a:r>
          </a:p>
          <a:p>
            <a:pPr>
              <a:buFontTx/>
              <a:buChar char="-"/>
            </a:pPr>
            <a:r>
              <a:rPr lang="en-US" sz="2400" b="0" dirty="0">
                <a:effectLst/>
              </a:rPr>
              <a:t>Set up Continuous</a:t>
            </a:r>
            <a:r>
              <a:rPr lang="en-US" sz="2400" dirty="0"/>
              <a:t> Integration/Continuous Deployment (CI/CD) pipelines</a:t>
            </a:r>
          </a:p>
          <a:p>
            <a:pPr>
              <a:buFontTx/>
              <a:buChar char="-"/>
            </a:pPr>
            <a:r>
              <a:rPr lang="en-US" sz="2400" b="0" dirty="0">
                <a:effectLst/>
              </a:rPr>
              <a:t>Trigger on events </a:t>
            </a:r>
            <a:r>
              <a:rPr lang="en-US" sz="2400" dirty="0"/>
              <a:t>(e.g. push, pr)</a:t>
            </a:r>
          </a:p>
          <a:p>
            <a:pPr>
              <a:buFontTx/>
              <a:buChar char="-"/>
            </a:pPr>
            <a:r>
              <a:rPr lang="en-US" sz="2400" b="0" dirty="0">
                <a:effectLst/>
              </a:rPr>
              <a:t>Infrastructure as Code (</a:t>
            </a:r>
            <a:r>
              <a:rPr lang="en-US" sz="2400" b="0" dirty="0" err="1">
                <a:effectLst/>
              </a:rPr>
              <a:t>IaC</a:t>
            </a:r>
            <a:r>
              <a:rPr lang="en-US" sz="2400" b="0" dirty="0">
                <a:effectLst/>
              </a:rPr>
              <a:t>)</a:t>
            </a:r>
          </a:p>
          <a:p>
            <a:pPr marL="0" indent="0">
              <a:buNone/>
            </a:pPr>
            <a:endParaRPr lang="en-US" sz="2400" b="0" dirty="0">
              <a:effectLst/>
              <a:latin typeface="Andale Mono" panose="020B0509000000000004" pitchFamily="49" charset="0"/>
            </a:endParaRPr>
          </a:p>
        </p:txBody>
      </p:sp>
      <p:pic>
        <p:nvPicPr>
          <p:cNvPr id="10242" name="Picture 2" descr="What is GitHub Actions / Workflows? | by Semih Ünal | Insider Engineering |  Medium">
            <a:extLst>
              <a:ext uri="{FF2B5EF4-FFF2-40B4-BE49-F238E27FC236}">
                <a16:creationId xmlns:a16="http://schemas.microsoft.com/office/drawing/2014/main" id="{58247580-F9CA-2002-CCE8-3125976AC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867" y="3610517"/>
            <a:ext cx="5424547" cy="27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CF56A-6E50-FC81-76F4-B2AC30C09EAE}"/>
              </a:ext>
            </a:extLst>
          </p:cNvPr>
          <p:cNvSpPr txBox="1"/>
          <p:nvPr/>
        </p:nvSpPr>
        <p:spPr>
          <a:xfrm>
            <a:off x="45212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/actions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0E18BC62-82DF-604E-C8D1-FDD0FADB6037}"/>
              </a:ext>
            </a:extLst>
          </p:cNvPr>
          <p:cNvSpPr/>
          <p:nvPr/>
        </p:nvSpPr>
        <p:spPr>
          <a:xfrm rot="16200000">
            <a:off x="5350933" y="4487070"/>
            <a:ext cx="872067" cy="855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5A974-1E5E-F05C-B940-A5CE6893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740441"/>
            <a:ext cx="1750882" cy="25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2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5AD4C-055E-5613-699C-142DB1057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C7C7-20C0-602C-CE9D-F7257033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3CC1-BB5C-B077-7007-50B39DB5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Code quality check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Build and release management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Multi-</a:t>
            </a:r>
            <a:r>
              <a:rPr lang="en-US" sz="2400" dirty="0" err="1">
                <a:solidFill>
                  <a:srgbClr val="000000"/>
                </a:solidFill>
              </a:rPr>
              <a:t>os</a:t>
            </a:r>
            <a:r>
              <a:rPr lang="en-US" sz="2400" dirty="0">
                <a:solidFill>
                  <a:srgbClr val="000000"/>
                </a:solidFill>
              </a:rPr>
              <a:t> releases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Testing and validation</a:t>
            </a:r>
          </a:p>
          <a:p>
            <a:pPr>
              <a:buFontTx/>
              <a:buChar char="-"/>
            </a:pPr>
            <a:r>
              <a:rPr lang="en-US" sz="2400" b="0" dirty="0">
                <a:effectLst/>
              </a:rPr>
              <a:t>Utilize Prebuilt Actions on the 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marketplace</a:t>
            </a: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9218" name="Picture 2" descr="What is GitHub Actions? Benefits and examples">
            <a:extLst>
              <a:ext uri="{FF2B5EF4-FFF2-40B4-BE49-F238E27FC236}">
                <a16:creationId xmlns:a16="http://schemas.microsoft.com/office/drawing/2014/main" id="{6BD6455A-A4C8-3F8E-6518-CF9FC358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13" y="1913467"/>
            <a:ext cx="7173487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85808-9B02-D446-3FAE-E00DD280DBF2}"/>
              </a:ext>
            </a:extLst>
          </p:cNvPr>
          <p:cNvSpPr txBox="1"/>
          <p:nvPr/>
        </p:nvSpPr>
        <p:spPr>
          <a:xfrm>
            <a:off x="1557867" y="6488668"/>
            <a:ext cx="9465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/pulse/what-github-actions-benefits-examples-srinivas-prasad-k-t-5qmfc/</a:t>
            </a:r>
          </a:p>
        </p:txBody>
      </p:sp>
    </p:spTree>
    <p:extLst>
      <p:ext uri="{BB962C8B-B14F-4D97-AF65-F5344CB8AC3E}">
        <p14:creationId xmlns:p14="http://schemas.microsoft.com/office/powerpoint/2010/main" val="284625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2AD9-1703-EBCF-6312-8ABE9477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3B8D-8D3C-B9CC-582C-A264507D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| 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333F-E95E-FDAC-D238-4D841F78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Basic format hello world application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File structure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How do we verify our code on the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repo will execute without errors?</a:t>
            </a: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E9F50-5EE6-48A3-0F0A-1B99D706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3" y="2741083"/>
            <a:ext cx="5295900" cy="227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7E3CF-026A-A27E-8F7B-6A03AF47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6894"/>
            <a:ext cx="2603500" cy="1828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18374B-9414-95C4-183E-466BDDFCB3E3}"/>
              </a:ext>
            </a:extLst>
          </p:cNvPr>
          <p:cNvSpPr txBox="1">
            <a:spLocks/>
          </p:cNvSpPr>
          <p:nvPr/>
        </p:nvSpPr>
        <p:spPr>
          <a:xfrm>
            <a:off x="8102600" y="2322009"/>
            <a:ext cx="4461934" cy="110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main.py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6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7F1C-39B9-8A3C-8296-51928279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D95B-24BE-F772-C170-1E303050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| Creating the YAML File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076E9F-51DE-FC4F-C177-C449EE91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Creating the workflow directory: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$ </a:t>
            </a:r>
            <a:r>
              <a:rPr lang="en-US" dirty="0" err="1">
                <a:solidFill>
                  <a:srgbClr val="000000"/>
                </a:solidFill>
              </a:rPr>
              <a:t>mkdir</a:t>
            </a:r>
            <a:r>
              <a:rPr lang="en-US" dirty="0">
                <a:solidFill>
                  <a:srgbClr val="000000"/>
                </a:solidFill>
              </a:rPr>
              <a:t> -p .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/workflows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Create the YAML (workflow) file: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$ touch .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/workflows/python-</a:t>
            </a:r>
            <a:r>
              <a:rPr lang="en-US" dirty="0" err="1">
                <a:solidFill>
                  <a:srgbClr val="000000"/>
                </a:solidFill>
              </a:rPr>
              <a:t>app.yml</a:t>
            </a: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7A757-54B5-B39C-CBE5-CBD630FB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2127250"/>
            <a:ext cx="3086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F07F1-131C-F968-76D5-6B45E9F8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97" y="0"/>
            <a:ext cx="7355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92D95-339F-DB78-DE16-89FB5C9D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64D4-4E59-2F35-C0B2-3908040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|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792E3-8B9F-1017-7FC7-95B01D44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1" y="365125"/>
            <a:ext cx="4288366" cy="629817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7C7555-4D1A-FFBE-5E62-420E45AC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Understanding the workflow structure: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label assigned to each process in the workflow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Specifies the events triggering the workflow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jobs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Collection of jobs executed in the workflow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Steps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A series actions executed within a job</a:t>
            </a:r>
          </a:p>
        </p:txBody>
      </p:sp>
    </p:spTree>
    <p:extLst>
      <p:ext uri="{BB962C8B-B14F-4D97-AF65-F5344CB8AC3E}">
        <p14:creationId xmlns:p14="http://schemas.microsoft.com/office/powerpoint/2010/main" val="301153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2C8E-3D5B-900C-5CB3-CA251A2B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1C6F-E8F0-FAF0-D0D6-F42BA7F6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|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4D435-CFC0-98CB-FE50-CF2ACCB4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1" y="365125"/>
            <a:ext cx="4288366" cy="629817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57BADC-5523-B45B-2055-F912BB9F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Understanding the workflow structure: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build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Initiates a job with instructions following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Runs-on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uses an environment from the GitHub database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calls for a GitHub action code template with version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run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a terminal command to be executed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3AF13-8557-1456-363C-4B04B272C75B}"/>
              </a:ext>
            </a:extLst>
          </p:cNvPr>
          <p:cNvSpPr txBox="1"/>
          <p:nvPr/>
        </p:nvSpPr>
        <p:spPr>
          <a:xfrm>
            <a:off x="1092201" y="60507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/actions/checkout</a:t>
            </a:r>
          </a:p>
        </p:txBody>
      </p:sp>
    </p:spTree>
    <p:extLst>
      <p:ext uri="{BB962C8B-B14F-4D97-AF65-F5344CB8AC3E}">
        <p14:creationId xmlns:p14="http://schemas.microsoft.com/office/powerpoint/2010/main" val="2976011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6B075-E7B1-2DE7-05AB-059DCDFA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3C69-E634-1AE8-BD67-3929C35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| Results on Push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63571-2A2F-8727-98D5-F54E5186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566132"/>
            <a:ext cx="6731000" cy="51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63DD-3AD1-9A0E-4896-A6DB03BA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Let’s checkout GitHub!</a:t>
            </a:r>
          </a:p>
        </p:txBody>
      </p:sp>
      <p:pic>
        <p:nvPicPr>
          <p:cNvPr id="18438" name="Picture 6" descr="GitHuB Octocat Sticker | eBay">
            <a:extLst>
              <a:ext uri="{FF2B5EF4-FFF2-40B4-BE49-F238E27FC236}">
                <a16:creationId xmlns:a16="http://schemas.microsoft.com/office/drawing/2014/main" id="{EABF9821-6998-9021-A717-555F4AD85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32782-7167-DFE0-41C4-ECB157D6E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F01-57AA-F352-F33A-2183320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8438" name="Picture 6" descr="GitHuB Octocat Sticker | eBay">
            <a:extLst>
              <a:ext uri="{FF2B5EF4-FFF2-40B4-BE49-F238E27FC236}">
                <a16:creationId xmlns:a16="http://schemas.microsoft.com/office/drawing/2014/main" id="{2ACB80FF-0FF0-7020-FDDE-6FCBE4CF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9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7A144-EA2B-11CD-A5B2-09CF0189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D3EE-5D81-918B-CEBE-92A6B209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064"/>
            <a:ext cx="12251267" cy="1325563"/>
          </a:xfrm>
        </p:spPr>
        <p:txBody>
          <a:bodyPr/>
          <a:lstStyle/>
          <a:p>
            <a:pPr algn="ctr"/>
            <a:r>
              <a:rPr lang="en-US" dirty="0"/>
              <a:t>Merging Branches</a:t>
            </a:r>
          </a:p>
        </p:txBody>
      </p:sp>
      <p:pic>
        <p:nvPicPr>
          <p:cNvPr id="18438" name="Picture 6" descr="GitHuB Octocat Sticker | eBay">
            <a:extLst>
              <a:ext uri="{FF2B5EF4-FFF2-40B4-BE49-F238E27FC236}">
                <a16:creationId xmlns:a16="http://schemas.microsoft.com/office/drawing/2014/main" id="{1DEEDD20-5ED1-E10F-9448-FD9D8132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43700BBC-DC18-4E53-CF84-550F9911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56" y="4282017"/>
            <a:ext cx="3434644" cy="25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74CD-3556-8791-8F24-0543065A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B701-F2E8-550B-2D40-AC3F801F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AEA1E6-D327-AC0D-1A09-755E6EEA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- Merging is the process of combining changes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from one branch into another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Fundamental part of Git’s branch-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based workflow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All team members' contributions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are combined into a single codebase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Why Merging: 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Integrating a feature branch into the main branch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- Incorporating bug fixes, or merging a development branch with new updates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18CEB-4451-816B-1F20-AB3B9B3B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B4C597F-D744-1FE3-5A82-C56C0CAE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D3DC9-97E6-879B-F4F0-59A22B13FEA4}"/>
              </a:ext>
            </a:extLst>
          </p:cNvPr>
          <p:cNvSpPr txBox="1"/>
          <p:nvPr/>
        </p:nvSpPr>
        <p:spPr>
          <a:xfrm>
            <a:off x="6042151" y="3000989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0581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63DD-3AD1-9A0E-4896-A6DB03BA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350E-41A0-628E-2B24-07BB08DB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</a:rPr>
              <a:t>To merge the specified branch into the current branch:</a:t>
            </a:r>
            <a:endParaRPr lang="en-US" sz="2400" dirty="0"/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checkout main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merge feature-branch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br>
              <a:rPr lang="en-US" b="0" dirty="0">
                <a:effectLst/>
                <a:latin typeface="Andale Mono" panose="020B0509000000000004" pitchFamily="49" charset="0"/>
              </a:rPr>
            </a:br>
            <a:br>
              <a:rPr lang="en-US" b="0" dirty="0">
                <a:effectLst/>
                <a:latin typeface="Andale Mono" panose="020B0509000000000004" pitchFamily="49" charset="0"/>
              </a:rPr>
            </a:br>
            <a:r>
              <a:rPr lang="en-US" sz="2400" b="0" dirty="0">
                <a:effectLst/>
              </a:rPr>
              <a:t>Update your local branch with changes from the remote repository:</a:t>
            </a:r>
            <a:br>
              <a:rPr lang="en-US" sz="2400" b="0" dirty="0">
                <a:effectLst/>
              </a:rPr>
            </a:br>
            <a:endParaRPr lang="en-US" b="0" dirty="0">
              <a:effectLst/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ndale Mono" panose="020B0509000000000004" pitchFamily="49" charset="0"/>
              </a:rPr>
              <a:t>$ git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373274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51B04-0CC4-5F68-AA46-17A6E0B69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FD42-8E05-DEFD-A12C-756D4EBA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 | 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DAAE29-FA5F-5081-F7D5-8FE3548C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Fast-Forward Merge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- No divergence, direct commit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Three-way Merge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- A commit with divergent branches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from two parents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$ git checkout main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</a:rPr>
              <a:t>$ git merge feature-branch</a:t>
            </a:r>
            <a:br>
              <a:rPr lang="en-US" sz="3000" dirty="0">
                <a:solidFill>
                  <a:srgbClr val="000000"/>
                </a:solidFill>
              </a:rPr>
            </a:b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or force the merge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$ git checkout main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</a:rPr>
              <a:t>$ git merge --no-ff feature-branch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AFDF8-1098-ED25-9FE9-55EDA626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DD4CCB4-11AA-FEBF-368B-049B2D78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610" y="2164017"/>
            <a:ext cx="6389346" cy="2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618A7-6FA4-3680-00C1-EA7FC6ED140C}"/>
              </a:ext>
            </a:extLst>
          </p:cNvPr>
          <p:cNvSpPr txBox="1"/>
          <p:nvPr/>
        </p:nvSpPr>
        <p:spPr>
          <a:xfrm>
            <a:off x="6042151" y="3000989"/>
            <a:ext cx="492693" cy="246221"/>
          </a:xfrm>
          <a:prstGeom prst="rect">
            <a:avLst/>
          </a:prstGeom>
          <a:solidFill>
            <a:srgbClr val="F770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03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1767</TotalTime>
  <Words>1084</Words>
  <Application>Microsoft Macintosh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Andale Mono</vt:lpstr>
      <vt:lpstr>Aptos</vt:lpstr>
      <vt:lpstr>Arial</vt:lpstr>
      <vt:lpstr>Calibri</vt:lpstr>
      <vt:lpstr>Calibri Light</vt:lpstr>
      <vt:lpstr>Office 2013 - 2022 Theme</vt:lpstr>
      <vt:lpstr>Using GitHub </vt:lpstr>
      <vt:lpstr>Goals for Today</vt:lpstr>
      <vt:lpstr>PowerPoint Presentation</vt:lpstr>
      <vt:lpstr>Let’s checkout GitHub!</vt:lpstr>
      <vt:lpstr>Questions?</vt:lpstr>
      <vt:lpstr>Merging Branches</vt:lpstr>
      <vt:lpstr>Merging Branches</vt:lpstr>
      <vt:lpstr>Merging Branches</vt:lpstr>
      <vt:lpstr>Merging Branches | Types</vt:lpstr>
      <vt:lpstr>Merging Branches | Conflicts</vt:lpstr>
      <vt:lpstr>Merging Branches | Conflicts</vt:lpstr>
      <vt:lpstr>Merging Branches | Resolving Conflict</vt:lpstr>
      <vt:lpstr>Merging Branches | Resolving Conflict</vt:lpstr>
      <vt:lpstr>Questions?</vt:lpstr>
      <vt:lpstr>Exploring Different Project Workflows</vt:lpstr>
      <vt:lpstr>Centralized Workflow</vt:lpstr>
      <vt:lpstr>Git Feature Workflow</vt:lpstr>
      <vt:lpstr>Git Feature Develop Workflow</vt:lpstr>
      <vt:lpstr>Gitflow Workflow</vt:lpstr>
      <vt:lpstr>Questions?</vt:lpstr>
      <vt:lpstr>What are Codespaces?</vt:lpstr>
      <vt:lpstr>GitHub Codespaces</vt:lpstr>
      <vt:lpstr>GitHub Codespaces</vt:lpstr>
      <vt:lpstr>Let’s Explore Codespaces!</vt:lpstr>
      <vt:lpstr>Let’s dive into GitHub Action Workflows!</vt:lpstr>
      <vt:lpstr>GitHub Actions</vt:lpstr>
      <vt:lpstr>GitHub Actions</vt:lpstr>
      <vt:lpstr>GitHub Actions | Example Project</vt:lpstr>
      <vt:lpstr>GitHub Actions | Creating the YAML File</vt:lpstr>
      <vt:lpstr>GitHub Actions | Code</vt:lpstr>
      <vt:lpstr>GitHub Actions | Code</vt:lpstr>
      <vt:lpstr>GitHub Actions | Results on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 and GitHub</dc:title>
  <dc:creator>Colby Witherup Wood</dc:creator>
  <cp:lastModifiedBy>Ali Kadhim</cp:lastModifiedBy>
  <cp:revision>13</cp:revision>
  <dcterms:created xsi:type="dcterms:W3CDTF">2023-06-23T14:48:02Z</dcterms:created>
  <dcterms:modified xsi:type="dcterms:W3CDTF">2024-08-30T07:04:51Z</dcterms:modified>
</cp:coreProperties>
</file>