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912" r:id="rId5"/>
  </p:sldMasterIdLst>
  <p:notesMasterIdLst>
    <p:notesMasterId r:id="rId18"/>
  </p:notesMasterIdLst>
  <p:handoutMasterIdLst>
    <p:handoutMasterId r:id="rId19"/>
  </p:handoutMasterIdLst>
  <p:sldIdLst>
    <p:sldId id="466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40" userDrawn="1">
          <p15:clr>
            <a:srgbClr val="A4A3A4"/>
          </p15:clr>
        </p15:guide>
        <p15:guide id="4" orient="horz" pos="5112" userDrawn="1">
          <p15:clr>
            <a:srgbClr val="A4A3A4"/>
          </p15:clr>
        </p15:guide>
        <p15:guide id="5" orient="horz" pos="2184" userDrawn="1">
          <p15:clr>
            <a:srgbClr val="A4A3A4"/>
          </p15:clr>
        </p15:guide>
        <p15:guide id="6" orient="horz" pos="2208" userDrawn="1">
          <p15:clr>
            <a:srgbClr val="A4A3A4"/>
          </p15:clr>
        </p15:guide>
        <p15:guide id="7" orient="horz" pos="3336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60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08" userDrawn="1">
          <p15:clr>
            <a:srgbClr val="FBAE40"/>
          </p15:clr>
        </p15:guide>
        <p15:guide id="14" pos="4032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84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08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80" userDrawn="1">
          <p15:clr>
            <a:srgbClr val="A4A3A4"/>
          </p15:clr>
        </p15:guide>
        <p15:guide id="26" pos="360" userDrawn="1">
          <p15:clr>
            <a:srgbClr val="A4A3A4"/>
          </p15:clr>
        </p15:guide>
        <p15:guide id="27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Auri Mathisen" initials="AM" lastIdx="13" clrIdx="2">
    <p:extLst>
      <p:ext uri="{19B8F6BF-5375-455C-9EA6-DF929625EA0E}">
        <p15:presenceInfo xmlns:p15="http://schemas.microsoft.com/office/powerpoint/2012/main" userId="Auri Mathisen" providerId="None"/>
      </p:ext>
    </p:extLst>
  </p:cmAuthor>
  <p:cmAuthor id="3" name="Brittany Hart" initials="BH" lastIdx="2" clrIdx="3">
    <p:extLst>
      <p:ext uri="{19B8F6BF-5375-455C-9EA6-DF929625EA0E}">
        <p15:presenceInfo xmlns:p15="http://schemas.microsoft.com/office/powerpoint/2012/main" userId="S::brittanyh@silverfoxprod.com::0b940bb1-f19f-4ede-b667-81bd2230cbc6" providerId="AD"/>
      </p:ext>
    </p:extLst>
  </p:cmAuthor>
  <p:cmAuthor id="4" name="David Griffith" initials="DG" lastIdx="16" clrIdx="4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5" name="Caitlyn Ryan" initials="CR" lastIdx="10" clrIdx="5">
    <p:extLst>
      <p:ext uri="{19B8F6BF-5375-455C-9EA6-DF929625EA0E}">
        <p15:presenceInfo xmlns:p15="http://schemas.microsoft.com/office/powerpoint/2012/main" userId="S::caitlynr@silverfoxprod.com::e0e442c6-852d-445b-8a04-5983e1318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FF"/>
    <a:srgbClr val="06A0C8"/>
    <a:srgbClr val="FF9901"/>
    <a:srgbClr val="FF4F8B"/>
    <a:srgbClr val="A166FF"/>
    <a:srgbClr val="222E3F"/>
    <a:srgbClr val="232E3D"/>
    <a:srgbClr val="263343"/>
    <a:srgbClr val="6D7A84"/>
    <a:srgbClr val="4A5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646" autoAdjust="0"/>
  </p:normalViewPr>
  <p:slideViewPr>
    <p:cSldViewPr snapToGrid="0" showGuides="1">
      <p:cViewPr varScale="1">
        <p:scale>
          <a:sx n="65" d="100"/>
          <a:sy n="65" d="100"/>
        </p:scale>
        <p:origin x="232" y="1152"/>
      </p:cViewPr>
      <p:guideLst>
        <p:guide orient="horz" pos="1030"/>
        <p:guide orient="horz" pos="4637"/>
        <p:guide orient="horz" pos="3840"/>
        <p:guide orient="horz" pos="5112"/>
        <p:guide orient="horz" pos="2184"/>
        <p:guide orient="horz" pos="2208"/>
        <p:guide orient="horz" pos="3336"/>
        <p:guide orient="horz" pos="200"/>
        <p:guide orient="horz" pos="3370"/>
        <p:guide orient="horz" pos="4560"/>
        <p:guide pos="1536"/>
        <p:guide pos="2808"/>
        <p:guide pos="4608"/>
        <p:guide pos="4032"/>
        <p:guide pos="7664"/>
        <p:guide pos="2755"/>
        <p:guide pos="1584"/>
        <p:guide pos="7709"/>
        <p:guide pos="5208"/>
        <p:guide/>
        <p:guide pos="6435"/>
        <p:guide pos="6485"/>
        <p:guide pos="8880"/>
        <p:guide pos="360"/>
        <p:guide pos="5568"/>
      </p:guideLst>
    </p:cSldViewPr>
  </p:slideViewPr>
  <p:outlineViewPr>
    <p:cViewPr>
      <p:scale>
        <a:sx n="33" d="100"/>
        <a:sy n="33" d="100"/>
      </p:scale>
      <p:origin x="0" y="-23808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2" d="100"/>
        <a:sy n="62" d="100"/>
      </p:scale>
      <p:origin x="0" y="-11748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0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3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0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97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EF5F1-898C-DD44-9ECE-0A394F861BE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E55CF-53E6-C541-BC19-D387DE621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50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06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FB3-AE32-9E4B-AA56-B14E0F204499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B5D6C-FADB-1340-820C-26E840A8AC89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A0A9F-9E78-BC45-A48B-BBB1E4603765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20" dirty="0">
                <a:solidFill>
                  <a:srgbClr val="FFFFFF">
                    <a:lumMod val="50000"/>
                  </a:srgbClr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© 2020, Amazon Web Services, Inc. or its Affiliates. All rights reserved. Amazon Confidential and Trademark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E0DCBB-8A6F-B94C-94C9-7077CC2213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62D74-2583-7345-AFE7-9092D34EC9CA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6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1669756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baseline="0"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2668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60931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1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4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7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© 2020, Amazon Web Services, Inc. or its Affiliates. All rights reserved. 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Amazon Confidential and Trademark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latin typeface="Amazon Ember Thin" panose="020B0303020204020204" pitchFamily="34" charset="0"/>
              <a:ea typeface="Amazon Ember Thin" panose="020B0303020204020204" pitchFamily="34" charset="0"/>
              <a:cs typeface="Amazon Ember Thin" panose="020B03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2302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41883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731520" rtl="0" eaLnBrk="1" latinLnBrk="0" hangingPunct="1">
        <a:spcBef>
          <a:spcPct val="0"/>
        </a:spcBef>
        <a:buNone/>
        <a:defRPr sz="3840" b="0" i="0" kern="1200">
          <a:solidFill>
            <a:schemeClr val="bg1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880" b="0" i="0" kern="1200">
          <a:solidFill>
            <a:schemeClr val="bg1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880" b="0" i="0" kern="1200">
          <a:solidFill>
            <a:schemeClr val="bg1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560" b="0" i="0" kern="1200">
          <a:solidFill>
            <a:schemeClr val="bg1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40" b="0" i="0" kern="1200">
          <a:solidFill>
            <a:schemeClr val="bg1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20" b="0" i="0" kern="1200">
          <a:solidFill>
            <a:schemeClr val="bg1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C3003-ED3E-3A5E-5D5B-AD10E66BAE1C}"/>
              </a:ext>
            </a:extLst>
          </p:cNvPr>
          <p:cNvSpPr txBox="1"/>
          <p:nvPr userDrawn="1"/>
        </p:nvSpPr>
        <p:spPr>
          <a:xfrm>
            <a:off x="538863" y="7683901"/>
            <a:ext cx="71154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© 2020, Amazon Web Services, Inc. or its Affiliates. All rights reserved.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rPr>
              <a:t>Amazon Confidential and Trademark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latin typeface="Amazon Ember Thin" panose="020B0303020204020204" pitchFamily="34" charset="0"/>
              <a:ea typeface="Amazon Ember Thin" panose="020B0303020204020204" pitchFamily="34" charset="0"/>
              <a:cs typeface="Amazon Ember Thin" panose="020B03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23F357-14D5-9B0F-F22C-7D4000CBDCE2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2" r:id="rId18"/>
    <p:sldLayoutId id="2147483696" r:id="rId19"/>
    <p:sldLayoutId id="2147483677" r:id="rId20"/>
    <p:sldLayoutId id="2147483700" r:id="rId21"/>
    <p:sldLayoutId id="2147483689" r:id="rId22"/>
    <p:sldLayoutId id="2147483678" r:id="rId23"/>
    <p:sldLayoutId id="2147483707" r:id="rId24"/>
    <p:sldLayoutId id="2147483679" r:id="rId25"/>
    <p:sldLayoutId id="2147483703" r:id="rId26"/>
    <p:sldLayoutId id="2147483704" r:id="rId27"/>
    <p:sldLayoutId id="2147483705" r:id="rId28"/>
    <p:sldLayoutId id="2147483690" r:id="rId29"/>
    <p:sldLayoutId id="2147483691" r:id="rId30"/>
    <p:sldLayoutId id="2147483692" r:id="rId31"/>
    <p:sldLayoutId id="2147483702" r:id="rId32"/>
    <p:sldLayoutId id="2147483680" r:id="rId33"/>
    <p:sldLayoutId id="2147483701" r:id="rId34"/>
    <p:sldLayoutId id="2147483693" r:id="rId35"/>
    <p:sldLayoutId id="2147483687" r:id="rId36"/>
    <p:sldLayoutId id="2147483709" r:id="rId37"/>
    <p:sldLayoutId id="2147483710" r:id="rId38"/>
    <p:sldLayoutId id="2147483722" r:id="rId39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CB6B-7FFE-6F49-A6C4-599F0934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21" y="2966593"/>
            <a:ext cx="13514832" cy="904122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Questions?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5822484-A9DB-E521-EE9D-1168174FD1A8}"/>
              </a:ext>
            </a:extLst>
          </p:cNvPr>
          <p:cNvSpPr txBox="1">
            <a:spLocks/>
          </p:cNvSpPr>
          <p:nvPr/>
        </p:nvSpPr>
        <p:spPr>
          <a:xfrm>
            <a:off x="595744" y="2017405"/>
            <a:ext cx="12261273" cy="1245756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+mj-lt"/>
              </a:rPr>
              <a:t>Github for Academic's</a:t>
            </a:r>
          </a:p>
          <a:p>
            <a:pPr algn="ctr"/>
            <a:endParaRPr lang="en-US" sz="40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F37E7A-BD0E-0B84-9441-80E3792F4B13}"/>
              </a:ext>
            </a:extLst>
          </p:cNvPr>
          <p:cNvSpPr txBox="1">
            <a:spLocks/>
          </p:cNvSpPr>
          <p:nvPr/>
        </p:nvSpPr>
        <p:spPr>
          <a:xfrm>
            <a:off x="893918" y="4145489"/>
            <a:ext cx="9666531" cy="1348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900" b="0" i="0" kern="120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Milan McGraw</a:t>
            </a:r>
          </a:p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August 23,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D42E8-BFCA-9FA9-B83B-78AC92F2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4F42D7-5F77-54E6-0B75-DCA163D40E82}"/>
              </a:ext>
            </a:extLst>
          </p:cNvPr>
          <p:cNvSpPr txBox="1">
            <a:spLocks/>
          </p:cNvSpPr>
          <p:nvPr/>
        </p:nvSpPr>
        <p:spPr>
          <a:xfrm>
            <a:off x="832197" y="701344"/>
            <a:ext cx="8457697" cy="1035712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06F76F9-7FAD-CD65-27CC-C68FF7A6DBDA}"/>
              </a:ext>
            </a:extLst>
          </p:cNvPr>
          <p:cNvSpPr txBox="1">
            <a:spLocks/>
          </p:cNvSpPr>
          <p:nvPr/>
        </p:nvSpPr>
        <p:spPr>
          <a:xfrm>
            <a:off x="1299650" y="2286342"/>
            <a:ext cx="12883803" cy="4565159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Pull requests are a feature that makes it easier for developers to collaborate where they provide a user-friendly web interface for discussing proposed changes before integrating them into the official project.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file a pull request, all you’re doing is 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requesting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that another developer (e.g., the project maintainer) 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pulls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 a branch from your repository into their repository.</a:t>
            </a:r>
          </a:p>
        </p:txBody>
      </p:sp>
    </p:spTree>
    <p:extLst>
      <p:ext uri="{BB962C8B-B14F-4D97-AF65-F5344CB8AC3E}">
        <p14:creationId xmlns:p14="http://schemas.microsoft.com/office/powerpoint/2010/main" val="318581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2FECC9-255F-92F6-FC25-7CC9E8E0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43" y="2202873"/>
            <a:ext cx="7534634" cy="4059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68501-9661-0161-D89E-5C53F8C80188}"/>
              </a:ext>
            </a:extLst>
          </p:cNvPr>
          <p:cNvSpPr txBox="1"/>
          <p:nvPr/>
        </p:nvSpPr>
        <p:spPr>
          <a:xfrm>
            <a:off x="437322" y="2424929"/>
            <a:ext cx="63031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 PR you need to to provide 4 pieces of information to file a pull request: the source repository, the source branch, the destination repository, and the destination branch.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0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4.69136E-6 L 0.51704 -0.0389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46" y="-19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1704 -0.03896 L 0.32357 -0.24884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9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2357 -0.24884 L -0.40364 -0.24884 " pathEditMode="relative" rAng="0" ptsTypes="AA">
                                      <p:cBhvr>
                                        <p:cTn id="14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40364 -0.24884 L -0.51703 0.24615 " pathEditMode="relative" rAng="0" ptsTypes="AA">
                                      <p:cBhvr>
                                        <p:cTn id="17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5" y="247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51703 0.24615 L -3.99306E-6 -4.69136E-6 " pathEditMode="relative" rAng="0" ptsTypes="AA">
                                      <p:cBhvr>
                                        <p:cTn id="20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46" y="-1230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2" dur="3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4.69136E-6 L -3.99306E-6 0.0002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pic>
        <p:nvPicPr>
          <p:cNvPr id="4" name="Picture 2" descr="Git 101- Part 2 (A bit More Advance) | Ido Green">
            <a:extLst>
              <a:ext uri="{FF2B5EF4-FFF2-40B4-BE49-F238E27FC236}">
                <a16:creationId xmlns:a16="http://schemas.microsoft.com/office/drawing/2014/main" id="{2DC735ED-A713-8E5E-D62E-BD46DE93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6" y="804530"/>
            <a:ext cx="8757754" cy="71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469BE-368C-1197-5EE8-0C24E6C7CE27}"/>
              </a:ext>
            </a:extLst>
          </p:cNvPr>
          <p:cNvSpPr txBox="1"/>
          <p:nvPr/>
        </p:nvSpPr>
        <p:spPr>
          <a:xfrm>
            <a:off x="11293430" y="1478912"/>
            <a:ext cx="2821831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Working area is like your scratch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Staging area is files that are going to be a part of the next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local repository is a Git repository that is stored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repository contains all of your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42564-300A-5724-285C-DD903F6C57C1}"/>
              </a:ext>
            </a:extLst>
          </p:cNvPr>
          <p:cNvSpPr txBox="1"/>
          <p:nvPr/>
        </p:nvSpPr>
        <p:spPr>
          <a:xfrm>
            <a:off x="5819523" y="8437174"/>
            <a:ext cx="209417" cy="57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1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25228-647C-DE51-ED1E-01FF5E1E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AD46A7D-55BB-D671-CF9C-8EE4443EEF0C}"/>
              </a:ext>
            </a:extLst>
          </p:cNvPr>
          <p:cNvSpPr txBox="1">
            <a:spLocks/>
          </p:cNvSpPr>
          <p:nvPr/>
        </p:nvSpPr>
        <p:spPr>
          <a:xfrm>
            <a:off x="821355" y="857776"/>
            <a:ext cx="11526058" cy="1010774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GIT and the difference with GitHub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EAB79C6-3663-392B-EAC5-B65426DF1EA5}"/>
              </a:ext>
            </a:extLst>
          </p:cNvPr>
          <p:cNvSpPr txBox="1">
            <a:spLocks/>
          </p:cNvSpPr>
          <p:nvPr/>
        </p:nvSpPr>
        <p:spPr>
          <a:xfrm>
            <a:off x="1450396" y="2572078"/>
            <a:ext cx="11719981" cy="3085443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Git is a free and open-source distributed version control system designed to handle everything from small to very large projects with speed and efficiency</a:t>
            </a:r>
          </a:p>
          <a:p>
            <a:pPr marL="0" indent="0">
              <a:buNone/>
            </a:pPr>
            <a:endParaRPr lang="en-US" sz="3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Github is Git in cloud </a:t>
            </a:r>
            <a:b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DA49-416F-DE65-ADD7-D013C7E43469}"/>
              </a:ext>
            </a:extLst>
          </p:cNvPr>
          <p:cNvSpPr txBox="1">
            <a:spLocks/>
          </p:cNvSpPr>
          <p:nvPr/>
        </p:nvSpPr>
        <p:spPr>
          <a:xfrm>
            <a:off x="746647" y="770809"/>
            <a:ext cx="11719981" cy="11912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GIT in Scrum Framework / User story workflow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6F758709-6622-924E-E093-DBE92BAD8382}"/>
              </a:ext>
            </a:extLst>
          </p:cNvPr>
          <p:cNvSpPr/>
          <p:nvPr/>
        </p:nvSpPr>
        <p:spPr>
          <a:xfrm>
            <a:off x="746647" y="2168344"/>
            <a:ext cx="2018711" cy="521284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Idea 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CD8AC17-E4B1-43DF-9C4A-4774C539720E}"/>
              </a:ext>
            </a:extLst>
          </p:cNvPr>
          <p:cNvSpPr/>
          <p:nvPr/>
        </p:nvSpPr>
        <p:spPr>
          <a:xfrm>
            <a:off x="2989473" y="2168562"/>
            <a:ext cx="2335078" cy="52128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Defined 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88BA1910-6D7B-5E3C-173A-84EFCE45D1D4}"/>
              </a:ext>
            </a:extLst>
          </p:cNvPr>
          <p:cNvSpPr/>
          <p:nvPr/>
        </p:nvSpPr>
        <p:spPr>
          <a:xfrm>
            <a:off x="10444366" y="2200648"/>
            <a:ext cx="2614863" cy="514852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A5ECB38-2426-BFC4-3193-62D5B2E90D77}"/>
              </a:ext>
            </a:extLst>
          </p:cNvPr>
          <p:cNvSpPr/>
          <p:nvPr/>
        </p:nvSpPr>
        <p:spPr>
          <a:xfrm>
            <a:off x="5527424" y="2168562"/>
            <a:ext cx="2335078" cy="521285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progress 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5F7BDE0-3E7F-B773-6055-B0B333DEAD42}"/>
              </a:ext>
            </a:extLst>
          </p:cNvPr>
          <p:cNvSpPr/>
          <p:nvPr/>
        </p:nvSpPr>
        <p:spPr>
          <a:xfrm>
            <a:off x="8065375" y="2200868"/>
            <a:ext cx="2335078" cy="5148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Reviewed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6E9BF-FE05-E531-5781-5E95D8CC3970}"/>
              </a:ext>
            </a:extLst>
          </p:cNvPr>
          <p:cNvSpPr txBox="1"/>
          <p:nvPr/>
        </p:nvSpPr>
        <p:spPr>
          <a:xfrm>
            <a:off x="746647" y="3307114"/>
            <a:ext cx="1643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Story created and assigned to a team member.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9F99A-033E-CCD1-71BD-553D93510023}"/>
              </a:ext>
            </a:extLst>
          </p:cNvPr>
          <p:cNvSpPr txBox="1"/>
          <p:nvPr/>
        </p:nvSpPr>
        <p:spPr>
          <a:xfrm>
            <a:off x="2775284" y="3307114"/>
            <a:ext cx="2101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Story is ready to be worked on.</a:t>
            </a:r>
            <a:b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 moves the story in progress when he picks up work.</a:t>
            </a:r>
            <a:b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en-US" sz="18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0EB86-3345-670C-66F3-F22F0DAAE5A1}"/>
              </a:ext>
            </a:extLst>
          </p:cNvPr>
          <p:cNvSpPr txBox="1"/>
          <p:nvPr/>
        </p:nvSpPr>
        <p:spPr>
          <a:xfrm>
            <a:off x="5732437" y="3307114"/>
            <a:ext cx="1925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 PULLs the master branch, creates a new BRANCH to work on his/her piece of work. The dev then COMMITs the changes and </a:t>
            </a:r>
            <a:r>
              <a:rPr lang="en-US" sz="18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PUSHes</a:t>
            </a:r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 new code.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05DBC-AD63-8F5A-DDA9-E05472FE964C}"/>
              </a:ext>
            </a:extLst>
          </p:cNvPr>
          <p:cNvSpPr txBox="1"/>
          <p:nvPr/>
        </p:nvSpPr>
        <p:spPr>
          <a:xfrm>
            <a:off x="8513125" y="3307114"/>
            <a:ext cx="1668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After the dev submits the PR, the Admin/Scrum Master reviews the code. If approved the story is moved to done. If not Dev moves back to step “In Progress”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AD29A-EA45-1919-E8D7-81C9B7B13584}"/>
              </a:ext>
            </a:extLst>
          </p:cNvPr>
          <p:cNvSpPr txBox="1"/>
          <p:nvPr/>
        </p:nvSpPr>
        <p:spPr>
          <a:xfrm>
            <a:off x="10820399" y="3307114"/>
            <a:ext cx="243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PR is approved, including the test cases then the story is marked as complete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003B6-40C0-FF21-61FF-A1E5E334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2221D81-F160-AAFD-F4B0-8D079AEBF362}"/>
              </a:ext>
            </a:extLst>
          </p:cNvPr>
          <p:cNvSpPr txBox="1">
            <a:spLocks/>
          </p:cNvSpPr>
          <p:nvPr/>
        </p:nvSpPr>
        <p:spPr>
          <a:xfrm>
            <a:off x="1061923" y="883022"/>
            <a:ext cx="4829272" cy="1191259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E35C7D-7330-B42F-6976-DD614D12354B}"/>
              </a:ext>
            </a:extLst>
          </p:cNvPr>
          <p:cNvSpPr txBox="1">
            <a:spLocks/>
          </p:cNvSpPr>
          <p:nvPr/>
        </p:nvSpPr>
        <p:spPr>
          <a:xfrm>
            <a:off x="1358784" y="2074281"/>
            <a:ext cx="7109356" cy="4081038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Repository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Branch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Commit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Pull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Push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Pull request (PR)</a:t>
            </a:r>
          </a:p>
        </p:txBody>
      </p:sp>
    </p:spTree>
    <p:extLst>
      <p:ext uri="{BB962C8B-B14F-4D97-AF65-F5344CB8AC3E}">
        <p14:creationId xmlns:p14="http://schemas.microsoft.com/office/powerpoint/2010/main" val="30049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BDD814-C111-2765-6EED-93EDE24F16D8}"/>
              </a:ext>
            </a:extLst>
          </p:cNvPr>
          <p:cNvSpPr txBox="1">
            <a:spLocks/>
          </p:cNvSpPr>
          <p:nvPr/>
        </p:nvSpPr>
        <p:spPr>
          <a:xfrm>
            <a:off x="1050176" y="780234"/>
            <a:ext cx="9334228" cy="1231243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Repository/Repo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F5B42AC-D59C-8608-7130-D3CA35ED4075}"/>
              </a:ext>
            </a:extLst>
          </p:cNvPr>
          <p:cNvSpPr txBox="1">
            <a:spLocks/>
          </p:cNvSpPr>
          <p:nvPr/>
        </p:nvSpPr>
        <p:spPr>
          <a:xfrm>
            <a:off x="1299484" y="2236619"/>
            <a:ext cx="12021806" cy="3070876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urw-din"/>
              </a:rPr>
              <a:t>Repositories in GIT contain a collection of files of various different versions of a Project/ Project deliverables for the customer </a:t>
            </a:r>
            <a:br>
              <a:rPr lang="en-US" sz="3200" dirty="0">
                <a:latin typeface="urw-din"/>
              </a:rPr>
            </a:br>
            <a:endParaRPr lang="en-US" sz="3200" dirty="0">
              <a:latin typeface="urw-din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urw-din"/>
              </a:rPr>
              <a:t>These files are imported from the repository into the local server of the user for further updates and modifications in the content of the file.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6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54C8FA6-5B51-239B-1D3C-C5ED33D27B53}"/>
              </a:ext>
            </a:extLst>
          </p:cNvPr>
          <p:cNvSpPr txBox="1">
            <a:spLocks/>
          </p:cNvSpPr>
          <p:nvPr/>
        </p:nvSpPr>
        <p:spPr>
          <a:xfrm>
            <a:off x="1205346" y="746905"/>
            <a:ext cx="10589450" cy="1081895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Branch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141A73-6217-4A73-3E8F-DC59690D92A5}"/>
              </a:ext>
            </a:extLst>
          </p:cNvPr>
          <p:cNvSpPr txBox="1">
            <a:spLocks/>
          </p:cNvSpPr>
          <p:nvPr/>
        </p:nvSpPr>
        <p:spPr>
          <a:xfrm>
            <a:off x="1610139" y="1828800"/>
            <a:ext cx="12375603" cy="4998719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Branching means diverging from the mainline and continue to work separately without messing with the mainline. 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you make a commit, Git stores a commit object that contains a pointer to the snapshot of the content you staged. This object also contains: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- The author’s name and email address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- The message that you typed</a:t>
            </a:r>
            <a:br>
              <a:rPr lang="en-US" sz="4000" dirty="0">
                <a:latin typeface="urw-din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711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0ECA5A-EB8F-7911-3F40-B48EC0D0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29" y="873125"/>
            <a:ext cx="12501942" cy="64833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363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E90E64-37F7-755A-313F-DC018EE4C57E}"/>
              </a:ext>
            </a:extLst>
          </p:cNvPr>
          <p:cNvSpPr txBox="1">
            <a:spLocks/>
          </p:cNvSpPr>
          <p:nvPr/>
        </p:nvSpPr>
        <p:spPr>
          <a:xfrm>
            <a:off x="1077040" y="848709"/>
            <a:ext cx="11545414" cy="1081894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83C22-A0C8-2741-7801-121B5EB756F7}"/>
              </a:ext>
            </a:extLst>
          </p:cNvPr>
          <p:cNvSpPr txBox="1"/>
          <p:nvPr/>
        </p:nvSpPr>
        <p:spPr>
          <a:xfrm>
            <a:off x="1649654" y="2295840"/>
            <a:ext cx="10972800" cy="447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commit is a point in git which is treated as a “Save point”. This keeps records of all save points, so if we want to go back to the previous save point we can switch back.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Commits are like a snapshot of all the files and folders present in the repository at a particular point in time. 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Command: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git commit -m "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Commit_message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23804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936BA-CED5-A058-1E59-519C2C5D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7400787"/>
            <a:ext cx="13746131" cy="5842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8F50930-AE52-7453-31B7-9C95CE009769}"/>
              </a:ext>
            </a:extLst>
          </p:cNvPr>
          <p:cNvSpPr txBox="1">
            <a:spLocks/>
          </p:cNvSpPr>
          <p:nvPr/>
        </p:nvSpPr>
        <p:spPr>
          <a:xfrm>
            <a:off x="925242" y="749422"/>
            <a:ext cx="11602679" cy="932265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Pull/ Push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0BA741E-0429-7CE6-1044-C0324C8084AC}"/>
              </a:ext>
            </a:extLst>
          </p:cNvPr>
          <p:cNvSpPr txBox="1">
            <a:spLocks/>
          </p:cNvSpPr>
          <p:nvPr/>
        </p:nvSpPr>
        <p:spPr>
          <a:xfrm>
            <a:off x="825731" y="2439573"/>
            <a:ext cx="5811519" cy="4379634"/>
          </a:xfrm>
          <a:prstGeom prst="rect">
            <a:avLst/>
          </a:prstGeom>
        </p:spPr>
        <p:txBody>
          <a:bodyPr/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 git pull command is used to fetch and download content from a remote repository and immediately update the local repository to match that content.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 pull </a:t>
            </a:r>
            <a:r>
              <a:rPr lang="en-US" sz="3200" dirty="0">
                <a:solidFill>
                  <a:srgbClr val="FFA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&lt;remote&gt;</a:t>
            </a:r>
            <a:br>
              <a:rPr lang="en-US" dirty="0">
                <a:latin typeface="-apple-system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CFD5-B4AB-4E30-F861-AD0017A4391F}"/>
              </a:ext>
            </a:extLst>
          </p:cNvPr>
          <p:cNvSpPr txBox="1"/>
          <p:nvPr/>
        </p:nvSpPr>
        <p:spPr>
          <a:xfrm>
            <a:off x="7993151" y="2439573"/>
            <a:ext cx="581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command is used to upload local repository content to a remote repository. </a:t>
            </a:r>
            <a:b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push </a:t>
            </a:r>
            <a:r>
              <a:rPr lang="en-US" sz="3200" b="0" i="0" u="none" strike="noStrike" dirty="0">
                <a:solidFill>
                  <a:srgbClr val="FFA0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&lt;remote&gt;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b="0" i="0" u="none" strike="noStrike" dirty="0">
                <a:solidFill>
                  <a:srgbClr val="FFA0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&lt;branch&gt;</a:t>
            </a:r>
            <a:endParaRPr lang="en-US" sz="3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19050" cap="flat" cmpd="sng" algn="ctr">
          <a:solidFill>
            <a:schemeClr val="accent1"/>
          </a:solidFill>
          <a:prstDash val="solid"/>
          <a:headEnd type="none"/>
          <a:tailEnd type="none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171735</TotalTime>
  <Words>600</Words>
  <Application>Microsoft Macintosh PowerPoint</Application>
  <PresentationFormat>Custom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-apple-system</vt:lpstr>
      <vt:lpstr>Amazon Ember</vt:lpstr>
      <vt:lpstr>Amazon Ember Light</vt:lpstr>
      <vt:lpstr>Amazon Ember Regular</vt:lpstr>
      <vt:lpstr>Amazon Ember Thin</vt:lpstr>
      <vt:lpstr>Arial</vt:lpstr>
      <vt:lpstr>Calibri</vt:lpstr>
      <vt:lpstr>Century Gothic</vt:lpstr>
      <vt:lpstr>urw-din</vt:lpstr>
      <vt:lpstr>Wingdings</vt:lpstr>
      <vt:lpstr>Wingdings 3</vt:lpstr>
      <vt:lpstr>1_DeckTemplate-AWS</vt:lpstr>
      <vt:lpstr>Ion Boardroom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Marlon McGraw</cp:lastModifiedBy>
  <cp:revision>750</cp:revision>
  <cp:lastPrinted>2020-10-14T22:04:40Z</cp:lastPrinted>
  <dcterms:created xsi:type="dcterms:W3CDTF">2016-06-17T18:22:10Z</dcterms:created>
  <dcterms:modified xsi:type="dcterms:W3CDTF">2024-08-23T03:40:55Z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