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309" r:id="rId3"/>
    <p:sldId id="310" r:id="rId4"/>
    <p:sldId id="311" r:id="rId5"/>
    <p:sldId id="312" r:id="rId6"/>
    <p:sldId id="314" r:id="rId7"/>
    <p:sldId id="316" r:id="rId8"/>
    <p:sldId id="317" r:id="rId9"/>
    <p:sldId id="319" r:id="rId10"/>
    <p:sldId id="320" r:id="rId11"/>
    <p:sldId id="321" r:id="rId12"/>
    <p:sldId id="322" r:id="rId13"/>
    <p:sldId id="270" r:id="rId14"/>
    <p:sldId id="271" r:id="rId15"/>
    <p:sldId id="272" r:id="rId16"/>
    <p:sldId id="273" r:id="rId17"/>
    <p:sldId id="291" r:id="rId18"/>
    <p:sldId id="294" r:id="rId19"/>
    <p:sldId id="323" r:id="rId20"/>
    <p:sldId id="324" r:id="rId21"/>
    <p:sldId id="295" r:id="rId22"/>
    <p:sldId id="296" r:id="rId23"/>
    <p:sldId id="298" r:id="rId24"/>
    <p:sldId id="297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ranklin Gothic Book" panose="020B0503020102020204" pitchFamily="34" charset="0"/>
      <p:regular r:id="rId31"/>
      <p:italic r:id="rId32"/>
    </p:embeddedFont>
    <p:embeddedFont>
      <p:font typeface="Proxima Nova" panose="02000506030000020004" pitchFamily="2" charset="0"/>
      <p:regular r:id="rId33"/>
      <p:bold r:id="rId34"/>
      <p:italic r:id="rId35"/>
      <p:boldItalic r:id="rId36"/>
    </p:embeddedFont>
    <p:embeddedFont>
      <p:font typeface="Proxima Nova Semibold" panose="02000506030000020004" pitchFamily="2" charset="0"/>
      <p:regular r:id="rId37"/>
      <p:bold r:id="rId38"/>
      <p:italic r:id="rId39"/>
      <p:boldItalic r:id="rId40"/>
    </p:embeddedFont>
    <p:embeddedFont>
      <p:font typeface="Wingdings 2" pitchFamily="2" charset="2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86259" autoAdjust="0"/>
  </p:normalViewPr>
  <p:slideViewPr>
    <p:cSldViewPr snapToGrid="0">
      <p:cViewPr varScale="1">
        <p:scale>
          <a:sx n="146" d="100"/>
          <a:sy n="146" d="100"/>
        </p:scale>
        <p:origin x="14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1ed058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1ed058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We split the predictor space as brunches of a tree and therefore these methods are called decision tree methods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4B341FCB-55EB-4AB8-B146-36D9D16360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A222D28D-045F-496D-8907-BDA97783C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177E90A5-4A24-41F5-B037-A341B836D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F2E548-7AF4-45A5-A6CC-594A36435102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CB5A2A69-5EC4-4398-AE76-414BE99A47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FE1FC4E5-D018-40AB-98A0-1844B57B6F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Alpha=0 full tree, alpha=inf, one node leaf only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540E5F1-F1B9-46BE-B1B0-B218E2DC6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A63C98-3260-495F-AC39-3546F6FF35BA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4987160C-A469-469D-AA6C-B6EF478BDE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2B5A828B-24ED-4D41-A383-636037C7BD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9B9ECF16-D2A8-4103-B50E-A27D2E2D7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046F86-DD5C-45E3-9632-BFD479A1E1D3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109F5861-7C0A-464D-8ABA-A732034B41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3D6EEB41-209A-4582-B322-9888810F59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816F6DB3-3012-4A28-A0EA-03DD9CD3B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7C3DDB-FB37-4551-93BE-F3AD06831907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come test</a:t>
            </a:r>
            <a:r>
              <a:rPr lang="en-US" baseline="0" dirty="0"/>
              <a:t> has error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C2B7B-7F19-EC4A-882E-0CBA487FEC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49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come test</a:t>
            </a:r>
            <a:r>
              <a:rPr lang="en-US" baseline="0" dirty="0"/>
              <a:t> has error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C2B7B-7F19-EC4A-882E-0CBA487FEC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4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317383" y="4731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371" y="1223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2"/>
          <p:cNvCxnSpPr/>
          <p:nvPr/>
        </p:nvCxnSpPr>
        <p:spPr>
          <a:xfrm>
            <a:off x="311708" y="4731467"/>
            <a:ext cx="85563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2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1F1-3535-3847-9941-417799702369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7E96-61B4-A74B-91B5-FB303DD29D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7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CA903F7B-2E9B-4D65-9750-761617D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CE4AB-51F0-43BC-B81B-68FD0D8BE4EB}" type="datetime1">
              <a:rPr lang="en-US"/>
              <a:pPr>
                <a:defRPr/>
              </a:pPr>
              <a:t>3/10/21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BD6D37D-E26B-418E-872E-FD492840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Galit Shmueli and Peter Bruce 2010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1BE37883-7002-4A71-BA97-CD27EB06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DDD23-8FE1-43C8-842E-BD4672869D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3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5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375708" y="4747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0296" y="533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7"/>
          <p:cNvCxnSpPr/>
          <p:nvPr/>
        </p:nvCxnSpPr>
        <p:spPr>
          <a:xfrm>
            <a:off x="311708" y="4731467"/>
            <a:ext cx="86127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8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9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9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292333" y="4731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2321" y="972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0"/>
          <p:cNvCxnSpPr/>
          <p:nvPr/>
        </p:nvCxnSpPr>
        <p:spPr>
          <a:xfrm rot="10800000" flipH="1">
            <a:off x="311708" y="4728767"/>
            <a:ext cx="8518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0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Decision Trees</a:t>
            </a:r>
            <a:endParaRPr dirty="0">
              <a:solidFill>
                <a:schemeClr val="accent1">
                  <a:lumMod val="75000"/>
                </a:schemeClr>
              </a:solidFill>
              <a:sym typeface="Proxima Nova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0" y="3662363"/>
            <a:ext cx="8521700" cy="792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Week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Sohini Roychowdhury</a:t>
            </a:r>
            <a:endParaRPr dirty="0">
              <a:solidFill>
                <a:schemeClr val="accent1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Outline	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0F1E0D-8EC0-44CF-9C8B-C6F38A99F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wrap="square" anchor="ctr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Tree based methods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Regression Trees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99181FE-95C5-44B6-91EF-0007A16AF0F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99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39" y="398133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>
          <a:xfrm>
            <a:off x="890039" y="1058690"/>
            <a:ext cx="7839746" cy="34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u="sng" dirty="0"/>
              <a:t>Build a regression tree</a:t>
            </a:r>
            <a:r>
              <a:rPr lang="en-US" sz="21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Divide the predictor space into </a:t>
            </a:r>
            <a:r>
              <a:rPr lang="en-US" sz="2100" i="1" dirty="0"/>
              <a:t>J</a:t>
            </a:r>
            <a:r>
              <a:rPr lang="en-US" sz="2100" dirty="0"/>
              <a:t> distinct not overlapping regions </a:t>
            </a:r>
            <a:r>
              <a:rPr lang="en-US" sz="2100" i="1" dirty="0"/>
              <a:t>R</a:t>
            </a:r>
            <a:r>
              <a:rPr lang="en-US" sz="2100" i="1" baseline="-25000" dirty="0"/>
              <a:t>1</a:t>
            </a:r>
            <a:r>
              <a:rPr lang="en-US" sz="2100" i="1" dirty="0"/>
              <a:t>,R</a:t>
            </a:r>
            <a:r>
              <a:rPr lang="en-US" sz="2100" i="1" baseline="-25000" dirty="0"/>
              <a:t>2</a:t>
            </a:r>
            <a:r>
              <a:rPr lang="en-US" sz="2100" i="1" dirty="0"/>
              <a:t>,R</a:t>
            </a:r>
            <a:r>
              <a:rPr lang="en-US" sz="2100" i="1" baseline="-25000" dirty="0"/>
              <a:t>3</a:t>
            </a:r>
            <a:r>
              <a:rPr lang="en-US" sz="2100" i="1" dirty="0"/>
              <a:t>,…,R</a:t>
            </a:r>
            <a:r>
              <a:rPr lang="en-US" sz="2100" i="1" baseline="-25000" dirty="0"/>
              <a:t>J</a:t>
            </a:r>
          </a:p>
          <a:p>
            <a:pPr marL="0" indent="0">
              <a:buNone/>
            </a:pPr>
            <a:endParaRPr lang="en-US" sz="2100" baseline="-25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Make the same prediction (mean/median/mode) for all observations in the same region;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4698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312"/>
          <p:cNvGrpSpPr/>
          <p:nvPr/>
        </p:nvGrpSpPr>
        <p:grpSpPr>
          <a:xfrm>
            <a:off x="1928016" y="352818"/>
            <a:ext cx="3594954" cy="2030016"/>
            <a:chOff x="1174750" y="611187"/>
            <a:chExt cx="4793272" cy="2706688"/>
          </a:xfrm>
          <a:solidFill>
            <a:schemeClr val="tx2">
              <a:lumMod val="20000"/>
              <a:lumOff val="80000"/>
              <a:alpha val="24000"/>
            </a:schemeClr>
          </a:solidFill>
        </p:grpSpPr>
        <p:grpSp>
          <p:nvGrpSpPr>
            <p:cNvPr id="32" name="Group 31"/>
            <p:cNvGrpSpPr/>
            <p:nvPr/>
          </p:nvGrpSpPr>
          <p:grpSpPr>
            <a:xfrm>
              <a:off x="3435350" y="2178050"/>
              <a:ext cx="1600200" cy="987425"/>
              <a:chOff x="1174750" y="904875"/>
              <a:chExt cx="1600200" cy="987425"/>
            </a:xfrm>
            <a:grpFill/>
          </p:grpSpPr>
          <p:sp>
            <p:nvSpPr>
              <p:cNvPr id="33" name="Oval 32"/>
              <p:cNvSpPr/>
              <p:nvPr/>
            </p:nvSpPr>
            <p:spPr>
              <a:xfrm>
                <a:off x="1174750" y="952500"/>
                <a:ext cx="254000" cy="238125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009775" y="904875"/>
                <a:ext cx="254000" cy="238125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704975" y="1120775"/>
                <a:ext cx="254000" cy="238125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368550" y="1295400"/>
                <a:ext cx="254000" cy="238125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27150" y="1263650"/>
                <a:ext cx="254000" cy="238125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003425" y="1501775"/>
                <a:ext cx="254000" cy="238125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5925" y="1654175"/>
                <a:ext cx="254000" cy="238125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520950" y="1606550"/>
                <a:ext cx="254000" cy="238125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1174750" y="611187"/>
              <a:ext cx="4793272" cy="2706688"/>
              <a:chOff x="1174750" y="611187"/>
              <a:chExt cx="4793272" cy="2706688"/>
            </a:xfrm>
            <a:grpFill/>
          </p:grpSpPr>
          <p:grpSp>
            <p:nvGrpSpPr>
              <p:cNvPr id="22" name="Group 21"/>
              <p:cNvGrpSpPr/>
              <p:nvPr/>
            </p:nvGrpSpPr>
            <p:grpSpPr>
              <a:xfrm>
                <a:off x="2089150" y="611187"/>
                <a:ext cx="1600200" cy="987425"/>
                <a:chOff x="1174750" y="904875"/>
                <a:chExt cx="1600200" cy="987425"/>
              </a:xfrm>
              <a:grpFill/>
            </p:grpSpPr>
            <p:sp>
              <p:nvSpPr>
                <p:cNvPr id="5" name="Oval 4"/>
                <p:cNvSpPr/>
                <p:nvPr/>
              </p:nvSpPr>
              <p:spPr>
                <a:xfrm>
                  <a:off x="1174750" y="9525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09775" y="9048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704975" y="1120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368550" y="12954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327150" y="12636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03425" y="1501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685925" y="16541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520950" y="16065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289050" y="2330450"/>
                <a:ext cx="1600200" cy="987425"/>
                <a:chOff x="1174750" y="904875"/>
                <a:chExt cx="1600200" cy="987425"/>
              </a:xfrm>
              <a:grpFill/>
            </p:grpSpPr>
            <p:sp>
              <p:nvSpPr>
                <p:cNvPr id="24" name="Oval 23"/>
                <p:cNvSpPr/>
                <p:nvPr/>
              </p:nvSpPr>
              <p:spPr>
                <a:xfrm>
                  <a:off x="1174750" y="9525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009775" y="9048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704975" y="1120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368550" y="12954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327150" y="12636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003425" y="1501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685925" y="16541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20950" y="16065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174750" y="904875"/>
                <a:ext cx="1600200" cy="987425"/>
                <a:chOff x="1174750" y="904875"/>
                <a:chExt cx="1600200" cy="987425"/>
              </a:xfrm>
              <a:grpFill/>
            </p:grpSpPr>
            <p:sp>
              <p:nvSpPr>
                <p:cNvPr id="42" name="Oval 41"/>
                <p:cNvSpPr/>
                <p:nvPr/>
              </p:nvSpPr>
              <p:spPr>
                <a:xfrm>
                  <a:off x="1174750" y="9525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09775" y="9048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704975" y="1120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368550" y="12954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327150" y="12636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2003425" y="1501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85925" y="16541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520950" y="16065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367822" y="1616837"/>
                <a:ext cx="1600200" cy="987425"/>
                <a:chOff x="1174750" y="904875"/>
                <a:chExt cx="1600200" cy="987425"/>
              </a:xfrm>
              <a:grpFill/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174750" y="9525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009775" y="9048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1704975" y="1120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368550" y="12954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327150" y="12636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003425" y="1501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685925" y="16541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520950" y="16065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2752725" y="2044700"/>
                <a:ext cx="1600200" cy="987425"/>
                <a:chOff x="1174750" y="904875"/>
                <a:chExt cx="1600200" cy="987425"/>
              </a:xfrm>
              <a:grpFill/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1174750" y="9525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009775" y="9048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1704975" y="1120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2368550" y="129540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327150" y="12636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003425" y="15017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1685925" y="1654175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2520950" y="1606550"/>
                  <a:ext cx="254000" cy="238125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</p:grpSp>
      <p:grpSp>
        <p:nvGrpSpPr>
          <p:cNvPr id="311" name="Group 310"/>
          <p:cNvGrpSpPr/>
          <p:nvPr/>
        </p:nvGrpSpPr>
        <p:grpSpPr>
          <a:xfrm>
            <a:off x="2522565" y="1878152"/>
            <a:ext cx="2740118" cy="2462783"/>
            <a:chOff x="1817116" y="2813431"/>
            <a:chExt cx="3653490" cy="3283711"/>
          </a:xfrm>
          <a:solidFill>
            <a:schemeClr val="accent2">
              <a:alpha val="16000"/>
            </a:schemeClr>
          </a:solidFill>
        </p:grpSpPr>
        <p:grpSp>
          <p:nvGrpSpPr>
            <p:cNvPr id="193" name="Group 192"/>
            <p:cNvGrpSpPr/>
            <p:nvPr/>
          </p:nvGrpSpPr>
          <p:grpSpPr>
            <a:xfrm>
              <a:off x="3109341" y="3265138"/>
              <a:ext cx="1464818" cy="1606359"/>
              <a:chOff x="2124075" y="4010406"/>
              <a:chExt cx="1464818" cy="1606359"/>
            </a:xfrm>
            <a:grpFill/>
          </p:grpSpPr>
          <p:grpSp>
            <p:nvGrpSpPr>
              <p:cNvPr id="185" name="Group 184"/>
              <p:cNvGrpSpPr/>
              <p:nvPr/>
            </p:nvGrpSpPr>
            <p:grpSpPr>
              <a:xfrm>
                <a:off x="2124075" y="4010406"/>
                <a:ext cx="963168" cy="977709"/>
                <a:chOff x="2124075" y="4010406"/>
                <a:chExt cx="963168" cy="977709"/>
              </a:xfrm>
              <a:grpFill/>
            </p:grpSpPr>
            <p:sp>
              <p:nvSpPr>
                <p:cNvPr id="179" name="Rectangle 178"/>
                <p:cNvSpPr>
                  <a:spLocks noChangeAspect="1"/>
                </p:cNvSpPr>
                <p:nvPr/>
              </p:nvSpPr>
              <p:spPr>
                <a:xfrm>
                  <a:off x="2124075" y="41794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0" name="Rectangle 179"/>
                <p:cNvSpPr>
                  <a:spLocks noChangeAspect="1"/>
                </p:cNvSpPr>
                <p:nvPr/>
              </p:nvSpPr>
              <p:spPr>
                <a:xfrm>
                  <a:off x="2276475" y="43318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1" name="Rectangle 180"/>
                <p:cNvSpPr>
                  <a:spLocks noChangeAspect="1"/>
                </p:cNvSpPr>
                <p:nvPr/>
              </p:nvSpPr>
              <p:spPr>
                <a:xfrm>
                  <a:off x="2716657" y="4010406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2" name="Rectangle 181"/>
                <p:cNvSpPr>
                  <a:spLocks noChangeAspect="1"/>
                </p:cNvSpPr>
                <p:nvPr/>
              </p:nvSpPr>
              <p:spPr>
                <a:xfrm>
                  <a:off x="2581275" y="4353560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3" name="Rectangle 182"/>
                <p:cNvSpPr>
                  <a:spLocks noChangeAspect="1"/>
                </p:cNvSpPr>
                <p:nvPr/>
              </p:nvSpPr>
              <p:spPr>
                <a:xfrm>
                  <a:off x="2176907" y="47890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4" name="Rectangle 183"/>
                <p:cNvSpPr>
                  <a:spLocks noChangeAspect="1"/>
                </p:cNvSpPr>
                <p:nvPr/>
              </p:nvSpPr>
              <p:spPr>
                <a:xfrm>
                  <a:off x="2886075" y="4544059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2625725" y="4639056"/>
                <a:ext cx="963168" cy="977709"/>
                <a:chOff x="2124075" y="4010406"/>
                <a:chExt cx="963168" cy="977709"/>
              </a:xfrm>
              <a:grpFill/>
            </p:grpSpPr>
            <p:sp>
              <p:nvSpPr>
                <p:cNvPr id="187" name="Rectangle 186"/>
                <p:cNvSpPr>
                  <a:spLocks noChangeAspect="1"/>
                </p:cNvSpPr>
                <p:nvPr/>
              </p:nvSpPr>
              <p:spPr>
                <a:xfrm>
                  <a:off x="2124075" y="41794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8" name="Rectangle 187"/>
                <p:cNvSpPr>
                  <a:spLocks noChangeAspect="1"/>
                </p:cNvSpPr>
                <p:nvPr/>
              </p:nvSpPr>
              <p:spPr>
                <a:xfrm>
                  <a:off x="2276475" y="43318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9" name="Rectangle 188"/>
                <p:cNvSpPr>
                  <a:spLocks noChangeAspect="1"/>
                </p:cNvSpPr>
                <p:nvPr/>
              </p:nvSpPr>
              <p:spPr>
                <a:xfrm>
                  <a:off x="2716657" y="4010406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0" name="Rectangle 189"/>
                <p:cNvSpPr>
                  <a:spLocks noChangeAspect="1"/>
                </p:cNvSpPr>
                <p:nvPr/>
              </p:nvSpPr>
              <p:spPr>
                <a:xfrm>
                  <a:off x="2581275" y="4353560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1" name="Rectangle 190"/>
                <p:cNvSpPr>
                  <a:spLocks noChangeAspect="1"/>
                </p:cNvSpPr>
                <p:nvPr/>
              </p:nvSpPr>
              <p:spPr>
                <a:xfrm>
                  <a:off x="2176907" y="47890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2" name="Rectangle 191"/>
                <p:cNvSpPr>
                  <a:spLocks noChangeAspect="1"/>
                </p:cNvSpPr>
                <p:nvPr/>
              </p:nvSpPr>
              <p:spPr>
                <a:xfrm>
                  <a:off x="2886075" y="4544059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4005788" y="4490783"/>
              <a:ext cx="1464818" cy="1606359"/>
              <a:chOff x="2124075" y="4010406"/>
              <a:chExt cx="1464818" cy="1606359"/>
            </a:xfrm>
            <a:grpFill/>
          </p:grpSpPr>
          <p:grpSp>
            <p:nvGrpSpPr>
              <p:cNvPr id="195" name="Group 194"/>
              <p:cNvGrpSpPr/>
              <p:nvPr/>
            </p:nvGrpSpPr>
            <p:grpSpPr>
              <a:xfrm>
                <a:off x="2124075" y="4010406"/>
                <a:ext cx="963168" cy="977709"/>
                <a:chOff x="2124075" y="4010406"/>
                <a:chExt cx="963168" cy="977709"/>
              </a:xfrm>
              <a:grpFill/>
            </p:grpSpPr>
            <p:sp>
              <p:nvSpPr>
                <p:cNvPr id="203" name="Rectangle 202"/>
                <p:cNvSpPr>
                  <a:spLocks noChangeAspect="1"/>
                </p:cNvSpPr>
                <p:nvPr/>
              </p:nvSpPr>
              <p:spPr>
                <a:xfrm>
                  <a:off x="2124075" y="41794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4" name="Rectangle 203"/>
                <p:cNvSpPr>
                  <a:spLocks noChangeAspect="1"/>
                </p:cNvSpPr>
                <p:nvPr/>
              </p:nvSpPr>
              <p:spPr>
                <a:xfrm>
                  <a:off x="2276475" y="43318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5" name="Rectangle 204"/>
                <p:cNvSpPr>
                  <a:spLocks noChangeAspect="1"/>
                </p:cNvSpPr>
                <p:nvPr/>
              </p:nvSpPr>
              <p:spPr>
                <a:xfrm>
                  <a:off x="2716657" y="4010406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6" name="Rectangle 205"/>
                <p:cNvSpPr>
                  <a:spLocks noChangeAspect="1"/>
                </p:cNvSpPr>
                <p:nvPr/>
              </p:nvSpPr>
              <p:spPr>
                <a:xfrm>
                  <a:off x="2581275" y="4353560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7" name="Rectangle 206"/>
                <p:cNvSpPr>
                  <a:spLocks noChangeAspect="1"/>
                </p:cNvSpPr>
                <p:nvPr/>
              </p:nvSpPr>
              <p:spPr>
                <a:xfrm>
                  <a:off x="2176907" y="47890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8" name="Rectangle 207"/>
                <p:cNvSpPr>
                  <a:spLocks noChangeAspect="1"/>
                </p:cNvSpPr>
                <p:nvPr/>
              </p:nvSpPr>
              <p:spPr>
                <a:xfrm>
                  <a:off x="2886075" y="4544059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2625725" y="4639056"/>
                <a:ext cx="963168" cy="977709"/>
                <a:chOff x="2124075" y="4010406"/>
                <a:chExt cx="963168" cy="977709"/>
              </a:xfrm>
              <a:grpFill/>
            </p:grpSpPr>
            <p:sp>
              <p:nvSpPr>
                <p:cNvPr id="197" name="Rectangle 196"/>
                <p:cNvSpPr>
                  <a:spLocks noChangeAspect="1"/>
                </p:cNvSpPr>
                <p:nvPr/>
              </p:nvSpPr>
              <p:spPr>
                <a:xfrm>
                  <a:off x="2124075" y="41794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8" name="Rectangle 197"/>
                <p:cNvSpPr>
                  <a:spLocks noChangeAspect="1"/>
                </p:cNvSpPr>
                <p:nvPr/>
              </p:nvSpPr>
              <p:spPr>
                <a:xfrm>
                  <a:off x="2276475" y="43318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99" name="Rectangle 198"/>
                <p:cNvSpPr>
                  <a:spLocks noChangeAspect="1"/>
                </p:cNvSpPr>
                <p:nvPr/>
              </p:nvSpPr>
              <p:spPr>
                <a:xfrm>
                  <a:off x="2716657" y="4010406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0" name="Rectangle 199"/>
                <p:cNvSpPr>
                  <a:spLocks noChangeAspect="1"/>
                </p:cNvSpPr>
                <p:nvPr/>
              </p:nvSpPr>
              <p:spPr>
                <a:xfrm>
                  <a:off x="2581275" y="4353560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1" name="Rectangle 200"/>
                <p:cNvSpPr>
                  <a:spLocks noChangeAspect="1"/>
                </p:cNvSpPr>
                <p:nvPr/>
              </p:nvSpPr>
              <p:spPr>
                <a:xfrm>
                  <a:off x="2176907" y="47890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02" name="Rectangle 201"/>
                <p:cNvSpPr>
                  <a:spLocks noChangeAspect="1"/>
                </p:cNvSpPr>
                <p:nvPr/>
              </p:nvSpPr>
              <p:spPr>
                <a:xfrm>
                  <a:off x="2886075" y="4544059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  <p:grpSp>
          <p:nvGrpSpPr>
            <p:cNvPr id="209" name="Group 208"/>
            <p:cNvGrpSpPr/>
            <p:nvPr/>
          </p:nvGrpSpPr>
          <p:grpSpPr>
            <a:xfrm>
              <a:off x="2124075" y="4010406"/>
              <a:ext cx="1464818" cy="1606359"/>
              <a:chOff x="2124075" y="4010406"/>
              <a:chExt cx="1464818" cy="1606359"/>
            </a:xfrm>
            <a:grpFill/>
          </p:grpSpPr>
          <p:grpSp>
            <p:nvGrpSpPr>
              <p:cNvPr id="210" name="Group 209"/>
              <p:cNvGrpSpPr/>
              <p:nvPr/>
            </p:nvGrpSpPr>
            <p:grpSpPr>
              <a:xfrm>
                <a:off x="2124075" y="4010406"/>
                <a:ext cx="963168" cy="977709"/>
                <a:chOff x="2124075" y="4010406"/>
                <a:chExt cx="963168" cy="977709"/>
              </a:xfrm>
              <a:grpFill/>
            </p:grpSpPr>
            <p:sp>
              <p:nvSpPr>
                <p:cNvPr id="218" name="Rectangle 217"/>
                <p:cNvSpPr>
                  <a:spLocks noChangeAspect="1"/>
                </p:cNvSpPr>
                <p:nvPr/>
              </p:nvSpPr>
              <p:spPr>
                <a:xfrm>
                  <a:off x="2124075" y="41794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19" name="Rectangle 218"/>
                <p:cNvSpPr>
                  <a:spLocks noChangeAspect="1"/>
                </p:cNvSpPr>
                <p:nvPr/>
              </p:nvSpPr>
              <p:spPr>
                <a:xfrm>
                  <a:off x="2276475" y="43318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20" name="Rectangle 219"/>
                <p:cNvSpPr>
                  <a:spLocks noChangeAspect="1"/>
                </p:cNvSpPr>
                <p:nvPr/>
              </p:nvSpPr>
              <p:spPr>
                <a:xfrm>
                  <a:off x="2716657" y="4010406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21" name="Rectangle 220"/>
                <p:cNvSpPr>
                  <a:spLocks noChangeAspect="1"/>
                </p:cNvSpPr>
                <p:nvPr/>
              </p:nvSpPr>
              <p:spPr>
                <a:xfrm>
                  <a:off x="2581275" y="4353560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22" name="Rectangle 221"/>
                <p:cNvSpPr>
                  <a:spLocks noChangeAspect="1"/>
                </p:cNvSpPr>
                <p:nvPr/>
              </p:nvSpPr>
              <p:spPr>
                <a:xfrm>
                  <a:off x="2176907" y="47890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23" name="Rectangle 222"/>
                <p:cNvSpPr>
                  <a:spLocks noChangeAspect="1"/>
                </p:cNvSpPr>
                <p:nvPr/>
              </p:nvSpPr>
              <p:spPr>
                <a:xfrm>
                  <a:off x="2886075" y="4544059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2625725" y="4639056"/>
                <a:ext cx="963168" cy="977709"/>
                <a:chOff x="2124075" y="4010406"/>
                <a:chExt cx="963168" cy="977709"/>
              </a:xfrm>
              <a:grpFill/>
            </p:grpSpPr>
            <p:sp>
              <p:nvSpPr>
                <p:cNvPr id="212" name="Rectangle 211"/>
                <p:cNvSpPr>
                  <a:spLocks noChangeAspect="1"/>
                </p:cNvSpPr>
                <p:nvPr/>
              </p:nvSpPr>
              <p:spPr>
                <a:xfrm>
                  <a:off x="2124075" y="41794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13" name="Rectangle 212"/>
                <p:cNvSpPr>
                  <a:spLocks noChangeAspect="1"/>
                </p:cNvSpPr>
                <p:nvPr/>
              </p:nvSpPr>
              <p:spPr>
                <a:xfrm>
                  <a:off x="2276475" y="43318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14" name="Rectangle 213"/>
                <p:cNvSpPr>
                  <a:spLocks noChangeAspect="1"/>
                </p:cNvSpPr>
                <p:nvPr/>
              </p:nvSpPr>
              <p:spPr>
                <a:xfrm>
                  <a:off x="2716657" y="4010406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15" name="Rectangle 214"/>
                <p:cNvSpPr>
                  <a:spLocks noChangeAspect="1"/>
                </p:cNvSpPr>
                <p:nvPr/>
              </p:nvSpPr>
              <p:spPr>
                <a:xfrm>
                  <a:off x="2581275" y="4353560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16" name="Rectangle 215"/>
                <p:cNvSpPr>
                  <a:spLocks noChangeAspect="1"/>
                </p:cNvSpPr>
                <p:nvPr/>
              </p:nvSpPr>
              <p:spPr>
                <a:xfrm>
                  <a:off x="2176907" y="47890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17" name="Rectangle 216"/>
                <p:cNvSpPr>
                  <a:spLocks noChangeAspect="1"/>
                </p:cNvSpPr>
                <p:nvPr/>
              </p:nvSpPr>
              <p:spPr>
                <a:xfrm>
                  <a:off x="2886075" y="4544059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  <p:grpSp>
          <p:nvGrpSpPr>
            <p:cNvPr id="224" name="Group 223"/>
            <p:cNvGrpSpPr/>
            <p:nvPr/>
          </p:nvGrpSpPr>
          <p:grpSpPr>
            <a:xfrm>
              <a:off x="1817116" y="2813431"/>
              <a:ext cx="1464818" cy="1606359"/>
              <a:chOff x="2124075" y="4010406"/>
              <a:chExt cx="1464818" cy="1606359"/>
            </a:xfrm>
            <a:grpFill/>
          </p:grpSpPr>
          <p:grpSp>
            <p:nvGrpSpPr>
              <p:cNvPr id="225" name="Group 224"/>
              <p:cNvGrpSpPr/>
              <p:nvPr/>
            </p:nvGrpSpPr>
            <p:grpSpPr>
              <a:xfrm>
                <a:off x="2124075" y="4010406"/>
                <a:ext cx="963168" cy="977709"/>
                <a:chOff x="2124075" y="4010406"/>
                <a:chExt cx="963168" cy="977709"/>
              </a:xfrm>
              <a:grpFill/>
            </p:grpSpPr>
            <p:sp>
              <p:nvSpPr>
                <p:cNvPr id="233" name="Rectangle 232"/>
                <p:cNvSpPr>
                  <a:spLocks noChangeAspect="1"/>
                </p:cNvSpPr>
                <p:nvPr/>
              </p:nvSpPr>
              <p:spPr>
                <a:xfrm>
                  <a:off x="2124075" y="41794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4" name="Rectangle 233"/>
                <p:cNvSpPr>
                  <a:spLocks noChangeAspect="1"/>
                </p:cNvSpPr>
                <p:nvPr/>
              </p:nvSpPr>
              <p:spPr>
                <a:xfrm>
                  <a:off x="2276475" y="43318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5" name="Rectangle 234"/>
                <p:cNvSpPr>
                  <a:spLocks noChangeAspect="1"/>
                </p:cNvSpPr>
                <p:nvPr/>
              </p:nvSpPr>
              <p:spPr>
                <a:xfrm>
                  <a:off x="2716657" y="4010406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6" name="Rectangle 235"/>
                <p:cNvSpPr>
                  <a:spLocks noChangeAspect="1"/>
                </p:cNvSpPr>
                <p:nvPr/>
              </p:nvSpPr>
              <p:spPr>
                <a:xfrm>
                  <a:off x="2581275" y="4353560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7" name="Rectangle 236"/>
                <p:cNvSpPr>
                  <a:spLocks noChangeAspect="1"/>
                </p:cNvSpPr>
                <p:nvPr/>
              </p:nvSpPr>
              <p:spPr>
                <a:xfrm>
                  <a:off x="2176907" y="47890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8" name="Rectangle 237"/>
                <p:cNvSpPr>
                  <a:spLocks noChangeAspect="1"/>
                </p:cNvSpPr>
                <p:nvPr/>
              </p:nvSpPr>
              <p:spPr>
                <a:xfrm>
                  <a:off x="2886075" y="4544059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2625725" y="4639056"/>
                <a:ext cx="963168" cy="977709"/>
                <a:chOff x="2124075" y="4010406"/>
                <a:chExt cx="963168" cy="977709"/>
              </a:xfrm>
              <a:grpFill/>
            </p:grpSpPr>
            <p:sp>
              <p:nvSpPr>
                <p:cNvPr id="227" name="Rectangle 226"/>
                <p:cNvSpPr>
                  <a:spLocks noChangeAspect="1"/>
                </p:cNvSpPr>
                <p:nvPr/>
              </p:nvSpPr>
              <p:spPr>
                <a:xfrm>
                  <a:off x="2124075" y="41794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28" name="Rectangle 227"/>
                <p:cNvSpPr>
                  <a:spLocks noChangeAspect="1"/>
                </p:cNvSpPr>
                <p:nvPr/>
              </p:nvSpPr>
              <p:spPr>
                <a:xfrm>
                  <a:off x="2276475" y="43318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29" name="Rectangle 228"/>
                <p:cNvSpPr>
                  <a:spLocks noChangeAspect="1"/>
                </p:cNvSpPr>
                <p:nvPr/>
              </p:nvSpPr>
              <p:spPr>
                <a:xfrm>
                  <a:off x="2716657" y="4010406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0" name="Rectangle 229"/>
                <p:cNvSpPr>
                  <a:spLocks noChangeAspect="1"/>
                </p:cNvSpPr>
                <p:nvPr/>
              </p:nvSpPr>
              <p:spPr>
                <a:xfrm>
                  <a:off x="2581275" y="4353560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1" name="Rectangle 230"/>
                <p:cNvSpPr>
                  <a:spLocks noChangeAspect="1"/>
                </p:cNvSpPr>
                <p:nvPr/>
              </p:nvSpPr>
              <p:spPr>
                <a:xfrm>
                  <a:off x="2176907" y="4789043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32" name="Rectangle 231"/>
                <p:cNvSpPr>
                  <a:spLocks noChangeAspect="1"/>
                </p:cNvSpPr>
                <p:nvPr/>
              </p:nvSpPr>
              <p:spPr>
                <a:xfrm>
                  <a:off x="2886075" y="4544059"/>
                  <a:ext cx="201168" cy="199072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</p:grpSp>
      <p:cxnSp>
        <p:nvCxnSpPr>
          <p:cNvPr id="240" name="Straight Connector 239"/>
          <p:cNvCxnSpPr/>
          <p:nvPr/>
        </p:nvCxnSpPr>
        <p:spPr>
          <a:xfrm>
            <a:off x="4847334" y="119825"/>
            <a:ext cx="22384" cy="445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1842265" y="2522458"/>
            <a:ext cx="3031420" cy="23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4535576" y="374297"/>
            <a:ext cx="2745582" cy="3774447"/>
            <a:chOff x="4585797" y="894969"/>
            <a:chExt cx="3660776" cy="5032596"/>
          </a:xfrm>
          <a:solidFill>
            <a:schemeClr val="accent6">
              <a:alpha val="21000"/>
            </a:schemeClr>
          </a:solidFill>
        </p:grpSpPr>
        <p:grpSp>
          <p:nvGrpSpPr>
            <p:cNvPr id="123" name="Group 122"/>
            <p:cNvGrpSpPr/>
            <p:nvPr/>
          </p:nvGrpSpPr>
          <p:grpSpPr>
            <a:xfrm>
              <a:off x="4987924" y="894969"/>
              <a:ext cx="2415198" cy="2187257"/>
              <a:chOff x="4987924" y="894969"/>
              <a:chExt cx="2415198" cy="2187257"/>
            </a:xfrm>
            <a:grpFill/>
          </p:grpSpPr>
          <p:grpSp>
            <p:nvGrpSpPr>
              <p:cNvPr id="55" name="Group 54"/>
              <p:cNvGrpSpPr/>
              <p:nvPr/>
            </p:nvGrpSpPr>
            <p:grpSpPr>
              <a:xfrm>
                <a:off x="6550024" y="1079119"/>
                <a:ext cx="516548" cy="588518"/>
                <a:chOff x="6238874" y="1037844"/>
                <a:chExt cx="516548" cy="588518"/>
              </a:xfrm>
              <a:grpFill/>
            </p:grpSpPr>
            <p:sp>
              <p:nvSpPr>
                <p:cNvPr id="56" name="Diamond 55"/>
                <p:cNvSpPr>
                  <a:spLocks noChangeAspect="1"/>
                </p:cNvSpPr>
                <p:nvPr/>
              </p:nvSpPr>
              <p:spPr>
                <a:xfrm>
                  <a:off x="6238874" y="1263650"/>
                  <a:ext cx="211748" cy="210312"/>
                </a:xfrm>
                <a:prstGeom prst="diamond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57" name="Diamond 56"/>
                <p:cNvSpPr>
                  <a:spLocks noChangeAspect="1"/>
                </p:cNvSpPr>
                <p:nvPr/>
              </p:nvSpPr>
              <p:spPr>
                <a:xfrm>
                  <a:off x="6391274" y="1416050"/>
                  <a:ext cx="211748" cy="210312"/>
                </a:xfrm>
                <a:prstGeom prst="diamond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58" name="Diamond 57"/>
                <p:cNvSpPr>
                  <a:spLocks noChangeAspect="1"/>
                </p:cNvSpPr>
                <p:nvPr/>
              </p:nvSpPr>
              <p:spPr>
                <a:xfrm>
                  <a:off x="6543674" y="1037844"/>
                  <a:ext cx="211748" cy="210312"/>
                </a:xfrm>
                <a:prstGeom prst="diamond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4987924" y="894969"/>
                <a:ext cx="2415198" cy="2187257"/>
                <a:chOff x="4956174" y="1037844"/>
                <a:chExt cx="2415198" cy="2187257"/>
              </a:xfrm>
              <a:grpFill/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6238874" y="1037844"/>
                  <a:ext cx="516548" cy="588518"/>
                  <a:chOff x="6238874" y="1037844"/>
                  <a:chExt cx="516548" cy="588518"/>
                </a:xfrm>
                <a:grpFill/>
              </p:grpSpPr>
              <p:sp>
                <p:nvSpPr>
                  <p:cNvPr id="51" name="Diamond 50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  <a:ln>
                    <a:solidFill>
                      <a:schemeClr val="accent1">
                        <a:shade val="95000"/>
                        <a:satMod val="105000"/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2" name="Diamond 51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  <a:ln>
                    <a:solidFill>
                      <a:schemeClr val="accent1">
                        <a:shade val="95000"/>
                        <a:satMod val="105000"/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3" name="Diamond 52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  <a:ln>
                    <a:solidFill>
                      <a:schemeClr val="accent1">
                        <a:shade val="95000"/>
                        <a:satMod val="105000"/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5565773" y="1667637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60" name="Diamond 59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61" name="Diamond 60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62" name="Diamond 61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64" name="Diamond 63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65" name="Diamond 64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66" name="Diamond 65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4956174" y="1311465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74" name="Diamond 73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75" name="Diamond 74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76" name="Diamond 75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71" name="Diamond 70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72" name="Diamond 71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73" name="Diamond 72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6543674" y="1644269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83" name="Diamond 82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84" name="Diamond 83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85" name="Diamond 84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80" name="Diamond 79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81" name="Diamond 80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82" name="Diamond 81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6036773" y="2595308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92" name="Diamond 91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93" name="Diamond 92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94" name="Diamond 93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89" name="Diamond 88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90" name="Diamond 89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91" name="Diamond 90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5472722" y="2206053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01" name="Diamond 100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02" name="Diamond 101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03" name="Diamond 102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98" name="Diamond 97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99" name="Diamond 98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00" name="Diamond 99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</p:grpSp>
        </p:grpSp>
        <p:grpSp>
          <p:nvGrpSpPr>
            <p:cNvPr id="124" name="Group 123"/>
            <p:cNvGrpSpPr/>
            <p:nvPr/>
          </p:nvGrpSpPr>
          <p:grpSpPr>
            <a:xfrm>
              <a:off x="4585797" y="2984500"/>
              <a:ext cx="2415198" cy="2187257"/>
              <a:chOff x="4987924" y="894969"/>
              <a:chExt cx="2415198" cy="2187257"/>
            </a:xfrm>
            <a:grpFill/>
          </p:grpSpPr>
          <p:grpSp>
            <p:nvGrpSpPr>
              <p:cNvPr id="125" name="Group 124"/>
              <p:cNvGrpSpPr/>
              <p:nvPr/>
            </p:nvGrpSpPr>
            <p:grpSpPr>
              <a:xfrm>
                <a:off x="6550024" y="1079119"/>
                <a:ext cx="516548" cy="588518"/>
                <a:chOff x="6238874" y="1037844"/>
                <a:chExt cx="516548" cy="588518"/>
              </a:xfrm>
              <a:grpFill/>
            </p:grpSpPr>
            <p:sp>
              <p:nvSpPr>
                <p:cNvPr id="176" name="Diamond 175"/>
                <p:cNvSpPr>
                  <a:spLocks noChangeAspect="1"/>
                </p:cNvSpPr>
                <p:nvPr/>
              </p:nvSpPr>
              <p:spPr>
                <a:xfrm>
                  <a:off x="6238874" y="1263650"/>
                  <a:ext cx="211748" cy="210312"/>
                </a:xfrm>
                <a:prstGeom prst="diamond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77" name="Diamond 176"/>
                <p:cNvSpPr>
                  <a:spLocks noChangeAspect="1"/>
                </p:cNvSpPr>
                <p:nvPr/>
              </p:nvSpPr>
              <p:spPr>
                <a:xfrm>
                  <a:off x="6391274" y="1416050"/>
                  <a:ext cx="211748" cy="210312"/>
                </a:xfrm>
                <a:prstGeom prst="diamond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78" name="Diamond 177"/>
                <p:cNvSpPr>
                  <a:spLocks noChangeAspect="1"/>
                </p:cNvSpPr>
                <p:nvPr/>
              </p:nvSpPr>
              <p:spPr>
                <a:xfrm>
                  <a:off x="6543674" y="1037844"/>
                  <a:ext cx="211748" cy="210312"/>
                </a:xfrm>
                <a:prstGeom prst="diamond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4987924" y="894969"/>
                <a:ext cx="2415198" cy="2187257"/>
                <a:chOff x="4956174" y="1037844"/>
                <a:chExt cx="2415198" cy="2187257"/>
              </a:xfrm>
              <a:grpFill/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6238874" y="1037844"/>
                  <a:ext cx="516548" cy="588518"/>
                  <a:chOff x="6238874" y="1037844"/>
                  <a:chExt cx="516548" cy="588518"/>
                </a:xfrm>
                <a:grpFill/>
              </p:grpSpPr>
              <p:sp>
                <p:nvSpPr>
                  <p:cNvPr id="173" name="Diamond 172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  <a:ln>
                    <a:solidFill>
                      <a:schemeClr val="accent1">
                        <a:shade val="95000"/>
                        <a:satMod val="105000"/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74" name="Diamond 173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  <a:ln>
                    <a:solidFill>
                      <a:schemeClr val="accent1">
                        <a:shade val="95000"/>
                        <a:satMod val="105000"/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75" name="Diamond 174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  <a:ln>
                    <a:solidFill>
                      <a:schemeClr val="accent1">
                        <a:shade val="95000"/>
                        <a:satMod val="105000"/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5565773" y="1667637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70" name="Diamond 169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71" name="Diamond 170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72" name="Diamond 171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67" name="Diamond 166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68" name="Diamond 167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69" name="Diamond 168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4956174" y="1311465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62" name="Diamond 161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63" name="Diamond 162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64" name="Diamond 163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59" name="Diamond 158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60" name="Diamond 159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61" name="Diamond 160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6543674" y="1644269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54" name="Diamond 153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55" name="Diamond 154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56" name="Diamond 155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51" name="Diamond 150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52" name="Diamond 151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53" name="Diamond 152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036773" y="2595308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46" name="Diamond 145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47" name="Diamond 146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48" name="Diamond 147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43" name="Diamond 142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44" name="Diamond 143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45" name="Diamond 144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5472722" y="2206053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38" name="Diamond 137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39" name="Diamond 138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40" name="Diamond 139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35" name="Diamond 134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36" name="Diamond 135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37" name="Diamond 136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</p:grpSp>
        </p:grpSp>
        <p:grpSp>
          <p:nvGrpSpPr>
            <p:cNvPr id="244" name="Group 243"/>
            <p:cNvGrpSpPr/>
            <p:nvPr/>
          </p:nvGrpSpPr>
          <p:grpSpPr>
            <a:xfrm>
              <a:off x="5831375" y="3740308"/>
              <a:ext cx="2415198" cy="2187257"/>
              <a:chOff x="4987924" y="894969"/>
              <a:chExt cx="2415198" cy="2187257"/>
            </a:xfrm>
            <a:grpFill/>
          </p:grpSpPr>
          <p:grpSp>
            <p:nvGrpSpPr>
              <p:cNvPr id="245" name="Group 244"/>
              <p:cNvGrpSpPr/>
              <p:nvPr/>
            </p:nvGrpSpPr>
            <p:grpSpPr>
              <a:xfrm>
                <a:off x="6550024" y="1079119"/>
                <a:ext cx="516548" cy="588518"/>
                <a:chOff x="6238874" y="1037844"/>
                <a:chExt cx="516548" cy="588518"/>
              </a:xfrm>
              <a:grpFill/>
            </p:grpSpPr>
            <p:sp>
              <p:nvSpPr>
                <p:cNvPr id="296" name="Diamond 295"/>
                <p:cNvSpPr>
                  <a:spLocks noChangeAspect="1"/>
                </p:cNvSpPr>
                <p:nvPr/>
              </p:nvSpPr>
              <p:spPr>
                <a:xfrm>
                  <a:off x="6238874" y="1263650"/>
                  <a:ext cx="211748" cy="210312"/>
                </a:xfrm>
                <a:prstGeom prst="diamond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7" name="Diamond 296"/>
                <p:cNvSpPr>
                  <a:spLocks noChangeAspect="1"/>
                </p:cNvSpPr>
                <p:nvPr/>
              </p:nvSpPr>
              <p:spPr>
                <a:xfrm>
                  <a:off x="6391274" y="1416050"/>
                  <a:ext cx="211748" cy="210312"/>
                </a:xfrm>
                <a:prstGeom prst="diamond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8" name="Diamond 297"/>
                <p:cNvSpPr>
                  <a:spLocks noChangeAspect="1"/>
                </p:cNvSpPr>
                <p:nvPr/>
              </p:nvSpPr>
              <p:spPr>
                <a:xfrm>
                  <a:off x="6543674" y="1037844"/>
                  <a:ext cx="211748" cy="210312"/>
                </a:xfrm>
                <a:prstGeom prst="diamond">
                  <a:avLst/>
                </a:prstGeom>
                <a:grpFill/>
                <a:ln>
                  <a:solidFill>
                    <a:schemeClr val="accent1">
                      <a:shade val="95000"/>
                      <a:satMod val="10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4987924" y="894969"/>
                <a:ext cx="2415198" cy="2187257"/>
                <a:chOff x="4956174" y="1037844"/>
                <a:chExt cx="2415198" cy="2187257"/>
              </a:xfrm>
              <a:grpFill/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6238874" y="1037844"/>
                  <a:ext cx="516548" cy="588518"/>
                  <a:chOff x="6238874" y="1037844"/>
                  <a:chExt cx="516548" cy="588518"/>
                </a:xfrm>
                <a:grpFill/>
              </p:grpSpPr>
              <p:sp>
                <p:nvSpPr>
                  <p:cNvPr id="293" name="Diamond 292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  <a:ln>
                    <a:solidFill>
                      <a:schemeClr val="accent1">
                        <a:shade val="95000"/>
                        <a:satMod val="105000"/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94" name="Diamond 293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  <a:ln>
                    <a:solidFill>
                      <a:schemeClr val="accent1">
                        <a:shade val="95000"/>
                        <a:satMod val="105000"/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95" name="Diamond 294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  <a:ln>
                    <a:solidFill>
                      <a:schemeClr val="accent1">
                        <a:shade val="95000"/>
                        <a:satMod val="105000"/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5565773" y="1667637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285" name="Group 284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90" name="Diamond 289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91" name="Diamond 290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92" name="Diamond 291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286" name="Group 285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87" name="Diamond 286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88" name="Diamond 287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89" name="Diamond 288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4956174" y="1311465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277" name="Group 276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82" name="Diamond 281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83" name="Diamond 282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84" name="Diamond 283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79" name="Diamond 278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80" name="Diamond 279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81" name="Diamond 280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6543674" y="1644269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269" name="Group 268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74" name="Diamond 273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75" name="Diamond 274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76" name="Diamond 275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270" name="Group 269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71" name="Diamond 270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72" name="Diamond 271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73" name="Diamond 272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6036773" y="2595308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261" name="Group 260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66" name="Diamond 265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67" name="Diamond 266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68" name="Diamond 267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63" name="Diamond 262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64" name="Diamond 263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65" name="Diamond 264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472722" y="2206053"/>
                  <a:ext cx="827698" cy="629793"/>
                  <a:chOff x="6391274" y="1491869"/>
                  <a:chExt cx="827698" cy="629793"/>
                </a:xfrm>
                <a:grpFill/>
              </p:grpSpPr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6391274" y="1491869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58" name="Diamond 257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59" name="Diamond 258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60" name="Diamond 259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254" name="Group 253"/>
                  <p:cNvGrpSpPr/>
                  <p:nvPr/>
                </p:nvGrpSpPr>
                <p:grpSpPr>
                  <a:xfrm>
                    <a:off x="6702424" y="15331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55" name="Diamond 254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56" name="Diamond 255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57" name="Diamond 256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  <a:ln>
                      <a:solidFill>
                        <a:schemeClr val="accent1">
                          <a:shade val="95000"/>
                          <a:satMod val="105000"/>
                          <a:alpha val="3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</p:grpSp>
          </p:grpSp>
        </p:grpSp>
      </p:grpSp>
      <p:cxnSp>
        <p:nvCxnSpPr>
          <p:cNvPr id="301" name="Straight Arrow Connector 300"/>
          <p:cNvCxnSpPr/>
          <p:nvPr/>
        </p:nvCxnSpPr>
        <p:spPr>
          <a:xfrm>
            <a:off x="1786349" y="4584763"/>
            <a:ext cx="58205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V="1">
            <a:off x="1842265" y="297657"/>
            <a:ext cx="0" cy="427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220039" y="4699814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  <a:r>
              <a:rPr lang="en-US" sz="1050" baseline="-25000" dirty="0"/>
              <a:t>1</a:t>
            </a:r>
            <a:endParaRPr lang="en-US" sz="1050" dirty="0"/>
          </a:p>
        </p:txBody>
      </p:sp>
      <p:sp>
        <p:nvSpPr>
          <p:cNvPr id="306" name="TextBox 305"/>
          <p:cNvSpPr txBox="1"/>
          <p:nvPr/>
        </p:nvSpPr>
        <p:spPr>
          <a:xfrm>
            <a:off x="1454428" y="29765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  <a:r>
              <a:rPr lang="en-US" sz="1050" baseline="-25000" dirty="0"/>
              <a:t>2</a:t>
            </a:r>
            <a:endParaRPr lang="en-US" sz="1050" dirty="0"/>
          </a:p>
        </p:txBody>
      </p:sp>
      <p:sp>
        <p:nvSpPr>
          <p:cNvPr id="314" name="Oval 313"/>
          <p:cNvSpPr/>
          <p:nvPr/>
        </p:nvSpPr>
        <p:spPr>
          <a:xfrm>
            <a:off x="3148013" y="1319213"/>
            <a:ext cx="190500" cy="1785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15" name="Rectangle 314"/>
          <p:cNvSpPr>
            <a:spLocks noChangeAspect="1"/>
          </p:cNvSpPr>
          <p:nvPr/>
        </p:nvSpPr>
        <p:spPr>
          <a:xfrm>
            <a:off x="3671030" y="3593592"/>
            <a:ext cx="150876" cy="14930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16" name="Diamond 315"/>
          <p:cNvSpPr>
            <a:spLocks noChangeAspect="1"/>
          </p:cNvSpPr>
          <p:nvPr/>
        </p:nvSpPr>
        <p:spPr>
          <a:xfrm>
            <a:off x="6096823" y="2490788"/>
            <a:ext cx="158811" cy="157734"/>
          </a:xfrm>
          <a:prstGeom prst="diamond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323" name="Group 322"/>
          <p:cNvGrpSpPr/>
          <p:nvPr/>
        </p:nvGrpSpPr>
        <p:grpSpPr>
          <a:xfrm>
            <a:off x="1930149" y="336244"/>
            <a:ext cx="6111784" cy="2684053"/>
            <a:chOff x="1049532" y="448326"/>
            <a:chExt cx="8149043" cy="3578737"/>
          </a:xfrm>
        </p:grpSpPr>
        <p:sp>
          <p:nvSpPr>
            <p:cNvPr id="320" name="TextBox 319"/>
            <p:cNvSpPr txBox="1"/>
            <p:nvPr/>
          </p:nvSpPr>
          <p:spPr>
            <a:xfrm>
              <a:off x="7879411" y="709375"/>
              <a:ext cx="131916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Region1 (R1)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434571" y="448326"/>
              <a:ext cx="131916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Region2 (R2)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1049532" y="3688508"/>
              <a:ext cx="131916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Region3 (R3)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79898" y="1093387"/>
            <a:ext cx="3186064" cy="2239330"/>
            <a:chOff x="2849197" y="1457849"/>
            <a:chExt cx="4248085" cy="2985774"/>
          </a:xfrm>
        </p:grpSpPr>
        <p:sp>
          <p:nvSpPr>
            <p:cNvPr id="2" name="TextBox 1"/>
            <p:cNvSpPr txBox="1"/>
            <p:nvPr/>
          </p:nvSpPr>
          <p:spPr>
            <a:xfrm>
              <a:off x="3043764" y="1457849"/>
              <a:ext cx="69078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y=2.2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406494" y="2500837"/>
              <a:ext cx="69078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y=3.2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849197" y="4105068"/>
              <a:ext cx="69078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y=5.6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3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sub-regions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5639" y="996308"/>
            <a:ext cx="8520600" cy="34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regions could have any shape.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121178" y="1904917"/>
            <a:ext cx="4658833" cy="2942335"/>
            <a:chOff x="415237" y="396875"/>
            <a:chExt cx="8760998" cy="6423910"/>
          </a:xfrm>
        </p:grpSpPr>
        <p:grpSp>
          <p:nvGrpSpPr>
            <p:cNvPr id="5" name="Group 4"/>
            <p:cNvGrpSpPr/>
            <p:nvPr/>
          </p:nvGrpSpPr>
          <p:grpSpPr>
            <a:xfrm>
              <a:off x="1046688" y="470424"/>
              <a:ext cx="4640872" cy="2706688"/>
              <a:chOff x="1174750" y="611187"/>
              <a:chExt cx="4640872" cy="2706688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3435350" y="2178050"/>
                <a:ext cx="1600200" cy="987425"/>
                <a:chOff x="1174750" y="904875"/>
                <a:chExt cx="1600200" cy="987425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1174750" y="95250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2009775" y="9048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1704975" y="11207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2368550" y="129540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1327150" y="126365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2003425" y="15017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1685925" y="16541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2520950" y="160655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1174750" y="611187"/>
                <a:ext cx="4640872" cy="2706688"/>
                <a:chOff x="1174750" y="611187"/>
                <a:chExt cx="4640872" cy="2706688"/>
              </a:xfrm>
            </p:grpSpPr>
            <p:grpSp>
              <p:nvGrpSpPr>
                <p:cNvPr id="248" name="Group 247"/>
                <p:cNvGrpSpPr/>
                <p:nvPr/>
              </p:nvGrpSpPr>
              <p:grpSpPr>
                <a:xfrm>
                  <a:off x="2089150" y="611187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284" name="Oval 283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5" name="Oval 284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6" name="Oval 285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7" name="Oval 286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90" name="Oval 289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289050" y="2330450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276" name="Oval 275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0" name="Oval 279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2" name="Oval 281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1174750" y="904875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268" name="Oval 267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4" name="Oval 273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4367822" y="1616837"/>
                  <a:ext cx="1447800" cy="987425"/>
                  <a:chOff x="1174750" y="904875"/>
                  <a:chExt cx="1447800" cy="987425"/>
                </a:xfrm>
              </p:grpSpPr>
              <p:sp>
                <p:nvSpPr>
                  <p:cNvPr id="261" name="Oval 260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62" name="Oval 261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752725" y="2044700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253" name="Oval 252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1839420" y="2673239"/>
              <a:ext cx="3653490" cy="3114674"/>
              <a:chOff x="1817116" y="2982468"/>
              <a:chExt cx="3653490" cy="3114674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3109341" y="3265138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40" name="Rectangle 239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41" name="Rectangle 240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42" name="Rectangle 241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43" name="Rectangle 242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44" name="Rectangle 243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45" name="Rectangle 244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33" name="Group 232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34" name="Rectangle 233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5" name="Rectangle 234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6" name="Rectangle 235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7" name="Rectangle 236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8" name="Rectangle 237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9" name="Rectangle 238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188" name="Group 187"/>
              <p:cNvGrpSpPr/>
              <p:nvPr/>
            </p:nvGrpSpPr>
            <p:grpSpPr>
              <a:xfrm>
                <a:off x="4005788" y="4490783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26" name="Rectangle 225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7" name="Rectangle 226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8" name="Rectangle 227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9" name="Rectangle 228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0" name="Rectangle 229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1" name="Rectangle 230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20" name="Rectangle 219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1" name="Rectangle 220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2" name="Rectangle 221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3" name="Rectangle 222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4" name="Rectangle 223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5" name="Rectangle 224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189" name="Group 188"/>
              <p:cNvGrpSpPr/>
              <p:nvPr/>
            </p:nvGrpSpPr>
            <p:grpSpPr>
              <a:xfrm>
                <a:off x="2124075" y="4010406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204" name="Group 203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12" name="Rectangle 211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3" name="Rectangle 212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4" name="Rectangle 213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5" name="Rectangle 214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6" name="Rectangle 215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7" name="Rectangle 216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06" name="Rectangle 205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7" name="Rectangle 206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8" name="Rectangle 207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9" name="Rectangle 208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0" name="Rectangle 209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1" name="Rectangle 210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190" name="Group 189"/>
              <p:cNvGrpSpPr/>
              <p:nvPr/>
            </p:nvGrpSpPr>
            <p:grpSpPr>
              <a:xfrm>
                <a:off x="1817116" y="2982468"/>
                <a:ext cx="1464818" cy="1437322"/>
                <a:chOff x="2124075" y="4179443"/>
                <a:chExt cx="1464818" cy="1437322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124075" y="4179443"/>
                  <a:ext cx="963168" cy="808672"/>
                  <a:chOff x="2124075" y="4179443"/>
                  <a:chExt cx="963168" cy="808672"/>
                </a:xfrm>
              </p:grpSpPr>
              <p:sp>
                <p:nvSpPr>
                  <p:cNvPr id="199" name="Rectangle 198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0" name="Rectangle 199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1" name="Rectangle 200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2" name="Rectangle 201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3" name="Rectangle 202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193" name="Rectangle 192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4" name="Rectangle 193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5" name="Rectangle 194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6" name="Rectangle 195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7" name="Rectangle 196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8" name="Rectangle 197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4523434" y="499063"/>
              <a:ext cx="3660776" cy="5032596"/>
              <a:chOff x="4585797" y="894969"/>
              <a:chExt cx="3660776" cy="503259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987924" y="894969"/>
                <a:ext cx="2415198" cy="2187257"/>
                <a:chOff x="4987924" y="894969"/>
                <a:chExt cx="2415198" cy="2187257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6550024" y="1079119"/>
                  <a:ext cx="516548" cy="588518"/>
                  <a:chOff x="6238874" y="1037844"/>
                  <a:chExt cx="516548" cy="588518"/>
                </a:xfrm>
                <a:solidFill>
                  <a:srgbClr val="F79646"/>
                </a:solidFill>
              </p:grpSpPr>
              <p:sp>
                <p:nvSpPr>
                  <p:cNvPr id="184" name="Diamond 183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85" name="Diamond 184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86" name="Diamond 185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4987924" y="894969"/>
                  <a:ext cx="2415198" cy="2187257"/>
                  <a:chOff x="4956174" y="1037844"/>
                  <a:chExt cx="2415198" cy="2187257"/>
                </a:xfrm>
                <a:solidFill>
                  <a:schemeClr val="accent6"/>
                </a:solidFill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6238874" y="10378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81" name="Diamond 180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82" name="Diamond 181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83" name="Diamond 182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5565773" y="1667637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78" name="Diamond 1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79" name="Diamond 1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80" name="Diamond 1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74" name="Group 173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75" name="Diamond 1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76" name="Diamond 1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77" name="Diamond 1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4956174" y="1311465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70" name="Diamond 1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71" name="Diamond 1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72" name="Diamond 1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67" name="Diamond 1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8" name="Diamond 1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9" name="Diamond 1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6543674" y="1644269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57" name="Group 156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62" name="Diamond 1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3" name="Diamond 1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4" name="Diamond 1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59" name="Diamond 1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0" name="Diamond 1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1" name="Diamond 1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6036773" y="2595308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54" name="Diamond 1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55" name="Diamond 1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56" name="Diamond 1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51" name="Diamond 1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52" name="Diamond 1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53" name="Diamond 1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5777522" y="2206053"/>
                    <a:ext cx="522898" cy="629793"/>
                    <a:chOff x="6696074" y="1491869"/>
                    <a:chExt cx="522898" cy="629793"/>
                  </a:xfrm>
                  <a:grpFill/>
                </p:grpSpPr>
                <p:sp>
                  <p:nvSpPr>
                    <p:cNvPr id="144" name="Diamond 143"/>
                    <p:cNvSpPr>
                      <a:spLocks noChangeAspect="1"/>
                    </p:cNvSpPr>
                    <p:nvPr/>
                  </p:nvSpPr>
                  <p:spPr>
                    <a:xfrm>
                      <a:off x="6696074" y="1491869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grpSp>
                  <p:nvGrpSpPr>
                    <p:cNvPr id="145" name="Group 144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46" name="Diamond 1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47" name="Diamond 1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48" name="Diamond 1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4585797" y="2984500"/>
                <a:ext cx="2415198" cy="2187257"/>
                <a:chOff x="4987924" y="894969"/>
                <a:chExt cx="2415198" cy="2187257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6550024" y="1079119"/>
                  <a:ext cx="516548" cy="588518"/>
                  <a:chOff x="6238874" y="1037844"/>
                  <a:chExt cx="516548" cy="588518"/>
                </a:xfrm>
                <a:solidFill>
                  <a:srgbClr val="F79646"/>
                </a:solidFill>
              </p:grpSpPr>
              <p:sp>
                <p:nvSpPr>
                  <p:cNvPr id="133" name="Diamond 132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34" name="Diamond 133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35" name="Diamond 134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4987924" y="894969"/>
                  <a:ext cx="2415198" cy="2187257"/>
                  <a:chOff x="4956174" y="1037844"/>
                  <a:chExt cx="2415198" cy="2187257"/>
                </a:xfrm>
                <a:solidFill>
                  <a:schemeClr val="accent6"/>
                </a:solidFill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6238874" y="10378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30" name="Diamond 129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31" name="Diamond 130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32" name="Diamond 131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565773" y="1667637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27" name="Diamond 12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28" name="Diamond 1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29" name="Diamond 12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24" name="Diamond 1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25" name="Diamond 1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26" name="Diamond 1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4956174" y="1311465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19" name="Diamond 1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20" name="Diamond 1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21" name="Diamond 1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16" name="Diamond 1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17" name="Diamond 1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18" name="Diamond 1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6543674" y="1644269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11" name="Diamond 11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12" name="Diamond 1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13" name="Diamond 1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08" name="Diamond 1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09" name="Diamond 1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10" name="Diamond 10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036773" y="2595308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03" name="Diamond 1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04" name="Diamond 1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05" name="Diamond 1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99" name="Group 98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00" name="Diamond 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01" name="Diamond 1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02" name="Diamond 1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5472722" y="2206053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95" name="Diamond 9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96" name="Diamond 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97" name="Diamond 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92" name="Diamond 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93" name="Diamond 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94" name="Diamond 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</p:grpSp>
          </p:grpSp>
          <p:grpSp>
            <p:nvGrpSpPr>
              <p:cNvPr id="27" name="Group 26"/>
              <p:cNvGrpSpPr/>
              <p:nvPr/>
            </p:nvGrpSpPr>
            <p:grpSpPr>
              <a:xfrm>
                <a:off x="5831375" y="3740308"/>
                <a:ext cx="2415198" cy="2187257"/>
                <a:chOff x="4987924" y="894969"/>
                <a:chExt cx="2415198" cy="21872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550024" y="1079119"/>
                  <a:ext cx="516548" cy="588518"/>
                  <a:chOff x="6238874" y="1037844"/>
                  <a:chExt cx="516548" cy="588518"/>
                </a:xfrm>
                <a:solidFill>
                  <a:srgbClr val="F79646"/>
                </a:solidFill>
              </p:grpSpPr>
              <p:sp>
                <p:nvSpPr>
                  <p:cNvPr id="79" name="Diamond 78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80" name="Diamond 79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81" name="Diamond 80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987924" y="894969"/>
                  <a:ext cx="2415198" cy="2187257"/>
                  <a:chOff x="4956174" y="1037844"/>
                  <a:chExt cx="2415198" cy="2187257"/>
                </a:xfrm>
                <a:solidFill>
                  <a:schemeClr val="accent6"/>
                </a:solidFill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6238874" y="10378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76" name="Diamond 75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77" name="Diamond 76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78" name="Diamond 77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565773" y="1667637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73" name="Diamond 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74" name="Diamond 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75" name="Diamond 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70" name="Diamond 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71" name="Diamond 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72" name="Diamond 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4956174" y="1311465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65" name="Diamond 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66" name="Diamond 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67" name="Diamond 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62" name="Diamond 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63" name="Diamond 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64" name="Diamond 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6543674" y="1644269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57" name="Diamond 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58" name="Diamond 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59" name="Diamond 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54" name="Diamond 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55" name="Diamond 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56" name="Diamond 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036773" y="2595308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9" name="Diamond 4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50" name="Diamond 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51" name="Diamond 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6" name="Diamond 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7" name="Diamond 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8" name="Diamond 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472722" y="2206053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1" name="Diamond 4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2" name="Diamond 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3" name="Diamond 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8" name="Diamond 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9" name="Diamond 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0" name="Diamond 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</p:grpSp>
          </p:grpSp>
        </p:grpSp>
        <p:cxnSp>
          <p:nvCxnSpPr>
            <p:cNvPr id="8" name="Straight Arrow Connector 7"/>
            <p:cNvCxnSpPr/>
            <p:nvPr/>
          </p:nvCxnSpPr>
          <p:spPr>
            <a:xfrm>
              <a:off x="857798" y="6113017"/>
              <a:ext cx="77607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932353" y="396876"/>
              <a:ext cx="0" cy="57002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102720" y="6266418"/>
              <a:ext cx="567325" cy="55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x</a:t>
              </a:r>
              <a:r>
                <a:rPr lang="en-US" sz="1050" baseline="-25000" dirty="0"/>
                <a:t>1</a:t>
              </a:r>
              <a:endParaRPr 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237" y="396875"/>
              <a:ext cx="567325" cy="55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x</a:t>
              </a:r>
              <a:r>
                <a:rPr lang="en-US" sz="1050" baseline="-25000" dirty="0"/>
                <a:t>2</a:t>
              </a:r>
              <a:endParaRPr lang="en-US" sz="105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673350" y="1758950"/>
              <a:ext cx="254000" cy="238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3370707" y="4791456"/>
              <a:ext cx="201168" cy="199072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" name="Diamond 13"/>
            <p:cNvSpPr>
              <a:spLocks noChangeAspect="1"/>
            </p:cNvSpPr>
            <p:nvPr/>
          </p:nvSpPr>
          <p:spPr>
            <a:xfrm>
              <a:off x="6605097" y="3321050"/>
              <a:ext cx="211748" cy="210312"/>
            </a:xfrm>
            <a:prstGeom prst="diamond">
              <a:avLst/>
            </a:prstGeom>
            <a:solidFill>
              <a:srgbClr val="F7964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9532" y="448326"/>
              <a:ext cx="8126703" cy="3794549"/>
              <a:chOff x="1049532" y="448326"/>
              <a:chExt cx="8126703" cy="379454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7879410" y="709375"/>
                <a:ext cx="1296825" cy="554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Region1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34568" y="448326"/>
                <a:ext cx="1296825" cy="554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Region2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49532" y="3688508"/>
                <a:ext cx="1296825" cy="554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Region3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49197" y="1457849"/>
              <a:ext cx="4573776" cy="3201586"/>
              <a:chOff x="2849197" y="1457849"/>
              <a:chExt cx="4573776" cy="320158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043762" y="1457849"/>
                <a:ext cx="1016479" cy="554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Y=2.5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06494" y="2500836"/>
                <a:ext cx="1016479" cy="554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Y=2.9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49197" y="4105068"/>
                <a:ext cx="1016480" cy="554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Y=5.1</a:t>
                </a:r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904875" y="412750"/>
              <a:ext cx="4540250" cy="2841625"/>
            </a:xfrm>
            <a:custGeom>
              <a:avLst/>
              <a:gdLst>
                <a:gd name="connsiteX0" fmla="*/ 3730625 w 4540250"/>
                <a:gd name="connsiteY0" fmla="*/ 0 h 2841625"/>
                <a:gd name="connsiteX1" fmla="*/ 3730625 w 4540250"/>
                <a:gd name="connsiteY1" fmla="*/ 1000125 h 2841625"/>
                <a:gd name="connsiteX2" fmla="*/ 4540250 w 4540250"/>
                <a:gd name="connsiteY2" fmla="*/ 1016000 h 2841625"/>
                <a:gd name="connsiteX3" fmla="*/ 4524375 w 4540250"/>
                <a:gd name="connsiteY3" fmla="*/ 2301875 h 2841625"/>
                <a:gd name="connsiteX4" fmla="*/ 3587750 w 4540250"/>
                <a:gd name="connsiteY4" fmla="*/ 2301875 h 2841625"/>
                <a:gd name="connsiteX5" fmla="*/ 3587750 w 4540250"/>
                <a:gd name="connsiteY5" fmla="*/ 2841625 h 2841625"/>
                <a:gd name="connsiteX6" fmla="*/ 2508250 w 4540250"/>
                <a:gd name="connsiteY6" fmla="*/ 2809875 h 2841625"/>
                <a:gd name="connsiteX7" fmla="*/ 2508250 w 4540250"/>
                <a:gd name="connsiteY7" fmla="*/ 2206625 h 2841625"/>
                <a:gd name="connsiteX8" fmla="*/ 0 w 4540250"/>
                <a:gd name="connsiteY8" fmla="*/ 2238375 h 28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0250" h="2841625">
                  <a:moveTo>
                    <a:pt x="3730625" y="0"/>
                  </a:moveTo>
                  <a:lnTo>
                    <a:pt x="3730625" y="1000125"/>
                  </a:lnTo>
                  <a:lnTo>
                    <a:pt x="4540250" y="1016000"/>
                  </a:lnTo>
                  <a:lnTo>
                    <a:pt x="4524375" y="2301875"/>
                  </a:lnTo>
                  <a:lnTo>
                    <a:pt x="3587750" y="2301875"/>
                  </a:lnTo>
                  <a:lnTo>
                    <a:pt x="3587750" y="2841625"/>
                  </a:lnTo>
                  <a:lnTo>
                    <a:pt x="2508250" y="2809875"/>
                  </a:lnTo>
                  <a:lnTo>
                    <a:pt x="2508250" y="2206625"/>
                  </a:lnTo>
                  <a:lnTo>
                    <a:pt x="0" y="2238375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429125" y="3286125"/>
              <a:ext cx="1158875" cy="2825750"/>
            </a:xfrm>
            <a:custGeom>
              <a:avLst/>
              <a:gdLst>
                <a:gd name="connsiteX0" fmla="*/ 0 w 1158875"/>
                <a:gd name="connsiteY0" fmla="*/ 0 h 2825750"/>
                <a:gd name="connsiteX1" fmla="*/ 0 w 1158875"/>
                <a:gd name="connsiteY1" fmla="*/ 222250 h 2825750"/>
                <a:gd name="connsiteX2" fmla="*/ 523875 w 1158875"/>
                <a:gd name="connsiteY2" fmla="*/ 238125 h 2825750"/>
                <a:gd name="connsiteX3" fmla="*/ 508000 w 1158875"/>
                <a:gd name="connsiteY3" fmla="*/ 1317625 h 2825750"/>
                <a:gd name="connsiteX4" fmla="*/ 1158875 w 1158875"/>
                <a:gd name="connsiteY4" fmla="*/ 1317625 h 2825750"/>
                <a:gd name="connsiteX5" fmla="*/ 1143000 w 1158875"/>
                <a:gd name="connsiteY5" fmla="*/ 2825750 h 28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8875" h="2825750">
                  <a:moveTo>
                    <a:pt x="0" y="0"/>
                  </a:moveTo>
                  <a:lnTo>
                    <a:pt x="0" y="222250"/>
                  </a:lnTo>
                  <a:lnTo>
                    <a:pt x="523875" y="238125"/>
                  </a:lnTo>
                  <a:lnTo>
                    <a:pt x="508000" y="1317625"/>
                  </a:lnTo>
                  <a:lnTo>
                    <a:pt x="1158875" y="1317625"/>
                  </a:lnTo>
                  <a:lnTo>
                    <a:pt x="1143000" y="282575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2163361" y="1622700"/>
            <a:ext cx="5484610" cy="3398290"/>
            <a:chOff x="415237" y="159766"/>
            <a:chExt cx="8537663" cy="6599778"/>
          </a:xfrm>
        </p:grpSpPr>
        <p:grpSp>
          <p:nvGrpSpPr>
            <p:cNvPr id="301" name="Group 300"/>
            <p:cNvGrpSpPr/>
            <p:nvPr/>
          </p:nvGrpSpPr>
          <p:grpSpPr>
            <a:xfrm>
              <a:off x="1046688" y="470424"/>
              <a:ext cx="4793272" cy="2706688"/>
              <a:chOff x="1174750" y="611187"/>
              <a:chExt cx="4793272" cy="2706688"/>
            </a:xfrm>
          </p:grpSpPr>
          <p:grpSp>
            <p:nvGrpSpPr>
              <p:cNvPr id="546" name="Group 545"/>
              <p:cNvGrpSpPr/>
              <p:nvPr/>
            </p:nvGrpSpPr>
            <p:grpSpPr>
              <a:xfrm>
                <a:off x="3435350" y="2178050"/>
                <a:ext cx="1600200" cy="987425"/>
                <a:chOff x="1174750" y="904875"/>
                <a:chExt cx="1600200" cy="987425"/>
              </a:xfrm>
            </p:grpSpPr>
            <p:sp>
              <p:nvSpPr>
                <p:cNvPr id="593" name="Oval 592"/>
                <p:cNvSpPr/>
                <p:nvPr/>
              </p:nvSpPr>
              <p:spPr>
                <a:xfrm>
                  <a:off x="1174750" y="95250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594" name="Oval 593"/>
                <p:cNvSpPr/>
                <p:nvPr/>
              </p:nvSpPr>
              <p:spPr>
                <a:xfrm>
                  <a:off x="2009775" y="9048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595" name="Oval 594"/>
                <p:cNvSpPr/>
                <p:nvPr/>
              </p:nvSpPr>
              <p:spPr>
                <a:xfrm>
                  <a:off x="1704975" y="11207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596" name="Oval 595"/>
                <p:cNvSpPr/>
                <p:nvPr/>
              </p:nvSpPr>
              <p:spPr>
                <a:xfrm>
                  <a:off x="2368550" y="129540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597" name="Oval 596"/>
                <p:cNvSpPr/>
                <p:nvPr/>
              </p:nvSpPr>
              <p:spPr>
                <a:xfrm>
                  <a:off x="1327150" y="126365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598" name="Oval 597"/>
                <p:cNvSpPr/>
                <p:nvPr/>
              </p:nvSpPr>
              <p:spPr>
                <a:xfrm>
                  <a:off x="2003425" y="15017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1685925" y="16541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2520950" y="160655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1174750" y="611187"/>
                <a:ext cx="4793272" cy="2706688"/>
                <a:chOff x="1174750" y="611187"/>
                <a:chExt cx="4793272" cy="2706688"/>
              </a:xfrm>
            </p:grpSpPr>
            <p:grpSp>
              <p:nvGrpSpPr>
                <p:cNvPr id="548" name="Group 547"/>
                <p:cNvGrpSpPr/>
                <p:nvPr/>
              </p:nvGrpSpPr>
              <p:grpSpPr>
                <a:xfrm>
                  <a:off x="2089150" y="611187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585" name="Oval 584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6" name="Oval 585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7" name="Oval 586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8" name="Oval 587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9" name="Oval 588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90" name="Oval 589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92" name="Oval 591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549" name="Group 548"/>
                <p:cNvGrpSpPr/>
                <p:nvPr/>
              </p:nvGrpSpPr>
              <p:grpSpPr>
                <a:xfrm>
                  <a:off x="1289050" y="2330450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577" name="Oval 576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8" name="Oval 577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9" name="Oval 578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0" name="Oval 579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1" name="Oval 580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2" name="Oval 581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3" name="Oval 582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4" name="Oval 583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550" name="Group 549"/>
                <p:cNvGrpSpPr/>
                <p:nvPr/>
              </p:nvGrpSpPr>
              <p:grpSpPr>
                <a:xfrm>
                  <a:off x="1174750" y="904875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569" name="Oval 568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0" name="Oval 569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1" name="Oval 570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3" name="Oval 572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4" name="Oval 573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5" name="Oval 574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6" name="Oval 575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551" name="Group 550"/>
                <p:cNvGrpSpPr/>
                <p:nvPr/>
              </p:nvGrpSpPr>
              <p:grpSpPr>
                <a:xfrm>
                  <a:off x="4367822" y="1616837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561" name="Oval 560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62" name="Oval 561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65" name="Oval 564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66" name="Oval 565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67" name="Oval 566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68" name="Oval 567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552" name="Group 551"/>
                <p:cNvGrpSpPr/>
                <p:nvPr/>
              </p:nvGrpSpPr>
              <p:grpSpPr>
                <a:xfrm>
                  <a:off x="2752725" y="2044700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553" name="Oval 552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54" name="Oval 553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55" name="Oval 554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56" name="Oval 555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57" name="Oval 556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58" name="Oval 557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59" name="Oval 558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60" name="Oval 559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</p:grpSp>
        <p:grpSp>
          <p:nvGrpSpPr>
            <p:cNvPr id="302" name="Group 301"/>
            <p:cNvGrpSpPr/>
            <p:nvPr/>
          </p:nvGrpSpPr>
          <p:grpSpPr>
            <a:xfrm>
              <a:off x="1839420" y="2504202"/>
              <a:ext cx="3653490" cy="3283711"/>
              <a:chOff x="1817116" y="2813431"/>
              <a:chExt cx="3653490" cy="3283711"/>
            </a:xfrm>
          </p:grpSpPr>
          <p:grpSp>
            <p:nvGrpSpPr>
              <p:cNvPr id="486" name="Group 485"/>
              <p:cNvGrpSpPr/>
              <p:nvPr/>
            </p:nvGrpSpPr>
            <p:grpSpPr>
              <a:xfrm>
                <a:off x="3109341" y="3265138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532" name="Group 531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540" name="Rectangle 539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41" name="Rectangle 540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42" name="Rectangle 541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43" name="Rectangle 542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44" name="Rectangle 543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45" name="Rectangle 544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533" name="Group 532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534" name="Rectangle 533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35" name="Rectangle 534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36" name="Rectangle 535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37" name="Rectangle 536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38" name="Rectangle 537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39" name="Rectangle 538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487" name="Group 486"/>
              <p:cNvGrpSpPr/>
              <p:nvPr/>
            </p:nvGrpSpPr>
            <p:grpSpPr>
              <a:xfrm>
                <a:off x="4005788" y="4490783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518" name="Group 517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526" name="Rectangle 525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27" name="Rectangle 526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28" name="Rectangle 527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29" name="Rectangle 528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30" name="Rectangle 529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31" name="Rectangle 530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519" name="Group 518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520" name="Rectangle 519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21" name="Rectangle 520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22" name="Rectangle 521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23" name="Rectangle 522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24" name="Rectangle 523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25" name="Rectangle 524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488" name="Group 487"/>
              <p:cNvGrpSpPr/>
              <p:nvPr/>
            </p:nvGrpSpPr>
            <p:grpSpPr>
              <a:xfrm>
                <a:off x="2124075" y="4010406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504" name="Group 503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512" name="Rectangle 511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13" name="Rectangle 512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14" name="Rectangle 513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15" name="Rectangle 514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16" name="Rectangle 515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17" name="Rectangle 516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506" name="Rectangle 505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07" name="Rectangle 506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08" name="Rectangle 507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09" name="Rectangle 508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10" name="Rectangle 509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11" name="Rectangle 510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489" name="Group 488"/>
              <p:cNvGrpSpPr/>
              <p:nvPr/>
            </p:nvGrpSpPr>
            <p:grpSpPr>
              <a:xfrm>
                <a:off x="1817116" y="2813431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490" name="Group 489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498" name="Rectangle 497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99" name="Rectangle 498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00" name="Rectangle 499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01" name="Rectangle 500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02" name="Rectangle 501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03" name="Rectangle 502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491" name="Group 490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492" name="Rectangle 491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93" name="Rectangle 492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94" name="Rectangle 493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95" name="Rectangle 494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96" name="Rectangle 495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97" name="Rectangle 496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</p:grpSp>
        <p:cxnSp>
          <p:nvCxnSpPr>
            <p:cNvPr id="303" name="Straight Connector 302"/>
            <p:cNvCxnSpPr/>
            <p:nvPr/>
          </p:nvCxnSpPr>
          <p:spPr>
            <a:xfrm>
              <a:off x="4939111" y="159766"/>
              <a:ext cx="29845" cy="5937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932353" y="3363277"/>
              <a:ext cx="4041893" cy="31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Group 304"/>
            <p:cNvGrpSpPr/>
            <p:nvPr/>
          </p:nvGrpSpPr>
          <p:grpSpPr>
            <a:xfrm>
              <a:off x="4523434" y="499063"/>
              <a:ext cx="3660776" cy="5032596"/>
              <a:chOff x="4585797" y="894969"/>
              <a:chExt cx="3660776" cy="5032596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4987924" y="894969"/>
                <a:ext cx="2415198" cy="2187257"/>
                <a:chOff x="4987924" y="894969"/>
                <a:chExt cx="2415198" cy="2187257"/>
              </a:xfrm>
            </p:grpSpPr>
            <p:grpSp>
              <p:nvGrpSpPr>
                <p:cNvPr id="432" name="Group 431"/>
                <p:cNvGrpSpPr/>
                <p:nvPr/>
              </p:nvGrpSpPr>
              <p:grpSpPr>
                <a:xfrm>
                  <a:off x="6550024" y="1079119"/>
                  <a:ext cx="516548" cy="588518"/>
                  <a:chOff x="6238874" y="1037844"/>
                  <a:chExt cx="516548" cy="588518"/>
                </a:xfrm>
                <a:solidFill>
                  <a:srgbClr val="F79646"/>
                </a:solidFill>
              </p:grpSpPr>
              <p:sp>
                <p:nvSpPr>
                  <p:cNvPr id="483" name="Diamond 482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84" name="Diamond 483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85" name="Diamond 484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433" name="Group 432"/>
                <p:cNvGrpSpPr/>
                <p:nvPr/>
              </p:nvGrpSpPr>
              <p:grpSpPr>
                <a:xfrm>
                  <a:off x="4987924" y="894969"/>
                  <a:ext cx="2415198" cy="2187257"/>
                  <a:chOff x="4956174" y="1037844"/>
                  <a:chExt cx="2415198" cy="2187257"/>
                </a:xfrm>
                <a:solidFill>
                  <a:schemeClr val="accent6"/>
                </a:solidFill>
              </p:grpSpPr>
              <p:grpSp>
                <p:nvGrpSpPr>
                  <p:cNvPr id="434" name="Group 433"/>
                  <p:cNvGrpSpPr/>
                  <p:nvPr/>
                </p:nvGrpSpPr>
                <p:grpSpPr>
                  <a:xfrm>
                    <a:off x="6238874" y="10378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480" name="Diamond 479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481" name="Diamond 480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482" name="Diamond 481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435" name="Group 434"/>
                  <p:cNvGrpSpPr/>
                  <p:nvPr/>
                </p:nvGrpSpPr>
                <p:grpSpPr>
                  <a:xfrm>
                    <a:off x="5565773" y="1667637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472" name="Group 471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77" name="Diamond 47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78" name="Diamond 47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79" name="Diamond 4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473" name="Group 472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74" name="Diamond 4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75" name="Diamond 4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76" name="Diamond 4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436" name="Group 435"/>
                  <p:cNvGrpSpPr/>
                  <p:nvPr/>
                </p:nvGrpSpPr>
                <p:grpSpPr>
                  <a:xfrm>
                    <a:off x="4956174" y="1311465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464" name="Group 463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69" name="Diamond 4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70" name="Diamond 4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71" name="Diamond 4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465" name="Group 464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66" name="Diamond 4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67" name="Diamond 4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68" name="Diamond 4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437" name="Group 436"/>
                  <p:cNvGrpSpPr/>
                  <p:nvPr/>
                </p:nvGrpSpPr>
                <p:grpSpPr>
                  <a:xfrm>
                    <a:off x="6543674" y="1644269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61" name="Diamond 4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62" name="Diamond 4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63" name="Diamond 4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457" name="Group 456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58" name="Diamond 4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59" name="Diamond 4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60" name="Diamond 4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6036773" y="2595308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448" name="Group 447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53" name="Diamond 4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54" name="Diamond 4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55" name="Diamond 4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449" name="Group 448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50" name="Diamond 4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51" name="Diamond 4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52" name="Diamond 4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439" name="Group 438"/>
                  <p:cNvGrpSpPr/>
                  <p:nvPr/>
                </p:nvGrpSpPr>
                <p:grpSpPr>
                  <a:xfrm>
                    <a:off x="5472722" y="2206053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440" name="Group 439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45" name="Diamond 4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46" name="Diamond 4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47" name="Diamond 4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441" name="Group 440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42" name="Diamond 4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43" name="Diamond 4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44" name="Diamond 4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</p:grpSp>
          </p:grpSp>
          <p:grpSp>
            <p:nvGrpSpPr>
              <p:cNvPr id="322" name="Group 321"/>
              <p:cNvGrpSpPr/>
              <p:nvPr/>
            </p:nvGrpSpPr>
            <p:grpSpPr>
              <a:xfrm>
                <a:off x="4585797" y="2984500"/>
                <a:ext cx="2415198" cy="2187257"/>
                <a:chOff x="4987924" y="894969"/>
                <a:chExt cx="2415198" cy="2187257"/>
              </a:xfrm>
            </p:grpSpPr>
            <p:grpSp>
              <p:nvGrpSpPr>
                <p:cNvPr id="378" name="Group 377"/>
                <p:cNvGrpSpPr/>
                <p:nvPr/>
              </p:nvGrpSpPr>
              <p:grpSpPr>
                <a:xfrm>
                  <a:off x="6550024" y="1079119"/>
                  <a:ext cx="516548" cy="588518"/>
                  <a:chOff x="6238874" y="1037844"/>
                  <a:chExt cx="516548" cy="588518"/>
                </a:xfrm>
                <a:solidFill>
                  <a:srgbClr val="F79646"/>
                </a:solidFill>
              </p:grpSpPr>
              <p:sp>
                <p:nvSpPr>
                  <p:cNvPr id="429" name="Diamond 428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30" name="Diamond 429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31" name="Diamond 430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4987924" y="894969"/>
                  <a:ext cx="2415198" cy="2187257"/>
                  <a:chOff x="4956174" y="1037844"/>
                  <a:chExt cx="2415198" cy="2187257"/>
                </a:xfrm>
                <a:solidFill>
                  <a:schemeClr val="accent6"/>
                </a:solidFill>
              </p:grpSpPr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6238874" y="10378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426" name="Diamond 425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427" name="Diamond 426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428" name="Diamond 427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5565773" y="1667637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23" name="Diamond 4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24" name="Diamond 42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25" name="Diamond 42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419" name="Group 418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20" name="Diamond 4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21" name="Diamond 4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22" name="Diamond 4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82" name="Group 381"/>
                  <p:cNvGrpSpPr/>
                  <p:nvPr/>
                </p:nvGrpSpPr>
                <p:grpSpPr>
                  <a:xfrm>
                    <a:off x="4956174" y="1311465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410" name="Group 409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15" name="Diamond 41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16" name="Diamond 41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17" name="Diamond 41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411" name="Group 410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12" name="Diamond 41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13" name="Diamond 41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14" name="Diamond 41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83" name="Group 382"/>
                  <p:cNvGrpSpPr/>
                  <p:nvPr/>
                </p:nvGrpSpPr>
                <p:grpSpPr>
                  <a:xfrm>
                    <a:off x="6543674" y="1644269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07" name="Diamond 40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08" name="Diamond 40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09" name="Diamond 40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403" name="Group 402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404" name="Diamond 40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05" name="Diamond 40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06" name="Diamond 40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84" name="Group 383"/>
                  <p:cNvGrpSpPr/>
                  <p:nvPr/>
                </p:nvGrpSpPr>
                <p:grpSpPr>
                  <a:xfrm>
                    <a:off x="6036773" y="2595308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394" name="Group 393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99" name="Diamond 3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00" name="Diamond 3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401" name="Diamond 4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395" name="Group 394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96" name="Diamond 39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97" name="Diamond 39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98" name="Diamond 3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85" name="Group 384"/>
                  <p:cNvGrpSpPr/>
                  <p:nvPr/>
                </p:nvGrpSpPr>
                <p:grpSpPr>
                  <a:xfrm>
                    <a:off x="5472722" y="2206053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386" name="Group 385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91" name="Diamond 3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92" name="Diamond 3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93" name="Diamond 3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387" name="Group 386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88" name="Diamond 3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89" name="Diamond 3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90" name="Diamond 3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</p:grpSp>
          </p:grpSp>
          <p:grpSp>
            <p:nvGrpSpPr>
              <p:cNvPr id="323" name="Group 322"/>
              <p:cNvGrpSpPr/>
              <p:nvPr/>
            </p:nvGrpSpPr>
            <p:grpSpPr>
              <a:xfrm>
                <a:off x="5831375" y="3740308"/>
                <a:ext cx="2415198" cy="2187257"/>
                <a:chOff x="4987924" y="894969"/>
                <a:chExt cx="2415198" cy="2187257"/>
              </a:xfrm>
            </p:grpSpPr>
            <p:grpSp>
              <p:nvGrpSpPr>
                <p:cNvPr id="324" name="Group 323"/>
                <p:cNvGrpSpPr/>
                <p:nvPr/>
              </p:nvGrpSpPr>
              <p:grpSpPr>
                <a:xfrm>
                  <a:off x="6550024" y="1079119"/>
                  <a:ext cx="516548" cy="588518"/>
                  <a:chOff x="6238874" y="1037844"/>
                  <a:chExt cx="516548" cy="588518"/>
                </a:xfrm>
                <a:solidFill>
                  <a:srgbClr val="F79646"/>
                </a:solidFill>
              </p:grpSpPr>
              <p:sp>
                <p:nvSpPr>
                  <p:cNvPr id="375" name="Diamond 374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376" name="Diamond 375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377" name="Diamond 376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325" name="Group 324"/>
                <p:cNvGrpSpPr/>
                <p:nvPr/>
              </p:nvGrpSpPr>
              <p:grpSpPr>
                <a:xfrm>
                  <a:off x="4987924" y="894969"/>
                  <a:ext cx="2415198" cy="2187257"/>
                  <a:chOff x="4956174" y="1037844"/>
                  <a:chExt cx="2415198" cy="2187257"/>
                </a:xfrm>
                <a:solidFill>
                  <a:schemeClr val="accent6"/>
                </a:solidFill>
              </p:grpSpPr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6238874" y="10378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372" name="Diamond 371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373" name="Diamond 372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374" name="Diamond 373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5565773" y="1667637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364" name="Group 363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69" name="Diamond 3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70" name="Diamond 3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71" name="Diamond 3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66" name="Diamond 3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67" name="Diamond 3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68" name="Diamond 3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4956174" y="1311465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356" name="Group 355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61" name="Diamond 3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62" name="Diamond 3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63" name="Diamond 3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357" name="Group 356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58" name="Diamond 3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59" name="Diamond 3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60" name="Diamond 3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6543674" y="1644269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53" name="Diamond 3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54" name="Diamond 3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55" name="Diamond 3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50" name="Diamond 34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51" name="Diamond 3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52" name="Diamond 3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6036773" y="2595308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340" name="Group 339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45" name="Diamond 3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46" name="Diamond 3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47" name="Diamond 3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341" name="Group 340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42" name="Diamond 34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43" name="Diamond 3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44" name="Diamond 3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5472722" y="2206053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37" name="Diamond 3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38" name="Diamond 3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39" name="Diamond 3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334" name="Diamond 3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35" name="Diamond 3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336" name="Diamond 3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</p:grpSp>
          </p:grpSp>
        </p:grpSp>
        <p:cxnSp>
          <p:nvCxnSpPr>
            <p:cNvPr id="306" name="Straight Arrow Connector 305"/>
            <p:cNvCxnSpPr/>
            <p:nvPr/>
          </p:nvCxnSpPr>
          <p:spPr>
            <a:xfrm>
              <a:off x="857798" y="6113017"/>
              <a:ext cx="77607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 flipV="1">
              <a:off x="932353" y="396876"/>
              <a:ext cx="0" cy="57002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/>
            <p:cNvSpPr txBox="1"/>
            <p:nvPr/>
          </p:nvSpPr>
          <p:spPr>
            <a:xfrm>
              <a:off x="8102719" y="6266417"/>
              <a:ext cx="469622" cy="493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x</a:t>
              </a:r>
              <a:r>
                <a:rPr lang="en-US" sz="1050" baseline="-25000" dirty="0"/>
                <a:t>1</a:t>
              </a:r>
              <a:endParaRPr lang="en-US" sz="105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15237" y="396876"/>
              <a:ext cx="469622" cy="493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x</a:t>
              </a:r>
              <a:r>
                <a:rPr lang="en-US" sz="1050" baseline="-25000" dirty="0"/>
                <a:t>2</a:t>
              </a:r>
              <a:endParaRPr lang="en-US" sz="105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2673350" y="1758950"/>
              <a:ext cx="254000" cy="238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11" name="Rectangle 310"/>
            <p:cNvSpPr>
              <a:spLocks noChangeAspect="1"/>
            </p:cNvSpPr>
            <p:nvPr/>
          </p:nvSpPr>
          <p:spPr>
            <a:xfrm>
              <a:off x="3370707" y="4791456"/>
              <a:ext cx="201168" cy="199072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12" name="Diamond 311"/>
            <p:cNvSpPr>
              <a:spLocks noChangeAspect="1"/>
            </p:cNvSpPr>
            <p:nvPr/>
          </p:nvSpPr>
          <p:spPr>
            <a:xfrm>
              <a:off x="6605097" y="3321050"/>
              <a:ext cx="211748" cy="210312"/>
            </a:xfrm>
            <a:prstGeom prst="diamond">
              <a:avLst/>
            </a:prstGeom>
            <a:solidFill>
              <a:srgbClr val="F7964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1049532" y="448326"/>
              <a:ext cx="7903368" cy="3733308"/>
              <a:chOff x="1049532" y="448326"/>
              <a:chExt cx="7903368" cy="3733308"/>
            </a:xfrm>
          </p:grpSpPr>
          <p:sp>
            <p:nvSpPr>
              <p:cNvPr id="318" name="TextBox 317"/>
              <p:cNvSpPr txBox="1"/>
              <p:nvPr/>
            </p:nvSpPr>
            <p:spPr>
              <a:xfrm>
                <a:off x="7879410" y="709376"/>
                <a:ext cx="1073490" cy="493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Region1</a:t>
                </a: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3434570" y="448326"/>
                <a:ext cx="1073490" cy="493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Region2</a:t>
                </a: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1049532" y="3688507"/>
                <a:ext cx="1073490" cy="493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Region3</a:t>
                </a: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2849197" y="1457849"/>
              <a:ext cx="4398722" cy="3140345"/>
              <a:chOff x="2849197" y="1457849"/>
              <a:chExt cx="4398722" cy="3140345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3043764" y="1457849"/>
                <a:ext cx="806491" cy="493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y=2.2</a:t>
                </a: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6406494" y="2500838"/>
                <a:ext cx="841425" cy="493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Y=3.2</a:t>
                </a: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2849197" y="4105067"/>
                <a:ext cx="806491" cy="493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y=5.6</a:t>
                </a:r>
              </a:p>
            </p:txBody>
          </p:sp>
        </p:grpSp>
      </p:grpSp>
      <p:sp>
        <p:nvSpPr>
          <p:cNvPr id="601" name="TextBox 600"/>
          <p:cNvSpPr txBox="1"/>
          <p:nvPr/>
        </p:nvSpPr>
        <p:spPr>
          <a:xfrm>
            <a:off x="421481" y="139008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 panose="020B0604020202020204" charset="0"/>
              </a:rPr>
              <a:t>But we choose just rectangles </a:t>
            </a:r>
          </a:p>
          <a:p>
            <a:endParaRPr lang="en-US" sz="18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8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622300" y="309427"/>
            <a:ext cx="7716043" cy="45340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100" dirty="0"/>
              <a:t>Find boxes </a:t>
            </a:r>
            <a:r>
              <a:rPr lang="en-US" sz="2100" i="1" dirty="0"/>
              <a:t>R</a:t>
            </a:r>
            <a:r>
              <a:rPr lang="en-US" sz="2100" i="1" baseline="-25000" dirty="0"/>
              <a:t>1</a:t>
            </a:r>
            <a:r>
              <a:rPr lang="en-US" sz="2100" i="1" dirty="0"/>
              <a:t>, . . . , R</a:t>
            </a:r>
            <a:r>
              <a:rPr lang="en-US" sz="2100" i="1" baseline="-25000" dirty="0"/>
              <a:t>J</a:t>
            </a:r>
            <a:r>
              <a:rPr lang="en-US" sz="2100" i="1" dirty="0"/>
              <a:t> </a:t>
            </a:r>
            <a:r>
              <a:rPr lang="en-US" sz="2100" dirty="0"/>
              <a:t>that minimize the Residual sum of squares (RSS)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lnSpc>
                <a:spcPct val="120000"/>
              </a:lnSpc>
              <a:buNone/>
            </a:pPr>
            <a:endParaRPr lang="en-US" sz="2100" dirty="0"/>
          </a:p>
          <a:p>
            <a:pPr marL="0" indent="0">
              <a:lnSpc>
                <a:spcPct val="120000"/>
              </a:lnSpc>
              <a:buNone/>
            </a:pPr>
            <a:endParaRPr lang="en-US" sz="21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/>
              <a:t>where          is the mean response value of all training observations in the </a:t>
            </a:r>
            <a:r>
              <a:rPr lang="en-US" sz="2100" i="1" dirty="0"/>
              <a:t>R</a:t>
            </a:r>
            <a:r>
              <a:rPr lang="en-US" sz="2100" i="1" baseline="-25000" dirty="0"/>
              <a:t>j</a:t>
            </a:r>
            <a:r>
              <a:rPr lang="en-US" sz="2100" dirty="0"/>
              <a:t> region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1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/>
              <a:t>This computationally very expensive!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1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100" b="1" dirty="0">
                <a:solidFill>
                  <a:schemeClr val="accent2"/>
                </a:solidFill>
              </a:rPr>
              <a:t>Solution: </a:t>
            </a:r>
            <a:r>
              <a:rPr lang="en-US" sz="2100" dirty="0"/>
              <a:t>Top down approach, greedy approach</a:t>
            </a:r>
            <a:endParaRPr lang="en-US" sz="2100" b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2100" dirty="0"/>
              <a:t> </a:t>
            </a:r>
            <a:r>
              <a:rPr lang="en-US" sz="2100" b="1" dirty="0"/>
              <a:t>recursive binary splitting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63" y="732102"/>
            <a:ext cx="3205163" cy="876958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07" y="2071584"/>
            <a:ext cx="457200" cy="3714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805657" y="2905583"/>
            <a:ext cx="5750719" cy="1190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6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61" y="340286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Recursive Binary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Consider all predictor </a:t>
            </a:r>
            <a:r>
              <a:rPr lang="en-US" sz="1800" i="1" dirty="0"/>
              <a:t>X</a:t>
            </a:r>
            <a:r>
              <a:rPr lang="en-US" sz="1800" i="1" baseline="-25000" dirty="0"/>
              <a:t>p</a:t>
            </a:r>
            <a:r>
              <a:rPr lang="en-US" sz="1800" baseline="-25000" dirty="0"/>
              <a:t> </a:t>
            </a:r>
            <a:r>
              <a:rPr lang="en-US" sz="1800" dirty="0"/>
              <a:t>and all the all possible values of the </a:t>
            </a:r>
            <a:r>
              <a:rPr lang="en-US" sz="1800" dirty="0" err="1"/>
              <a:t>cutpoints</a:t>
            </a:r>
            <a:r>
              <a:rPr lang="en-US" sz="1800" dirty="0"/>
              <a:t> ‘</a:t>
            </a:r>
            <a:r>
              <a:rPr lang="en-US" sz="1800" i="1" dirty="0"/>
              <a:t>s’ </a:t>
            </a:r>
            <a:r>
              <a:rPr lang="en-US" sz="1800" dirty="0"/>
              <a:t>for each of the predictors. Choose the predictor and cutpoint s.t. it minimizes the RSS</a:t>
            </a:r>
            <a:endParaRPr lang="en-US" sz="1800" i="1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685800" lvl="1" indent="-342900">
              <a:buFont typeface="+mj-lt"/>
              <a:buAutoNum type="arabicPeriod"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This can be done quickly, assuming number of predictors is not very large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Repeat #1 but only consider the sub-regions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Stop when: node contains only one class or  node contains less than </a:t>
            </a:r>
            <a:r>
              <a:rPr lang="en-US" sz="1800" i="1" dirty="0"/>
              <a:t>n</a:t>
            </a:r>
            <a:r>
              <a:rPr lang="en-US" sz="1800" dirty="0"/>
              <a:t> data points or max depth is reached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i="1" dirty="0"/>
          </a:p>
          <a:p>
            <a:endParaRPr lang="en-US" sz="1800" i="1" dirty="0"/>
          </a:p>
        </p:txBody>
      </p:sp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2252130"/>
            <a:ext cx="5618427" cy="6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2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592" y="272824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Overfitting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7526" y="863550"/>
            <a:ext cx="8520600" cy="341640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800" dirty="0"/>
              <a:t>If we keep splitting we will be reducing RSS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en-US" sz="1800" dirty="0"/>
              <a:t>Overfitting leads to low predictive accuracy of new data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en-US" sz="1800" dirty="0"/>
              <a:t>Past a certain point, the error rate for the validation data starts to increase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Content Placeholder 6" descr="CT-overfit.jpg">
            <a:extLst>
              <a:ext uri="{FF2B5EF4-FFF2-40B4-BE49-F238E27FC236}">
                <a16:creationId xmlns:a16="http://schemas.microsoft.com/office/drawing/2014/main" id="{E96BB25C-7914-439D-BD19-65F86A08F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1542" y="1919196"/>
            <a:ext cx="4480347" cy="2763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480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812C87E-2286-459D-9035-C02A13F5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15" y="288275"/>
            <a:ext cx="8520600" cy="5727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Pruning	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E72AF748-F62D-421B-8CA8-C7655F07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807" y="972721"/>
            <a:ext cx="8520600" cy="341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Random Decision Trees lets tree grow to full extent, then prunes it back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Idea is to find that point at which the validation error begins to rise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Generate successively smaller trees by pruning leaves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At each pruning stage, multiple trees are possible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Use </a:t>
            </a:r>
            <a:r>
              <a:rPr lang="en-US" altLang="en-US" i="1" dirty="0"/>
              <a:t>cost complexity</a:t>
            </a:r>
            <a:r>
              <a:rPr lang="en-US" altLang="en-US" dirty="0"/>
              <a:t> to choose the best tree at that stage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7308C-B761-4D95-B290-407651CEA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BDD174-72E7-400D-A8D1-46C9529BE5A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980B0DB-3C95-4CF0-BA1D-48871E6D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93" y="318965"/>
            <a:ext cx="8520600" cy="5727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Cost Complexity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66BEF5E-6E1A-4682-B590-974F7A93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792" y="1622937"/>
            <a:ext cx="8520600" cy="34164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i="1" dirty="0"/>
              <a:t>CC(T)</a:t>
            </a:r>
            <a:r>
              <a:rPr lang="en-US" altLang="en-US" dirty="0"/>
              <a:t> = cost complexity of a tree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i="1" dirty="0"/>
              <a:t>Err(T)</a:t>
            </a:r>
            <a:r>
              <a:rPr lang="en-US" altLang="en-US" dirty="0"/>
              <a:t> = proportion of misclassified records</a:t>
            </a:r>
          </a:p>
          <a:p>
            <a:pPr eaLnBrk="1" hangingPunct="1">
              <a:buFont typeface="Symbol" panose="05050102010706020507" pitchFamily="18" charset="2"/>
              <a:buChar char="a"/>
            </a:pPr>
            <a:r>
              <a:rPr lang="en-US" altLang="en-US" dirty="0"/>
              <a:t>= penalty factor attached to tree size (set by user) [</a:t>
            </a:r>
            <a:r>
              <a:rPr lang="en-US" altLang="en-US" dirty="0" err="1"/>
              <a:t>regularizer</a:t>
            </a:r>
            <a:r>
              <a:rPr lang="en-US" altLang="en-US" dirty="0"/>
              <a:t>]</a:t>
            </a:r>
          </a:p>
          <a:p>
            <a:pPr marL="107950" indent="0" eaLnBrk="1" hangingPunct="1">
              <a:buNone/>
            </a:pPr>
            <a:r>
              <a:rPr lang="en-US" altLang="en-US" i="1" dirty="0"/>
              <a:t>L(T)</a:t>
            </a:r>
            <a:r>
              <a:rPr lang="en-US" altLang="en-US" dirty="0"/>
              <a:t>= number of terminal nodes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Among trees of given size, choose the one with lowest CC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Do this for each size of tree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05FAE-98BD-4178-9EE8-F8DB200086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60F0D3-224F-4664-9ACC-FCBFDEA035C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796" name="Content Placeholder 6">
            <a:extLst>
              <a:ext uri="{FF2B5EF4-FFF2-40B4-BE49-F238E27FC236}">
                <a16:creationId xmlns:a16="http://schemas.microsoft.com/office/drawing/2014/main" id="{C1DBD753-BB9C-47C3-B837-6EB07A75BCE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144838" y="914401"/>
            <a:ext cx="5999162" cy="685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pic>
        <p:nvPicPr>
          <p:cNvPr id="33798" name="Picture 1">
            <a:extLst>
              <a:ext uri="{FF2B5EF4-FFF2-40B4-BE49-F238E27FC236}">
                <a16:creationId xmlns:a16="http://schemas.microsoft.com/office/drawing/2014/main" id="{544D2C38-EFD7-45E6-A969-439E7044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4294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 Box 11">
            <a:extLst>
              <a:ext uri="{FF2B5EF4-FFF2-40B4-BE49-F238E27FC236}">
                <a16:creationId xmlns:a16="http://schemas.microsoft.com/office/drawing/2014/main" id="{797E4752-D38F-46F1-BBB4-0924157CE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1185050"/>
            <a:ext cx="27432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50" i="1" dirty="0">
                <a:latin typeface="Franklin Gothic Book" panose="020B0503020102020204" pitchFamily="34" charset="0"/>
              </a:rPr>
              <a:t>CC(T) = Err(T) + </a:t>
            </a:r>
            <a:r>
              <a:rPr lang="en-US" altLang="en-US" sz="1950" i="1" dirty="0">
                <a:latin typeface="Symbol" panose="05050102010706020507" pitchFamily="18" charset="2"/>
              </a:rPr>
              <a:t>a</a:t>
            </a:r>
            <a:r>
              <a:rPr lang="en-US" altLang="en-US" sz="1950" i="1" dirty="0">
                <a:latin typeface="Franklin Gothic Book" panose="020B0503020102020204" pitchFamily="34" charset="0"/>
              </a:rPr>
              <a:t> L(T)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>
            <a:extLst>
              <a:ext uri="{FF2B5EF4-FFF2-40B4-BE49-F238E27FC236}">
                <a16:creationId xmlns:a16="http://schemas.microsoft.com/office/drawing/2014/main" id="{014CD9FC-2926-4C3D-B120-E0A8CF40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23" y="212129"/>
            <a:ext cx="8520600" cy="5727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Using Validation Error to Prune</a:t>
            </a:r>
          </a:p>
        </p:txBody>
      </p:sp>
      <p:sp>
        <p:nvSpPr>
          <p:cNvPr id="34819" name="Content Placeholder 5">
            <a:extLst>
              <a:ext uri="{FF2B5EF4-FFF2-40B4-BE49-F238E27FC236}">
                <a16:creationId xmlns:a16="http://schemas.microsoft.com/office/drawing/2014/main" id="{AD4367A4-2E03-4261-A63A-F04175F9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223" y="933644"/>
            <a:ext cx="8113285" cy="3416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Pruning process yields a set of trees of different sizes and associated error rates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Two trees of interest: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Minimum error tree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/>
              <a:t>Has lowest error rate on validation data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Best pruned tree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/>
              <a:t>Smallest tree within one std. error of min. error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/>
              <a:t>This adds a bonus for simplicity/generalizability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6C3BF-5B76-46D7-9110-BA45CE69B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9FBAE9-9D71-423A-909D-CDA41BCFE48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Outline	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66B930-EFA9-4352-B878-3D5275B2E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wrap="square" anchor="ctr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-US" dirty="0"/>
              <a:t>Tree based methods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Regression Trees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0D3AE39-B975-4991-8508-3173B8FA2D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z="9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" sz="900"/>
          </a:p>
        </p:txBody>
      </p:sp>
    </p:spTree>
    <p:extLst>
      <p:ext uri="{BB962C8B-B14F-4D97-AF65-F5344CB8AC3E}">
        <p14:creationId xmlns:p14="http://schemas.microsoft.com/office/powerpoint/2010/main" val="302131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949B9-59E2-43B2-8454-C53C457B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190" y="116350"/>
            <a:ext cx="8520600" cy="572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Error rates on pruned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DF9E-8F98-4A50-AE75-4FE1DE8773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E9B9F1-CAB1-4EA9-AA39-4EEC7F8157C6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5843" name="Content Placeholder 7" descr="CT-prune-log2.jpg">
            <a:extLst>
              <a:ext uri="{FF2B5EF4-FFF2-40B4-BE49-F238E27FC236}">
                <a16:creationId xmlns:a16="http://schemas.microsoft.com/office/drawing/2014/main" id="{47DE7665-0002-4CCF-9B57-8B0EBBBD518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8307" y="2701925"/>
            <a:ext cx="4216400" cy="2114550"/>
          </a:xfrm>
        </p:spPr>
      </p:pic>
      <p:pic>
        <p:nvPicPr>
          <p:cNvPr id="35844" name="Content Placeholder 6" descr="CT-prune-log1.jpg">
            <a:extLst>
              <a:ext uri="{FF2B5EF4-FFF2-40B4-BE49-F238E27FC236}">
                <a16:creationId xmlns:a16="http://schemas.microsoft.com/office/drawing/2014/main" id="{14E462CC-D8F0-4C8D-B644-9287952C382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8326" y="812850"/>
            <a:ext cx="3028950" cy="164147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1800" dirty="0"/>
              <a:t>Recursive binary splitting to grow a large tree on the training data, </a:t>
            </a:r>
          </a:p>
          <a:p>
            <a:pPr marL="342900" indent="-342900">
              <a:buAutoNum type="arabicPeriod"/>
            </a:pPr>
            <a:r>
              <a:rPr lang="en-US" sz="1800" dirty="0"/>
              <a:t>Stopping only when each terminal node has fewer than some minimum number of observations 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800" dirty="0"/>
              <a:t>Apply </a:t>
            </a:r>
            <a:r>
              <a:rPr lang="en-US" sz="1800" i="1" dirty="0"/>
              <a:t>cost complexity </a:t>
            </a:r>
            <a:r>
              <a:rPr lang="en-US" sz="1800" dirty="0"/>
              <a:t>pruning to the large tree in order to obtain a sequence of best subtrees, as a function of α 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800" dirty="0"/>
              <a:t>Use K-fold cross-validation to choose α</a:t>
            </a:r>
          </a:p>
          <a:p>
            <a:pPr marL="642938" lvl="1" indent="-342900"/>
            <a:r>
              <a:rPr lang="en-US" sz="1500" dirty="0"/>
              <a:t>Repeat #1 -#3 on the k-th fold</a:t>
            </a:r>
          </a:p>
          <a:p>
            <a:pPr marL="642938" lvl="1" indent="-342900"/>
            <a:r>
              <a:rPr lang="en-US" sz="1500" dirty="0"/>
              <a:t>Estimate the MSE as a function of α</a:t>
            </a:r>
          </a:p>
          <a:p>
            <a:pPr marL="300038" lvl="1" indent="0">
              <a:buNone/>
            </a:pPr>
            <a:r>
              <a:rPr lang="en-US" sz="1500" dirty="0"/>
              <a:t>Average all and pick best α 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800" dirty="0"/>
              <a:t>Return the subtree from Step 3 that corresponds to the chosen value of 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6639" y="328632"/>
            <a:ext cx="4838184" cy="52322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Proxima Nova" panose="020B0604020202020204" charset="0"/>
              </a:rPr>
              <a:t>ALGORITHM FOR PRUNING </a:t>
            </a:r>
          </a:p>
        </p:txBody>
      </p:sp>
    </p:spTree>
    <p:extLst>
      <p:ext uri="{BB962C8B-B14F-4D97-AF65-F5344CB8AC3E}">
        <p14:creationId xmlns:p14="http://schemas.microsoft.com/office/powerpoint/2010/main" val="2643386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AA448-37E6-438D-8461-8888AC9E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08" y="28827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8346" y="964906"/>
            <a:ext cx="8520600" cy="34164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US" b="1" i="1" dirty="0">
                <a:solidFill>
                  <a:schemeClr val="accent2"/>
                </a:solidFill>
              </a:rPr>
              <a:t>Hitters data set: 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Response variable</a:t>
            </a:r>
            <a:r>
              <a:rPr lang="en-US" b="1" i="1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baseball player’s Salary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Predictors:  </a:t>
            </a:r>
          </a:p>
          <a:p>
            <a:pPr lvl="1">
              <a:spcAft>
                <a:spcPts val="450"/>
              </a:spcAft>
            </a:pPr>
            <a:r>
              <a:rPr lang="en-US" dirty="0">
                <a:solidFill>
                  <a:schemeClr val="accent2"/>
                </a:solidFill>
              </a:rPr>
              <a:t>Years (the number of years that he has played in the major leagues) </a:t>
            </a:r>
          </a:p>
          <a:p>
            <a:pPr lvl="1">
              <a:spcAft>
                <a:spcPts val="450"/>
              </a:spcAft>
            </a:pPr>
            <a:r>
              <a:rPr lang="en-US" dirty="0">
                <a:solidFill>
                  <a:schemeClr val="accent2"/>
                </a:solidFill>
              </a:rPr>
              <a:t>Hits (the number of hits that he made in the previous year)</a:t>
            </a:r>
          </a:p>
          <a:p>
            <a:pPr lvl="1">
              <a:spcAft>
                <a:spcPts val="450"/>
              </a:spcAft>
            </a:pPr>
            <a:r>
              <a:rPr lang="en-US" dirty="0">
                <a:solidFill>
                  <a:schemeClr val="accent2"/>
                </a:solidFill>
              </a:rPr>
              <a:t>Walks, RBI, hits, putouts</a:t>
            </a:r>
          </a:p>
          <a:p>
            <a:pPr marL="0" indent="0">
              <a:spcAft>
                <a:spcPts val="450"/>
              </a:spcAft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spcAft>
                <a:spcPts val="45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Note: log-transform Salary so that its distribution has more of a typical bell-shape. </a:t>
            </a:r>
          </a:p>
        </p:txBody>
      </p:sp>
    </p:spTree>
    <p:extLst>
      <p:ext uri="{BB962C8B-B14F-4D97-AF65-F5344CB8AC3E}">
        <p14:creationId xmlns:p14="http://schemas.microsoft.com/office/powerpoint/2010/main" val="414117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seballFullTre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87" y="296984"/>
            <a:ext cx="6074138" cy="44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6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unningBaseb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647700"/>
            <a:ext cx="5495925" cy="38481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ABC3F94-3B88-423E-B58B-BFEFEFECF22D}"/>
              </a:ext>
            </a:extLst>
          </p:cNvPr>
          <p:cNvSpPr/>
          <p:nvPr/>
        </p:nvSpPr>
        <p:spPr>
          <a:xfrm>
            <a:off x="3376246" y="2250831"/>
            <a:ext cx="578339" cy="5158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30" y="312163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Tree-based methods</a:t>
            </a:r>
          </a:p>
        </p:txBody>
      </p:sp>
      <p:pic>
        <p:nvPicPr>
          <p:cNvPr id="1026" name="Picture 2" descr="What Mother Trees can Teach us for Mother's Day | One Tree Planted">
            <a:extLst>
              <a:ext uri="{FF2B5EF4-FFF2-40B4-BE49-F238E27FC236}">
                <a16:creationId xmlns:a16="http://schemas.microsoft.com/office/drawing/2014/main" id="{216BB81F-520D-4947-856E-5A1447DFD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674" y="1273428"/>
            <a:ext cx="4208429" cy="280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34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Basic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59C18-A6BD-46D8-AF7E-40BA0DAA841D}"/>
              </a:ext>
            </a:extLst>
          </p:cNvPr>
          <p:cNvSpPr txBox="1"/>
          <p:nvPr/>
        </p:nvSpPr>
        <p:spPr>
          <a:xfrm>
            <a:off x="3378479" y="3353658"/>
            <a:ext cx="424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Data X={x</a:t>
            </a:r>
            <a:r>
              <a:rPr lang="en-US" baseline="-25000" dirty="0"/>
              <a:t>1,</a:t>
            </a:r>
            <a:r>
              <a:rPr lang="en-US" dirty="0"/>
              <a:t> x</a:t>
            </a:r>
            <a:r>
              <a:rPr lang="en-US" baseline="-25000" dirty="0"/>
              <a:t>2,…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}, Y</a:t>
            </a:r>
          </a:p>
        </p:txBody>
      </p:sp>
    </p:spTree>
    <p:extLst>
      <p:ext uri="{BB962C8B-B14F-4D97-AF65-F5344CB8AC3E}">
        <p14:creationId xmlns:p14="http://schemas.microsoft.com/office/powerpoint/2010/main" val="284513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323"/>
          <p:cNvGrpSpPr/>
          <p:nvPr/>
        </p:nvGrpSpPr>
        <p:grpSpPr>
          <a:xfrm>
            <a:off x="1842265" y="560655"/>
            <a:ext cx="5353142" cy="3988117"/>
            <a:chOff x="1046688" y="470424"/>
            <a:chExt cx="7137522" cy="5317489"/>
          </a:xfrm>
        </p:grpSpPr>
        <p:grpSp>
          <p:nvGrpSpPr>
            <p:cNvPr id="313" name="Group 312"/>
            <p:cNvGrpSpPr/>
            <p:nvPr/>
          </p:nvGrpSpPr>
          <p:grpSpPr>
            <a:xfrm>
              <a:off x="1046688" y="470424"/>
              <a:ext cx="4793272" cy="2706688"/>
              <a:chOff x="1174750" y="611187"/>
              <a:chExt cx="4793272" cy="270668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435350" y="2178050"/>
                <a:ext cx="1600200" cy="987425"/>
                <a:chOff x="1174750" y="904875"/>
                <a:chExt cx="1600200" cy="987425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174750" y="95250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009775" y="9048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04975" y="11207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368550" y="129540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327150" y="126365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003425" y="15017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685925" y="1654175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20950" y="1606550"/>
                  <a:ext cx="254000" cy="23812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1174750" y="611187"/>
                <a:ext cx="4793272" cy="2706688"/>
                <a:chOff x="1174750" y="611187"/>
                <a:chExt cx="4793272" cy="270668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2089150" y="611187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289050" y="2330450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174750" y="904875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367822" y="1616837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752725" y="2044700"/>
                  <a:ext cx="1600200" cy="987425"/>
                  <a:chOff x="1174750" y="904875"/>
                  <a:chExt cx="1600200" cy="987425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1174750" y="9525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2009775" y="9048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1704975" y="1120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2368550" y="129540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1327150" y="12636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2003425" y="15017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1685925" y="1654175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520950" y="1606550"/>
                    <a:ext cx="254000" cy="23812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</p:grpSp>
        <p:grpSp>
          <p:nvGrpSpPr>
            <p:cNvPr id="311" name="Group 310"/>
            <p:cNvGrpSpPr/>
            <p:nvPr/>
          </p:nvGrpSpPr>
          <p:grpSpPr>
            <a:xfrm>
              <a:off x="1839420" y="2504202"/>
              <a:ext cx="3653490" cy="3283711"/>
              <a:chOff x="1817116" y="2813431"/>
              <a:chExt cx="3653490" cy="3283711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3109341" y="3265138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179" name="Rectangle 178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80" name="Rectangle 179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81" name="Rectangle 180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82" name="Rectangle 181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83" name="Rectangle 182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84" name="Rectangle 183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187" name="Rectangle 186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88" name="Rectangle 187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89" name="Rectangle 188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0" name="Rectangle 189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1" name="Rectangle 190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2" name="Rectangle 191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194" name="Group 193"/>
              <p:cNvGrpSpPr/>
              <p:nvPr/>
            </p:nvGrpSpPr>
            <p:grpSpPr>
              <a:xfrm>
                <a:off x="4005788" y="4490783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03" name="Rectangle 202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4" name="Rectangle 203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5" name="Rectangle 204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6" name="Rectangle 205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7" name="Rectangle 206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8" name="Rectangle 207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197" name="Rectangle 196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8" name="Rectangle 197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99" name="Rectangle 198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0" name="Rectangle 199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1" name="Rectangle 200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02" name="Rectangle 201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209" name="Group 208"/>
              <p:cNvGrpSpPr/>
              <p:nvPr/>
            </p:nvGrpSpPr>
            <p:grpSpPr>
              <a:xfrm>
                <a:off x="2124075" y="4010406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18" name="Rectangle 217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9" name="Rectangle 218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0" name="Rectangle 219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1" name="Rectangle 220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2" name="Rectangle 221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3" name="Rectangle 222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12" name="Rectangle 211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3" name="Rectangle 212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4" name="Rectangle 213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5" name="Rectangle 214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6" name="Rectangle 215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17" name="Rectangle 216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224" name="Group 223"/>
              <p:cNvGrpSpPr/>
              <p:nvPr/>
            </p:nvGrpSpPr>
            <p:grpSpPr>
              <a:xfrm>
                <a:off x="1817116" y="2813431"/>
                <a:ext cx="1464818" cy="1606359"/>
                <a:chOff x="2124075" y="4010406"/>
                <a:chExt cx="1464818" cy="1606359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2124075" y="401040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33" name="Rectangle 232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4" name="Rectangle 233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5" name="Rectangle 234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6" name="Rectangle 235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7" name="Rectangle 236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8" name="Rectangle 237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2625725" y="4639056"/>
                  <a:ext cx="963168" cy="977709"/>
                  <a:chOff x="2124075" y="4010406"/>
                  <a:chExt cx="963168" cy="977709"/>
                </a:xfrm>
              </p:grpSpPr>
              <p:sp>
                <p:nvSpPr>
                  <p:cNvPr id="227" name="Rectangle 226"/>
                  <p:cNvSpPr>
                    <a:spLocks noChangeAspect="1"/>
                  </p:cNvSpPr>
                  <p:nvPr/>
                </p:nvSpPr>
                <p:spPr>
                  <a:xfrm>
                    <a:off x="2124075" y="41794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8" name="Rectangle 227"/>
                  <p:cNvSpPr>
                    <a:spLocks noChangeAspect="1"/>
                  </p:cNvSpPr>
                  <p:nvPr/>
                </p:nvSpPr>
                <p:spPr>
                  <a:xfrm>
                    <a:off x="2276475" y="43318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29" name="Rectangle 228"/>
                  <p:cNvSpPr>
                    <a:spLocks noChangeAspect="1"/>
                  </p:cNvSpPr>
                  <p:nvPr/>
                </p:nvSpPr>
                <p:spPr>
                  <a:xfrm>
                    <a:off x="2716657" y="4010406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0" name="Rectangle 229"/>
                  <p:cNvSpPr>
                    <a:spLocks noChangeAspect="1"/>
                  </p:cNvSpPr>
                  <p:nvPr/>
                </p:nvSpPr>
                <p:spPr>
                  <a:xfrm>
                    <a:off x="2581275" y="4353560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1" name="Rectangle 230"/>
                  <p:cNvSpPr>
                    <a:spLocks noChangeAspect="1"/>
                  </p:cNvSpPr>
                  <p:nvPr/>
                </p:nvSpPr>
                <p:spPr>
                  <a:xfrm>
                    <a:off x="2176907" y="4789043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32" name="Rectangle 231"/>
                  <p:cNvSpPr>
                    <a:spLocks noChangeAspect="1"/>
                  </p:cNvSpPr>
                  <p:nvPr/>
                </p:nvSpPr>
                <p:spPr>
                  <a:xfrm>
                    <a:off x="2886075" y="4544059"/>
                    <a:ext cx="201168" cy="19907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</p:grpSp>
        <p:grpSp>
          <p:nvGrpSpPr>
            <p:cNvPr id="312" name="Group 311"/>
            <p:cNvGrpSpPr/>
            <p:nvPr/>
          </p:nvGrpSpPr>
          <p:grpSpPr>
            <a:xfrm>
              <a:off x="4523434" y="499063"/>
              <a:ext cx="3660776" cy="5032596"/>
              <a:chOff x="4585797" y="894969"/>
              <a:chExt cx="3660776" cy="5032596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4987924" y="894969"/>
                <a:ext cx="2415198" cy="2187257"/>
                <a:chOff x="4987924" y="894969"/>
                <a:chExt cx="2415198" cy="2187257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6550024" y="1079119"/>
                  <a:ext cx="516548" cy="588518"/>
                  <a:chOff x="6238874" y="1037844"/>
                  <a:chExt cx="516548" cy="588518"/>
                </a:xfrm>
                <a:solidFill>
                  <a:srgbClr val="F79646"/>
                </a:solidFill>
              </p:grpSpPr>
              <p:sp>
                <p:nvSpPr>
                  <p:cNvPr id="56" name="Diamond 55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7" name="Diamond 56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8" name="Diamond 57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4987924" y="894969"/>
                  <a:ext cx="2415198" cy="2187257"/>
                  <a:chOff x="4956174" y="1037844"/>
                  <a:chExt cx="2415198" cy="2187257"/>
                </a:xfrm>
                <a:solidFill>
                  <a:schemeClr val="accent6"/>
                </a:solidFill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238874" y="10378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51" name="Diamond 50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52" name="Diamond 51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53" name="Diamond 52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5565773" y="1667637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60" name="Diamond 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61" name="Diamond 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62" name="Diamond 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64" name="Diamond 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65" name="Diamond 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66" name="Diamond 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4956174" y="1311465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74" name="Diamond 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75" name="Diamond 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76" name="Diamond 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71" name="Diamond 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72" name="Diamond 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73" name="Diamond 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6543674" y="1644269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83" name="Diamond 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84" name="Diamond 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85" name="Diamond 8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79" name="Group 78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80" name="Diamond 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81" name="Diamond 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82" name="Diamond 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6036773" y="2595308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87" name="Group 86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92" name="Diamond 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93" name="Diamond 9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94" name="Diamond 9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89" name="Diamond 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90" name="Diamond 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91" name="Diamond 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5472722" y="2206053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01" name="Diamond 10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02" name="Diamond 10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03" name="Diamond 10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98" name="Diamond 9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99" name="Diamond 9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00" name="Diamond 9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</p:grpSp>
          </p:grpSp>
          <p:grpSp>
            <p:nvGrpSpPr>
              <p:cNvPr id="124" name="Group 123"/>
              <p:cNvGrpSpPr/>
              <p:nvPr/>
            </p:nvGrpSpPr>
            <p:grpSpPr>
              <a:xfrm>
                <a:off x="4585797" y="2984500"/>
                <a:ext cx="2415198" cy="2187257"/>
                <a:chOff x="4987924" y="894969"/>
                <a:chExt cx="2415198" cy="218725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6550024" y="1079119"/>
                  <a:ext cx="516548" cy="588518"/>
                  <a:chOff x="6238874" y="1037844"/>
                  <a:chExt cx="516548" cy="588518"/>
                </a:xfrm>
                <a:solidFill>
                  <a:srgbClr val="F79646"/>
                </a:solidFill>
              </p:grpSpPr>
              <p:sp>
                <p:nvSpPr>
                  <p:cNvPr id="176" name="Diamond 175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77" name="Diamond 176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178" name="Diamond 177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4987924" y="894969"/>
                  <a:ext cx="2415198" cy="2187257"/>
                  <a:chOff x="4956174" y="1037844"/>
                  <a:chExt cx="2415198" cy="2187257"/>
                </a:xfrm>
                <a:solidFill>
                  <a:schemeClr val="accent6"/>
                </a:solidFill>
              </p:grpSpPr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6238874" y="10378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173" name="Diamond 172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74" name="Diamond 173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175" name="Diamond 174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65773" y="1667637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70" name="Diamond 16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71" name="Diamond 1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72" name="Diamond 1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67" name="Diamond 1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8" name="Diamond 1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9" name="Diamond 16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4956174" y="1311465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57" name="Group 156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62" name="Diamond 16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3" name="Diamond 1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4" name="Diamond 1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59" name="Diamond 1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0" name="Diamond 1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61" name="Diamond 16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6543674" y="1644269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54" name="Diamond 15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55" name="Diamond 1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56" name="Diamond 1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51" name="Diamond 15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52" name="Diamond 15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53" name="Diamond 15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6036773" y="2595308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46" name="Diamond 14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47" name="Diamond 14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48" name="Diamond 14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43" name="Diamond 1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44" name="Diamond 14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45" name="Diamond 14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5472722" y="2206053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38" name="Diamond 13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39" name="Diamond 13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40" name="Diamond 13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135" name="Diamond 13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36" name="Diamond 1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137" name="Diamond 1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</p:grpSp>
          </p:grpSp>
          <p:grpSp>
            <p:nvGrpSpPr>
              <p:cNvPr id="244" name="Group 243"/>
              <p:cNvGrpSpPr/>
              <p:nvPr/>
            </p:nvGrpSpPr>
            <p:grpSpPr>
              <a:xfrm>
                <a:off x="5831375" y="3740308"/>
                <a:ext cx="2415198" cy="2187257"/>
                <a:chOff x="4987924" y="894969"/>
                <a:chExt cx="2415198" cy="2187257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6550024" y="1079119"/>
                  <a:ext cx="516548" cy="588518"/>
                  <a:chOff x="6238874" y="1037844"/>
                  <a:chExt cx="516548" cy="588518"/>
                </a:xfrm>
                <a:solidFill>
                  <a:srgbClr val="F79646"/>
                </a:solidFill>
              </p:grpSpPr>
              <p:sp>
                <p:nvSpPr>
                  <p:cNvPr id="296" name="Diamond 295"/>
                  <p:cNvSpPr>
                    <a:spLocks noChangeAspect="1"/>
                  </p:cNvSpPr>
                  <p:nvPr/>
                </p:nvSpPr>
                <p:spPr>
                  <a:xfrm>
                    <a:off x="6238874" y="12636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97" name="Diamond 296"/>
                  <p:cNvSpPr>
                    <a:spLocks noChangeAspect="1"/>
                  </p:cNvSpPr>
                  <p:nvPr/>
                </p:nvSpPr>
                <p:spPr>
                  <a:xfrm>
                    <a:off x="6391274" y="1416050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98" name="Diamond 297"/>
                  <p:cNvSpPr>
                    <a:spLocks noChangeAspect="1"/>
                  </p:cNvSpPr>
                  <p:nvPr/>
                </p:nvSpPr>
                <p:spPr>
                  <a:xfrm>
                    <a:off x="6543674" y="1037844"/>
                    <a:ext cx="211748" cy="210312"/>
                  </a:xfrm>
                  <a:prstGeom prst="diamond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4987924" y="894969"/>
                  <a:ext cx="2415198" cy="2187257"/>
                  <a:chOff x="4956174" y="1037844"/>
                  <a:chExt cx="2415198" cy="2187257"/>
                </a:xfrm>
                <a:solidFill>
                  <a:schemeClr val="accent6"/>
                </a:solidFill>
              </p:grpSpPr>
              <p:grpSp>
                <p:nvGrpSpPr>
                  <p:cNvPr id="247" name="Group 246"/>
                  <p:cNvGrpSpPr/>
                  <p:nvPr/>
                </p:nvGrpSpPr>
                <p:grpSpPr>
                  <a:xfrm>
                    <a:off x="6238874" y="1037844"/>
                    <a:ext cx="516548" cy="588518"/>
                    <a:chOff x="6238874" y="1037844"/>
                    <a:chExt cx="516548" cy="588518"/>
                  </a:xfrm>
                  <a:grpFill/>
                </p:grpSpPr>
                <p:sp>
                  <p:nvSpPr>
                    <p:cNvPr id="293" name="Diamond 292"/>
                    <p:cNvSpPr>
                      <a:spLocks noChangeAspect="1"/>
                    </p:cNvSpPr>
                    <p:nvPr/>
                  </p:nvSpPr>
                  <p:spPr>
                    <a:xfrm>
                      <a:off x="6238874" y="12636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94" name="Diamond 293"/>
                    <p:cNvSpPr>
                      <a:spLocks noChangeAspect="1"/>
                    </p:cNvSpPr>
                    <p:nvPr/>
                  </p:nvSpPr>
                  <p:spPr>
                    <a:xfrm>
                      <a:off x="6391274" y="1416050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sp>
                  <p:nvSpPr>
                    <p:cNvPr id="295" name="Diamond 294"/>
                    <p:cNvSpPr>
                      <a:spLocks noChangeAspect="1"/>
                    </p:cNvSpPr>
                    <p:nvPr/>
                  </p:nvSpPr>
                  <p:spPr>
                    <a:xfrm>
                      <a:off x="6543674" y="1037844"/>
                      <a:ext cx="211748" cy="210312"/>
                    </a:xfrm>
                    <a:prstGeom prst="diamond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</p:grpSp>
              <p:grpSp>
                <p:nvGrpSpPr>
                  <p:cNvPr id="248" name="Group 247"/>
                  <p:cNvGrpSpPr/>
                  <p:nvPr/>
                </p:nvGrpSpPr>
                <p:grpSpPr>
                  <a:xfrm>
                    <a:off x="5565773" y="1667637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285" name="Group 284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90" name="Diamond 28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91" name="Diamond 29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92" name="Diamond 29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286" name="Group 285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87" name="Diamond 28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88" name="Diamond 28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89" name="Diamond 28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249" name="Group 248"/>
                  <p:cNvGrpSpPr/>
                  <p:nvPr/>
                </p:nvGrpSpPr>
                <p:grpSpPr>
                  <a:xfrm>
                    <a:off x="4956174" y="1311465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82" name="Diamond 28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83" name="Diamond 28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84" name="Diamond 28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79" name="Diamond 2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80" name="Diamond 27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81" name="Diamond 28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250" name="Group 249"/>
                  <p:cNvGrpSpPr/>
                  <p:nvPr/>
                </p:nvGrpSpPr>
                <p:grpSpPr>
                  <a:xfrm>
                    <a:off x="6543674" y="1644269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269" name="Group 268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74" name="Diamond 2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75" name="Diamond 27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76" name="Diamond 27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270" name="Group 269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71" name="Diamond 2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72" name="Diamond 27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73" name="Diamond 27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251" name="Group 250"/>
                  <p:cNvGrpSpPr/>
                  <p:nvPr/>
                </p:nvGrpSpPr>
                <p:grpSpPr>
                  <a:xfrm>
                    <a:off x="6036773" y="2595308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66" name="Diamond 26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67" name="Diamond 26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68" name="Diamond 2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63" name="Diamond 26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64" name="Diamond 26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65" name="Diamond 26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  <p:grpSp>
                <p:nvGrpSpPr>
                  <p:cNvPr id="252" name="Group 251"/>
                  <p:cNvGrpSpPr/>
                  <p:nvPr/>
                </p:nvGrpSpPr>
                <p:grpSpPr>
                  <a:xfrm>
                    <a:off x="5472722" y="2206053"/>
                    <a:ext cx="827698" cy="629793"/>
                    <a:chOff x="6391274" y="1491869"/>
                    <a:chExt cx="827698" cy="629793"/>
                  </a:xfrm>
                  <a:grpFill/>
                </p:grpSpPr>
                <p:grpSp>
                  <p:nvGrpSpPr>
                    <p:cNvPr id="253" name="Group 252"/>
                    <p:cNvGrpSpPr/>
                    <p:nvPr/>
                  </p:nvGrpSpPr>
                  <p:grpSpPr>
                    <a:xfrm>
                      <a:off x="6391274" y="1491869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58" name="Diamond 25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59" name="Diamond 25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60" name="Diamond 25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254" name="Group 253"/>
                    <p:cNvGrpSpPr/>
                    <p:nvPr/>
                  </p:nvGrpSpPr>
                  <p:grpSpPr>
                    <a:xfrm>
                      <a:off x="6702424" y="1533144"/>
                      <a:ext cx="516548" cy="588518"/>
                      <a:chOff x="6238874" y="1037844"/>
                      <a:chExt cx="516548" cy="588518"/>
                    </a:xfrm>
                    <a:grpFill/>
                  </p:grpSpPr>
                  <p:sp>
                    <p:nvSpPr>
                      <p:cNvPr id="255" name="Diamond 254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238874" y="12636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56" name="Diamond 25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391274" y="1416050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  <p:sp>
                    <p:nvSpPr>
                      <p:cNvPr id="257" name="Diamond 25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543674" y="1037844"/>
                        <a:ext cx="211748" cy="210312"/>
                      </a:xfrm>
                      <a:prstGeom prst="diamond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 dirty="0"/>
                      </a:p>
                    </p:txBody>
                  </p:sp>
                </p:grpSp>
              </p:grpSp>
            </p:grpSp>
          </p:grpSp>
        </p:grpSp>
      </p:grpSp>
      <p:cxnSp>
        <p:nvCxnSpPr>
          <p:cNvPr id="301" name="Straight Arrow Connector 300"/>
          <p:cNvCxnSpPr/>
          <p:nvPr/>
        </p:nvCxnSpPr>
        <p:spPr>
          <a:xfrm>
            <a:off x="1786349" y="4584763"/>
            <a:ext cx="58205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V="1">
            <a:off x="1842265" y="297657"/>
            <a:ext cx="0" cy="427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220039" y="4699814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  <a:r>
              <a:rPr lang="en-US" sz="1050" baseline="-25000" dirty="0"/>
              <a:t>1</a:t>
            </a:r>
            <a:endParaRPr lang="en-US" sz="1050" dirty="0"/>
          </a:p>
        </p:txBody>
      </p:sp>
      <p:sp>
        <p:nvSpPr>
          <p:cNvPr id="306" name="TextBox 305"/>
          <p:cNvSpPr txBox="1"/>
          <p:nvPr/>
        </p:nvSpPr>
        <p:spPr>
          <a:xfrm>
            <a:off x="1454428" y="297656"/>
            <a:ext cx="301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  <a:r>
              <a:rPr lang="en-US" sz="1050" baseline="-25000" dirty="0"/>
              <a:t>2</a:t>
            </a:r>
            <a:endParaRPr lang="en-US" sz="1050" dirty="0"/>
          </a:p>
        </p:txBody>
      </p:sp>
      <p:grpSp>
        <p:nvGrpSpPr>
          <p:cNvPr id="325" name="Group 324"/>
          <p:cNvGrpSpPr/>
          <p:nvPr/>
        </p:nvGrpSpPr>
        <p:grpSpPr>
          <a:xfrm>
            <a:off x="3148013" y="1319212"/>
            <a:ext cx="3107621" cy="2423684"/>
            <a:chOff x="2673350" y="1758950"/>
            <a:chExt cx="4143495" cy="3231578"/>
          </a:xfrm>
        </p:grpSpPr>
        <p:sp>
          <p:nvSpPr>
            <p:cNvPr id="314" name="Oval 313"/>
            <p:cNvSpPr/>
            <p:nvPr/>
          </p:nvSpPr>
          <p:spPr>
            <a:xfrm>
              <a:off x="2673350" y="1758950"/>
              <a:ext cx="254000" cy="238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15" name="Rectangle 314"/>
            <p:cNvSpPr>
              <a:spLocks noChangeAspect="1"/>
            </p:cNvSpPr>
            <p:nvPr/>
          </p:nvSpPr>
          <p:spPr>
            <a:xfrm>
              <a:off x="3370707" y="4791456"/>
              <a:ext cx="201168" cy="199072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16" name="Diamond 315"/>
            <p:cNvSpPr>
              <a:spLocks noChangeAspect="1"/>
            </p:cNvSpPr>
            <p:nvPr/>
          </p:nvSpPr>
          <p:spPr>
            <a:xfrm>
              <a:off x="6605097" y="3321050"/>
              <a:ext cx="211748" cy="210312"/>
            </a:xfrm>
            <a:prstGeom prst="diamond">
              <a:avLst/>
            </a:prstGeom>
            <a:solidFill>
              <a:srgbClr val="F7964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1930149" y="336244"/>
            <a:ext cx="6111784" cy="2684053"/>
            <a:chOff x="1049532" y="448326"/>
            <a:chExt cx="8149043" cy="3578737"/>
          </a:xfrm>
        </p:grpSpPr>
        <p:sp>
          <p:nvSpPr>
            <p:cNvPr id="320" name="TextBox 319"/>
            <p:cNvSpPr txBox="1"/>
            <p:nvPr/>
          </p:nvSpPr>
          <p:spPr>
            <a:xfrm>
              <a:off x="7879411" y="709375"/>
              <a:ext cx="131916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Region1 (R1)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434571" y="448326"/>
              <a:ext cx="131916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Region2 (R2)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1049532" y="3688508"/>
              <a:ext cx="131916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Region3 (R3)</a:t>
              </a: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4787569" y="119825"/>
            <a:ext cx="670440" cy="4738654"/>
            <a:chOff x="4859425" y="159766"/>
            <a:chExt cx="893920" cy="6318206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4939111" y="159766"/>
              <a:ext cx="29845" cy="5937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4859425" y="6139417"/>
              <a:ext cx="89392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  <a:r>
                <a:rPr lang="en-US" sz="1050" baseline="-25000" dirty="0"/>
                <a:t>1</a:t>
              </a:r>
              <a:r>
                <a:rPr lang="en-US" sz="1050" baseline="30000" dirty="0"/>
                <a:t>a</a:t>
              </a:r>
              <a:endParaRPr lang="en-US" sz="1050" dirty="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1286125" y="2418974"/>
            <a:ext cx="3587560" cy="253916"/>
            <a:chOff x="190833" y="3225301"/>
            <a:chExt cx="4783413" cy="338555"/>
          </a:xfrm>
        </p:grpSpPr>
        <p:cxnSp>
          <p:nvCxnSpPr>
            <p:cNvPr id="241" name="Straight Connector 240"/>
            <p:cNvCxnSpPr/>
            <p:nvPr/>
          </p:nvCxnSpPr>
          <p:spPr>
            <a:xfrm flipV="1">
              <a:off x="932353" y="3363277"/>
              <a:ext cx="4041893" cy="31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190833" y="3225301"/>
              <a:ext cx="89392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x</a:t>
              </a:r>
              <a:r>
                <a:rPr lang="en-US" sz="1050" baseline="-25000" dirty="0"/>
                <a:t>2</a:t>
              </a:r>
              <a:r>
                <a:rPr lang="en-US" sz="1050" baseline="30000" dirty="0"/>
                <a:t>a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87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4014108" y="925285"/>
            <a:ext cx="454604" cy="4377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</a:t>
            </a:r>
            <a:r>
              <a:rPr lang="en-US" sz="1050" baseline="-25000" dirty="0"/>
              <a:t>1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944836" y="2155372"/>
            <a:ext cx="546945" cy="5266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407170" y="2129632"/>
            <a:ext cx="514597" cy="4955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</a:t>
            </a:r>
            <a:r>
              <a:rPr lang="en-US" sz="1050" baseline="-250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182836" y="3216729"/>
            <a:ext cx="544286" cy="524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R2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86051" y="3216728"/>
            <a:ext cx="544286" cy="5241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R3</a:t>
            </a:r>
          </a:p>
        </p:txBody>
      </p:sp>
      <p:cxnSp>
        <p:nvCxnSpPr>
          <p:cNvPr id="10" name="Straight Arrow Connector 9"/>
          <p:cNvCxnSpPr>
            <a:cxnSpLocks/>
            <a:stCxn id="4" idx="4"/>
            <a:endCxn id="5" idx="1"/>
          </p:cNvCxnSpPr>
          <p:nvPr/>
        </p:nvCxnSpPr>
        <p:spPr>
          <a:xfrm>
            <a:off x="4241410" y="1363052"/>
            <a:ext cx="783524" cy="86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4" idx="4"/>
            <a:endCxn id="6" idx="0"/>
          </p:cNvCxnSpPr>
          <p:nvPr/>
        </p:nvCxnSpPr>
        <p:spPr>
          <a:xfrm flipH="1">
            <a:off x="3664469" y="1363052"/>
            <a:ext cx="576941" cy="766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6" idx="4"/>
            <a:endCxn id="8" idx="0"/>
          </p:cNvCxnSpPr>
          <p:nvPr/>
        </p:nvCxnSpPr>
        <p:spPr>
          <a:xfrm flipH="1">
            <a:off x="2958194" y="2625170"/>
            <a:ext cx="706275" cy="591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4"/>
            <a:endCxn id="7" idx="1"/>
          </p:cNvCxnSpPr>
          <p:nvPr/>
        </p:nvCxnSpPr>
        <p:spPr>
          <a:xfrm>
            <a:off x="3664469" y="2625170"/>
            <a:ext cx="598076" cy="668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68798" y="1442357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  <a:r>
              <a:rPr lang="en-US" sz="1050" baseline="-25000" dirty="0"/>
              <a:t>1</a:t>
            </a:r>
            <a:r>
              <a:rPr lang="en-US" sz="1050" dirty="0"/>
              <a:t>&gt;x</a:t>
            </a:r>
            <a:r>
              <a:rPr lang="en-US" sz="1050" baseline="-25000" dirty="0"/>
              <a:t>1</a:t>
            </a:r>
            <a:r>
              <a:rPr lang="en-US" sz="1050" baseline="30000" dirty="0"/>
              <a:t>a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344958" y="1475015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  <a:r>
              <a:rPr lang="en-US" sz="1050" baseline="-25000" dirty="0"/>
              <a:t>1</a:t>
            </a:r>
            <a:r>
              <a:rPr lang="en-US" sz="1050" dirty="0"/>
              <a:t>&lt;x</a:t>
            </a:r>
            <a:r>
              <a:rPr lang="en-US" sz="1050" baseline="-25000" dirty="0"/>
              <a:t>1</a:t>
            </a:r>
            <a:r>
              <a:rPr lang="en-US" sz="1050" baseline="30000" dirty="0"/>
              <a:t>a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3921767" y="2658836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  <a:r>
              <a:rPr lang="en-US" sz="1050" baseline="-25000" dirty="0"/>
              <a:t>2</a:t>
            </a:r>
            <a:r>
              <a:rPr lang="en-US" sz="1050" dirty="0"/>
              <a:t>&gt;x</a:t>
            </a:r>
            <a:r>
              <a:rPr lang="en-US" sz="1050" baseline="-25000" dirty="0"/>
              <a:t>2</a:t>
            </a:r>
            <a:r>
              <a:rPr lang="en-US" sz="1050" baseline="30000" dirty="0"/>
              <a:t>a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660706" y="2667293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</a:t>
            </a:r>
            <a:r>
              <a:rPr lang="en-US" sz="1050" baseline="-25000" dirty="0"/>
              <a:t>2</a:t>
            </a:r>
            <a:r>
              <a:rPr lang="en-US" sz="1050" dirty="0"/>
              <a:t>&lt;x</a:t>
            </a:r>
            <a:r>
              <a:rPr lang="en-US" sz="1050" baseline="-25000" dirty="0"/>
              <a:t>2</a:t>
            </a:r>
            <a:r>
              <a:rPr lang="en-US" sz="1050" baseline="30000" dirty="0"/>
              <a:t>a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3DAA7-7D39-4BEA-B67E-D6FA1E3B5208}"/>
              </a:ext>
            </a:extLst>
          </p:cNvPr>
          <p:cNvSpPr txBox="1"/>
          <p:nvPr/>
        </p:nvSpPr>
        <p:spPr>
          <a:xfrm>
            <a:off x="692944" y="4318451"/>
            <a:ext cx="604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Proxima Nova" panose="020B0604020202020204" charset="0"/>
              </a:rPr>
              <a:t>Segment the data space (X) into sub-regions.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Proxima Nova" panose="020B0604020202020204" charset="0"/>
              </a:rPr>
              <a:t>Predicted variable: mean, median, mode of segment</a:t>
            </a:r>
            <a:endParaRPr lang="en-US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1" grpId="0"/>
      <p:bldP spid="22" grpId="0"/>
      <p:bldP spid="23" grpId="0"/>
      <p:bldP spid="2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823" y="28827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 Trees? An Example..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What would you do tonight? Decide amongst the following: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>
              <a:spcAft>
                <a:spcPts val="900"/>
              </a:spcAft>
            </a:pPr>
            <a:r>
              <a:rPr lang="en-US" sz="2100" dirty="0"/>
              <a:t>Finish homework</a:t>
            </a:r>
          </a:p>
          <a:p>
            <a:pPr>
              <a:spcAft>
                <a:spcPts val="900"/>
              </a:spcAft>
            </a:pPr>
            <a:r>
              <a:rPr lang="en-US" sz="2100" dirty="0"/>
              <a:t>Go to a party </a:t>
            </a:r>
          </a:p>
          <a:p>
            <a:pPr>
              <a:spcAft>
                <a:spcPts val="900"/>
              </a:spcAft>
            </a:pPr>
            <a:r>
              <a:rPr lang="en-US" sz="2100" dirty="0"/>
              <a:t>Read a book </a:t>
            </a:r>
          </a:p>
          <a:p>
            <a:pPr>
              <a:spcAft>
                <a:spcPts val="900"/>
              </a:spcAft>
            </a:pPr>
            <a:r>
              <a:rPr lang="en-US" sz="2100" dirty="0"/>
              <a:t>Hang out with friends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641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7046" y="484909"/>
            <a:ext cx="2182091" cy="727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Homework Deadline tonight?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468091" y="1018504"/>
            <a:ext cx="2237508" cy="1298669"/>
            <a:chOff x="4433455" y="1358006"/>
            <a:chExt cx="2983344" cy="1731558"/>
          </a:xfrm>
        </p:grpSpPr>
        <p:sp>
          <p:nvSpPr>
            <p:cNvPr id="5" name="Rectangle 4"/>
            <p:cNvSpPr/>
            <p:nvPr/>
          </p:nvSpPr>
          <p:spPr>
            <a:xfrm>
              <a:off x="5052290" y="2119745"/>
              <a:ext cx="2364509" cy="969819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Do homework</a:t>
              </a:r>
            </a:p>
          </p:txBody>
        </p:sp>
        <p:cxnSp>
          <p:nvCxnSpPr>
            <p:cNvPr id="9" name="Straight Arrow Connector 8"/>
            <p:cNvCxnSpPr>
              <a:stCxn id="4" idx="2"/>
              <a:endCxn id="5" idx="0"/>
            </p:cNvCxnSpPr>
            <p:nvPr/>
          </p:nvCxnSpPr>
          <p:spPr>
            <a:xfrm>
              <a:off x="4433455" y="1616364"/>
              <a:ext cx="1801090" cy="50338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5283" y="1358006"/>
              <a:ext cx="863912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Yes</a:t>
              </a:r>
              <a:endParaRPr lang="en-US" sz="105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72145" y="1197394"/>
            <a:ext cx="2195946" cy="1230615"/>
            <a:chOff x="1505527" y="1596525"/>
            <a:chExt cx="2927928" cy="1640820"/>
          </a:xfrm>
        </p:grpSpPr>
        <p:sp>
          <p:nvSpPr>
            <p:cNvPr id="11" name="Rectangle 10"/>
            <p:cNvSpPr/>
            <p:nvPr/>
          </p:nvSpPr>
          <p:spPr>
            <a:xfrm>
              <a:off x="1505527" y="2267526"/>
              <a:ext cx="2364509" cy="96981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Party invitation?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20107" y="1596525"/>
              <a:ext cx="1913348" cy="671001"/>
              <a:chOff x="2520107" y="1596525"/>
              <a:chExt cx="1913348" cy="671001"/>
            </a:xfrm>
          </p:grpSpPr>
          <p:cxnSp>
            <p:nvCxnSpPr>
              <p:cNvPr id="12" name="Straight Arrow Connector 11"/>
              <p:cNvCxnSpPr>
                <a:stCxn id="4" idx="2"/>
                <a:endCxn id="11" idx="0"/>
              </p:cNvCxnSpPr>
              <p:nvPr/>
            </p:nvCxnSpPr>
            <p:spPr>
              <a:xfrm flipH="1">
                <a:off x="2687782" y="1616364"/>
                <a:ext cx="1745673" cy="6511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520107" y="1596525"/>
                <a:ext cx="703612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No</a:t>
                </a:r>
                <a:endParaRPr lang="en-US" sz="1050" dirty="0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1741761" y="2428009"/>
            <a:ext cx="1773382" cy="1217784"/>
            <a:chOff x="798348" y="3237345"/>
            <a:chExt cx="2364509" cy="1623712"/>
          </a:xfrm>
        </p:grpSpPr>
        <p:grpSp>
          <p:nvGrpSpPr>
            <p:cNvPr id="17" name="Group 16"/>
            <p:cNvGrpSpPr/>
            <p:nvPr/>
          </p:nvGrpSpPr>
          <p:grpSpPr>
            <a:xfrm>
              <a:off x="1521279" y="3237345"/>
              <a:ext cx="1166503" cy="653893"/>
              <a:chOff x="2971388" y="1481070"/>
              <a:chExt cx="1166503" cy="653893"/>
            </a:xfrm>
          </p:grpSpPr>
          <p:cxnSp>
            <p:nvCxnSpPr>
              <p:cNvPr id="18" name="Straight Arrow Connector 17"/>
              <p:cNvCxnSpPr>
                <a:stCxn id="11" idx="2"/>
                <a:endCxn id="21" idx="0"/>
              </p:cNvCxnSpPr>
              <p:nvPr/>
            </p:nvCxnSpPr>
            <p:spPr>
              <a:xfrm flipH="1">
                <a:off x="3430712" y="1481070"/>
                <a:ext cx="707179" cy="6538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971388" y="1528618"/>
                <a:ext cx="703612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No</a:t>
                </a:r>
                <a:endParaRPr lang="en-US" sz="105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798348" y="3891238"/>
              <a:ext cx="2364509" cy="96981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Do I have friends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58836" y="2354053"/>
            <a:ext cx="2660072" cy="1287494"/>
            <a:chOff x="2687782" y="3138738"/>
            <a:chExt cx="3546762" cy="1716658"/>
          </a:xfrm>
        </p:grpSpPr>
        <p:grpSp>
          <p:nvGrpSpPr>
            <p:cNvPr id="24" name="Group 23"/>
            <p:cNvGrpSpPr/>
            <p:nvPr/>
          </p:nvGrpSpPr>
          <p:grpSpPr>
            <a:xfrm>
              <a:off x="2687782" y="3138738"/>
              <a:ext cx="2526589" cy="746839"/>
              <a:chOff x="1824421" y="1181151"/>
              <a:chExt cx="2526589" cy="746839"/>
            </a:xfrm>
          </p:grpSpPr>
          <p:cxnSp>
            <p:nvCxnSpPr>
              <p:cNvPr id="25" name="Straight Arrow Connector 24"/>
              <p:cNvCxnSpPr>
                <a:stCxn id="11" idx="2"/>
                <a:endCxn id="29" idx="0"/>
              </p:cNvCxnSpPr>
              <p:nvPr/>
            </p:nvCxnSpPr>
            <p:spPr>
              <a:xfrm>
                <a:off x="1824421" y="1279758"/>
                <a:ext cx="2364508" cy="648232"/>
              </a:xfrm>
              <a:prstGeom prst="straightConnector1">
                <a:avLst/>
              </a:prstGeom>
              <a:ln>
                <a:solidFill>
                  <a:srgbClr val="7793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487098" y="1181151"/>
                <a:ext cx="8639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Yes</a:t>
                </a:r>
                <a:endParaRPr lang="en-US" sz="105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870035" y="3885577"/>
              <a:ext cx="2364509" cy="969819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Go to the party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72936" y="3645793"/>
            <a:ext cx="1773382" cy="1188028"/>
            <a:chOff x="706581" y="4861057"/>
            <a:chExt cx="2364509" cy="1584037"/>
          </a:xfrm>
        </p:grpSpPr>
        <p:cxnSp>
          <p:nvCxnSpPr>
            <p:cNvPr id="36" name="Straight Arrow Connector 35"/>
            <p:cNvCxnSpPr>
              <a:stCxn id="21" idx="2"/>
              <a:endCxn id="30" idx="0"/>
            </p:cNvCxnSpPr>
            <p:nvPr/>
          </p:nvCxnSpPr>
          <p:spPr>
            <a:xfrm flipH="1">
              <a:off x="1888836" y="4861057"/>
              <a:ext cx="91767" cy="614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06581" y="4887524"/>
              <a:ext cx="2364509" cy="1557570"/>
              <a:chOff x="706581" y="4887524"/>
              <a:chExt cx="2364509" cy="155757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06581" y="5475275"/>
                <a:ext cx="2364509" cy="969819"/>
              </a:xfrm>
              <a:prstGeom prst="rect">
                <a:avLst/>
              </a:prstGeom>
              <a:solidFill>
                <a:srgbClr val="9BBB59">
                  <a:alpha val="3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Read a book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37626" y="4887524"/>
                <a:ext cx="703612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No</a:t>
                </a:r>
                <a:endParaRPr lang="en-US" sz="1050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2628453" y="3474152"/>
            <a:ext cx="3339392" cy="1268835"/>
            <a:chOff x="1980603" y="4632203"/>
            <a:chExt cx="4452523" cy="1691780"/>
          </a:xfrm>
        </p:grpSpPr>
        <p:sp>
          <p:nvSpPr>
            <p:cNvPr id="41" name="Rectangle 40"/>
            <p:cNvSpPr/>
            <p:nvPr/>
          </p:nvSpPr>
          <p:spPr>
            <a:xfrm>
              <a:off x="4068617" y="5354164"/>
              <a:ext cx="2364509" cy="969819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Hang out with friends</a:t>
              </a:r>
            </a:p>
          </p:txBody>
        </p:sp>
        <p:cxnSp>
          <p:nvCxnSpPr>
            <p:cNvPr id="42" name="Straight Arrow Connector 41"/>
            <p:cNvCxnSpPr>
              <a:stCxn id="21" idx="2"/>
              <a:endCxn id="41" idx="0"/>
            </p:cNvCxnSpPr>
            <p:nvPr/>
          </p:nvCxnSpPr>
          <p:spPr>
            <a:xfrm>
              <a:off x="1980603" y="4861057"/>
              <a:ext cx="3270269" cy="493107"/>
            </a:xfrm>
            <a:prstGeom prst="straightConnector1">
              <a:avLst/>
            </a:prstGeom>
            <a:ln>
              <a:solidFill>
                <a:srgbClr val="7793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91295" y="4632203"/>
              <a:ext cx="863912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Yes</a:t>
              </a:r>
              <a:endParaRPr lang="en-US" sz="1050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E901D8E5-4439-482A-9558-AE540B50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54" y="351810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Random Decision Forest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6231" y="1017725"/>
            <a:ext cx="8520600" cy="34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Multiple trees can yield generalizable results for previously unseen data samples.</a:t>
            </a:r>
          </a:p>
          <a:p>
            <a:endParaRPr lang="en-US" sz="1800" dirty="0"/>
          </a:p>
        </p:txBody>
      </p:sp>
      <p:pic>
        <p:nvPicPr>
          <p:cNvPr id="2050" name="Picture 2" descr="Spring. A thick fog in the night forest. Big full moon behind the branches  of trees - Stock Photo - Dissolve">
            <a:extLst>
              <a:ext uri="{FF2B5EF4-FFF2-40B4-BE49-F238E27FC236}">
                <a16:creationId xmlns:a16="http://schemas.microsoft.com/office/drawing/2014/main" id="{38E82104-FCE6-4FD3-B598-C0CBA50E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42" y="1590425"/>
            <a:ext cx="4793116" cy="31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63053"/>
      </p:ext>
    </p:extLst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852</Words>
  <Application>Microsoft Macintosh PowerPoint</Application>
  <PresentationFormat>On-screen Show (16:9)</PresentationFormat>
  <Paragraphs>177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Franklin Gothic Book</vt:lpstr>
      <vt:lpstr>Calibri</vt:lpstr>
      <vt:lpstr>Arial</vt:lpstr>
      <vt:lpstr>Proxima Nova Semibold</vt:lpstr>
      <vt:lpstr>Wingdings 2</vt:lpstr>
      <vt:lpstr>Wingdings</vt:lpstr>
      <vt:lpstr>Symbol</vt:lpstr>
      <vt:lpstr>Proxima Nova</vt:lpstr>
      <vt:lpstr>FourthBrain</vt:lpstr>
      <vt:lpstr>Decision Trees</vt:lpstr>
      <vt:lpstr>Outline </vt:lpstr>
      <vt:lpstr>Tree-based methods</vt:lpstr>
      <vt:lpstr>Basic Idea</vt:lpstr>
      <vt:lpstr>PowerPoint Presentation</vt:lpstr>
      <vt:lpstr>PowerPoint Presentation</vt:lpstr>
      <vt:lpstr>Why Trees? An Example..</vt:lpstr>
      <vt:lpstr>PowerPoint Presentation</vt:lpstr>
      <vt:lpstr>Random Decision Forest </vt:lpstr>
      <vt:lpstr>Outline </vt:lpstr>
      <vt:lpstr>Regression</vt:lpstr>
      <vt:lpstr>PowerPoint Presentation</vt:lpstr>
      <vt:lpstr>Finding the sub-regions</vt:lpstr>
      <vt:lpstr>PowerPoint Presentation</vt:lpstr>
      <vt:lpstr>Recursive Binary Splitting</vt:lpstr>
      <vt:lpstr>Overfitting </vt:lpstr>
      <vt:lpstr>Pruning </vt:lpstr>
      <vt:lpstr>Cost Complexity</vt:lpstr>
      <vt:lpstr>Using Validation Error to Prune</vt:lpstr>
      <vt:lpstr>Error rates on pruned trees</vt:lpstr>
      <vt:lpstr>PowerPoint Presentation</vt:lpstr>
      <vt:lpstr>Example: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Sohini Roychowdhury</dc:creator>
  <cp:lastModifiedBy>Marlon McGraw</cp:lastModifiedBy>
  <cp:revision>12</cp:revision>
  <dcterms:created xsi:type="dcterms:W3CDTF">2020-09-01T23:12:34Z</dcterms:created>
  <dcterms:modified xsi:type="dcterms:W3CDTF">2021-03-11T18:34:21Z</dcterms:modified>
</cp:coreProperties>
</file>