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68" r:id="rId5"/>
    <p:sldId id="260" r:id="rId6"/>
    <p:sldId id="261" r:id="rId7"/>
    <p:sldId id="262" r:id="rId8"/>
    <p:sldId id="263" r:id="rId9"/>
    <p:sldId id="266" r:id="rId10"/>
  </p:sldIdLst>
  <p:sldSz cx="9144000" cy="5143500" type="screen16x9"/>
  <p:notesSz cx="6858000" cy="9144000"/>
  <p:embeddedFontLst>
    <p:embeddedFont>
      <p:font typeface="Cambria Math" panose="02040503050406030204" pitchFamily="18" charset="0"/>
      <p:regular r:id="rId12"/>
    </p:embeddedFont>
    <p:embeddedFont>
      <p:font typeface="Proxima Nova" panose="020B0604020202020204" charset="0"/>
      <p:regular r:id="rId13"/>
      <p:bold r:id="rId14"/>
      <p:italic r:id="rId15"/>
      <p:boldItalic r:id="rId16"/>
    </p:embeddedFont>
    <p:embeddedFont>
      <p:font typeface="Proxima Nova Semibold" panose="020B0604020202020204" charset="0"/>
      <p:regular r:id="rId17"/>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37edece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937edece4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37edece4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937edece4b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37edece4b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937edece4b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37edece4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937edece4b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37edece4b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937edece4b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937edece4b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937edece4b_1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937edece4b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937edece4b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2">
            <a:alphaModFix/>
          </a:blip>
          <a:stretch>
            <a:fillRect/>
          </a:stretch>
        </p:blipFill>
        <p:spPr>
          <a:xfrm>
            <a:off x="3396614" y="263450"/>
            <a:ext cx="2350776" cy="1363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2"/>
          <p:cNvSpPr txBox="1">
            <a:spLocks noGrp="1"/>
          </p:cNvSpPr>
          <p:nvPr>
            <p:ph type="sldNum" idx="12"/>
          </p:nvPr>
        </p:nvSpPr>
        <p:spPr>
          <a:xfrm>
            <a:off x="8317383" y="473146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2"/>
          <p:cNvPicPr preferRelativeResize="0"/>
          <p:nvPr/>
        </p:nvPicPr>
        <p:blipFill>
          <a:blip r:embed="rId2">
            <a:alphaModFix/>
          </a:blip>
          <a:stretch>
            <a:fillRect/>
          </a:stretch>
        </p:blipFill>
        <p:spPr>
          <a:xfrm>
            <a:off x="8317371" y="122384"/>
            <a:ext cx="766975" cy="723775"/>
          </a:xfrm>
          <a:prstGeom prst="rect">
            <a:avLst/>
          </a:prstGeom>
          <a:noFill/>
          <a:ln>
            <a:noFill/>
          </a:ln>
        </p:spPr>
      </p:pic>
      <p:cxnSp>
        <p:nvCxnSpPr>
          <p:cNvPr id="72" name="Google Shape;72;p12"/>
          <p:cNvCxnSpPr/>
          <p:nvPr/>
        </p:nvCxnSpPr>
        <p:spPr>
          <a:xfrm>
            <a:off x="311708" y="4731467"/>
            <a:ext cx="8556300" cy="3600"/>
          </a:xfrm>
          <a:prstGeom prst="straightConnector1">
            <a:avLst/>
          </a:prstGeom>
          <a:noFill/>
          <a:ln w="9525" cap="flat" cmpd="sng">
            <a:solidFill>
              <a:schemeClr val="dk2"/>
            </a:solidFill>
            <a:prstDash val="solid"/>
            <a:round/>
            <a:headEnd type="none" w="med" len="med"/>
            <a:tailEnd type="none" w="med" len="med"/>
          </a:ln>
        </p:spPr>
      </p:cxnSp>
      <p:sp>
        <p:nvSpPr>
          <p:cNvPr id="73" name="Google Shape;73;p12"/>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696969"/>
                </a:solidFill>
                <a:latin typeface="Proxima Nova"/>
                <a:ea typeface="Proxima Nova"/>
                <a:cs typeface="Proxima Nova"/>
                <a:sym typeface="Proxima Nova"/>
              </a:rPr>
              <a:t>© 2020 FourthBrain</a:t>
            </a:r>
            <a:endParaRPr sz="900">
              <a:solidFill>
                <a:srgbClr val="696969"/>
              </a:solidFill>
              <a:latin typeface="Proxima Nova"/>
              <a:ea typeface="Proxima Nova"/>
              <a:cs typeface="Proxima Nova"/>
              <a:sym typeface="Proxima Nov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9250" algn="l">
              <a:lnSpc>
                <a:spcPct val="115000"/>
              </a:lnSpc>
              <a:spcBef>
                <a:spcPts val="0"/>
              </a:spcBef>
              <a:spcAft>
                <a:spcPts val="0"/>
              </a:spcAft>
              <a:buSzPts val="19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p1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8" name="Google Shape;78;p1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9" name="Google Shape;7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525252"/>
              </a:buClr>
              <a:buSzPts val="3600"/>
              <a:buNone/>
              <a:defRPr sz="3600">
                <a:solidFill>
                  <a:srgbClr val="52525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15" name="Google Shape;15;p3"/>
          <p:cNvPicPr preferRelativeResize="0"/>
          <p:nvPr/>
        </p:nvPicPr>
        <p:blipFill>
          <a:blip r:embed="rId2">
            <a:alphaModFix/>
          </a:blip>
          <a:stretch>
            <a:fillRect/>
          </a:stretch>
        </p:blipFill>
        <p:spPr>
          <a:xfrm>
            <a:off x="8320475" y="66537"/>
            <a:ext cx="766975" cy="7237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9250">
              <a:spcBef>
                <a:spcPts val="0"/>
              </a:spcBef>
              <a:spcAft>
                <a:spcPts val="0"/>
              </a:spcAft>
              <a:buSzPts val="19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322883" y="473146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322871" y="73871"/>
            <a:ext cx="766975" cy="723775"/>
          </a:xfrm>
          <a:prstGeom prst="rect">
            <a:avLst/>
          </a:prstGeom>
          <a:noFill/>
          <a:ln>
            <a:noFill/>
          </a:ln>
        </p:spPr>
      </p:pic>
      <p:cxnSp>
        <p:nvCxnSpPr>
          <p:cNvPr id="21" name="Google Shape;21;p4"/>
          <p:cNvCxnSpPr/>
          <p:nvPr/>
        </p:nvCxnSpPr>
        <p:spPr>
          <a:xfrm>
            <a:off x="311708" y="4731467"/>
            <a:ext cx="8568900" cy="9900"/>
          </a:xfrm>
          <a:prstGeom prst="straightConnector1">
            <a:avLst/>
          </a:prstGeom>
          <a:noFill/>
          <a:ln w="9525" cap="flat" cmpd="sng">
            <a:solidFill>
              <a:schemeClr val="dk2"/>
            </a:solidFill>
            <a:prstDash val="solid"/>
            <a:round/>
            <a:headEnd type="none" w="med" len="med"/>
            <a:tailEnd type="none" w="med" len="med"/>
          </a:ln>
        </p:spPr>
      </p:cxnSp>
      <p:sp>
        <p:nvSpPr>
          <p:cNvPr id="22" name="Google Shape;22;p4"/>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696969"/>
                </a:solidFill>
                <a:latin typeface="Proxima Nova"/>
                <a:ea typeface="Proxima Nova"/>
                <a:cs typeface="Proxima Nova"/>
                <a:sym typeface="Proxima Nova"/>
              </a:rPr>
              <a:t>© 2020 FourthBrain</a:t>
            </a:r>
            <a:endParaRPr sz="900">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07208" y="473146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8" name="Google Shape;28;p5"/>
          <p:cNvPicPr preferRelativeResize="0"/>
          <p:nvPr/>
        </p:nvPicPr>
        <p:blipFill>
          <a:blip r:embed="rId2">
            <a:alphaModFix/>
          </a:blip>
          <a:stretch>
            <a:fillRect/>
          </a:stretch>
        </p:blipFill>
        <p:spPr>
          <a:xfrm>
            <a:off x="8322496" y="53409"/>
            <a:ext cx="766975" cy="723775"/>
          </a:xfrm>
          <a:prstGeom prst="rect">
            <a:avLst/>
          </a:prstGeom>
          <a:noFill/>
          <a:ln>
            <a:noFill/>
          </a:ln>
        </p:spPr>
      </p:pic>
      <p:cxnSp>
        <p:nvCxnSpPr>
          <p:cNvPr id="29" name="Google Shape;29;p5"/>
          <p:cNvCxnSpPr/>
          <p:nvPr/>
        </p:nvCxnSpPr>
        <p:spPr>
          <a:xfrm>
            <a:off x="311708" y="4731467"/>
            <a:ext cx="8644200" cy="16200"/>
          </a:xfrm>
          <a:prstGeom prst="straightConnector1">
            <a:avLst/>
          </a:prstGeom>
          <a:noFill/>
          <a:ln w="9525" cap="flat" cmpd="sng">
            <a:solidFill>
              <a:schemeClr val="dk2"/>
            </a:solidFill>
            <a:prstDash val="solid"/>
            <a:round/>
            <a:headEnd type="none" w="med" len="med"/>
            <a:tailEnd type="none" w="med" len="med"/>
          </a:ln>
        </p:spPr>
      </p:cxnSp>
      <p:sp>
        <p:nvSpPr>
          <p:cNvPr id="30" name="Google Shape;30;p5"/>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696969"/>
                </a:solidFill>
                <a:latin typeface="Proxima Nova"/>
                <a:ea typeface="Proxima Nova"/>
                <a:cs typeface="Proxima Nova"/>
                <a:sym typeface="Proxima Nova"/>
              </a:rPr>
              <a:t>© 2020 FourthBrain</a:t>
            </a:r>
            <a:endParaRPr sz="900">
              <a:solidFill>
                <a:srgbClr val="696969"/>
              </a:solidFill>
              <a:latin typeface="Proxima Nova"/>
              <a:ea typeface="Proxima Nova"/>
              <a:cs typeface="Proxima Nova"/>
              <a:sym typeface="Proxima Nov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nk Section Header"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525252"/>
              </a:buClr>
              <a:buSzPts val="3600"/>
              <a:buNone/>
              <a:defRPr sz="3600">
                <a:solidFill>
                  <a:srgbClr val="52525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p:nvPr/>
        </p:nvSpPr>
        <p:spPr>
          <a:xfrm>
            <a:off x="-24900" y="2114875"/>
            <a:ext cx="9193800" cy="3061500"/>
          </a:xfrm>
          <a:prstGeom prst="triangle">
            <a:avLst>
              <a:gd name="adj" fmla="val 100000"/>
            </a:avLst>
          </a:pr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sz="2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375708" y="474766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8" name="Google Shape;38;p7"/>
          <p:cNvPicPr preferRelativeResize="0"/>
          <p:nvPr/>
        </p:nvPicPr>
        <p:blipFill>
          <a:blip r:embed="rId2">
            <a:alphaModFix/>
          </a:blip>
          <a:stretch>
            <a:fillRect/>
          </a:stretch>
        </p:blipFill>
        <p:spPr>
          <a:xfrm>
            <a:off x="8330296" y="53384"/>
            <a:ext cx="766975" cy="723775"/>
          </a:xfrm>
          <a:prstGeom prst="rect">
            <a:avLst/>
          </a:prstGeom>
          <a:noFill/>
          <a:ln>
            <a:noFill/>
          </a:ln>
        </p:spPr>
      </p:pic>
      <p:cxnSp>
        <p:nvCxnSpPr>
          <p:cNvPr id="39" name="Google Shape;39;p7"/>
          <p:cNvCxnSpPr/>
          <p:nvPr/>
        </p:nvCxnSpPr>
        <p:spPr>
          <a:xfrm>
            <a:off x="311708" y="4731467"/>
            <a:ext cx="8612700" cy="16200"/>
          </a:xfrm>
          <a:prstGeom prst="straightConnector1">
            <a:avLst/>
          </a:prstGeom>
          <a:noFill/>
          <a:ln w="9525" cap="flat" cmpd="sng">
            <a:solidFill>
              <a:schemeClr val="dk2"/>
            </a:solidFill>
            <a:prstDash val="solid"/>
            <a:round/>
            <a:headEnd type="none" w="med" len="med"/>
            <a:tailEnd type="none" w="med" len="med"/>
          </a:ln>
        </p:spPr>
      </p:cxnSp>
      <p:sp>
        <p:nvSpPr>
          <p:cNvPr id="40" name="Google Shape;40;p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696969"/>
                </a:solidFill>
                <a:latin typeface="Proxima Nova"/>
                <a:ea typeface="Proxima Nova"/>
                <a:cs typeface="Proxima Nova"/>
                <a:sym typeface="Proxima Nova"/>
              </a:rPr>
              <a:t>© 2020 FourthBrain</a:t>
            </a:r>
            <a:endParaRPr sz="900">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8303683" y="473146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4" name="Google Shape;44;p8"/>
          <p:cNvPicPr preferRelativeResize="0"/>
          <p:nvPr/>
        </p:nvPicPr>
        <p:blipFill>
          <a:blip r:embed="rId2">
            <a:alphaModFix/>
          </a:blip>
          <a:stretch>
            <a:fillRect/>
          </a:stretch>
        </p:blipFill>
        <p:spPr>
          <a:xfrm>
            <a:off x="8303671" y="78484"/>
            <a:ext cx="766975" cy="723775"/>
          </a:xfrm>
          <a:prstGeom prst="rect">
            <a:avLst/>
          </a:prstGeom>
          <a:noFill/>
          <a:ln>
            <a:noFill/>
          </a:ln>
        </p:spPr>
      </p:pic>
      <p:cxnSp>
        <p:nvCxnSpPr>
          <p:cNvPr id="45" name="Google Shape;45;p8"/>
          <p:cNvCxnSpPr/>
          <p:nvPr/>
        </p:nvCxnSpPr>
        <p:spPr>
          <a:xfrm>
            <a:off x="311708" y="4731467"/>
            <a:ext cx="8550000" cy="9900"/>
          </a:xfrm>
          <a:prstGeom prst="straightConnector1">
            <a:avLst/>
          </a:prstGeom>
          <a:noFill/>
          <a:ln w="9525" cap="flat" cmpd="sng">
            <a:solidFill>
              <a:schemeClr val="dk2"/>
            </a:solidFill>
            <a:prstDash val="solid"/>
            <a:round/>
            <a:headEnd type="none" w="med" len="med"/>
            <a:tailEnd type="none" w="med" len="med"/>
          </a:ln>
        </p:spPr>
      </p:cxnSp>
      <p:sp>
        <p:nvSpPr>
          <p:cNvPr id="46" name="Google Shape;46;p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696969"/>
                </a:solidFill>
                <a:latin typeface="Proxima Nova"/>
                <a:ea typeface="Proxima Nova"/>
                <a:cs typeface="Proxima Nova"/>
                <a:sym typeface="Proxima Nova"/>
              </a:rPr>
              <a:t>© 2020 FourthBrain</a:t>
            </a:r>
            <a:endParaRPr sz="900">
              <a:solidFill>
                <a:srgbClr val="696969"/>
              </a:solidFill>
              <a:latin typeface="Proxima Nova"/>
              <a:ea typeface="Proxima Nova"/>
              <a:cs typeface="Proxima Nova"/>
              <a:sym typeface="Proxima Nov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9250">
              <a:spcBef>
                <a:spcPts val="0"/>
              </a:spcBef>
              <a:spcAft>
                <a:spcPts val="0"/>
              </a:spcAft>
              <a:buSzPts val="19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2" name="Google Shape;52;p9"/>
          <p:cNvSpPr txBox="1">
            <a:spLocks noGrp="1"/>
          </p:cNvSpPr>
          <p:nvPr>
            <p:ph type="sldNum" idx="12"/>
          </p:nvPr>
        </p:nvSpPr>
        <p:spPr>
          <a:xfrm>
            <a:off x="8288108" y="473146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3" name="Google Shape;53;p9"/>
          <p:cNvPicPr preferRelativeResize="0"/>
          <p:nvPr/>
        </p:nvPicPr>
        <p:blipFill>
          <a:blip r:embed="rId2">
            <a:alphaModFix/>
          </a:blip>
          <a:stretch>
            <a:fillRect/>
          </a:stretch>
        </p:blipFill>
        <p:spPr>
          <a:xfrm>
            <a:off x="8328746" y="72209"/>
            <a:ext cx="766975" cy="723775"/>
          </a:xfrm>
          <a:prstGeom prst="rect">
            <a:avLst/>
          </a:prstGeom>
          <a:noFill/>
          <a:ln>
            <a:noFill/>
          </a:ln>
        </p:spPr>
      </p:pic>
      <p:cxnSp>
        <p:nvCxnSpPr>
          <p:cNvPr id="54" name="Google Shape;54;p9"/>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med" len="med"/>
            <a:tailEnd type="none" w="med" len="med"/>
          </a:ln>
        </p:spPr>
      </p:cxnSp>
      <p:sp>
        <p:nvSpPr>
          <p:cNvPr id="55" name="Google Shape;55;p9"/>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696969"/>
                </a:solidFill>
                <a:latin typeface="Proxima Nova"/>
                <a:ea typeface="Proxima Nova"/>
                <a:cs typeface="Proxima Nova"/>
                <a:sym typeface="Proxima Nova"/>
              </a:rPr>
              <a:t>© 2020 FourthBrain</a:t>
            </a:r>
            <a:endParaRPr sz="900">
              <a:solidFill>
                <a:srgbClr val="696969"/>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sp>
        <p:nvSpPr>
          <p:cNvPr id="63" name="Google Shape;6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4" name="Google Shape;6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9250" algn="ctr">
              <a:spcBef>
                <a:spcPts val="0"/>
              </a:spcBef>
              <a:spcAft>
                <a:spcPts val="0"/>
              </a:spcAft>
              <a:buSzPts val="19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262908" y="473146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6" name="Google Shape;66;p11"/>
          <p:cNvPicPr preferRelativeResize="0"/>
          <p:nvPr/>
        </p:nvPicPr>
        <p:blipFill>
          <a:blip r:embed="rId2">
            <a:alphaModFix/>
          </a:blip>
          <a:stretch>
            <a:fillRect/>
          </a:stretch>
        </p:blipFill>
        <p:spPr>
          <a:xfrm>
            <a:off x="8310696" y="109859"/>
            <a:ext cx="766975" cy="723775"/>
          </a:xfrm>
          <a:prstGeom prst="rect">
            <a:avLst/>
          </a:prstGeom>
          <a:noFill/>
          <a:ln>
            <a:noFill/>
          </a:ln>
        </p:spPr>
      </p:pic>
      <p:cxnSp>
        <p:nvCxnSpPr>
          <p:cNvPr id="67" name="Google Shape;67;p11"/>
          <p:cNvCxnSpPr/>
          <p:nvPr/>
        </p:nvCxnSpPr>
        <p:spPr>
          <a:xfrm>
            <a:off x="311708" y="4731467"/>
            <a:ext cx="8499900" cy="9900"/>
          </a:xfrm>
          <a:prstGeom prst="straightConnector1">
            <a:avLst/>
          </a:prstGeom>
          <a:noFill/>
          <a:ln w="9525" cap="flat" cmpd="sng">
            <a:solidFill>
              <a:schemeClr val="dk2"/>
            </a:solidFill>
            <a:prstDash val="solid"/>
            <a:round/>
            <a:headEnd type="none" w="med" len="med"/>
            <a:tailEnd type="none" w="med" len="med"/>
          </a:ln>
        </p:spPr>
      </p:cxnSp>
      <p:sp>
        <p:nvSpPr>
          <p:cNvPr id="68" name="Google Shape;68;p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696969"/>
                </a:solidFill>
                <a:latin typeface="Proxima Nova"/>
                <a:ea typeface="Proxima Nova"/>
                <a:cs typeface="Proxima Nova"/>
                <a:sym typeface="Proxima Nova"/>
              </a:rPr>
              <a:t>© 2020 FourthBrain</a:t>
            </a:r>
            <a:endParaRPr sz="900">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925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bit.ly/2GcofK5" TargetMode="Externa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311700" y="2207419"/>
            <a:ext cx="8520600" cy="98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700"/>
              <a:buNone/>
            </a:pPr>
            <a:r>
              <a:rPr lang="en" dirty="0">
                <a:solidFill>
                  <a:srgbClr val="B10069"/>
                </a:solidFill>
              </a:rPr>
              <a:t>Regression Models</a:t>
            </a:r>
            <a:endParaRPr dirty="0">
              <a:solidFill>
                <a:srgbClr val="B10069"/>
              </a:solidFill>
            </a:endParaRPr>
          </a:p>
        </p:txBody>
      </p:sp>
      <p:sp>
        <p:nvSpPr>
          <p:cNvPr id="85" name="Google Shape;85;p14"/>
          <p:cNvSpPr txBox="1">
            <a:spLocks noGrp="1"/>
          </p:cNvSpPr>
          <p:nvPr>
            <p:ph type="subTitle" idx="1"/>
          </p:nvPr>
        </p:nvSpPr>
        <p:spPr>
          <a:xfrm>
            <a:off x="311700" y="3326419"/>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696969"/>
                </a:solidFill>
                <a:latin typeface="Proxima Nova"/>
                <a:ea typeface="Proxima Nova"/>
                <a:cs typeface="Proxima Nova"/>
                <a:sym typeface="Proxima Nova"/>
              </a:rPr>
              <a:t>Week 1</a:t>
            </a:r>
            <a:endParaRPr>
              <a:solidFill>
                <a:srgbClr val="696969"/>
              </a:solidFill>
              <a:latin typeface="Proxima Nova"/>
              <a:ea typeface="Proxima Nova"/>
              <a:cs typeface="Proxima Nova"/>
              <a:sym typeface="Proxima Nova"/>
            </a:endParaRPr>
          </a:p>
          <a:p>
            <a:pPr marL="0" lvl="0" indent="0" algn="ctr" rtl="0">
              <a:lnSpc>
                <a:spcPct val="100000"/>
              </a:lnSpc>
              <a:spcBef>
                <a:spcPts val="0"/>
              </a:spcBef>
              <a:spcAft>
                <a:spcPts val="0"/>
              </a:spcAft>
              <a:buSzPts val="2800"/>
              <a:buNone/>
            </a:pPr>
            <a:r>
              <a:rPr lang="en">
                <a:solidFill>
                  <a:srgbClr val="B10069"/>
                </a:solidFill>
                <a:latin typeface="Proxima Nova"/>
                <a:ea typeface="Proxima Nova"/>
                <a:cs typeface="Proxima Nova"/>
                <a:sym typeface="Proxima Nova"/>
              </a:rPr>
              <a:t>Sohini Roychowdhury</a:t>
            </a:r>
            <a:endParaRPr>
              <a:solidFill>
                <a:srgbClr val="B10069"/>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42876" y="586106"/>
            <a:ext cx="8682281"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solidFill>
                  <a:srgbClr val="B10069"/>
                </a:solidFill>
              </a:rPr>
              <a:t>Example of Regression Problems: UCI MLRepository [1]</a:t>
            </a:r>
            <a:endParaRPr dirty="0">
              <a:solidFill>
                <a:srgbClr val="B10069"/>
              </a:solidFill>
            </a:endParaRPr>
          </a:p>
        </p:txBody>
      </p:sp>
      <p:pic>
        <p:nvPicPr>
          <p:cNvPr id="91" name="Google Shape;91;p15" descr="Introduction to Linear Regression and Polynomial Regression | by Ayush Pant  | Towards Data Science"/>
          <p:cNvPicPr preferRelativeResize="0"/>
          <p:nvPr/>
        </p:nvPicPr>
        <p:blipFill rotWithShape="1">
          <a:blip r:embed="rId3">
            <a:alphaModFix/>
          </a:blip>
          <a:srcRect/>
          <a:stretch/>
        </p:blipFill>
        <p:spPr>
          <a:xfrm>
            <a:off x="4486276" y="1028701"/>
            <a:ext cx="4286250" cy="2878930"/>
          </a:xfrm>
          <a:prstGeom prst="rect">
            <a:avLst/>
          </a:prstGeom>
          <a:noFill/>
          <a:ln>
            <a:noFill/>
          </a:ln>
        </p:spPr>
      </p:pic>
      <p:sp>
        <p:nvSpPr>
          <p:cNvPr id="92" name="Google Shape;92;p15"/>
          <p:cNvSpPr txBox="1"/>
          <p:nvPr/>
        </p:nvSpPr>
        <p:spPr>
          <a:xfrm>
            <a:off x="225975" y="1478757"/>
            <a:ext cx="6943726" cy="163121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000" b="0" i="0" u="none" strike="noStrike" cap="none" dirty="0">
                <a:solidFill>
                  <a:srgbClr val="000000"/>
                </a:solidFill>
                <a:latin typeface="Proxima Nova" panose="020B0604020202020204" charset="0"/>
                <a:sym typeface="Arial"/>
              </a:rPr>
              <a:t>-Predict Housing prices in your area.</a:t>
            </a:r>
            <a:endParaRPr dirty="0">
              <a:latin typeface="Proxima Nova" panose="020B0604020202020204" charset="0"/>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Proxima Nova" panose="020B0604020202020204" charset="0"/>
              <a:sym typeface="Arial"/>
            </a:endParaRPr>
          </a:p>
          <a:p>
            <a:pPr marL="0" marR="0" lvl="0" indent="0" algn="l" rtl="0">
              <a:lnSpc>
                <a:spcPct val="100000"/>
              </a:lnSpc>
              <a:spcBef>
                <a:spcPts val="0"/>
              </a:spcBef>
              <a:spcAft>
                <a:spcPts val="0"/>
              </a:spcAft>
              <a:buNone/>
            </a:pPr>
            <a:r>
              <a:rPr lang="en" sz="2000" b="0" i="0" u="none" strike="noStrike" cap="none" dirty="0">
                <a:solidFill>
                  <a:srgbClr val="000000"/>
                </a:solidFill>
                <a:latin typeface="Proxima Nova" panose="020B0604020202020204" charset="0"/>
                <a:sym typeface="Arial"/>
              </a:rPr>
              <a:t>-Predict Automotive Sales per region.</a:t>
            </a:r>
            <a:endParaRPr dirty="0">
              <a:latin typeface="Proxima Nova" panose="020B0604020202020204" charset="0"/>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Proxima Nova" panose="020B0604020202020204" charset="0"/>
              <a:sym typeface="Arial"/>
            </a:endParaRPr>
          </a:p>
          <a:p>
            <a:pPr marL="0" marR="0" lvl="0" indent="0" algn="l" rtl="0">
              <a:lnSpc>
                <a:spcPct val="100000"/>
              </a:lnSpc>
              <a:spcBef>
                <a:spcPts val="0"/>
              </a:spcBef>
              <a:spcAft>
                <a:spcPts val="0"/>
              </a:spcAft>
              <a:buNone/>
            </a:pPr>
            <a:r>
              <a:rPr lang="en" sz="2000" b="0" i="0" u="none" strike="noStrike" cap="none" dirty="0">
                <a:solidFill>
                  <a:srgbClr val="000000"/>
                </a:solidFill>
                <a:latin typeface="Proxima Nova" panose="020B0604020202020204" charset="0"/>
                <a:sym typeface="Arial"/>
              </a:rPr>
              <a:t>-Predict credit risk etc.</a:t>
            </a:r>
            <a:endParaRPr dirty="0">
              <a:latin typeface="Proxima Nova" panose="020B0604020202020204" charset="0"/>
            </a:endParaRPr>
          </a:p>
        </p:txBody>
      </p:sp>
      <p:sp>
        <p:nvSpPr>
          <p:cNvPr id="6" name="TextBox 5">
            <a:extLst>
              <a:ext uri="{FF2B5EF4-FFF2-40B4-BE49-F238E27FC236}">
                <a16:creationId xmlns:a16="http://schemas.microsoft.com/office/drawing/2014/main" id="{C3F1DD66-61F3-4FBC-97B1-B5CE0BF9D72B}"/>
              </a:ext>
            </a:extLst>
          </p:cNvPr>
          <p:cNvSpPr txBox="1"/>
          <p:nvPr/>
        </p:nvSpPr>
        <p:spPr>
          <a:xfrm>
            <a:off x="1376119" y="4805035"/>
            <a:ext cx="4572000" cy="246221"/>
          </a:xfrm>
          <a:prstGeom prst="rect">
            <a:avLst/>
          </a:prstGeom>
          <a:noFill/>
        </p:spPr>
        <p:txBody>
          <a:bodyPr wrap="square">
            <a:spAutoFit/>
          </a:bodyPr>
          <a:lstStyle/>
          <a:p>
            <a:r>
              <a:rPr lang="en-US" sz="1000" dirty="0">
                <a:latin typeface="Proxima Nova" panose="020B0604020202020204" charset="0"/>
              </a:rPr>
              <a:t>[1] UCI ML Repository: https://bit.ly/34ReX0A</a:t>
            </a:r>
          </a:p>
        </p:txBody>
      </p:sp>
      <p:sp>
        <p:nvSpPr>
          <p:cNvPr id="3" name="TextBox 2">
            <a:extLst>
              <a:ext uri="{FF2B5EF4-FFF2-40B4-BE49-F238E27FC236}">
                <a16:creationId xmlns:a16="http://schemas.microsoft.com/office/drawing/2014/main" id="{D8578152-80EC-4860-BFB7-B933E64CDD23}"/>
              </a:ext>
            </a:extLst>
          </p:cNvPr>
          <p:cNvSpPr txBox="1"/>
          <p:nvPr/>
        </p:nvSpPr>
        <p:spPr>
          <a:xfrm>
            <a:off x="225975" y="3461649"/>
            <a:ext cx="6617738" cy="707886"/>
          </a:xfrm>
          <a:prstGeom prst="rect">
            <a:avLst/>
          </a:prstGeom>
          <a:noFill/>
        </p:spPr>
        <p:txBody>
          <a:bodyPr wrap="square" rtlCol="0">
            <a:spAutoFit/>
          </a:bodyPr>
          <a:lstStyle/>
          <a:p>
            <a:r>
              <a:rPr lang="en-US" sz="2000" dirty="0">
                <a:latin typeface="Proxima Nova" panose="020B0604020202020204" charset="0"/>
              </a:rPr>
              <a:t>Dependent Variable : Y</a:t>
            </a:r>
          </a:p>
          <a:p>
            <a:r>
              <a:rPr lang="en-US" sz="2000" dirty="0">
                <a:latin typeface="Proxima Nova" panose="020B0604020202020204" charset="0"/>
              </a:rPr>
              <a:t>Independent Variables: X={x</a:t>
            </a:r>
            <a:r>
              <a:rPr lang="en-US" sz="2000" baseline="-25000" dirty="0">
                <a:latin typeface="Proxima Nova" panose="020B0604020202020204" charset="0"/>
              </a:rPr>
              <a:t>1</a:t>
            </a:r>
            <a:r>
              <a:rPr lang="en-US" sz="2000" dirty="0">
                <a:latin typeface="Proxima Nova" panose="020B0604020202020204" charset="0"/>
              </a:rPr>
              <a:t>,x</a:t>
            </a:r>
            <a:r>
              <a:rPr lang="en-US" sz="2000" baseline="-25000" dirty="0">
                <a:latin typeface="Proxima Nova" panose="020B0604020202020204" charset="0"/>
              </a:rPr>
              <a:t>2</a:t>
            </a:r>
            <a:r>
              <a:rPr lang="en-US" sz="2000" dirty="0">
                <a:latin typeface="Proxima Nova" panose="020B0604020202020204" charset="0"/>
              </a:rPr>
              <a:t>,x</a:t>
            </a:r>
            <a:r>
              <a:rPr lang="en-US" sz="2000" baseline="-25000" dirty="0">
                <a:latin typeface="Proxima Nova" panose="020B0604020202020204" charset="0"/>
              </a:rPr>
              <a:t>3</a:t>
            </a:r>
            <a:r>
              <a:rPr lang="en-US" sz="2000" dirty="0">
                <a:latin typeface="Proxima Nova" panose="020B0604020202020204" charset="0"/>
              </a:rPr>
              <a:t>….}</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BA8F772-AB87-4AA4-AB43-1BB3F4281526}"/>
                  </a:ext>
                </a:extLst>
              </p:cNvPr>
              <p:cNvSpPr txBox="1"/>
              <p:nvPr/>
            </p:nvSpPr>
            <p:spPr>
              <a:xfrm>
                <a:off x="400050" y="4227582"/>
                <a:ext cx="4743450" cy="307777"/>
              </a:xfrm>
              <a:prstGeom prst="rect">
                <a:avLst/>
              </a:prstGeom>
              <a:noFill/>
            </p:spPr>
            <p:txBody>
              <a:bodyPr wrap="square" lIns="0" tIns="0" rIns="0" bIns="0" rtlCol="0">
                <a:spAutoFit/>
              </a:bodyPr>
              <a:lstStyle/>
              <a:p>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dirty="0">
                    <a:latin typeface="Proxima Nova" panose="020B0604020202020204"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3</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oMath>
                </a14:m>
                <a:endParaRPr lang="en-US" sz="2000" dirty="0">
                  <a:latin typeface="Proxima Nova" panose="020B0604020202020204" charset="0"/>
                </a:endParaRPr>
              </a:p>
            </p:txBody>
          </p:sp>
        </mc:Choice>
        <mc:Fallback>
          <p:sp>
            <p:nvSpPr>
              <p:cNvPr id="4" name="TextBox 3">
                <a:extLst>
                  <a:ext uri="{FF2B5EF4-FFF2-40B4-BE49-F238E27FC236}">
                    <a16:creationId xmlns:a16="http://schemas.microsoft.com/office/drawing/2014/main" id="{9BA8F772-AB87-4AA4-AB43-1BB3F4281526}"/>
                  </a:ext>
                </a:extLst>
              </p:cNvPr>
              <p:cNvSpPr txBox="1">
                <a:spLocks noRot="1" noChangeAspect="1" noMove="1" noResize="1" noEditPoints="1" noAdjustHandles="1" noChangeArrowheads="1" noChangeShapeType="1" noTextEdit="1"/>
              </p:cNvSpPr>
              <p:nvPr/>
            </p:nvSpPr>
            <p:spPr>
              <a:xfrm>
                <a:off x="400050" y="4227582"/>
                <a:ext cx="4743450" cy="307777"/>
              </a:xfrm>
              <a:prstGeom prst="rect">
                <a:avLst/>
              </a:prstGeom>
              <a:blipFill>
                <a:blip r:embed="rId4"/>
                <a:stretch>
                  <a:fillRect l="-1928" t="-26000" b="-5000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311700" y="4171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solidFill>
                  <a:srgbClr val="B10069"/>
                </a:solidFill>
              </a:rPr>
              <a:t>Linear Regression</a:t>
            </a:r>
            <a:endParaRPr dirty="0">
              <a:solidFill>
                <a:srgbClr val="B10069"/>
              </a:solidFill>
            </a:endParaRPr>
          </a:p>
        </p:txBody>
      </p:sp>
      <p:sp>
        <p:nvSpPr>
          <p:cNvPr id="98" name="Google Shape;98;p16"/>
          <p:cNvSpPr txBox="1">
            <a:spLocks noGrp="1"/>
          </p:cNvSpPr>
          <p:nvPr>
            <p:ph type="sldNum" idx="12"/>
          </p:nvPr>
        </p:nvSpPr>
        <p:spPr>
          <a:xfrm>
            <a:off x="8322883" y="473146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99" name="Google Shape;99;p16"/>
          <p:cNvPicPr preferRelativeResize="0"/>
          <p:nvPr/>
        </p:nvPicPr>
        <p:blipFill rotWithShape="1">
          <a:blip r:embed="rId3">
            <a:alphaModFix/>
          </a:blip>
          <a:srcRect/>
          <a:stretch/>
        </p:blipFill>
        <p:spPr>
          <a:xfrm>
            <a:off x="5988150" y="2183646"/>
            <a:ext cx="2436050" cy="337525"/>
          </a:xfrm>
          <a:prstGeom prst="rect">
            <a:avLst/>
          </a:prstGeom>
          <a:noFill/>
          <a:ln>
            <a:noFill/>
          </a:ln>
        </p:spPr>
      </p:pic>
      <p:pic>
        <p:nvPicPr>
          <p:cNvPr id="100" name="Google Shape;100;p16"/>
          <p:cNvPicPr preferRelativeResize="0"/>
          <p:nvPr/>
        </p:nvPicPr>
        <p:blipFill rotWithShape="1">
          <a:blip r:embed="rId4">
            <a:alphaModFix/>
          </a:blip>
          <a:srcRect/>
          <a:stretch/>
        </p:blipFill>
        <p:spPr>
          <a:xfrm>
            <a:off x="5329829" y="1743396"/>
            <a:ext cx="3395000" cy="279425"/>
          </a:xfrm>
          <a:prstGeom prst="rect">
            <a:avLst/>
          </a:prstGeom>
          <a:noFill/>
          <a:ln>
            <a:noFill/>
          </a:ln>
        </p:spPr>
      </p:pic>
      <p:pic>
        <p:nvPicPr>
          <p:cNvPr id="101" name="Google Shape;101;p16" descr="Best Gradient Descent GIFs | Gfycat"/>
          <p:cNvPicPr preferRelativeResize="0"/>
          <p:nvPr/>
        </p:nvPicPr>
        <p:blipFill rotWithShape="1">
          <a:blip r:embed="rId5">
            <a:alphaModFix/>
          </a:blip>
          <a:srcRect/>
          <a:stretch/>
        </p:blipFill>
        <p:spPr>
          <a:xfrm>
            <a:off x="158566" y="1345356"/>
            <a:ext cx="5555771" cy="3200124"/>
          </a:xfrm>
          <a:prstGeom prst="rect">
            <a:avLst/>
          </a:prstGeom>
          <a:noFill/>
          <a:ln>
            <a:noFill/>
          </a:ln>
        </p:spPr>
      </p:pic>
      <p:sp>
        <p:nvSpPr>
          <p:cNvPr id="102" name="Google Shape;102;p16"/>
          <p:cNvSpPr txBox="1"/>
          <p:nvPr/>
        </p:nvSpPr>
        <p:spPr>
          <a:xfrm>
            <a:off x="1650207" y="1191467"/>
            <a:ext cx="292179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1" i="0" u="sng" strike="noStrike" cap="none" dirty="0">
                <a:solidFill>
                  <a:srgbClr val="000000"/>
                </a:solidFill>
                <a:latin typeface="Proxima Nova" panose="020B0604020202020204" charset="0"/>
                <a:sym typeface="Arial"/>
              </a:rPr>
              <a:t>Gradient Descen</a:t>
            </a:r>
            <a:r>
              <a:rPr lang="en" b="1" u="sng" dirty="0">
                <a:latin typeface="Proxima Nova" panose="020B0604020202020204" charset="0"/>
              </a:rPr>
              <a:t>t</a:t>
            </a:r>
            <a:endParaRPr dirty="0">
              <a:latin typeface="Proxima Nova" panose="020B0604020202020204" charset="0"/>
            </a:endParaRPr>
          </a:p>
        </p:txBody>
      </p:sp>
      <p:sp>
        <p:nvSpPr>
          <p:cNvPr id="103" name="Google Shape;103;p16"/>
          <p:cNvSpPr txBox="1"/>
          <p:nvPr/>
        </p:nvSpPr>
        <p:spPr>
          <a:xfrm>
            <a:off x="6032897" y="1191466"/>
            <a:ext cx="292179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1" i="0" u="sng" strike="noStrike" cap="none">
                <a:solidFill>
                  <a:srgbClr val="000000"/>
                </a:solidFill>
                <a:latin typeface="Proxima Nova" panose="020B0604020202020204" charset="0"/>
                <a:sym typeface="Arial"/>
              </a:rPr>
              <a:t>Normal Equations</a:t>
            </a:r>
            <a:endParaRPr>
              <a:latin typeface="Proxima Nova"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15E9-6B48-470F-A013-80169AF98D91}"/>
              </a:ext>
            </a:extLst>
          </p:cNvPr>
          <p:cNvSpPr>
            <a:spLocks noGrp="1"/>
          </p:cNvSpPr>
          <p:nvPr>
            <p:ph type="title"/>
          </p:nvPr>
        </p:nvSpPr>
        <p:spPr>
          <a:xfrm>
            <a:off x="854625" y="330741"/>
            <a:ext cx="8520600" cy="572700"/>
          </a:xfrm>
        </p:spPr>
        <p:txBody>
          <a:bodyPr/>
          <a:lstStyle/>
          <a:p>
            <a:r>
              <a:rPr lang="en-US" dirty="0">
                <a:solidFill>
                  <a:schemeClr val="accent1">
                    <a:lumMod val="75000"/>
                  </a:schemeClr>
                </a:solidFill>
              </a:rPr>
              <a:t>Output Metrics</a:t>
            </a:r>
          </a:p>
        </p:txBody>
      </p:sp>
      <p:sp>
        <p:nvSpPr>
          <p:cNvPr id="3" name="Text Placeholder 2">
            <a:extLst>
              <a:ext uri="{FF2B5EF4-FFF2-40B4-BE49-F238E27FC236}">
                <a16:creationId xmlns:a16="http://schemas.microsoft.com/office/drawing/2014/main" id="{305199AB-4D40-47CC-ADF4-223E0D675392}"/>
              </a:ext>
            </a:extLst>
          </p:cNvPr>
          <p:cNvSpPr>
            <a:spLocks noGrp="1"/>
          </p:cNvSpPr>
          <p:nvPr>
            <p:ph type="body" idx="1"/>
          </p:nvPr>
        </p:nvSpPr>
        <p:spPr/>
        <p:txBody>
          <a:bodyPr/>
          <a:lstStyle/>
          <a:p>
            <a:pPr>
              <a:buFont typeface="Wingdings" panose="05000000000000000000" pitchFamily="2" charset="2"/>
              <a:buChar char="§"/>
            </a:pPr>
            <a:r>
              <a:rPr lang="en-US" b="1" i="0" dirty="0">
                <a:solidFill>
                  <a:srgbClr val="292929"/>
                </a:solidFill>
                <a:effectLst/>
                <a:latin typeface="medium-content-sans-serif-font"/>
              </a:rPr>
              <a:t>R Square/Adjusted R Square (Higher better)</a:t>
            </a:r>
          </a:p>
          <a:p>
            <a:pPr marL="107950" indent="0">
              <a:buNone/>
            </a:pPr>
            <a:r>
              <a:rPr lang="en-US" dirty="0">
                <a:solidFill>
                  <a:srgbClr val="292929"/>
                </a:solidFill>
                <a:latin typeface="medium-content-serif-font"/>
              </a:rPr>
              <a:t>M</a:t>
            </a:r>
            <a:r>
              <a:rPr lang="en-US" b="0" i="0" dirty="0">
                <a:solidFill>
                  <a:srgbClr val="292929"/>
                </a:solidFill>
                <a:effectLst/>
                <a:latin typeface="medium-content-serif-font"/>
              </a:rPr>
              <a:t>easures how much of variability in dependent variable can be explained by the model. Squared correlation coefficient.</a:t>
            </a:r>
            <a:endParaRPr lang="en-US" b="1" i="0" dirty="0">
              <a:solidFill>
                <a:srgbClr val="292929"/>
              </a:solidFill>
              <a:effectLst/>
              <a:latin typeface="medium-content-sans-serif-font"/>
            </a:endParaRPr>
          </a:p>
          <a:p>
            <a:pPr>
              <a:buFont typeface="Wingdings" panose="05000000000000000000" pitchFamily="2" charset="2"/>
              <a:buChar char="§"/>
            </a:pPr>
            <a:endParaRPr lang="en-US" dirty="0"/>
          </a:p>
          <a:p>
            <a:pPr>
              <a:buFont typeface="Wingdings" panose="05000000000000000000" pitchFamily="2" charset="2"/>
              <a:buChar char="§"/>
            </a:pPr>
            <a:r>
              <a:rPr lang="en-US" b="1" i="0" dirty="0">
                <a:solidFill>
                  <a:srgbClr val="292929"/>
                </a:solidFill>
                <a:effectLst/>
                <a:latin typeface="medium-content-sans-serif-font"/>
              </a:rPr>
              <a:t>Mean Square Error(MSE)/Root Mean Square Error(RMSE) (Lower better)</a:t>
            </a:r>
          </a:p>
          <a:p>
            <a:pPr marL="107950" indent="0">
              <a:buNone/>
            </a:pPr>
            <a:r>
              <a:rPr lang="en-US" dirty="0">
                <a:solidFill>
                  <a:schemeClr val="accent2"/>
                </a:solidFill>
              </a:rPr>
              <a:t>Measures goodness of model fit.</a:t>
            </a:r>
          </a:p>
          <a:p>
            <a:pPr marL="107950" indent="0">
              <a:buNone/>
            </a:pPr>
            <a:endParaRPr lang="en-US" dirty="0"/>
          </a:p>
          <a:p>
            <a:pPr>
              <a:buFont typeface="Wingdings" panose="05000000000000000000" pitchFamily="2" charset="2"/>
              <a:buChar char="§"/>
            </a:pPr>
            <a:r>
              <a:rPr lang="en-US" b="1" i="0" dirty="0">
                <a:solidFill>
                  <a:srgbClr val="292929"/>
                </a:solidFill>
                <a:effectLst/>
                <a:latin typeface="medium-content-sans-serif-font"/>
              </a:rPr>
              <a:t>Mean Absolute Error(MAE) (Lower Better)</a:t>
            </a:r>
          </a:p>
          <a:p>
            <a:pPr marL="107950" indent="0">
              <a:buNone/>
            </a:pPr>
            <a:r>
              <a:rPr lang="en-US" dirty="0">
                <a:solidFill>
                  <a:srgbClr val="292929"/>
                </a:solidFill>
                <a:latin typeface="medium-content-sans-serif-font"/>
              </a:rPr>
              <a:t>Measure of Absolute error in model fit.</a:t>
            </a:r>
            <a:endParaRPr lang="en-US" i="0" dirty="0">
              <a:solidFill>
                <a:srgbClr val="292929"/>
              </a:solidFill>
              <a:effectLst/>
              <a:latin typeface="medium-content-sans-serif-font"/>
            </a:endParaRPr>
          </a:p>
          <a:p>
            <a:pPr>
              <a:buFont typeface="Wingdings" panose="05000000000000000000" pitchFamily="2" charset="2"/>
              <a:buChar char="§"/>
            </a:pPr>
            <a:endParaRPr lang="en-US" dirty="0"/>
          </a:p>
          <a:p>
            <a:pPr marL="107950" indent="0">
              <a:buNone/>
            </a:pPr>
            <a:endParaRPr lang="en-US" dirty="0"/>
          </a:p>
        </p:txBody>
      </p:sp>
      <p:sp>
        <p:nvSpPr>
          <p:cNvPr id="4" name="Slide Number Placeholder 3">
            <a:extLst>
              <a:ext uri="{FF2B5EF4-FFF2-40B4-BE49-F238E27FC236}">
                <a16:creationId xmlns:a16="http://schemas.microsoft.com/office/drawing/2014/main" id="{5AB6E5D1-9133-4AD6-9B59-F5EBCDACD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1026" name="Picture 2" descr="Image for post">
            <a:extLst>
              <a:ext uri="{FF2B5EF4-FFF2-40B4-BE49-F238E27FC236}">
                <a16:creationId xmlns:a16="http://schemas.microsoft.com/office/drawing/2014/main" id="{12EC1985-A14B-4094-AB37-2169544F69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114"/>
          <a:stretch/>
        </p:blipFill>
        <p:spPr bwMode="auto">
          <a:xfrm>
            <a:off x="4531933" y="1858338"/>
            <a:ext cx="640142" cy="6283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for post">
            <a:extLst>
              <a:ext uri="{FF2B5EF4-FFF2-40B4-BE49-F238E27FC236}">
                <a16:creationId xmlns:a16="http://schemas.microsoft.com/office/drawing/2014/main" id="{6F881C3D-0E1D-4154-9351-4EA2254E5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786" r="1584"/>
          <a:stretch/>
        </p:blipFill>
        <p:spPr bwMode="auto">
          <a:xfrm>
            <a:off x="5215352" y="1858337"/>
            <a:ext cx="1464468" cy="6283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D389EE8-5F5B-4A34-B7FA-60C8CD90FC01}"/>
              </a:ext>
            </a:extLst>
          </p:cNvPr>
          <p:cNvSpPr txBox="1"/>
          <p:nvPr/>
        </p:nvSpPr>
        <p:spPr>
          <a:xfrm>
            <a:off x="671513" y="950119"/>
            <a:ext cx="3749658" cy="307777"/>
          </a:xfrm>
          <a:prstGeom prst="rect">
            <a:avLst/>
          </a:prstGeom>
          <a:noFill/>
        </p:spPr>
        <p:txBody>
          <a:bodyPr wrap="square" rtlCol="0">
            <a:spAutoFit/>
          </a:bodyPr>
          <a:lstStyle/>
          <a:p>
            <a:r>
              <a:rPr lang="en-US" dirty="0"/>
              <a:t>Given                    for N samples</a:t>
            </a:r>
          </a:p>
        </p:txBody>
      </p:sp>
      <p:pic>
        <p:nvPicPr>
          <p:cNvPr id="1030" name="Picture 6">
            <a:extLst>
              <a:ext uri="{FF2B5EF4-FFF2-40B4-BE49-F238E27FC236}">
                <a16:creationId xmlns:a16="http://schemas.microsoft.com/office/drawing/2014/main" id="{742A15C2-1B54-4A45-AD26-8C3AB1FFE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180" y="989883"/>
            <a:ext cx="803706" cy="2181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for post">
            <a:extLst>
              <a:ext uri="{FF2B5EF4-FFF2-40B4-BE49-F238E27FC236}">
                <a16:creationId xmlns:a16="http://schemas.microsoft.com/office/drawing/2014/main" id="{DEFD9539-960E-4809-A9A5-308571D1E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634" y="2869357"/>
            <a:ext cx="2196053" cy="5722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424925-AF68-4E3E-9078-18B142601C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8553" y="3022112"/>
            <a:ext cx="1400175" cy="266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for post">
            <a:extLst>
              <a:ext uri="{FF2B5EF4-FFF2-40B4-BE49-F238E27FC236}">
                <a16:creationId xmlns:a16="http://schemas.microsoft.com/office/drawing/2014/main" id="{3CFC2D47-C258-4F77-8942-91B4EF6F64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1171" y="3851866"/>
            <a:ext cx="1856345" cy="4926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137433D-55F3-49EC-A5C6-E3BDEE95F709}"/>
              </a:ext>
            </a:extLst>
          </p:cNvPr>
          <p:cNvSpPr txBox="1"/>
          <p:nvPr/>
        </p:nvSpPr>
        <p:spPr>
          <a:xfrm>
            <a:off x="671513" y="4250804"/>
            <a:ext cx="6395228" cy="523220"/>
          </a:xfrm>
          <a:prstGeom prst="rect">
            <a:avLst/>
          </a:prstGeom>
          <a:noFill/>
        </p:spPr>
        <p:txBody>
          <a:bodyPr wrap="square">
            <a:spAutoFit/>
          </a:bodyPr>
          <a:lstStyle/>
          <a:p>
            <a:r>
              <a:rPr lang="en-US" b="1" i="0" dirty="0">
                <a:solidFill>
                  <a:schemeClr val="accent1">
                    <a:lumMod val="75000"/>
                  </a:schemeClr>
                </a:solidFill>
                <a:effectLst/>
                <a:latin typeface="medium-content-serif-font"/>
              </a:rPr>
              <a:t>MSE gives larger penalization to big prediction error by squaring it while MAE treats all errors the same</a:t>
            </a:r>
            <a:r>
              <a:rPr lang="en-US" b="0" i="0" dirty="0">
                <a:solidFill>
                  <a:schemeClr val="accent1">
                    <a:lumMod val="75000"/>
                  </a:schemeClr>
                </a:solidFill>
                <a:effectLst/>
                <a:latin typeface="medium-content-serif-font"/>
              </a:rPr>
              <a:t>.</a:t>
            </a:r>
            <a:endParaRPr lang="en-US" dirty="0">
              <a:solidFill>
                <a:schemeClr val="accent1">
                  <a:lumMod val="75000"/>
                </a:schemeClr>
              </a:solidFill>
            </a:endParaRPr>
          </a:p>
        </p:txBody>
      </p:sp>
    </p:spTree>
    <p:extLst>
      <p:ext uri="{BB962C8B-B14F-4D97-AF65-F5344CB8AC3E}">
        <p14:creationId xmlns:p14="http://schemas.microsoft.com/office/powerpoint/2010/main" val="67345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90344" y="22025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solidFill>
                  <a:srgbClr val="B10069"/>
                </a:solidFill>
              </a:rPr>
              <a:t>Model Fitting: In Practise</a:t>
            </a:r>
            <a:endParaRPr dirty="0">
              <a:solidFill>
                <a:srgbClr val="B10069"/>
              </a:solidFill>
            </a:endParaRPr>
          </a:p>
        </p:txBody>
      </p:sp>
      <p:pic>
        <p:nvPicPr>
          <p:cNvPr id="116" name="Google Shape;116;p18"/>
          <p:cNvPicPr preferRelativeResize="0"/>
          <p:nvPr/>
        </p:nvPicPr>
        <p:blipFill rotWithShape="1">
          <a:blip r:embed="rId3">
            <a:alphaModFix/>
          </a:blip>
          <a:srcRect/>
          <a:stretch/>
        </p:blipFill>
        <p:spPr>
          <a:xfrm>
            <a:off x="935832" y="2314575"/>
            <a:ext cx="6993730" cy="2371725"/>
          </a:xfrm>
          <a:prstGeom prst="rect">
            <a:avLst/>
          </a:prstGeom>
          <a:noFill/>
          <a:ln>
            <a:noFill/>
          </a:ln>
        </p:spPr>
      </p:pic>
      <p:sp>
        <p:nvSpPr>
          <p:cNvPr id="2" name="TextBox 1">
            <a:extLst>
              <a:ext uri="{FF2B5EF4-FFF2-40B4-BE49-F238E27FC236}">
                <a16:creationId xmlns:a16="http://schemas.microsoft.com/office/drawing/2014/main" id="{1F0AF804-FB19-4452-A5E1-7A31C082B7D2}"/>
              </a:ext>
            </a:extLst>
          </p:cNvPr>
          <p:cNvSpPr txBox="1"/>
          <p:nvPr/>
        </p:nvSpPr>
        <p:spPr>
          <a:xfrm>
            <a:off x="735805" y="735807"/>
            <a:ext cx="7043738" cy="1908215"/>
          </a:xfrm>
          <a:prstGeom prst="rect">
            <a:avLst/>
          </a:prstGeom>
          <a:noFill/>
        </p:spPr>
        <p:txBody>
          <a:bodyPr wrap="square" rtlCol="0">
            <a:spAutoFit/>
          </a:bodyPr>
          <a:lstStyle/>
          <a:p>
            <a:pPr marL="342900" indent="-342900">
              <a:buFont typeface="+mj-lt"/>
              <a:buAutoNum type="arabicPeriod"/>
            </a:pPr>
            <a:r>
              <a:rPr lang="en-US" dirty="0">
                <a:latin typeface="Proxima Nova" panose="020B0604020202020204" charset="0"/>
              </a:rPr>
              <a:t>Split data to Train/Validation/Test (60/10/30% or 70/10/20%).</a:t>
            </a:r>
          </a:p>
          <a:p>
            <a:pPr marL="342900" indent="-342900">
              <a:buFont typeface="+mj-lt"/>
              <a:buAutoNum type="arabicPeriod"/>
            </a:pPr>
            <a:r>
              <a:rPr lang="en-US" dirty="0">
                <a:latin typeface="Proxima Nova" panose="020B0604020202020204" charset="0"/>
              </a:rPr>
              <a:t>Pick an “Output metric”</a:t>
            </a:r>
          </a:p>
          <a:p>
            <a:pPr marL="342900" indent="-342900">
              <a:buFont typeface="+mj-lt"/>
              <a:buAutoNum type="arabicPeriod"/>
            </a:pPr>
            <a:r>
              <a:rPr lang="en-US" dirty="0">
                <a:latin typeface="Proxima Nova" panose="020B0604020202020204" charset="0"/>
              </a:rPr>
              <a:t>Model Estimation Steps:</a:t>
            </a:r>
          </a:p>
          <a:p>
            <a:pPr marL="400050" lvl="2" indent="-400050">
              <a:buFont typeface="+mj-lt"/>
              <a:buAutoNum type="romanLcPeriod"/>
            </a:pPr>
            <a:r>
              <a:rPr lang="en-US" sz="1200" dirty="0">
                <a:latin typeface="Proxima Nova" panose="020B0604020202020204" charset="0"/>
              </a:rPr>
              <a:t>Build Model on Train Data</a:t>
            </a:r>
          </a:p>
          <a:p>
            <a:pPr marL="400050" lvl="2" indent="-400050">
              <a:buFont typeface="+mj-lt"/>
              <a:buAutoNum type="romanLcPeriod"/>
            </a:pPr>
            <a:r>
              <a:rPr lang="en-US" sz="1200" dirty="0">
                <a:latin typeface="Proxima Nova" panose="020B0604020202020204" charset="0"/>
              </a:rPr>
              <a:t>Evaluate </a:t>
            </a:r>
            <a:r>
              <a:rPr lang="en-US" sz="1200" i="1" dirty="0">
                <a:latin typeface="Proxima Nova" panose="020B0604020202020204" charset="0"/>
              </a:rPr>
              <a:t>Output metric </a:t>
            </a:r>
            <a:r>
              <a:rPr lang="en-US" sz="1200" dirty="0">
                <a:latin typeface="Proxima Nova" panose="020B0604020202020204" charset="0"/>
              </a:rPr>
              <a:t>on Validation Data</a:t>
            </a:r>
          </a:p>
          <a:p>
            <a:pPr marL="400050" lvl="2" indent="-400050">
              <a:buFont typeface="+mj-lt"/>
              <a:buAutoNum type="romanLcPeriod"/>
            </a:pPr>
            <a:r>
              <a:rPr lang="en-US" sz="1200" dirty="0">
                <a:latin typeface="Proxima Nova" panose="020B0604020202020204" charset="0"/>
              </a:rPr>
              <a:t>Continue (</a:t>
            </a:r>
            <a:r>
              <a:rPr lang="en-US" sz="1200" dirty="0" err="1">
                <a:latin typeface="Proxima Nova" panose="020B0604020202020204" charset="0"/>
              </a:rPr>
              <a:t>i</a:t>
            </a:r>
            <a:r>
              <a:rPr lang="en-US" sz="1200" dirty="0">
                <a:latin typeface="Proxima Nova" panose="020B0604020202020204" charset="0"/>
              </a:rPr>
              <a:t>) and (ii) till best </a:t>
            </a:r>
            <a:r>
              <a:rPr lang="en-US" sz="1200" i="1" dirty="0">
                <a:latin typeface="Proxima Nova" panose="020B0604020202020204" charset="0"/>
              </a:rPr>
              <a:t>Output Metric</a:t>
            </a:r>
            <a:r>
              <a:rPr lang="en-US" sz="1200" dirty="0">
                <a:latin typeface="Proxima Nova" panose="020B0604020202020204" charset="0"/>
              </a:rPr>
              <a:t> is achieved. Fix Model.</a:t>
            </a:r>
          </a:p>
          <a:p>
            <a:pPr marL="400050" lvl="2" indent="-400050">
              <a:buFont typeface="+mj-lt"/>
              <a:buAutoNum type="romanLcPeriod"/>
            </a:pPr>
            <a:r>
              <a:rPr lang="en-US" sz="1200" dirty="0">
                <a:latin typeface="Proxima Nova" panose="020B0604020202020204" charset="0"/>
              </a:rPr>
              <a:t>Report </a:t>
            </a:r>
            <a:r>
              <a:rPr lang="en-US" sz="1200" i="1" dirty="0">
                <a:latin typeface="Proxima Nova" panose="020B0604020202020204" charset="0"/>
              </a:rPr>
              <a:t>Output Metric </a:t>
            </a:r>
            <a:r>
              <a:rPr lang="en-US" sz="1200" dirty="0">
                <a:latin typeface="Proxima Nova" panose="020B0604020202020204" charset="0"/>
              </a:rPr>
              <a:t>from Fixed Model on Test Data.</a:t>
            </a:r>
          </a:p>
          <a:p>
            <a:pPr marL="400050" lvl="2" indent="-400050">
              <a:buFont typeface="+mj-lt"/>
              <a:buAutoNum type="romanLcPeriod"/>
            </a:pPr>
            <a:endParaRPr lang="en-US" dirty="0">
              <a:latin typeface="Proxima Nova" panose="020B0604020202020204" charset="0"/>
            </a:endParaRPr>
          </a:p>
          <a:p>
            <a:endParaRPr lang="en-US" dirty="0">
              <a:latin typeface="Proxima Nova"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926063" y="341277"/>
            <a:ext cx="8567981" cy="75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600"/>
              <a:buNone/>
            </a:pPr>
            <a:r>
              <a:rPr lang="en" dirty="0">
                <a:solidFill>
                  <a:srgbClr val="B10069"/>
                </a:solidFill>
              </a:rPr>
              <a:t>Examples of Regression Predictions</a:t>
            </a:r>
            <a:endParaRPr dirty="0">
              <a:solidFill>
                <a:srgbClr val="B10069"/>
              </a:solidFill>
            </a:endParaRPr>
          </a:p>
        </p:txBody>
      </p:sp>
      <p:sp>
        <p:nvSpPr>
          <p:cNvPr id="122" name="Google Shape;122;p19"/>
          <p:cNvSpPr txBox="1">
            <a:spLocks noGrp="1"/>
          </p:cNvSpPr>
          <p:nvPr>
            <p:ph type="sldNum" idx="4294967295"/>
          </p:nvPr>
        </p:nvSpPr>
        <p:spPr>
          <a:xfrm>
            <a:off x="7569308" y="473146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123" name="Google Shape;123;p19"/>
          <p:cNvPicPr preferRelativeResize="0"/>
          <p:nvPr/>
        </p:nvPicPr>
        <p:blipFill rotWithShape="1">
          <a:blip r:embed="rId3">
            <a:alphaModFix/>
          </a:blip>
          <a:srcRect l="8813" t="23545" r="9756" b="23737"/>
          <a:stretch/>
        </p:blipFill>
        <p:spPr>
          <a:xfrm>
            <a:off x="311701" y="1445071"/>
            <a:ext cx="8203650" cy="1598167"/>
          </a:xfrm>
          <a:prstGeom prst="rect">
            <a:avLst/>
          </a:prstGeom>
          <a:noFill/>
          <a:ln>
            <a:noFill/>
          </a:ln>
        </p:spPr>
      </p:pic>
      <p:sp>
        <p:nvSpPr>
          <p:cNvPr id="124" name="Google Shape;124;p19"/>
          <p:cNvSpPr txBox="1"/>
          <p:nvPr/>
        </p:nvSpPr>
        <p:spPr>
          <a:xfrm>
            <a:off x="628648" y="3043238"/>
            <a:ext cx="8072439"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600" b="0" i="0" u="none" strike="noStrike" cap="none">
                <a:solidFill>
                  <a:srgbClr val="000000"/>
                </a:solidFill>
                <a:latin typeface="Arial"/>
                <a:ea typeface="Arial"/>
                <a:cs typeface="Arial"/>
                <a:sym typeface="Arial"/>
              </a:rPr>
              <a:t>1   2  3  4  5  6  7 8 9 10 1112 13 14 15 16 17 18 19 20 21 22 23 24 25 26 27 28 29 30 31 32 33 34 35 36 37 38 39 40 41 42 43 44 45 46 47 48 49 50 51 52 53 54 55 56 57 58 59 60 61 62 63 64 65 66 67 68 68 69 70 71 72 73 74 75</a:t>
            </a:r>
            <a:endParaRPr/>
          </a:p>
        </p:txBody>
      </p:sp>
      <p:sp>
        <p:nvSpPr>
          <p:cNvPr id="125" name="Google Shape;125;p19"/>
          <p:cNvSpPr txBox="1"/>
          <p:nvPr/>
        </p:nvSpPr>
        <p:spPr>
          <a:xfrm>
            <a:off x="3493294" y="3227904"/>
            <a:ext cx="257889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Proxima Nova" panose="020B0604020202020204" charset="0"/>
                <a:sym typeface="Arial"/>
              </a:rPr>
              <a:t>Cosmetic Product ID</a:t>
            </a:r>
            <a:endParaRPr dirty="0">
              <a:latin typeface="Proxima Nova" panose="020B0604020202020204" charset="0"/>
            </a:endParaRPr>
          </a:p>
        </p:txBody>
      </p:sp>
      <p:sp>
        <p:nvSpPr>
          <p:cNvPr id="2" name="Oval 1">
            <a:extLst>
              <a:ext uri="{FF2B5EF4-FFF2-40B4-BE49-F238E27FC236}">
                <a16:creationId xmlns:a16="http://schemas.microsoft.com/office/drawing/2014/main" id="{A4746A10-B5FE-467F-94B2-22B3EB0CC24E}"/>
              </a:ext>
            </a:extLst>
          </p:cNvPr>
          <p:cNvSpPr/>
          <p:nvPr/>
        </p:nvSpPr>
        <p:spPr>
          <a:xfrm>
            <a:off x="7157858" y="2022392"/>
            <a:ext cx="1371600" cy="120551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361E08F-0254-4C06-845D-0B71FE89E77B}"/>
              </a:ext>
            </a:extLst>
          </p:cNvPr>
          <p:cNvSpPr/>
          <p:nvPr/>
        </p:nvSpPr>
        <p:spPr>
          <a:xfrm>
            <a:off x="1788319" y="1763487"/>
            <a:ext cx="1371600" cy="1205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ABE6340-5CFA-4557-9A17-6B148681BE29}"/>
              </a:ext>
            </a:extLst>
          </p:cNvPr>
          <p:cNvSpPr txBox="1"/>
          <p:nvPr/>
        </p:nvSpPr>
        <p:spPr>
          <a:xfrm>
            <a:off x="2881085" y="1714615"/>
            <a:ext cx="2409371" cy="307777"/>
          </a:xfrm>
          <a:prstGeom prst="rect">
            <a:avLst/>
          </a:prstGeom>
          <a:noFill/>
        </p:spPr>
        <p:txBody>
          <a:bodyPr wrap="square" rtlCol="0">
            <a:spAutoFit/>
          </a:bodyPr>
          <a:lstStyle/>
          <a:p>
            <a:r>
              <a:rPr lang="en-US" dirty="0">
                <a:solidFill>
                  <a:srgbClr val="FF0000"/>
                </a:solidFill>
                <a:latin typeface="Proxima Nova" panose="020B0604020202020204" charset="0"/>
              </a:rPr>
              <a:t>Under-Predictions</a:t>
            </a:r>
          </a:p>
        </p:txBody>
      </p:sp>
      <p:sp>
        <p:nvSpPr>
          <p:cNvPr id="5" name="TextBox 4">
            <a:extLst>
              <a:ext uri="{FF2B5EF4-FFF2-40B4-BE49-F238E27FC236}">
                <a16:creationId xmlns:a16="http://schemas.microsoft.com/office/drawing/2014/main" id="{7F953015-DBD0-4F72-B2D2-7B3CCCD687D7}"/>
              </a:ext>
            </a:extLst>
          </p:cNvPr>
          <p:cNvSpPr txBox="1"/>
          <p:nvPr/>
        </p:nvSpPr>
        <p:spPr>
          <a:xfrm>
            <a:off x="7157858" y="3227903"/>
            <a:ext cx="2409371" cy="307777"/>
          </a:xfrm>
          <a:prstGeom prst="rect">
            <a:avLst/>
          </a:prstGeom>
          <a:noFill/>
        </p:spPr>
        <p:txBody>
          <a:bodyPr wrap="square" rtlCol="0">
            <a:spAutoFit/>
          </a:bodyPr>
          <a:lstStyle/>
          <a:p>
            <a:r>
              <a:rPr lang="en-US" dirty="0">
                <a:solidFill>
                  <a:srgbClr val="0070C0"/>
                </a:solidFill>
                <a:latin typeface="Proxima Nova" panose="020B0604020202020204" charset="0"/>
              </a:rPr>
              <a:t>Over-Predictions</a:t>
            </a:r>
          </a:p>
        </p:txBody>
      </p:sp>
      <p:sp>
        <p:nvSpPr>
          <p:cNvPr id="6" name="TextBox 5">
            <a:extLst>
              <a:ext uri="{FF2B5EF4-FFF2-40B4-BE49-F238E27FC236}">
                <a16:creationId xmlns:a16="http://schemas.microsoft.com/office/drawing/2014/main" id="{1AA8FB0B-AD68-4D03-8A83-B1782549E479}"/>
              </a:ext>
            </a:extLst>
          </p:cNvPr>
          <p:cNvSpPr txBox="1"/>
          <p:nvPr/>
        </p:nvSpPr>
        <p:spPr>
          <a:xfrm>
            <a:off x="559471" y="3620559"/>
            <a:ext cx="8072438" cy="707886"/>
          </a:xfrm>
          <a:prstGeom prst="rect">
            <a:avLst/>
          </a:prstGeom>
          <a:noFill/>
        </p:spPr>
        <p:txBody>
          <a:bodyPr wrap="square" rtlCol="0">
            <a:spAutoFit/>
          </a:bodyPr>
          <a:lstStyle/>
          <a:p>
            <a:r>
              <a:rPr lang="en-US" sz="2000" dirty="0">
                <a:solidFill>
                  <a:schemeClr val="accent1">
                    <a:lumMod val="75000"/>
                  </a:schemeClr>
                </a:solidFill>
                <a:latin typeface="Proxima Nova" panose="020B0604020202020204" charset="0"/>
              </a:rPr>
              <a:t>Under/Over Predictions mostly caused by differences in training and test data distributions.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91250" y="19300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solidFill>
                  <a:srgbClr val="B10069"/>
                </a:solidFill>
              </a:rPr>
              <a:t>Generalized Linear Models</a:t>
            </a:r>
            <a:endParaRPr dirty="0">
              <a:solidFill>
                <a:srgbClr val="B10069"/>
              </a:solidFill>
            </a:endParaRPr>
          </a:p>
        </p:txBody>
      </p:sp>
      <p:sp>
        <p:nvSpPr>
          <p:cNvPr id="131" name="Google Shape;131;p20"/>
          <p:cNvSpPr txBox="1">
            <a:spLocks noGrp="1"/>
          </p:cNvSpPr>
          <p:nvPr>
            <p:ph type="sldNum" idx="4294967295"/>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idx="4294967295"/>
          </p:nvPr>
        </p:nvSpPr>
        <p:spPr>
          <a:xfrm>
            <a:off x="885825" y="207736"/>
            <a:ext cx="6572250" cy="6286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solidFill>
                  <a:srgbClr val="B10069"/>
                </a:solidFill>
              </a:rPr>
              <a:t>Generalized Linear Models (GLM)</a:t>
            </a:r>
            <a:endParaRPr dirty="0"/>
          </a:p>
        </p:txBody>
      </p:sp>
      <p:sp>
        <p:nvSpPr>
          <p:cNvPr id="137" name="Google Shape;137;p21"/>
          <p:cNvSpPr txBox="1">
            <a:spLocks noGrp="1"/>
          </p:cNvSpPr>
          <p:nvPr>
            <p:ph type="body" idx="4294967295"/>
          </p:nvPr>
        </p:nvSpPr>
        <p:spPr>
          <a:xfrm>
            <a:off x="428625" y="700087"/>
            <a:ext cx="7966075" cy="3743325"/>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r>
              <a:rPr lang="en" sz="1800" dirty="0">
                <a:solidFill>
                  <a:schemeClr val="accent2"/>
                </a:solidFill>
              </a:rPr>
              <a:t>General class of linear models that are made up of 3 components: Random, Systematic, and Link Function</a:t>
            </a:r>
            <a:endParaRPr dirty="0">
              <a:solidFill>
                <a:schemeClr val="accent2"/>
              </a:solidFill>
            </a:endParaRPr>
          </a:p>
          <a:p>
            <a:pPr lvl="1" algn="l" rtl="0">
              <a:lnSpc>
                <a:spcPct val="115000"/>
              </a:lnSpc>
              <a:spcBef>
                <a:spcPts val="1600"/>
              </a:spcBef>
              <a:spcAft>
                <a:spcPts val="0"/>
              </a:spcAft>
              <a:buSzPts val="1400"/>
              <a:buFont typeface="Wingdings" panose="05000000000000000000" pitchFamily="2" charset="2"/>
              <a:buChar char="§"/>
            </a:pPr>
            <a:r>
              <a:rPr lang="en" dirty="0">
                <a:solidFill>
                  <a:schemeClr val="accent2"/>
                </a:solidFill>
              </a:rPr>
              <a:t>Random component: Identifies dependent variable (</a:t>
            </a:r>
            <a:r>
              <a:rPr lang="en" i="1" dirty="0">
                <a:solidFill>
                  <a:schemeClr val="accent2"/>
                </a:solidFill>
              </a:rPr>
              <a:t>Y</a:t>
            </a:r>
            <a:r>
              <a:rPr lang="en" dirty="0">
                <a:solidFill>
                  <a:schemeClr val="accent2"/>
                </a:solidFill>
              </a:rPr>
              <a:t>) and its probability distribution.</a:t>
            </a:r>
          </a:p>
          <a:p>
            <a:pPr lvl="2">
              <a:lnSpc>
                <a:spcPct val="100000"/>
              </a:lnSpc>
              <a:spcBef>
                <a:spcPts val="0"/>
              </a:spcBef>
              <a:buFont typeface="Wingdings" panose="05000000000000000000" pitchFamily="2" charset="2"/>
              <a:buChar char="Ø"/>
            </a:pPr>
            <a:r>
              <a:rPr lang="en-US" sz="1200" dirty="0">
                <a:solidFill>
                  <a:schemeClr val="accent2"/>
                </a:solidFill>
              </a:rPr>
              <a:t>For Linear Regression: </a:t>
            </a:r>
            <a:r>
              <a:rPr lang="en-US" sz="1200" i="1" dirty="0">
                <a:solidFill>
                  <a:schemeClr val="accent2"/>
                </a:solidFill>
              </a:rPr>
              <a:t>Gaussian distribution</a:t>
            </a:r>
          </a:p>
          <a:p>
            <a:pPr lvl="2">
              <a:lnSpc>
                <a:spcPct val="100000"/>
              </a:lnSpc>
              <a:spcBef>
                <a:spcPts val="0"/>
              </a:spcBef>
              <a:buFont typeface="Wingdings" panose="05000000000000000000" pitchFamily="2" charset="2"/>
              <a:buChar char="Ø"/>
            </a:pPr>
            <a:r>
              <a:rPr lang="en-US" sz="1200" dirty="0">
                <a:solidFill>
                  <a:schemeClr val="accent2"/>
                </a:solidFill>
              </a:rPr>
              <a:t>For classification (Logistic Regression): </a:t>
            </a:r>
            <a:r>
              <a:rPr lang="en-US" sz="1200" i="1" dirty="0">
                <a:solidFill>
                  <a:schemeClr val="accent2"/>
                </a:solidFill>
              </a:rPr>
              <a:t>Bernoulli distribution (p)</a:t>
            </a:r>
            <a:r>
              <a:rPr lang="en-US" sz="1200" dirty="0">
                <a:solidFill>
                  <a:schemeClr val="accent2"/>
                </a:solidFill>
              </a:rPr>
              <a:t>, </a:t>
            </a:r>
            <a:r>
              <a:rPr lang="en-US" sz="1200" i="1" dirty="0">
                <a:solidFill>
                  <a:schemeClr val="accent2"/>
                </a:solidFill>
              </a:rPr>
              <a:t>p</a:t>
            </a:r>
            <a:r>
              <a:rPr lang="en-US" sz="1200" dirty="0">
                <a:solidFill>
                  <a:schemeClr val="accent2"/>
                </a:solidFill>
              </a:rPr>
              <a:t>=probability of event. </a:t>
            </a:r>
          </a:p>
          <a:p>
            <a:pPr lvl="1" algn="l" rtl="0">
              <a:lnSpc>
                <a:spcPct val="115000"/>
              </a:lnSpc>
              <a:spcBef>
                <a:spcPts val="1600"/>
              </a:spcBef>
              <a:spcAft>
                <a:spcPts val="0"/>
              </a:spcAft>
              <a:buSzPts val="1400"/>
              <a:buFont typeface="Wingdings" panose="05000000000000000000" pitchFamily="2" charset="2"/>
              <a:buChar char="§"/>
            </a:pPr>
            <a:r>
              <a:rPr lang="en" dirty="0">
                <a:solidFill>
                  <a:schemeClr val="accent2"/>
                </a:solidFill>
              </a:rPr>
              <a:t>Systematic Component: Identifies the set of explanatory variables (</a:t>
            </a:r>
            <a:r>
              <a:rPr lang="en" i="1" dirty="0">
                <a:solidFill>
                  <a:schemeClr val="accent2"/>
                </a:solidFill>
              </a:rPr>
              <a:t>X</a:t>
            </a:r>
            <a:r>
              <a:rPr lang="en" baseline="-25000" dirty="0">
                <a:solidFill>
                  <a:schemeClr val="accent2"/>
                </a:solidFill>
              </a:rPr>
              <a:t>1</a:t>
            </a:r>
            <a:r>
              <a:rPr lang="en" dirty="0">
                <a:solidFill>
                  <a:schemeClr val="accent2"/>
                </a:solidFill>
              </a:rPr>
              <a:t>,...,</a:t>
            </a:r>
            <a:r>
              <a:rPr lang="en" i="1" dirty="0">
                <a:solidFill>
                  <a:schemeClr val="accent2"/>
                </a:solidFill>
              </a:rPr>
              <a:t>X</a:t>
            </a:r>
            <a:r>
              <a:rPr lang="en" baseline="-25000" dirty="0">
                <a:solidFill>
                  <a:schemeClr val="accent2"/>
                </a:solidFill>
              </a:rPr>
              <a:t>k</a:t>
            </a:r>
            <a:r>
              <a:rPr lang="en" dirty="0">
                <a:solidFill>
                  <a:schemeClr val="accent2"/>
                </a:solidFill>
              </a:rPr>
              <a:t>)</a:t>
            </a:r>
            <a:endParaRPr dirty="0">
              <a:solidFill>
                <a:schemeClr val="accent2"/>
              </a:solidFill>
            </a:endParaRPr>
          </a:p>
          <a:p>
            <a:pPr lvl="1" algn="l" rtl="0">
              <a:lnSpc>
                <a:spcPct val="115000"/>
              </a:lnSpc>
              <a:spcBef>
                <a:spcPts val="1600"/>
              </a:spcBef>
              <a:spcAft>
                <a:spcPts val="0"/>
              </a:spcAft>
              <a:buSzPts val="1400"/>
              <a:buFont typeface="Wingdings" panose="05000000000000000000" pitchFamily="2" charset="2"/>
              <a:buChar char="§"/>
            </a:pPr>
            <a:r>
              <a:rPr lang="en" dirty="0">
                <a:solidFill>
                  <a:schemeClr val="accent2"/>
                </a:solidFill>
                <a:latin typeface="Proxima Nova" panose="020B0604020202020204" charset="0"/>
              </a:rPr>
              <a:t>Link Function: Identifies a function of the mean that is a linear function of the explanatory variables. </a:t>
            </a:r>
            <a:r>
              <a:rPr lang="en-US" b="0" i="0" dirty="0">
                <a:solidFill>
                  <a:schemeClr val="accent2"/>
                </a:solidFill>
                <a:effectLst/>
                <a:latin typeface="Proxima Nova" panose="020B0604020202020204" charset="0"/>
              </a:rPr>
              <a:t> It explains how the expected value of the response relates to the explanatory variables. Examples:</a:t>
            </a:r>
          </a:p>
          <a:p>
            <a:pPr lvl="2">
              <a:lnSpc>
                <a:spcPct val="100000"/>
              </a:lnSpc>
              <a:spcBef>
                <a:spcPts val="0"/>
              </a:spcBef>
              <a:buFont typeface="Wingdings" panose="05000000000000000000" pitchFamily="2" charset="2"/>
              <a:buChar char="Ø"/>
            </a:pPr>
            <a:r>
              <a:rPr lang="en-US" dirty="0">
                <a:solidFill>
                  <a:schemeClr val="accent2"/>
                </a:solidFill>
                <a:latin typeface="Proxima Nova" panose="020B0604020202020204" charset="0"/>
              </a:rPr>
              <a:t>Identity Link, for linear regression, </a:t>
            </a:r>
            <a:r>
              <a:rPr lang="en-US" b="0" i="1" dirty="0">
                <a:solidFill>
                  <a:schemeClr val="accent2"/>
                </a:solidFill>
                <a:effectLst/>
                <a:latin typeface="Proxima Nova" panose="020B0604020202020204" charset="0"/>
              </a:rPr>
              <a:t>η</a:t>
            </a:r>
            <a:r>
              <a:rPr lang="en-US" b="0" i="0" dirty="0">
                <a:solidFill>
                  <a:schemeClr val="accent2"/>
                </a:solidFill>
                <a:effectLst/>
                <a:latin typeface="Proxima Nova" panose="020B0604020202020204" charset="0"/>
              </a:rPr>
              <a:t> = </a:t>
            </a:r>
            <a:r>
              <a:rPr lang="en-US" b="0" i="1" dirty="0">
                <a:solidFill>
                  <a:schemeClr val="accent2"/>
                </a:solidFill>
                <a:effectLst/>
                <a:latin typeface="Proxima Nova" panose="020B0604020202020204" charset="0"/>
              </a:rPr>
              <a:t>E</a:t>
            </a:r>
            <a:r>
              <a:rPr lang="en-US" b="0" i="0" dirty="0">
                <a:solidFill>
                  <a:schemeClr val="accent2"/>
                </a:solidFill>
                <a:effectLst/>
                <a:latin typeface="Proxima Nova" panose="020B0604020202020204" charset="0"/>
              </a:rPr>
              <a:t>(</a:t>
            </a:r>
            <a:r>
              <a:rPr lang="en-US" b="0" i="1" dirty="0">
                <a:solidFill>
                  <a:schemeClr val="accent2"/>
                </a:solidFill>
                <a:effectLst/>
                <a:latin typeface="Proxima Nova" panose="020B0604020202020204" charset="0"/>
              </a:rPr>
              <a:t>Y</a:t>
            </a:r>
            <a:r>
              <a:rPr lang="en-US" b="0" i="1" baseline="-25000" dirty="0">
                <a:solidFill>
                  <a:schemeClr val="accent2"/>
                </a:solidFill>
                <a:effectLst/>
                <a:latin typeface="Proxima Nova" panose="020B0604020202020204" charset="0"/>
              </a:rPr>
              <a:t>i</a:t>
            </a:r>
            <a:r>
              <a:rPr lang="en-US" b="0" i="0" dirty="0">
                <a:solidFill>
                  <a:schemeClr val="accent2"/>
                </a:solidFill>
                <a:effectLst/>
                <a:latin typeface="Proxima Nova" panose="020B0604020202020204" charset="0"/>
              </a:rPr>
              <a:t>)=g(</a:t>
            </a:r>
            <a:r>
              <a:rPr lang="el-GR" b="0" i="0" dirty="0">
                <a:solidFill>
                  <a:schemeClr val="accent2"/>
                </a:solidFill>
                <a:effectLst/>
                <a:latin typeface="Proxima Nova" panose="020B0604020202020204" charset="0"/>
              </a:rPr>
              <a:t>μ</a:t>
            </a:r>
            <a:r>
              <a:rPr lang="en-US" b="0" i="0" dirty="0">
                <a:solidFill>
                  <a:schemeClr val="accent2"/>
                </a:solidFill>
                <a:effectLst/>
                <a:latin typeface="Proxima Nova" panose="020B0604020202020204" charset="0"/>
              </a:rPr>
              <a:t>)=</a:t>
            </a:r>
            <a:r>
              <a:rPr lang="el-GR" b="0" i="0" dirty="0">
                <a:solidFill>
                  <a:schemeClr val="accent2"/>
                </a:solidFill>
                <a:effectLst/>
                <a:latin typeface="Proxima Nova" panose="020B0604020202020204" charset="0"/>
              </a:rPr>
              <a:t> μ</a:t>
            </a:r>
            <a:endParaRPr lang="en-US" b="0" i="0" dirty="0">
              <a:solidFill>
                <a:schemeClr val="accent2"/>
              </a:solidFill>
              <a:effectLst/>
              <a:latin typeface="Proxima Nova" panose="020B0604020202020204" charset="0"/>
            </a:endParaRPr>
          </a:p>
          <a:p>
            <a:pPr lvl="2">
              <a:lnSpc>
                <a:spcPct val="100000"/>
              </a:lnSpc>
              <a:spcBef>
                <a:spcPts val="0"/>
              </a:spcBef>
              <a:buFont typeface="Wingdings" panose="05000000000000000000" pitchFamily="2" charset="2"/>
              <a:buChar char="Ø"/>
            </a:pPr>
            <a:r>
              <a:rPr lang="en-US" dirty="0">
                <a:solidFill>
                  <a:schemeClr val="accent2"/>
                </a:solidFill>
                <a:latin typeface="Proxima Nova" panose="020B0604020202020204" charset="0"/>
              </a:rPr>
              <a:t>Log link, when mean cannot be negative in Poisson distributions, </a:t>
            </a:r>
            <a:r>
              <a:rPr lang="en-US" b="0" i="0" dirty="0">
                <a:solidFill>
                  <a:schemeClr val="accent2"/>
                </a:solidFill>
                <a:effectLst/>
                <a:latin typeface="Proxima Nova" panose="020B0604020202020204" charset="0"/>
              </a:rPr>
              <a:t> </a:t>
            </a:r>
            <a:r>
              <a:rPr lang="en-US" b="0" i="1" dirty="0">
                <a:solidFill>
                  <a:schemeClr val="accent2"/>
                </a:solidFill>
                <a:effectLst/>
                <a:latin typeface="Proxima Nova" panose="020B0604020202020204" charset="0"/>
              </a:rPr>
              <a:t>η </a:t>
            </a:r>
            <a:r>
              <a:rPr lang="en-US" b="0" i="0" dirty="0">
                <a:solidFill>
                  <a:schemeClr val="accent2"/>
                </a:solidFill>
                <a:effectLst/>
                <a:latin typeface="Proxima Nova" panose="020B0604020202020204" charset="0"/>
              </a:rPr>
              <a:t>= </a:t>
            </a:r>
            <a:r>
              <a:rPr lang="en-US" b="0" i="1" dirty="0">
                <a:solidFill>
                  <a:schemeClr val="accent2"/>
                </a:solidFill>
                <a:effectLst/>
                <a:latin typeface="Proxima Nova" panose="020B0604020202020204" charset="0"/>
              </a:rPr>
              <a:t>log(</a:t>
            </a:r>
            <a:r>
              <a:rPr lang="el-GR" b="0" i="0" dirty="0">
                <a:solidFill>
                  <a:schemeClr val="accent2"/>
                </a:solidFill>
                <a:effectLst/>
                <a:latin typeface="Proxima Nova" panose="020B0604020202020204" charset="0"/>
              </a:rPr>
              <a:t>μ</a:t>
            </a:r>
            <a:r>
              <a:rPr lang="en-US" b="0" i="0" dirty="0">
                <a:solidFill>
                  <a:schemeClr val="accent2"/>
                </a:solidFill>
                <a:effectLst/>
                <a:latin typeface="Proxima Nova" panose="020B0604020202020204" charset="0"/>
              </a:rPr>
              <a:t>)</a:t>
            </a:r>
            <a:endParaRPr lang="en-US" b="0" i="1" dirty="0">
              <a:solidFill>
                <a:schemeClr val="accent2"/>
              </a:solidFill>
              <a:effectLst/>
              <a:latin typeface="Proxima Nova" panose="020B0604020202020204" charset="0"/>
            </a:endParaRPr>
          </a:p>
          <a:p>
            <a:pPr lvl="2">
              <a:lnSpc>
                <a:spcPct val="100000"/>
              </a:lnSpc>
              <a:spcBef>
                <a:spcPts val="0"/>
              </a:spcBef>
              <a:buFont typeface="Wingdings" panose="05000000000000000000" pitchFamily="2" charset="2"/>
              <a:buChar char="Ø"/>
            </a:pPr>
            <a:r>
              <a:rPr lang="en-US" dirty="0">
                <a:solidFill>
                  <a:schemeClr val="accent2"/>
                </a:solidFill>
                <a:latin typeface="Proxima Nova" panose="020B0604020202020204" charset="0"/>
              </a:rPr>
              <a:t>Logit link, when mean is bounded in [0,1]</a:t>
            </a:r>
            <a:r>
              <a:rPr lang="en-US" b="0" dirty="0">
                <a:solidFill>
                  <a:schemeClr val="accent2"/>
                </a:solidFill>
                <a:effectLst/>
                <a:latin typeface="Proxima Nova" panose="020B0604020202020204" charset="0"/>
              </a:rPr>
              <a:t> </a:t>
            </a:r>
            <a:r>
              <a:rPr lang="en-US" b="0" i="0" dirty="0">
                <a:solidFill>
                  <a:schemeClr val="accent2"/>
                </a:solidFill>
                <a:effectLst/>
                <a:latin typeface="Proxima Nova" panose="020B0604020202020204" charset="0"/>
              </a:rPr>
              <a:t>for logistic regression (classification) </a:t>
            </a:r>
          </a:p>
          <a:p>
            <a:pPr marL="1054100" lvl="2" indent="0">
              <a:lnSpc>
                <a:spcPct val="100000"/>
              </a:lnSpc>
              <a:spcBef>
                <a:spcPts val="0"/>
              </a:spcBef>
              <a:buNone/>
            </a:pPr>
            <a:endParaRPr dirty="0">
              <a:solidFill>
                <a:schemeClr val="accent2"/>
              </a:solidFill>
              <a:latin typeface="Proxima Nova" panose="020B0604020202020204" charset="0"/>
            </a:endParaRPr>
          </a:p>
        </p:txBody>
      </p:sp>
      <p:pic>
        <p:nvPicPr>
          <p:cNvPr id="2" name="Picture 2">
            <a:extLst>
              <a:ext uri="{FF2B5EF4-FFF2-40B4-BE49-F238E27FC236}">
                <a16:creationId xmlns:a16="http://schemas.microsoft.com/office/drawing/2014/main" id="{8A3A2620-8254-483F-B514-4F03D1921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228" y="1936182"/>
            <a:ext cx="534988" cy="1646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A3139A4-F5AF-4A53-A200-9A2FA56B85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466" y="4271962"/>
            <a:ext cx="962025" cy="342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68A9-AE8A-424E-8031-A40C37809E27}"/>
              </a:ext>
            </a:extLst>
          </p:cNvPr>
          <p:cNvSpPr>
            <a:spLocks noGrp="1"/>
          </p:cNvSpPr>
          <p:nvPr>
            <p:ph type="title"/>
          </p:nvPr>
        </p:nvSpPr>
        <p:spPr>
          <a:xfrm>
            <a:off x="861769" y="356298"/>
            <a:ext cx="8520600" cy="572700"/>
          </a:xfrm>
        </p:spPr>
        <p:txBody>
          <a:bodyPr/>
          <a:lstStyle/>
          <a:p>
            <a:r>
              <a:rPr lang="en-US" dirty="0">
                <a:solidFill>
                  <a:schemeClr val="accent1">
                    <a:lumMod val="75000"/>
                  </a:schemeClr>
                </a:solidFill>
              </a:rPr>
              <a:t>GLM Estimation</a:t>
            </a:r>
          </a:p>
        </p:txBody>
      </p:sp>
      <p:sp>
        <p:nvSpPr>
          <p:cNvPr id="3" name="Text Placeholder 2">
            <a:extLst>
              <a:ext uri="{FF2B5EF4-FFF2-40B4-BE49-F238E27FC236}">
                <a16:creationId xmlns:a16="http://schemas.microsoft.com/office/drawing/2014/main" id="{E0660876-7301-4500-B97D-EED178E8E7D1}"/>
              </a:ext>
            </a:extLst>
          </p:cNvPr>
          <p:cNvSpPr>
            <a:spLocks noGrp="1"/>
          </p:cNvSpPr>
          <p:nvPr>
            <p:ph type="body" idx="1"/>
          </p:nvPr>
        </p:nvSpPr>
        <p:spPr>
          <a:xfrm>
            <a:off x="311700" y="1065389"/>
            <a:ext cx="8520600" cy="3416400"/>
          </a:xfrm>
        </p:spPr>
        <p:txBody>
          <a:bodyPr/>
          <a:lstStyle/>
          <a:p>
            <a:pPr lvl="1">
              <a:lnSpc>
                <a:spcPct val="100000"/>
              </a:lnSpc>
              <a:spcBef>
                <a:spcPts val="0"/>
              </a:spcBef>
              <a:buFont typeface="Wingdings" panose="05000000000000000000" pitchFamily="2" charset="2"/>
              <a:buChar char="§"/>
            </a:pPr>
            <a:r>
              <a:rPr lang="en-US" sz="1600" u="sng" dirty="0"/>
              <a:t>Mathematical Formulation</a:t>
            </a:r>
          </a:p>
          <a:p>
            <a:pPr marL="596900" lvl="1" indent="0">
              <a:lnSpc>
                <a:spcPct val="100000"/>
              </a:lnSpc>
              <a:spcBef>
                <a:spcPts val="0"/>
              </a:spcBef>
              <a:buNone/>
            </a:pPr>
            <a:r>
              <a:rPr lang="en-US" dirty="0"/>
              <a:t>	Given samples {</a:t>
            </a:r>
            <a:r>
              <a:rPr lang="en-US" dirty="0" err="1"/>
              <a:t>x,y</a:t>
            </a:r>
            <a:r>
              <a:rPr lang="en-US" dirty="0"/>
              <a:t>}, the probability density function follows the distribution:</a:t>
            </a:r>
          </a:p>
          <a:p>
            <a:pPr lvl="1">
              <a:lnSpc>
                <a:spcPct val="100000"/>
              </a:lnSpc>
              <a:spcBef>
                <a:spcPts val="0"/>
              </a:spcBef>
              <a:buFont typeface="Wingdings" panose="05000000000000000000" pitchFamily="2" charset="2"/>
              <a:buChar char="§"/>
            </a:pPr>
            <a:endParaRPr lang="en-US" dirty="0"/>
          </a:p>
          <a:p>
            <a:pPr lvl="1">
              <a:lnSpc>
                <a:spcPct val="100000"/>
              </a:lnSpc>
              <a:spcBef>
                <a:spcPts val="0"/>
              </a:spcBef>
              <a:buFont typeface="Wingdings" panose="05000000000000000000" pitchFamily="2" charset="2"/>
              <a:buChar char="§"/>
            </a:pPr>
            <a:endParaRPr lang="en-US" dirty="0"/>
          </a:p>
          <a:p>
            <a:pPr lvl="1">
              <a:lnSpc>
                <a:spcPct val="100000"/>
              </a:lnSpc>
              <a:spcBef>
                <a:spcPts val="0"/>
              </a:spcBef>
              <a:buFont typeface="Wingdings" panose="05000000000000000000" pitchFamily="2" charset="2"/>
              <a:buChar char="§"/>
            </a:pPr>
            <a:endParaRPr lang="en-US" dirty="0"/>
          </a:p>
          <a:p>
            <a:pPr lvl="1">
              <a:lnSpc>
                <a:spcPct val="100000"/>
              </a:lnSpc>
              <a:spcBef>
                <a:spcPts val="0"/>
              </a:spcBef>
              <a:buFont typeface="Wingdings" panose="05000000000000000000" pitchFamily="2" charset="2"/>
              <a:buChar char="§"/>
            </a:pPr>
            <a:endParaRPr lang="en-US" dirty="0"/>
          </a:p>
          <a:p>
            <a:pPr marL="596900" lvl="1" indent="0">
              <a:lnSpc>
                <a:spcPct val="100000"/>
              </a:lnSpc>
              <a:spcBef>
                <a:spcPts val="0"/>
              </a:spcBef>
              <a:buNone/>
            </a:pPr>
            <a:r>
              <a:rPr lang="en-US" dirty="0"/>
              <a:t>-Where,     is </a:t>
            </a:r>
            <a:r>
              <a:rPr lang="en-US" i="1" dirty="0"/>
              <a:t>natural parameter</a:t>
            </a:r>
            <a:r>
              <a:rPr lang="en-US" dirty="0"/>
              <a:t>,    is </a:t>
            </a:r>
            <a:r>
              <a:rPr lang="en-US" i="1" dirty="0"/>
              <a:t>dispersion parameter, </a:t>
            </a:r>
            <a:r>
              <a:rPr lang="en-US" dirty="0"/>
              <a:t>and </a:t>
            </a:r>
            <a:r>
              <a:rPr lang="en-US" i="1" dirty="0" err="1"/>
              <a:t>a,b,c</a:t>
            </a:r>
            <a:r>
              <a:rPr lang="en-US" dirty="0"/>
              <a:t> are functions. </a:t>
            </a:r>
          </a:p>
          <a:p>
            <a:pPr marL="596900" lvl="1" indent="0">
              <a:lnSpc>
                <a:spcPct val="100000"/>
              </a:lnSpc>
              <a:spcBef>
                <a:spcPts val="0"/>
              </a:spcBef>
              <a:buNone/>
            </a:pPr>
            <a:r>
              <a:rPr lang="en-US" dirty="0"/>
              <a:t>-For a normal case,           , </a:t>
            </a:r>
          </a:p>
          <a:p>
            <a:pPr marL="596900" lvl="1" indent="0">
              <a:lnSpc>
                <a:spcPct val="100000"/>
              </a:lnSpc>
              <a:spcBef>
                <a:spcPts val="0"/>
              </a:spcBef>
              <a:buNone/>
            </a:pPr>
            <a:endParaRPr lang="en-US" dirty="0"/>
          </a:p>
          <a:p>
            <a:pPr lvl="1">
              <a:lnSpc>
                <a:spcPct val="100000"/>
              </a:lnSpc>
              <a:spcBef>
                <a:spcPts val="0"/>
              </a:spcBef>
              <a:buFont typeface="Wingdings" panose="05000000000000000000" pitchFamily="2" charset="2"/>
              <a:buChar char="§"/>
            </a:pPr>
            <a:r>
              <a:rPr lang="en-US" dirty="0"/>
              <a:t>For regression </a:t>
            </a:r>
          </a:p>
          <a:p>
            <a:pPr lvl="1">
              <a:buFont typeface="Wingdings" panose="05000000000000000000" pitchFamily="2" charset="2"/>
              <a:buChar char="§"/>
            </a:pPr>
            <a:endParaRPr lang="en-US" dirty="0"/>
          </a:p>
          <a:p>
            <a:pPr lvl="1">
              <a:buFont typeface="Wingdings" panose="05000000000000000000" pitchFamily="2" charset="2"/>
              <a:buChar char="§"/>
            </a:pPr>
            <a:r>
              <a:rPr lang="en-US" dirty="0"/>
              <a:t>Thus,    is estimated by Iteratively reweighted </a:t>
            </a:r>
            <a:r>
              <a:rPr lang="en-US" b="0" i="0" dirty="0">
                <a:effectLst/>
                <a:latin typeface="Roboto"/>
              </a:rPr>
              <a:t>least squares solutions for maximum likelihood estimations. See </a:t>
            </a:r>
            <a:r>
              <a:rPr lang="en-US" b="0" i="0" dirty="0">
                <a:effectLst/>
                <a:latin typeface="Roboto"/>
                <a:hlinkClick r:id="rId2"/>
              </a:rPr>
              <a:t>https://bit.ly/2GcofK5</a:t>
            </a:r>
            <a:endParaRPr lang="en-US" b="0" i="0" dirty="0">
              <a:effectLst/>
              <a:latin typeface="Roboto"/>
            </a:endParaRPr>
          </a:p>
          <a:p>
            <a:pPr lvl="1">
              <a:buFont typeface="Wingdings" panose="05000000000000000000" pitchFamily="2" charset="2"/>
              <a:buChar char="§"/>
            </a:pPr>
            <a:endParaRPr lang="en-US" b="0" i="0" dirty="0">
              <a:effectLst/>
              <a:latin typeface="Roboto"/>
            </a:endParaRPr>
          </a:p>
          <a:p>
            <a:pPr lvl="1">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B2EA51B7-84C2-4A7A-8278-0017655BA1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28" name="Picture 4">
            <a:extLst>
              <a:ext uri="{FF2B5EF4-FFF2-40B4-BE49-F238E27FC236}">
                <a16:creationId xmlns:a16="http://schemas.microsoft.com/office/drawing/2014/main" id="{32B7AEF6-20CC-4551-8DC3-673E8A3C3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695" y="1701661"/>
            <a:ext cx="23241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F71B9BA-EADD-4BF0-97D8-5EAB45F06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567" y="2500312"/>
            <a:ext cx="85725" cy="142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8115A17-3C54-45B0-8F07-DC5F3B1E1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171" y="2481250"/>
            <a:ext cx="10477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A54B528-FC7C-4C47-9C2E-66302BBF35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786" y="2704893"/>
            <a:ext cx="37147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E362E10-B38F-469B-959E-88F0E826CE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6121" y="2704893"/>
            <a:ext cx="400050"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424C6B9-8637-40E5-B912-BE0A0909E8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645" y="3129078"/>
            <a:ext cx="11811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888E09C-A41F-4DF5-82A1-15853B691D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1786" y="3482978"/>
            <a:ext cx="12287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48BC5607-617A-4E8A-8764-92671717C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550" y="4006673"/>
            <a:ext cx="8572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80837"/>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590</Words>
  <Application>Microsoft Office PowerPoint</Application>
  <PresentationFormat>On-screen Show (16:9)</PresentationFormat>
  <Paragraphs>70</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Proxima Nova</vt:lpstr>
      <vt:lpstr>Cambria Math</vt:lpstr>
      <vt:lpstr>medium-content-sans-serif-font</vt:lpstr>
      <vt:lpstr>medium-content-serif-font</vt:lpstr>
      <vt:lpstr>Roboto</vt:lpstr>
      <vt:lpstr>Proxima Nova Semibold</vt:lpstr>
      <vt:lpstr>Wingdings</vt:lpstr>
      <vt:lpstr>Arial</vt:lpstr>
      <vt:lpstr>FourthBrain</vt:lpstr>
      <vt:lpstr>Regression Models</vt:lpstr>
      <vt:lpstr>Example of Regression Problems: UCI MLRepository [1]</vt:lpstr>
      <vt:lpstr>Linear Regression</vt:lpstr>
      <vt:lpstr>Output Metrics</vt:lpstr>
      <vt:lpstr>Model Fitting: In Practise</vt:lpstr>
      <vt:lpstr>Examples of Regression Predictions</vt:lpstr>
      <vt:lpstr>Generalized Linear Models</vt:lpstr>
      <vt:lpstr>Generalized Linear Models (GLM)</vt:lpstr>
      <vt:lpstr>GLM Estimation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Models</dc:title>
  <cp:lastModifiedBy>Sohini Roychowdhury</cp:lastModifiedBy>
  <cp:revision>20</cp:revision>
  <dcterms:modified xsi:type="dcterms:W3CDTF">2020-09-05T00:50:35Z</dcterms:modified>
</cp:coreProperties>
</file>