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9"/>
  </p:notesMasterIdLst>
  <p:sldIdLst>
    <p:sldId id="288" r:id="rId2"/>
    <p:sldId id="291" r:id="rId3"/>
    <p:sldId id="256" r:id="rId4"/>
    <p:sldId id="277" r:id="rId5"/>
    <p:sldId id="292" r:id="rId6"/>
    <p:sldId id="293" r:id="rId7"/>
    <p:sldId id="294" r:id="rId8"/>
    <p:sldId id="290" r:id="rId9"/>
    <p:sldId id="289" r:id="rId10"/>
    <p:sldId id="261" r:id="rId11"/>
    <p:sldId id="272" r:id="rId12"/>
    <p:sldId id="262" r:id="rId13"/>
    <p:sldId id="257" r:id="rId14"/>
    <p:sldId id="273" r:id="rId15"/>
    <p:sldId id="278" r:id="rId16"/>
    <p:sldId id="263" r:id="rId17"/>
    <p:sldId id="269" r:id="rId18"/>
    <p:sldId id="274" r:id="rId19"/>
    <p:sldId id="279" r:id="rId20"/>
    <p:sldId id="280" r:id="rId21"/>
    <p:sldId id="281" r:id="rId22"/>
    <p:sldId id="287" r:id="rId23"/>
    <p:sldId id="258" r:id="rId24"/>
    <p:sldId id="260" r:id="rId25"/>
    <p:sldId id="265" r:id="rId26"/>
    <p:sldId id="266" r:id="rId27"/>
    <p:sldId id="271" r:id="rId28"/>
    <p:sldId id="284" r:id="rId29"/>
    <p:sldId id="270" r:id="rId30"/>
    <p:sldId id="267" r:id="rId31"/>
    <p:sldId id="268" r:id="rId32"/>
    <p:sldId id="283" r:id="rId33"/>
    <p:sldId id="286" r:id="rId34"/>
    <p:sldId id="275" r:id="rId35"/>
    <p:sldId id="276" r:id="rId36"/>
    <p:sldId id="285" r:id="rId37"/>
    <p:sldId id="282" r:id="rId38"/>
  </p:sldIdLst>
  <p:sldSz cx="9144000" cy="5143500" type="screen16x9"/>
  <p:notesSz cx="6858000" cy="9144000"/>
  <p:embeddedFontLst>
    <p:embeddedFont>
      <p:font typeface="Cambria Math" panose="02040503050406030204" pitchFamily="18" charset="0"/>
      <p:regular r:id="rId40"/>
    </p:embeddedFont>
    <p:embeddedFont>
      <p:font typeface="Proxima Nova" panose="02000506030000020004" pitchFamily="2" charset="0"/>
      <p:regular r:id="rId41"/>
      <p:bold r:id="rId42"/>
      <p:italic r:id="rId43"/>
      <p:boldItalic r:id="rId44"/>
    </p:embeddedFont>
    <p:embeddedFont>
      <p:font typeface="Proxima Nova Semibold" panose="02000506030000020004" pitchFamily="2" charset="0"/>
      <p:regular r:id="rId45"/>
      <p:bold r:id="rId46"/>
      <p:italic r:id="rId47"/>
      <p:boldItalic r:id="rId48"/>
    </p:embeddedFont>
    <p:embeddedFont>
      <p:font typeface="Quire Sans" panose="020B0502040400020003" pitchFamily="34"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25"/>
    <p:restoredTop sz="94694"/>
  </p:normalViewPr>
  <p:slideViewPr>
    <p:cSldViewPr snapToGrid="0">
      <p:cViewPr varScale="1">
        <p:scale>
          <a:sx n="161" d="100"/>
          <a:sy n="161" d="100"/>
        </p:scale>
        <p:origin x="496"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37edece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937edece4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37edece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937edece4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256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Size of home (x), price of home (y)</a:t>
            </a:r>
          </a:p>
          <a:p>
            <a:pPr marL="158750" indent="0">
              <a:buNone/>
            </a:pPr>
            <a:r>
              <a:rPr lang="en-US" dirty="0"/>
              <a:t>Body weight, Blood glucose level etc.</a:t>
            </a:r>
          </a:p>
        </p:txBody>
      </p:sp>
    </p:spTree>
    <p:extLst>
      <p:ext uri="{BB962C8B-B14F-4D97-AF65-F5344CB8AC3E}">
        <p14:creationId xmlns:p14="http://schemas.microsoft.com/office/powerpoint/2010/main" val="1728784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Less wordy!</a:t>
            </a:r>
          </a:p>
        </p:txBody>
      </p:sp>
    </p:spTree>
    <p:extLst>
      <p:ext uri="{BB962C8B-B14F-4D97-AF65-F5344CB8AC3E}">
        <p14:creationId xmlns:p14="http://schemas.microsoft.com/office/powerpoint/2010/main" val="2980418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Difference between multi collinearity and correlation!</a:t>
            </a:r>
          </a:p>
        </p:txBody>
      </p:sp>
    </p:spTree>
    <p:extLst>
      <p:ext uri="{BB962C8B-B14F-4D97-AF65-F5344CB8AC3E}">
        <p14:creationId xmlns:p14="http://schemas.microsoft.com/office/powerpoint/2010/main" val="1145511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2">
            <a:alphaModFix/>
          </a:blip>
          <a:stretch>
            <a:fillRect/>
          </a:stretch>
        </p:blipFill>
        <p:spPr>
          <a:xfrm>
            <a:off x="3396614" y="263450"/>
            <a:ext cx="2350776" cy="1363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07208" y="473146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8" name="Google Shape;28;p5"/>
          <p:cNvPicPr preferRelativeResize="0"/>
          <p:nvPr/>
        </p:nvPicPr>
        <p:blipFill>
          <a:blip r:embed="rId2">
            <a:alphaModFix/>
          </a:blip>
          <a:stretch>
            <a:fillRect/>
          </a:stretch>
        </p:blipFill>
        <p:spPr>
          <a:xfrm>
            <a:off x="8322496" y="53409"/>
            <a:ext cx="766975" cy="723775"/>
          </a:xfrm>
          <a:prstGeom prst="rect">
            <a:avLst/>
          </a:prstGeom>
          <a:noFill/>
          <a:ln>
            <a:noFill/>
          </a:ln>
        </p:spPr>
      </p:pic>
      <p:cxnSp>
        <p:nvCxnSpPr>
          <p:cNvPr id="29" name="Google Shape;29;p5"/>
          <p:cNvCxnSpPr/>
          <p:nvPr/>
        </p:nvCxnSpPr>
        <p:spPr>
          <a:xfrm>
            <a:off x="311708" y="4731467"/>
            <a:ext cx="8644200" cy="16200"/>
          </a:xfrm>
          <a:prstGeom prst="straightConnector1">
            <a:avLst/>
          </a:prstGeom>
          <a:noFill/>
          <a:ln w="9525" cap="flat" cmpd="sng">
            <a:solidFill>
              <a:schemeClr val="dk2"/>
            </a:solidFill>
            <a:prstDash val="solid"/>
            <a:round/>
            <a:headEnd type="none" w="med" len="med"/>
            <a:tailEnd type="none" w="med" len="med"/>
          </a:ln>
        </p:spPr>
      </p:cxnSp>
      <p:sp>
        <p:nvSpPr>
          <p:cNvPr id="30" name="Google Shape;30;p5"/>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dirty="0">
                <a:solidFill>
                  <a:srgbClr val="696969"/>
                </a:solidFill>
                <a:latin typeface="Proxima Nova"/>
                <a:ea typeface="Proxima Nova"/>
                <a:cs typeface="Proxima Nova"/>
                <a:sym typeface="Proxima Nova"/>
              </a:rPr>
              <a:t>© 2021</a:t>
            </a:r>
          </a:p>
          <a:p>
            <a:pPr marL="0" lvl="0" indent="0" algn="l" rtl="0">
              <a:spcBef>
                <a:spcPts val="0"/>
              </a:spcBef>
              <a:spcAft>
                <a:spcPts val="0"/>
              </a:spcAft>
              <a:buNone/>
            </a:pPr>
            <a:r>
              <a:rPr lang="en" sz="900" dirty="0">
                <a:solidFill>
                  <a:srgbClr val="696969"/>
                </a:solidFill>
                <a:latin typeface="Proxima Nova"/>
                <a:ea typeface="Proxima Nova"/>
                <a:cs typeface="Proxima Nova"/>
                <a:sym typeface="Proxima Nova"/>
              </a:rPr>
              <a:t> </a:t>
            </a:r>
            <a:r>
              <a:rPr lang="en" sz="900" dirty="0" err="1">
                <a:solidFill>
                  <a:srgbClr val="696969"/>
                </a:solidFill>
                <a:latin typeface="Proxima Nova"/>
                <a:ea typeface="Proxima Nova"/>
                <a:cs typeface="Proxima Nova"/>
                <a:sym typeface="Proxima Nova"/>
              </a:rPr>
              <a:t>FourthBrain</a:t>
            </a:r>
            <a:endParaRPr sz="900" dirty="0">
              <a:solidFill>
                <a:srgbClr val="696969"/>
              </a:solidFill>
              <a:latin typeface="Proxima Nova"/>
              <a:ea typeface="Proxima Nova"/>
              <a:cs typeface="Proxima Nova"/>
              <a:sym typeface="Proxima Nov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nk Section Header"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525252"/>
              </a:buClr>
              <a:buSzPts val="3600"/>
              <a:buNone/>
              <a:defRPr sz="3600">
                <a:solidFill>
                  <a:srgbClr val="52525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p:nvPr/>
        </p:nvSpPr>
        <p:spPr>
          <a:xfrm>
            <a:off x="-24900" y="2114875"/>
            <a:ext cx="9193800" cy="3061500"/>
          </a:xfrm>
          <a:prstGeom prst="triangle">
            <a:avLst>
              <a:gd name="adj" fmla="val 100000"/>
            </a:avLst>
          </a:prstGeom>
          <a:solidFill>
            <a:srgbClr val="EC0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8303683" y="473146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4" name="Google Shape;44;p8"/>
          <p:cNvPicPr preferRelativeResize="0"/>
          <p:nvPr/>
        </p:nvPicPr>
        <p:blipFill>
          <a:blip r:embed="rId2">
            <a:alphaModFix/>
          </a:blip>
          <a:stretch>
            <a:fillRect/>
          </a:stretch>
        </p:blipFill>
        <p:spPr>
          <a:xfrm>
            <a:off x="8303671" y="78484"/>
            <a:ext cx="766975" cy="723775"/>
          </a:xfrm>
          <a:prstGeom prst="rect">
            <a:avLst/>
          </a:prstGeom>
          <a:noFill/>
          <a:ln>
            <a:noFill/>
          </a:ln>
        </p:spPr>
      </p:pic>
      <p:cxnSp>
        <p:nvCxnSpPr>
          <p:cNvPr id="45" name="Google Shape;45;p8"/>
          <p:cNvCxnSpPr/>
          <p:nvPr/>
        </p:nvCxnSpPr>
        <p:spPr>
          <a:xfrm>
            <a:off x="311708" y="4731467"/>
            <a:ext cx="8550000" cy="9900"/>
          </a:xfrm>
          <a:prstGeom prst="straightConnector1">
            <a:avLst/>
          </a:prstGeom>
          <a:noFill/>
          <a:ln w="9525" cap="flat" cmpd="sng">
            <a:solidFill>
              <a:schemeClr val="dk2"/>
            </a:solidFill>
            <a:prstDash val="solid"/>
            <a:round/>
            <a:headEnd type="none" w="med" len="med"/>
            <a:tailEnd type="none" w="med" len="med"/>
          </a:ln>
        </p:spPr>
      </p:cxnSp>
      <p:sp>
        <p:nvSpPr>
          <p:cNvPr id="46" name="Google Shape;46;p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696969"/>
                </a:solidFill>
                <a:latin typeface="Proxima Nova"/>
                <a:ea typeface="Proxima Nova"/>
                <a:cs typeface="Proxima Nova"/>
                <a:sym typeface="Proxima Nova"/>
              </a:rPr>
              <a:t>© 2020 FourthBrain</a:t>
            </a:r>
            <a:endParaRPr sz="900">
              <a:solidFill>
                <a:srgbClr val="696969"/>
              </a:solidFill>
              <a:latin typeface="Proxima Nova"/>
              <a:ea typeface="Proxima Nova"/>
              <a:cs typeface="Proxima Nova"/>
              <a:sym typeface="Proxima Nov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9250">
              <a:spcBef>
                <a:spcPts val="0"/>
              </a:spcBef>
              <a:spcAft>
                <a:spcPts val="0"/>
              </a:spcAft>
              <a:buSzPts val="19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2" name="Google Shape;52;p9"/>
          <p:cNvSpPr txBox="1">
            <a:spLocks noGrp="1"/>
          </p:cNvSpPr>
          <p:nvPr>
            <p:ph type="sldNum" idx="12"/>
          </p:nvPr>
        </p:nvSpPr>
        <p:spPr>
          <a:xfrm>
            <a:off x="8288108" y="473146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3" name="Google Shape;53;p9"/>
          <p:cNvPicPr preferRelativeResize="0"/>
          <p:nvPr/>
        </p:nvPicPr>
        <p:blipFill>
          <a:blip r:embed="rId2">
            <a:alphaModFix/>
          </a:blip>
          <a:stretch>
            <a:fillRect/>
          </a:stretch>
        </p:blipFill>
        <p:spPr>
          <a:xfrm>
            <a:off x="8328746" y="72209"/>
            <a:ext cx="766975" cy="723775"/>
          </a:xfrm>
          <a:prstGeom prst="rect">
            <a:avLst/>
          </a:prstGeom>
          <a:noFill/>
          <a:ln>
            <a:noFill/>
          </a:ln>
        </p:spPr>
      </p:pic>
      <p:cxnSp>
        <p:nvCxnSpPr>
          <p:cNvPr id="54" name="Google Shape;54;p9"/>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med" len="med"/>
            <a:tailEnd type="none" w="med" len="med"/>
          </a:ln>
        </p:spPr>
      </p:cxnSp>
      <p:sp>
        <p:nvSpPr>
          <p:cNvPr id="55" name="Google Shape;55;p9"/>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696969"/>
                </a:solidFill>
                <a:latin typeface="Proxima Nova"/>
                <a:ea typeface="Proxima Nova"/>
                <a:cs typeface="Proxima Nova"/>
                <a:sym typeface="Proxima Nova"/>
              </a:rPr>
              <a:t>© 2020 FourthBrain</a:t>
            </a:r>
            <a:endParaRPr sz="900">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9250" algn="l">
              <a:lnSpc>
                <a:spcPct val="115000"/>
              </a:lnSpc>
              <a:spcBef>
                <a:spcPts val="0"/>
              </a:spcBef>
              <a:spcAft>
                <a:spcPts val="0"/>
              </a:spcAft>
              <a:buSzPts val="19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7" name="Google Shape;77;p1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8" name="Google Shape;78;p1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9" name="Google Shape;79;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925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muazmazahid/"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Estimation_theor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en.wikipedia.org/wiki/Independent_variable" TargetMode="External"/><Relationship Id="rId4" Type="http://schemas.openxmlformats.org/officeDocument/2006/relationships/hyperlink" Target="https://en.wikipedia.org/wiki/Dependent_variabl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hyperlink" Target="https://machinelearninginterview.com/topics/top-30/how-do-you-overcome-overfitting-and-underfitting/" TargetMode="External"/><Relationship Id="rId2" Type="http://schemas.openxmlformats.org/officeDocument/2006/relationships/hyperlink" Target="https://machinelearninginterview.com/topics/machine-learning/what-is-elastic-net-regularization-for-regression/" TargetMode="Externa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machinelearninginterview.com/topics/top-30/how-do-you-overcome-overfitting-and-underfitting/"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FAC759B-9922-4C6B-876E-BCE0C5B62B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6" name="Google Shape;74;p13">
            <a:extLst>
              <a:ext uri="{FF2B5EF4-FFF2-40B4-BE49-F238E27FC236}">
                <a16:creationId xmlns:a16="http://schemas.microsoft.com/office/drawing/2014/main" id="{B16F82C7-0D8A-4365-9431-A70240CECF3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7" name="Google Shape;75;p13">
            <a:extLst>
              <a:ext uri="{FF2B5EF4-FFF2-40B4-BE49-F238E27FC236}">
                <a16:creationId xmlns:a16="http://schemas.microsoft.com/office/drawing/2014/main" id="{A859A1AD-ABFD-4366-BF55-B4DBB868A0DC}"/>
              </a:ext>
            </a:extLst>
          </p:cNvPr>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9:00</a:t>
            </a:r>
            <a:r>
              <a:rPr lang="en" sz="1400" dirty="0"/>
              <a:t> - </a:t>
            </a:r>
            <a:r>
              <a:rPr lang="en" sz="1400" b="1" dirty="0"/>
              <a:t>9:10</a:t>
            </a:r>
            <a:r>
              <a:rPr lang="en" sz="1400" dirty="0"/>
              <a:t>		Welcome and Agenda</a:t>
            </a:r>
            <a:endParaRPr sz="1400" dirty="0"/>
          </a:p>
          <a:p>
            <a:pPr marL="0" lvl="0" indent="0" algn="l" rtl="0">
              <a:spcBef>
                <a:spcPts val="0"/>
              </a:spcBef>
              <a:spcAft>
                <a:spcPts val="0"/>
              </a:spcAft>
              <a:buNone/>
            </a:pPr>
            <a:r>
              <a:rPr lang="en" sz="1400" b="1" dirty="0"/>
              <a:t>9:10</a:t>
            </a:r>
            <a:r>
              <a:rPr lang="en" sz="1400" dirty="0"/>
              <a:t>  - </a:t>
            </a:r>
            <a:r>
              <a:rPr lang="en" sz="1400" b="1" dirty="0"/>
              <a:t>9:55	</a:t>
            </a:r>
            <a:r>
              <a:rPr lang="en" sz="1400" dirty="0"/>
              <a:t>	MLE overview lecture, review of Week 1 content </a:t>
            </a:r>
          </a:p>
          <a:p>
            <a:pPr marL="0" lvl="0" indent="0">
              <a:buNone/>
            </a:pPr>
            <a:r>
              <a:rPr lang="en" b="1" dirty="0"/>
              <a:t>10:00- 11:00</a:t>
            </a:r>
            <a:r>
              <a:rPr lang="en" dirty="0"/>
              <a:t>  	Guest Speaker: </a:t>
            </a:r>
            <a:r>
              <a:rPr lang="en-US" dirty="0" err="1"/>
              <a:t>Muazma</a:t>
            </a:r>
            <a:r>
              <a:rPr lang="en-US" dirty="0"/>
              <a:t> Zahid</a:t>
            </a:r>
            <a:br>
              <a:rPr lang="en-US" dirty="0"/>
            </a:br>
            <a:r>
              <a:rPr lang="en-US" dirty="0"/>
              <a:t>		</a:t>
            </a:r>
            <a:r>
              <a:rPr lang="en-US" u="sng" dirty="0">
                <a:hlinkClick r:id="rId2"/>
              </a:rPr>
              <a:t>Principal Engineering Manager, Microsoft</a:t>
            </a:r>
            <a:r>
              <a:rPr lang="en-US" dirty="0"/>
              <a:t> </a:t>
            </a:r>
          </a:p>
          <a:p>
            <a:pPr marL="0" indent="0">
              <a:buNone/>
            </a:pPr>
            <a:r>
              <a:rPr lang="en-US" i="1" dirty="0"/>
              <a:t>		-30 mins moderated Q&amp;A, 15 mins questions from students</a:t>
            </a:r>
            <a:endParaRPr sz="1400" dirty="0"/>
          </a:p>
          <a:p>
            <a:pPr marL="0" lvl="0" indent="0" algn="l" rtl="0">
              <a:spcBef>
                <a:spcPts val="0"/>
              </a:spcBef>
              <a:spcAft>
                <a:spcPts val="0"/>
              </a:spcAft>
              <a:buNone/>
            </a:pPr>
            <a:r>
              <a:rPr lang="en" sz="1400" b="1" dirty="0"/>
              <a:t>11:05</a:t>
            </a:r>
            <a:r>
              <a:rPr lang="en" sz="1400" dirty="0"/>
              <a:t> - </a:t>
            </a:r>
            <a:r>
              <a:rPr lang="en" sz="1400" b="1" dirty="0"/>
              <a:t>11:30</a:t>
            </a:r>
            <a:r>
              <a:rPr lang="en" sz="1400" dirty="0"/>
              <a:t>	Introduction to today’s assignment: Data Science @ Tesla</a:t>
            </a:r>
            <a:endParaRPr sz="1400" dirty="0"/>
          </a:p>
          <a:p>
            <a:pPr marL="0" lvl="0" indent="0" algn="l" rtl="0">
              <a:spcBef>
                <a:spcPts val="0"/>
              </a:spcBef>
              <a:spcAft>
                <a:spcPts val="0"/>
              </a:spcAft>
              <a:buNone/>
            </a:pPr>
            <a:r>
              <a:rPr lang="en" sz="1400" b="1" dirty="0"/>
              <a:t>11:30 - 12:00</a:t>
            </a:r>
            <a:r>
              <a:rPr lang="en" sz="1400" dirty="0"/>
              <a:t> 	Breakout</a:t>
            </a:r>
            <a:r>
              <a:rPr lang="en" dirty="0"/>
              <a:t> part #1 of assignment</a:t>
            </a:r>
            <a:endParaRPr sz="1400" dirty="0"/>
          </a:p>
          <a:p>
            <a:pPr marL="0" lvl="0" indent="0" algn="l" rtl="0">
              <a:spcBef>
                <a:spcPts val="0"/>
              </a:spcBef>
              <a:spcAft>
                <a:spcPts val="0"/>
              </a:spcAft>
              <a:buNone/>
            </a:pPr>
            <a:r>
              <a:rPr lang="en" sz="1400" b="1" dirty="0"/>
              <a:t>12 - 12:30		Lunch</a:t>
            </a:r>
            <a:r>
              <a:rPr lang="en" sz="1400" dirty="0"/>
              <a:t> 		</a:t>
            </a:r>
            <a:endParaRPr sz="1400" dirty="0"/>
          </a:p>
          <a:p>
            <a:pPr marL="0" lvl="0" indent="0" algn="l" rtl="0">
              <a:spcBef>
                <a:spcPts val="0"/>
              </a:spcBef>
              <a:spcAft>
                <a:spcPts val="0"/>
              </a:spcAft>
              <a:buNone/>
            </a:pPr>
            <a:r>
              <a:rPr lang="en" sz="1400" b="1" dirty="0"/>
              <a:t>12:30 – 12:35</a:t>
            </a:r>
            <a:r>
              <a:rPr lang="en" sz="1400" dirty="0"/>
              <a:t> 	Whole Group Check-in</a:t>
            </a:r>
            <a:endParaRPr sz="1400" dirty="0"/>
          </a:p>
          <a:p>
            <a:pPr marL="0" lvl="0" indent="0" algn="l" rtl="0">
              <a:spcBef>
                <a:spcPts val="0"/>
              </a:spcBef>
              <a:spcAft>
                <a:spcPts val="0"/>
              </a:spcAft>
              <a:buNone/>
            </a:pPr>
            <a:r>
              <a:rPr lang="en" sz="1400" b="1" dirty="0"/>
              <a:t>12:35- 1:40 </a:t>
            </a:r>
            <a:r>
              <a:rPr lang="en" sz="1400" dirty="0"/>
              <a:t>	Breakout part #2 of assignment (will be made available over lunch)</a:t>
            </a:r>
          </a:p>
          <a:p>
            <a:pPr marL="0" lvl="0" indent="0" algn="l" rtl="0">
              <a:spcBef>
                <a:spcPts val="0"/>
              </a:spcBef>
              <a:spcAft>
                <a:spcPts val="0"/>
              </a:spcAft>
              <a:buNone/>
            </a:pPr>
            <a:r>
              <a:rPr lang="en" b="1" dirty="0"/>
              <a:t>1:40- 1:45	</a:t>
            </a:r>
            <a:r>
              <a:rPr lang="en" dirty="0"/>
              <a:t>	Whole Group Check-in</a:t>
            </a:r>
          </a:p>
          <a:p>
            <a:pPr marL="0" lvl="0" indent="0" algn="l" rtl="0">
              <a:spcBef>
                <a:spcPts val="0"/>
              </a:spcBef>
              <a:spcAft>
                <a:spcPts val="0"/>
              </a:spcAft>
              <a:buNone/>
            </a:pPr>
            <a:r>
              <a:rPr lang="en" sz="1400" b="1" dirty="0"/>
              <a:t>1:50-2:20</a:t>
            </a:r>
            <a:r>
              <a:rPr lang="en" sz="1400" dirty="0"/>
              <a:t>		Breakout part #3 of assignment</a:t>
            </a:r>
            <a:endParaRPr sz="1400" dirty="0"/>
          </a:p>
          <a:p>
            <a:pPr marL="0" lvl="0" indent="0" algn="l" rtl="0">
              <a:spcBef>
                <a:spcPts val="0"/>
              </a:spcBef>
              <a:spcAft>
                <a:spcPts val="0"/>
              </a:spcAft>
              <a:buNone/>
            </a:pPr>
            <a:r>
              <a:rPr lang="en" sz="1400" b="1" dirty="0"/>
              <a:t>2:20 - 2:35</a:t>
            </a:r>
            <a:r>
              <a:rPr lang="en" sz="1400" dirty="0"/>
              <a:t> 	Stay in Breakout: and do Ethics task assignment</a:t>
            </a:r>
            <a:endParaRPr sz="1400" dirty="0"/>
          </a:p>
          <a:p>
            <a:pPr marL="0" lvl="0" indent="0" algn="l" rtl="0">
              <a:spcBef>
                <a:spcPts val="0"/>
              </a:spcBef>
              <a:spcAft>
                <a:spcPts val="0"/>
              </a:spcAft>
              <a:buNone/>
            </a:pPr>
            <a:r>
              <a:rPr lang="en" sz="1400" b="1" dirty="0"/>
              <a:t>2:35 - 2:50 	</a:t>
            </a:r>
            <a:r>
              <a:rPr lang="en" sz="1400" dirty="0"/>
              <a:t>Ethics Discussion</a:t>
            </a:r>
            <a:endParaRPr sz="1400" dirty="0"/>
          </a:p>
          <a:p>
            <a:pPr marL="0" lvl="0" indent="0" algn="l" rtl="0">
              <a:spcBef>
                <a:spcPts val="0"/>
              </a:spcBef>
              <a:spcAft>
                <a:spcPts val="0"/>
              </a:spcAft>
              <a:buNone/>
            </a:pPr>
            <a:r>
              <a:rPr lang="en" sz="1400" b="1" dirty="0"/>
              <a:t>2:50 - 3:00	</a:t>
            </a:r>
            <a:r>
              <a:rPr lang="en" sz="1400" dirty="0"/>
              <a:t>	Wrap Up and Feedback Form</a:t>
            </a:r>
            <a:endParaRPr sz="1400" dirty="0"/>
          </a:p>
        </p:txBody>
      </p:sp>
    </p:spTree>
    <p:extLst>
      <p:ext uri="{BB962C8B-B14F-4D97-AF65-F5344CB8AC3E}">
        <p14:creationId xmlns:p14="http://schemas.microsoft.com/office/powerpoint/2010/main" val="358333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E25AFB-0AC4-4E1F-B854-844AA52250C3}"/>
              </a:ext>
            </a:extLst>
          </p:cNvPr>
          <p:cNvSpPr>
            <a:spLocks noGrp="1"/>
          </p:cNvSpPr>
          <p:nvPr>
            <p:ph type="title"/>
          </p:nvPr>
        </p:nvSpPr>
        <p:spPr/>
        <p:txBody>
          <a:bodyPr/>
          <a:lstStyle/>
          <a:p>
            <a:r>
              <a:rPr lang="en-US" dirty="0">
                <a:solidFill>
                  <a:schemeClr val="accent1">
                    <a:lumMod val="75000"/>
                  </a:schemeClr>
                </a:solidFill>
              </a:rPr>
              <a:t>Regression Definition</a:t>
            </a:r>
          </a:p>
        </p:txBody>
      </p:sp>
      <p:sp>
        <p:nvSpPr>
          <p:cNvPr id="6" name="Text Placeholder 5">
            <a:extLst>
              <a:ext uri="{FF2B5EF4-FFF2-40B4-BE49-F238E27FC236}">
                <a16:creationId xmlns:a16="http://schemas.microsoft.com/office/drawing/2014/main" id="{D4BCBA6C-085F-4F94-B0D5-514C50CC755D}"/>
              </a:ext>
            </a:extLst>
          </p:cNvPr>
          <p:cNvSpPr>
            <a:spLocks noGrp="1"/>
          </p:cNvSpPr>
          <p:nvPr>
            <p:ph type="body" idx="1"/>
          </p:nvPr>
        </p:nvSpPr>
        <p:spPr>
          <a:xfrm>
            <a:off x="311700" y="1364455"/>
            <a:ext cx="7725019" cy="2568625"/>
          </a:xfrm>
        </p:spPr>
        <p:txBody>
          <a:bodyPr/>
          <a:lstStyle/>
          <a:p>
            <a:pPr marL="139700" indent="0" algn="just">
              <a:buNone/>
            </a:pPr>
            <a:r>
              <a:rPr lang="en-US" sz="1800" i="0" dirty="0">
                <a:solidFill>
                  <a:srgbClr val="202122"/>
                </a:solidFill>
                <a:effectLst/>
                <a:latin typeface="Proxima Nova" panose="020B0604020202020204" charset="0"/>
              </a:rPr>
              <a:t>Wikipedia</a:t>
            </a:r>
            <a:r>
              <a:rPr lang="en-US" sz="1800" b="1" i="0" dirty="0">
                <a:solidFill>
                  <a:srgbClr val="202122"/>
                </a:solidFill>
                <a:effectLst/>
                <a:latin typeface="Proxima Nova" panose="020B0604020202020204" charset="0"/>
              </a:rPr>
              <a:t> says</a:t>
            </a:r>
          </a:p>
          <a:p>
            <a:pPr marL="139700" indent="0" algn="just">
              <a:buNone/>
            </a:pPr>
            <a:r>
              <a:rPr lang="en-US" sz="1800" b="1" i="1" dirty="0">
                <a:solidFill>
                  <a:srgbClr val="202122"/>
                </a:solidFill>
                <a:effectLst/>
                <a:latin typeface="Proxima Nova" panose="020B0604020202020204" charset="0"/>
              </a:rPr>
              <a:t>“Regression analysis</a:t>
            </a:r>
            <a:r>
              <a:rPr lang="en-US" sz="1800" b="0" i="1" dirty="0">
                <a:solidFill>
                  <a:srgbClr val="202122"/>
                </a:solidFill>
                <a:effectLst/>
                <a:latin typeface="Proxima Nova" panose="020B0604020202020204" charset="0"/>
              </a:rPr>
              <a:t> is a set of statistical processes for </a:t>
            </a:r>
            <a:r>
              <a:rPr lang="en-US" sz="1800" b="0" i="1" u="none" strike="noStrike" dirty="0">
                <a:solidFill>
                  <a:srgbClr val="0B0080"/>
                </a:solidFill>
                <a:effectLst/>
                <a:latin typeface="Proxima Nova" panose="020B0604020202020204" charset="0"/>
                <a:hlinkClick r:id="rId3" tooltip="Estimation theory"/>
              </a:rPr>
              <a:t>estimating</a:t>
            </a:r>
            <a:r>
              <a:rPr lang="en-US" sz="1800" b="0" i="1" dirty="0">
                <a:solidFill>
                  <a:srgbClr val="202122"/>
                </a:solidFill>
                <a:effectLst/>
                <a:latin typeface="Proxima Nova" panose="020B0604020202020204" charset="0"/>
              </a:rPr>
              <a:t> the relationships between a </a:t>
            </a:r>
            <a:r>
              <a:rPr lang="en-US" sz="1800" b="0" i="1" u="none" strike="noStrike" dirty="0">
                <a:solidFill>
                  <a:srgbClr val="0B0080"/>
                </a:solidFill>
                <a:effectLst/>
                <a:latin typeface="Proxima Nova" panose="020B0604020202020204" charset="0"/>
                <a:hlinkClick r:id="rId4" tooltip="Dependent variable"/>
              </a:rPr>
              <a:t>dependent variable</a:t>
            </a:r>
            <a:r>
              <a:rPr lang="en-US" sz="1800" b="0" i="1" dirty="0">
                <a:solidFill>
                  <a:srgbClr val="202122"/>
                </a:solidFill>
                <a:effectLst/>
                <a:latin typeface="Proxima Nova" panose="020B0604020202020204" charset="0"/>
              </a:rPr>
              <a:t> (often called the 'outcome variable') and one or more </a:t>
            </a:r>
            <a:r>
              <a:rPr lang="en-US" sz="1800" b="0" i="1" u="none" strike="noStrike" dirty="0">
                <a:solidFill>
                  <a:srgbClr val="0B0080"/>
                </a:solidFill>
                <a:effectLst/>
                <a:latin typeface="Proxima Nova" panose="020B0604020202020204" charset="0"/>
                <a:hlinkClick r:id="rId5" tooltip="Independent variable"/>
              </a:rPr>
              <a:t>independent variables</a:t>
            </a:r>
            <a:r>
              <a:rPr lang="en-US" sz="1800" b="0" i="1" dirty="0">
                <a:solidFill>
                  <a:srgbClr val="202122"/>
                </a:solidFill>
                <a:effectLst/>
                <a:latin typeface="Proxima Nova" panose="020B0604020202020204" charset="0"/>
              </a:rPr>
              <a:t> (often called 'predictors', 'covariates', or 'features’).”</a:t>
            </a:r>
            <a:endParaRPr lang="en-US" sz="1800" i="1" dirty="0">
              <a:latin typeface="Proxima Nova" panose="020B0604020202020204" charset="0"/>
            </a:endParaRPr>
          </a:p>
        </p:txBody>
      </p:sp>
      <p:sp>
        <p:nvSpPr>
          <p:cNvPr id="4" name="Slide Number Placeholder 3">
            <a:extLst>
              <a:ext uri="{FF2B5EF4-FFF2-40B4-BE49-F238E27FC236}">
                <a16:creationId xmlns:a16="http://schemas.microsoft.com/office/drawing/2014/main" id="{8E41FF7A-3F85-4A84-A165-DA085DFFE1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9" name="TextBox 8">
            <a:extLst>
              <a:ext uri="{FF2B5EF4-FFF2-40B4-BE49-F238E27FC236}">
                <a16:creationId xmlns:a16="http://schemas.microsoft.com/office/drawing/2014/main" id="{920C8196-DFE0-46F8-AA29-A993E5E420FB}"/>
              </a:ext>
            </a:extLst>
          </p:cNvPr>
          <p:cNvSpPr txBox="1"/>
          <p:nvPr/>
        </p:nvSpPr>
        <p:spPr>
          <a:xfrm>
            <a:off x="311700" y="4485246"/>
            <a:ext cx="4572000" cy="246221"/>
          </a:xfrm>
          <a:prstGeom prst="rect">
            <a:avLst/>
          </a:prstGeom>
          <a:noFill/>
        </p:spPr>
        <p:txBody>
          <a:bodyPr wrap="square">
            <a:spAutoFit/>
          </a:bodyPr>
          <a:lstStyle/>
          <a:p>
            <a:r>
              <a:rPr lang="en-US" sz="1000" dirty="0" err="1"/>
              <a:t>Source:https</a:t>
            </a:r>
            <a:r>
              <a:rPr lang="en-US" sz="1000" dirty="0"/>
              <a:t>://en.wikipedia.org/wiki/Regression_analysis</a:t>
            </a:r>
          </a:p>
        </p:txBody>
      </p:sp>
    </p:spTree>
    <p:extLst>
      <p:ext uri="{BB962C8B-B14F-4D97-AF65-F5344CB8AC3E}">
        <p14:creationId xmlns:p14="http://schemas.microsoft.com/office/powerpoint/2010/main" val="24364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DACE2-C186-45EE-9C11-FAE67F8D366D}"/>
              </a:ext>
            </a:extLst>
          </p:cNvPr>
          <p:cNvSpPr>
            <a:spLocks noGrp="1"/>
          </p:cNvSpPr>
          <p:nvPr>
            <p:ph type="title"/>
          </p:nvPr>
        </p:nvSpPr>
        <p:spPr/>
        <p:txBody>
          <a:bodyPr/>
          <a:lstStyle/>
          <a:p>
            <a:r>
              <a:rPr lang="en-US" dirty="0">
                <a:solidFill>
                  <a:schemeClr val="accent1">
                    <a:lumMod val="75000"/>
                  </a:schemeClr>
                </a:solidFill>
              </a:rPr>
              <a:t>Gradient Descent Solutions</a:t>
            </a:r>
          </a:p>
        </p:txBody>
      </p:sp>
      <p:sp>
        <p:nvSpPr>
          <p:cNvPr id="3" name="Text Placeholder 2">
            <a:extLst>
              <a:ext uri="{FF2B5EF4-FFF2-40B4-BE49-F238E27FC236}">
                <a16:creationId xmlns:a16="http://schemas.microsoft.com/office/drawing/2014/main" id="{7129D24C-5914-4BFE-BB60-578085B97B72}"/>
              </a:ext>
            </a:extLst>
          </p:cNvPr>
          <p:cNvSpPr>
            <a:spLocks noGrp="1"/>
          </p:cNvSpPr>
          <p:nvPr>
            <p:ph type="body" idx="1"/>
          </p:nvPr>
        </p:nvSpPr>
        <p:spPr/>
        <p:txBody>
          <a:bodyPr/>
          <a:lstStyle/>
          <a:p>
            <a:pPr marL="139700" indent="0">
              <a:buNone/>
            </a:pPr>
            <a:r>
              <a:rPr lang="en-US" i="1" dirty="0"/>
              <a:t>Why use Gradient Descent when Normal Equations can be solved?</a:t>
            </a:r>
          </a:p>
          <a:p>
            <a:pPr marL="139700" indent="0">
              <a:buNone/>
            </a:pPr>
            <a:endParaRPr lang="en-US" i="1" dirty="0"/>
          </a:p>
          <a:p>
            <a:pPr marL="139700" indent="0">
              <a:buNone/>
            </a:pPr>
            <a:r>
              <a:rPr lang="en-US" i="1" dirty="0"/>
              <a:t>Ans: </a:t>
            </a:r>
            <a:r>
              <a:rPr lang="en-US" dirty="0"/>
              <a:t>To solve normal equations, </a:t>
            </a:r>
          </a:p>
          <a:p>
            <a:pPr marL="139700" indent="0">
              <a:buNone/>
            </a:pPr>
            <a:endParaRPr lang="en-US" dirty="0"/>
          </a:p>
          <a:p>
            <a:pPr marL="139700" indent="0">
              <a:buNone/>
            </a:pPr>
            <a:r>
              <a:rPr lang="en-US" dirty="0"/>
              <a:t>-Computational complexity is O(n</a:t>
            </a:r>
            <a:r>
              <a:rPr lang="en-US" baseline="30000" dirty="0"/>
              <a:t>3</a:t>
            </a:r>
            <a:r>
              <a:rPr lang="en-US" dirty="0"/>
              <a:t>), for </a:t>
            </a:r>
            <a:r>
              <a:rPr lang="en-US" i="1" dirty="0"/>
              <a:t>n</a:t>
            </a:r>
            <a:r>
              <a:rPr lang="en-US" dirty="0"/>
              <a:t> dimensions. </a:t>
            </a:r>
          </a:p>
          <a:p>
            <a:pPr marL="139700" indent="0">
              <a:buNone/>
            </a:pPr>
            <a:r>
              <a:rPr lang="en-US" dirty="0"/>
              <a:t>-As </a:t>
            </a:r>
            <a:r>
              <a:rPr lang="en-US" i="1" dirty="0"/>
              <a:t>n</a:t>
            </a:r>
            <a:r>
              <a:rPr lang="en-US" dirty="0"/>
              <a:t> grows, complexity explodes.</a:t>
            </a:r>
          </a:p>
          <a:p>
            <a:pPr marL="139700" indent="0">
              <a:buNone/>
            </a:pPr>
            <a:r>
              <a:rPr lang="en-US" dirty="0"/>
              <a:t>-Iterative solutions in batches is better for optimization.</a:t>
            </a:r>
          </a:p>
          <a:p>
            <a:pPr marL="139700" indent="0">
              <a:buNone/>
            </a:pPr>
            <a:endParaRPr lang="en-US" dirty="0"/>
          </a:p>
        </p:txBody>
      </p:sp>
      <p:sp>
        <p:nvSpPr>
          <p:cNvPr id="5" name="Slide Number Placeholder 4">
            <a:extLst>
              <a:ext uri="{FF2B5EF4-FFF2-40B4-BE49-F238E27FC236}">
                <a16:creationId xmlns:a16="http://schemas.microsoft.com/office/drawing/2014/main" id="{F7CACDB3-BBF1-40C3-9A3A-F3865892A2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2" descr="Getting started with Regression. Linear regression is the first… | by Savan  Nahar | Medium">
            <a:extLst>
              <a:ext uri="{FF2B5EF4-FFF2-40B4-BE49-F238E27FC236}">
                <a16:creationId xmlns:a16="http://schemas.microsoft.com/office/drawing/2014/main" id="{5FE36BBB-7149-4789-9293-8A8C6BA8DB2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19577" y="1147325"/>
            <a:ext cx="4936331" cy="19333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B81FFA-0C61-4444-B248-8CA59C360B95}"/>
              </a:ext>
            </a:extLst>
          </p:cNvPr>
          <p:cNvSpPr txBox="1"/>
          <p:nvPr/>
        </p:nvSpPr>
        <p:spPr>
          <a:xfrm>
            <a:off x="4494636" y="3210321"/>
            <a:ext cx="4572000" cy="369332"/>
          </a:xfrm>
          <a:prstGeom prst="rect">
            <a:avLst/>
          </a:prstGeom>
          <a:noFill/>
        </p:spPr>
        <p:txBody>
          <a:bodyPr wrap="square">
            <a:spAutoFit/>
          </a:bodyPr>
          <a:lstStyle/>
          <a:p>
            <a:r>
              <a:rPr lang="en-US" sz="900" dirty="0"/>
              <a:t>Source: https://medium.com/@savannahar68/getting-started-with-regression-a39aca03b75f</a:t>
            </a:r>
          </a:p>
        </p:txBody>
      </p:sp>
      <p:sp>
        <p:nvSpPr>
          <p:cNvPr id="8" name="TextBox 7">
            <a:extLst>
              <a:ext uri="{FF2B5EF4-FFF2-40B4-BE49-F238E27FC236}">
                <a16:creationId xmlns:a16="http://schemas.microsoft.com/office/drawing/2014/main" id="{745C7BD7-30AE-4F57-A4A8-044EE9ED1EF4}"/>
              </a:ext>
            </a:extLst>
          </p:cNvPr>
          <p:cNvSpPr txBox="1"/>
          <p:nvPr/>
        </p:nvSpPr>
        <p:spPr>
          <a:xfrm>
            <a:off x="2765848" y="4307265"/>
            <a:ext cx="6507957" cy="523220"/>
          </a:xfrm>
          <a:prstGeom prst="rect">
            <a:avLst/>
          </a:prstGeom>
          <a:noFill/>
        </p:spPr>
        <p:txBody>
          <a:bodyPr wrap="square" rtlCol="0">
            <a:spAutoFit/>
          </a:bodyPr>
          <a:lstStyle/>
          <a:p>
            <a:r>
              <a:rPr lang="en-US" sz="2800" dirty="0">
                <a:solidFill>
                  <a:schemeClr val="accent1">
                    <a:lumMod val="75000"/>
                  </a:schemeClr>
                </a:solidFill>
                <a:latin typeface="Proxima Nova" panose="020B0604020202020204" charset="0"/>
              </a:rPr>
              <a:t>Correlation does NOT imply Causation!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690146F-1044-48AB-9E35-29AC22595F9E}"/>
                  </a:ext>
                </a:extLst>
              </p:cNvPr>
              <p:cNvSpPr txBox="1"/>
              <p:nvPr/>
            </p:nvSpPr>
            <p:spPr>
              <a:xfrm>
                <a:off x="1193089" y="2244269"/>
                <a:ext cx="1572759" cy="215444"/>
              </a:xfrm>
              <a:prstGeom prst="rect">
                <a:avLst/>
              </a:prstGeom>
              <a:noFill/>
            </p:spPr>
            <p:txBody>
              <a:bodyPr wrap="square" lIns="0" tIns="0" rIns="0" bIns="0" rtlCol="0">
                <a:spAutoFit/>
              </a:bodyPr>
              <a:lstStyle/>
              <a:p>
                <a:r>
                  <a:rPr lang="el-GR" b="0" dirty="0">
                    <a:latin typeface="Quire Sans" panose="020B0502040400020003" pitchFamily="34" charset="0"/>
                    <a:cs typeface="Quire Sans" panose="020B0502040400020003" pitchFamily="34" charset="0"/>
                  </a:rPr>
                  <a:t>θ</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r>
                          <a:rPr lang="en-US" b="0" i="1" smtClean="0">
                            <a:latin typeface="Cambria Math" panose="02040503050406030204" pitchFamily="18" charset="0"/>
                          </a:rPr>
                          <m:t>)</m:t>
                        </m:r>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𝑌</m:t>
                    </m:r>
                  </m:oMath>
                </a14:m>
                <a:endParaRPr lang="en-US" dirty="0"/>
              </a:p>
            </p:txBody>
          </p:sp>
        </mc:Choice>
        <mc:Fallback xmlns="">
          <p:sp>
            <p:nvSpPr>
              <p:cNvPr id="9" name="TextBox 8">
                <a:extLst>
                  <a:ext uri="{FF2B5EF4-FFF2-40B4-BE49-F238E27FC236}">
                    <a16:creationId xmlns:a16="http://schemas.microsoft.com/office/drawing/2014/main" id="{5690146F-1044-48AB-9E35-29AC22595F9E}"/>
                  </a:ext>
                </a:extLst>
              </p:cNvPr>
              <p:cNvSpPr txBox="1">
                <a:spLocks noRot="1" noChangeAspect="1" noMove="1" noResize="1" noEditPoints="1" noAdjustHandles="1" noChangeArrowheads="1" noChangeShapeType="1" noTextEdit="1"/>
              </p:cNvSpPr>
              <p:nvPr/>
            </p:nvSpPr>
            <p:spPr>
              <a:xfrm>
                <a:off x="1193089" y="2244269"/>
                <a:ext cx="1572759" cy="215444"/>
              </a:xfrm>
              <a:prstGeom prst="rect">
                <a:avLst/>
              </a:prstGeom>
              <a:blipFill>
                <a:blip r:embed="rId3"/>
                <a:stretch>
                  <a:fillRect l="-6977" t="-22857" b="-54286"/>
                </a:stretch>
              </a:blipFill>
            </p:spPr>
            <p:txBody>
              <a:bodyPr/>
              <a:lstStyle/>
              <a:p>
                <a:r>
                  <a:rPr lang="en-US">
                    <a:noFill/>
                  </a:rPr>
                  <a:t> </a:t>
                </a:r>
              </a:p>
            </p:txBody>
          </p:sp>
        </mc:Fallback>
      </mc:AlternateContent>
    </p:spTree>
    <p:extLst>
      <p:ext uri="{BB962C8B-B14F-4D97-AF65-F5344CB8AC3E}">
        <p14:creationId xmlns:p14="http://schemas.microsoft.com/office/powerpoint/2010/main" val="309031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B3C8-1DE4-4CA4-B72F-20EF0E2EF8D6}"/>
              </a:ext>
            </a:extLst>
          </p:cNvPr>
          <p:cNvSpPr>
            <a:spLocks noGrp="1"/>
          </p:cNvSpPr>
          <p:nvPr>
            <p:ph type="title"/>
          </p:nvPr>
        </p:nvSpPr>
        <p:spPr/>
        <p:txBody>
          <a:bodyPr/>
          <a:lstStyle/>
          <a:p>
            <a:r>
              <a:rPr lang="en-US" dirty="0">
                <a:solidFill>
                  <a:schemeClr val="accent1">
                    <a:lumMod val="75000"/>
                  </a:schemeClr>
                </a:solidFill>
              </a:rPr>
              <a:t>Some Applications of Regression…</a:t>
            </a:r>
          </a:p>
        </p:txBody>
      </p:sp>
      <p:sp>
        <p:nvSpPr>
          <p:cNvPr id="3" name="Text Placeholder 2">
            <a:extLst>
              <a:ext uri="{FF2B5EF4-FFF2-40B4-BE49-F238E27FC236}">
                <a16:creationId xmlns:a16="http://schemas.microsoft.com/office/drawing/2014/main" id="{70BBF391-F5CC-4517-A587-E37826DEB988}"/>
              </a:ext>
            </a:extLst>
          </p:cNvPr>
          <p:cNvSpPr>
            <a:spLocks noGrp="1"/>
          </p:cNvSpPr>
          <p:nvPr>
            <p:ph type="body" idx="1"/>
          </p:nvPr>
        </p:nvSpPr>
        <p:spPr>
          <a:xfrm>
            <a:off x="188093" y="955899"/>
            <a:ext cx="4183884" cy="3763748"/>
          </a:xfrm>
        </p:spPr>
        <p:txBody>
          <a:bodyPr/>
          <a:lstStyle/>
          <a:p>
            <a:pPr algn="just">
              <a:buFont typeface="Wingdings" panose="05000000000000000000" pitchFamily="2" charset="2"/>
              <a:buChar char="Ø"/>
            </a:pPr>
            <a:r>
              <a:rPr lang="en-US" i="1" dirty="0">
                <a:solidFill>
                  <a:srgbClr val="222222"/>
                </a:solidFill>
                <a:latin typeface="Proxima Nova" panose="020B0604020202020204" charset="0"/>
              </a:rPr>
              <a:t>Business Optimization Use Cases</a:t>
            </a:r>
            <a:r>
              <a:rPr lang="en-US" b="0" i="0" dirty="0">
                <a:solidFill>
                  <a:srgbClr val="222222"/>
                </a:solidFill>
                <a:effectLst/>
                <a:latin typeface="Proxima Nova" panose="020B0604020202020204" charset="0"/>
              </a:rPr>
              <a:t>. </a:t>
            </a:r>
          </a:p>
          <a:p>
            <a:pPr algn="just">
              <a:buFont typeface="Wingdings" panose="05000000000000000000" pitchFamily="2" charset="2"/>
              <a:buChar char="§"/>
            </a:pPr>
            <a:r>
              <a:rPr lang="en-US" b="1" i="1" dirty="0">
                <a:solidFill>
                  <a:srgbClr val="222222"/>
                </a:solidFill>
                <a:latin typeface="Proxima Nova" panose="020B0604020202020204" charset="0"/>
              </a:rPr>
              <a:t>Easy: </a:t>
            </a:r>
            <a:r>
              <a:rPr lang="en-US" i="1" dirty="0">
                <a:solidFill>
                  <a:srgbClr val="222222"/>
                </a:solidFill>
                <a:latin typeface="Proxima Nova" panose="020B0604020202020204" charset="0"/>
              </a:rPr>
              <a:t>T</a:t>
            </a:r>
            <a:r>
              <a:rPr lang="en-US" b="0" i="0" dirty="0">
                <a:solidFill>
                  <a:srgbClr val="222222"/>
                </a:solidFill>
                <a:effectLst/>
                <a:latin typeface="Proxima Nova" panose="020B0604020202020204" charset="0"/>
              </a:rPr>
              <a:t>o understand the </a:t>
            </a:r>
            <a:r>
              <a:rPr lang="en-US" b="0" i="1" dirty="0">
                <a:solidFill>
                  <a:srgbClr val="222222"/>
                </a:solidFill>
                <a:effectLst/>
                <a:latin typeface="Proxima Nova" panose="020B0604020202020204" charset="0"/>
              </a:rPr>
              <a:t>relationship </a:t>
            </a:r>
            <a:r>
              <a:rPr lang="en-US" b="0" i="0" dirty="0">
                <a:solidFill>
                  <a:srgbClr val="222222"/>
                </a:solidFill>
                <a:effectLst/>
                <a:latin typeface="Proxima Nova" panose="020B0604020202020204" charset="0"/>
              </a:rPr>
              <a:t>between oven temperature and shelf-life of baked cookies.</a:t>
            </a:r>
          </a:p>
          <a:p>
            <a:pPr algn="just">
              <a:buFont typeface="Wingdings" panose="05000000000000000000" pitchFamily="2" charset="2"/>
              <a:buChar char="§"/>
            </a:pPr>
            <a:r>
              <a:rPr lang="en-US" b="0" i="0" dirty="0">
                <a:solidFill>
                  <a:srgbClr val="222222"/>
                </a:solidFill>
                <a:effectLst/>
                <a:latin typeface="Proxima Nova" panose="020B0604020202020204" charset="0"/>
              </a:rPr>
              <a:t>To know the </a:t>
            </a:r>
            <a:r>
              <a:rPr lang="en-US" b="0" i="1" dirty="0">
                <a:solidFill>
                  <a:srgbClr val="222222"/>
                </a:solidFill>
                <a:effectLst/>
                <a:latin typeface="Proxima Nova" panose="020B0604020202020204" charset="0"/>
              </a:rPr>
              <a:t>relationship</a:t>
            </a:r>
            <a:r>
              <a:rPr lang="en-US" b="0" i="0" dirty="0">
                <a:solidFill>
                  <a:srgbClr val="222222"/>
                </a:solidFill>
                <a:effectLst/>
                <a:latin typeface="Proxima Nova" panose="020B0604020202020204" charset="0"/>
              </a:rPr>
              <a:t> between wait times of callers and number of complaints.</a:t>
            </a:r>
          </a:p>
          <a:p>
            <a:pPr algn="just">
              <a:buFont typeface="Wingdings" panose="05000000000000000000" pitchFamily="2" charset="2"/>
              <a:buChar char="§"/>
            </a:pPr>
            <a:endParaRPr lang="en-US" b="0" i="0" dirty="0">
              <a:solidFill>
                <a:srgbClr val="222222"/>
              </a:solidFill>
              <a:effectLst/>
              <a:latin typeface="Proxima Nova" panose="020B0604020202020204" charset="0"/>
            </a:endParaRPr>
          </a:p>
          <a:p>
            <a:pPr algn="just">
              <a:buFont typeface="Wingdings" panose="05000000000000000000" pitchFamily="2" charset="2"/>
              <a:buChar char="§"/>
            </a:pPr>
            <a:endParaRPr lang="en-US" dirty="0">
              <a:solidFill>
                <a:srgbClr val="222222"/>
              </a:solidFill>
              <a:latin typeface="Proxima Nova" panose="020B0604020202020204" charset="0"/>
            </a:endParaRPr>
          </a:p>
          <a:p>
            <a:pPr algn="just">
              <a:buFont typeface="Wingdings" panose="05000000000000000000" pitchFamily="2" charset="2"/>
              <a:buChar char="§"/>
            </a:pPr>
            <a:r>
              <a:rPr lang="en-US" b="1" i="1" dirty="0">
                <a:solidFill>
                  <a:srgbClr val="222222"/>
                </a:solidFill>
                <a:latin typeface="Proxima Nova" panose="020B0604020202020204" charset="0"/>
              </a:rPr>
              <a:t>Not Easy</a:t>
            </a:r>
            <a:r>
              <a:rPr lang="en-US" dirty="0">
                <a:solidFill>
                  <a:srgbClr val="222222"/>
                </a:solidFill>
                <a:latin typeface="Proxima Nova" panose="020B0604020202020204" charset="0"/>
              </a:rPr>
              <a:t>: To find the leading </a:t>
            </a:r>
            <a:r>
              <a:rPr lang="en-US" i="1" dirty="0">
                <a:solidFill>
                  <a:srgbClr val="222222"/>
                </a:solidFill>
                <a:latin typeface="Proxima Nova" panose="020B0604020202020204" charset="0"/>
              </a:rPr>
              <a:t>cause</a:t>
            </a:r>
            <a:r>
              <a:rPr lang="en-US" dirty="0">
                <a:solidFill>
                  <a:srgbClr val="222222"/>
                </a:solidFill>
                <a:latin typeface="Proxima Nova" panose="020B0604020202020204" charset="0"/>
              </a:rPr>
              <a:t> for faulty part production and eliminate it.</a:t>
            </a:r>
          </a:p>
          <a:p>
            <a:pPr algn="just">
              <a:buFont typeface="Wingdings" panose="05000000000000000000" pitchFamily="2" charset="2"/>
              <a:buChar char="§"/>
            </a:pPr>
            <a:r>
              <a:rPr lang="en-US" dirty="0">
                <a:solidFill>
                  <a:srgbClr val="222222"/>
                </a:solidFill>
                <a:latin typeface="Proxima Nova" panose="020B0604020202020204" charset="0"/>
              </a:rPr>
              <a:t>The HR Department, intends to identify divisions with most churn to redesign bonus.</a:t>
            </a:r>
            <a:endParaRPr lang="en-US" dirty="0">
              <a:latin typeface="Proxima Nova" panose="020B0604020202020204" charset="0"/>
            </a:endParaRPr>
          </a:p>
        </p:txBody>
      </p:sp>
      <p:sp>
        <p:nvSpPr>
          <p:cNvPr id="4" name="Text Placeholder 3">
            <a:extLst>
              <a:ext uri="{FF2B5EF4-FFF2-40B4-BE49-F238E27FC236}">
                <a16:creationId xmlns:a16="http://schemas.microsoft.com/office/drawing/2014/main" id="{45BA29FE-0301-4C51-AA93-BA57761987CF}"/>
              </a:ext>
            </a:extLst>
          </p:cNvPr>
          <p:cNvSpPr>
            <a:spLocks noGrp="1"/>
          </p:cNvSpPr>
          <p:nvPr>
            <p:ph type="body" idx="2"/>
          </p:nvPr>
        </p:nvSpPr>
        <p:spPr>
          <a:xfrm>
            <a:off x="4371976" y="856862"/>
            <a:ext cx="4583932" cy="3957636"/>
          </a:xfrm>
        </p:spPr>
        <p:txBody>
          <a:bodyPr/>
          <a:lstStyle/>
          <a:p>
            <a:pPr algn="just">
              <a:buFont typeface="Wingdings" panose="05000000000000000000" pitchFamily="2" charset="2"/>
              <a:buChar char="Ø"/>
            </a:pPr>
            <a:r>
              <a:rPr lang="en-US" i="1" dirty="0"/>
              <a:t>Medical Use Cases:</a:t>
            </a:r>
          </a:p>
          <a:p>
            <a:pPr algn="just">
              <a:buFont typeface="Wingdings" panose="05000000000000000000" pitchFamily="2" charset="2"/>
              <a:buChar char="§"/>
            </a:pPr>
            <a:r>
              <a:rPr lang="en-US" b="1" i="1" dirty="0"/>
              <a:t>Easy:</a:t>
            </a:r>
            <a:r>
              <a:rPr lang="en-US" dirty="0"/>
              <a:t> To find </a:t>
            </a:r>
            <a:r>
              <a:rPr lang="en-US" i="1" dirty="0"/>
              <a:t>relationships </a:t>
            </a:r>
            <a:r>
              <a:rPr lang="en-US" dirty="0"/>
              <a:t>between body weight and diabetes, blood pressure etc.</a:t>
            </a:r>
          </a:p>
          <a:p>
            <a:pPr algn="just">
              <a:buFont typeface="Wingdings" panose="05000000000000000000" pitchFamily="2" charset="2"/>
              <a:buChar char="§"/>
            </a:pPr>
            <a:r>
              <a:rPr lang="en-US" dirty="0"/>
              <a:t>Find the </a:t>
            </a:r>
            <a:r>
              <a:rPr lang="en-US" i="1" dirty="0"/>
              <a:t>relationship</a:t>
            </a:r>
            <a:r>
              <a:rPr lang="en-US" dirty="0"/>
              <a:t> between household salary, no. of hospital visits etc. for insurance premiums.</a:t>
            </a:r>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a:p>
            <a:pPr algn="just">
              <a:buFont typeface="Wingdings" panose="05000000000000000000" pitchFamily="2" charset="2"/>
              <a:buChar char="§"/>
            </a:pPr>
            <a:r>
              <a:rPr lang="en-US" b="1" i="1" dirty="0"/>
              <a:t>Not Easy: </a:t>
            </a:r>
            <a:r>
              <a:rPr lang="en-US" dirty="0"/>
              <a:t>To allocate a </a:t>
            </a:r>
            <a:r>
              <a:rPr lang="en-US" i="1" dirty="0"/>
              <a:t>risk</a:t>
            </a:r>
            <a:r>
              <a:rPr lang="en-US" dirty="0"/>
              <a:t> </a:t>
            </a:r>
            <a:r>
              <a:rPr lang="en-US" i="1" dirty="0"/>
              <a:t>factor</a:t>
            </a:r>
            <a:r>
              <a:rPr lang="en-US" dirty="0"/>
              <a:t> towards flu-like diseases based on pre-existing conditions.</a:t>
            </a:r>
          </a:p>
          <a:p>
            <a:pPr algn="just">
              <a:buFont typeface="Wingdings" panose="05000000000000000000" pitchFamily="2" charset="2"/>
              <a:buChar char="§"/>
            </a:pPr>
            <a:r>
              <a:rPr lang="en-US" dirty="0"/>
              <a:t>A pharma company intends to find </a:t>
            </a:r>
            <a:r>
              <a:rPr lang="en-US" i="1" dirty="0"/>
              <a:t>relative risk </a:t>
            </a:r>
            <a:r>
              <a:rPr lang="en-US" dirty="0"/>
              <a:t>between pre-existing conditions and new drug.</a:t>
            </a:r>
          </a:p>
          <a:p>
            <a:pPr algn="just">
              <a:buFont typeface="Wingdings" panose="05000000000000000000" pitchFamily="2" charset="2"/>
              <a:buChar char="§"/>
            </a:pPr>
            <a:endParaRPr lang="en-US" b="1" dirty="0"/>
          </a:p>
        </p:txBody>
      </p:sp>
      <p:sp>
        <p:nvSpPr>
          <p:cNvPr id="5" name="Slide Number Placeholder 4">
            <a:extLst>
              <a:ext uri="{FF2B5EF4-FFF2-40B4-BE49-F238E27FC236}">
                <a16:creationId xmlns:a16="http://schemas.microsoft.com/office/drawing/2014/main" id="{1C938391-C1EB-47A0-B908-138108D72D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52741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E243-0B64-4FD2-AA26-EBC09FAC49B3}"/>
              </a:ext>
            </a:extLst>
          </p:cNvPr>
          <p:cNvSpPr>
            <a:spLocks noGrp="1"/>
          </p:cNvSpPr>
          <p:nvPr>
            <p:ph type="title"/>
          </p:nvPr>
        </p:nvSpPr>
        <p:spPr/>
        <p:txBody>
          <a:bodyPr/>
          <a:lstStyle/>
          <a:p>
            <a:r>
              <a:rPr lang="en-US" dirty="0">
                <a:solidFill>
                  <a:schemeClr val="accent1">
                    <a:lumMod val="75000"/>
                  </a:schemeClr>
                </a:solidFill>
              </a:rPr>
              <a:t>What we have so far…</a:t>
            </a:r>
          </a:p>
        </p:txBody>
      </p:sp>
      <p:sp>
        <p:nvSpPr>
          <p:cNvPr id="3" name="Text Placeholder 2">
            <a:extLst>
              <a:ext uri="{FF2B5EF4-FFF2-40B4-BE49-F238E27FC236}">
                <a16:creationId xmlns:a16="http://schemas.microsoft.com/office/drawing/2014/main" id="{031C32F1-E2E0-4C9F-9631-7CDD6118A704}"/>
              </a:ext>
            </a:extLst>
          </p:cNvPr>
          <p:cNvSpPr>
            <a:spLocks noGrp="1"/>
          </p:cNvSpPr>
          <p:nvPr>
            <p:ph type="body" idx="1"/>
          </p:nvPr>
        </p:nvSpPr>
        <p:spPr>
          <a:xfrm>
            <a:off x="311700" y="1152475"/>
            <a:ext cx="4138856" cy="3416400"/>
          </a:xfrm>
        </p:spPr>
        <p:txBody>
          <a:bodyPr/>
          <a:lstStyle/>
          <a:p>
            <a:pPr marL="139700" indent="0">
              <a:buNone/>
            </a:pPr>
            <a:r>
              <a:rPr lang="en-US" sz="1600" b="1" dirty="0"/>
              <a:t>Models</a:t>
            </a:r>
          </a:p>
          <a:p>
            <a:pPr marL="139700" indent="0">
              <a:buNone/>
            </a:pPr>
            <a:r>
              <a:rPr lang="en-US" sz="1600" dirty="0"/>
              <a:t>-Linear Regression </a:t>
            </a:r>
          </a:p>
          <a:p>
            <a:pPr marL="139700" indent="0">
              <a:buNone/>
            </a:pPr>
            <a:r>
              <a:rPr lang="en-US" sz="1600" dirty="0"/>
              <a:t>	-Gradient Descent,</a:t>
            </a:r>
          </a:p>
          <a:p>
            <a:pPr marL="139700" indent="0">
              <a:buNone/>
            </a:pPr>
            <a:r>
              <a:rPr lang="en-US" sz="1600" dirty="0"/>
              <a:t>	 -Normal Equations,</a:t>
            </a:r>
          </a:p>
          <a:p>
            <a:pPr marL="139700" indent="0">
              <a:buNone/>
            </a:pPr>
            <a:r>
              <a:rPr lang="en-US" sz="1600" dirty="0"/>
              <a:t>	-Generalized Linear Models (GLM)</a:t>
            </a:r>
          </a:p>
          <a:p>
            <a:pPr marL="139700" indent="0">
              <a:buNone/>
            </a:pPr>
            <a:endParaRPr lang="en-US" sz="1600" dirty="0"/>
          </a:p>
          <a:p>
            <a:pPr marL="139700" indent="0">
              <a:buNone/>
            </a:pPr>
            <a:r>
              <a:rPr lang="en-US" sz="1600" dirty="0"/>
              <a:t>-Non-Linear Regression</a:t>
            </a:r>
          </a:p>
          <a:p>
            <a:pPr marL="139700" indent="0">
              <a:buNone/>
            </a:pPr>
            <a:r>
              <a:rPr lang="en-US" sz="1600" dirty="0"/>
              <a:t>	-Decision Trees (CART)</a:t>
            </a:r>
          </a:p>
          <a:p>
            <a:pPr marL="139700" indent="0">
              <a:buNone/>
            </a:pPr>
            <a:r>
              <a:rPr lang="en-US" sz="1600" dirty="0"/>
              <a:t>	</a:t>
            </a:r>
          </a:p>
        </p:txBody>
      </p:sp>
      <p:sp>
        <p:nvSpPr>
          <p:cNvPr id="4" name="Text Placeholder 3">
            <a:extLst>
              <a:ext uri="{FF2B5EF4-FFF2-40B4-BE49-F238E27FC236}">
                <a16:creationId xmlns:a16="http://schemas.microsoft.com/office/drawing/2014/main" id="{6EF0F2DF-CB9E-4ACA-8B29-B2A3F7BBBCB0}"/>
              </a:ext>
            </a:extLst>
          </p:cNvPr>
          <p:cNvSpPr>
            <a:spLocks noGrp="1"/>
          </p:cNvSpPr>
          <p:nvPr>
            <p:ph type="body" idx="2"/>
          </p:nvPr>
        </p:nvSpPr>
        <p:spPr>
          <a:xfrm>
            <a:off x="4693444" y="1152475"/>
            <a:ext cx="4138856" cy="3416400"/>
          </a:xfrm>
        </p:spPr>
        <p:txBody>
          <a:bodyPr/>
          <a:lstStyle/>
          <a:p>
            <a:pPr marL="139700" indent="0">
              <a:buNone/>
            </a:pPr>
            <a:r>
              <a:rPr lang="en-US" sz="1600" b="1" dirty="0"/>
              <a:t>Data</a:t>
            </a:r>
          </a:p>
          <a:p>
            <a:pPr marL="139700" indent="0">
              <a:buNone/>
            </a:pPr>
            <a:r>
              <a:rPr lang="en-US" sz="1600" i="1" dirty="0"/>
              <a:t>Check for:</a:t>
            </a:r>
          </a:p>
          <a:p>
            <a:pPr marL="482600" indent="-342900">
              <a:buAutoNum type="arabicPeriod"/>
            </a:pPr>
            <a:r>
              <a:rPr lang="en-US" sz="1600" b="1" dirty="0"/>
              <a:t>Multi-collinearity</a:t>
            </a:r>
          </a:p>
          <a:p>
            <a:pPr marL="482600" indent="-342900">
              <a:buAutoNum type="arabicPeriod"/>
            </a:pPr>
            <a:r>
              <a:rPr lang="en-US" sz="1600" b="1" dirty="0"/>
              <a:t>Independence of identically distributed variables</a:t>
            </a:r>
          </a:p>
          <a:p>
            <a:pPr marL="482600" indent="-342900">
              <a:buAutoNum type="arabicPeriod"/>
            </a:pPr>
            <a:r>
              <a:rPr lang="en-US" sz="1600" b="1" dirty="0"/>
              <a:t>Heteroscedasticity</a:t>
            </a:r>
          </a:p>
        </p:txBody>
      </p:sp>
      <p:sp>
        <p:nvSpPr>
          <p:cNvPr id="5" name="Slide Number Placeholder 4">
            <a:extLst>
              <a:ext uri="{FF2B5EF4-FFF2-40B4-BE49-F238E27FC236}">
                <a16:creationId xmlns:a16="http://schemas.microsoft.com/office/drawing/2014/main" id="{ADCDAC19-2B48-47AE-88EB-6C694EE71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68154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7CDF7-6B38-441F-8276-99FA3370BF3A}"/>
              </a:ext>
            </a:extLst>
          </p:cNvPr>
          <p:cNvSpPr>
            <a:spLocks noGrp="1"/>
          </p:cNvSpPr>
          <p:nvPr>
            <p:ph type="title"/>
          </p:nvPr>
        </p:nvSpPr>
        <p:spPr/>
        <p:txBody>
          <a:bodyPr/>
          <a:lstStyle/>
          <a:p>
            <a:r>
              <a:rPr lang="en-US" dirty="0">
                <a:solidFill>
                  <a:schemeClr val="accent1">
                    <a:lumMod val="75000"/>
                  </a:schemeClr>
                </a:solidFill>
              </a:rPr>
              <a:t>Computational Complexity</a:t>
            </a:r>
          </a:p>
        </p:txBody>
      </p:sp>
      <p:sp>
        <p:nvSpPr>
          <p:cNvPr id="3" name="Text Placeholder 2">
            <a:extLst>
              <a:ext uri="{FF2B5EF4-FFF2-40B4-BE49-F238E27FC236}">
                <a16:creationId xmlns:a16="http://schemas.microsoft.com/office/drawing/2014/main" id="{FF408863-3D37-4672-8DC0-0744067D7489}"/>
              </a:ext>
            </a:extLst>
          </p:cNvPr>
          <p:cNvSpPr>
            <a:spLocks noGrp="1"/>
          </p:cNvSpPr>
          <p:nvPr>
            <p:ph type="body" idx="1"/>
          </p:nvPr>
        </p:nvSpPr>
        <p:spPr>
          <a:xfrm>
            <a:off x="311700" y="1353054"/>
            <a:ext cx="8237940" cy="3416400"/>
          </a:xfrm>
        </p:spPr>
        <p:txBody>
          <a:bodyPr/>
          <a:lstStyle/>
          <a:p>
            <a:r>
              <a:rPr lang="en-US" sz="1600" dirty="0"/>
              <a:t>Gradient Descent: O(kn</a:t>
            </a:r>
            <a:r>
              <a:rPr lang="en-US" sz="1600" baseline="30000" dirty="0"/>
              <a:t>2</a:t>
            </a:r>
            <a:r>
              <a:rPr lang="en-US" sz="1600" dirty="0"/>
              <a:t>), for n-features, k-iterations.</a:t>
            </a:r>
          </a:p>
          <a:p>
            <a:endParaRPr lang="en-US" sz="1600" dirty="0"/>
          </a:p>
          <a:p>
            <a:r>
              <a:rPr lang="en-US" sz="1600" dirty="0"/>
              <a:t>Normal equations: O(n</a:t>
            </a:r>
            <a:r>
              <a:rPr lang="en-US" sz="1600" baseline="30000" dirty="0"/>
              <a:t>3</a:t>
            </a:r>
            <a:r>
              <a:rPr lang="en-US" sz="1600" dirty="0"/>
              <a:t>), for matrix inversion.</a:t>
            </a:r>
          </a:p>
          <a:p>
            <a:endParaRPr lang="en-US" sz="1600" dirty="0"/>
          </a:p>
          <a:p>
            <a:r>
              <a:rPr lang="en-US" sz="1600" dirty="0"/>
              <a:t>Generalized Linear Models: O(n</a:t>
            </a:r>
            <a:r>
              <a:rPr lang="en-US" sz="1600" baseline="30000" dirty="0"/>
              <a:t>3</a:t>
            </a:r>
            <a:r>
              <a:rPr lang="en-US" sz="1600" dirty="0"/>
              <a:t> + mn</a:t>
            </a:r>
            <a:r>
              <a:rPr lang="en-US" sz="1600" baseline="30000" dirty="0"/>
              <a:t>2</a:t>
            </a:r>
            <a:r>
              <a:rPr lang="en-US" sz="1600" dirty="0"/>
              <a:t>)</a:t>
            </a:r>
          </a:p>
          <a:p>
            <a:endParaRPr lang="en-US" sz="1600" dirty="0"/>
          </a:p>
          <a:p>
            <a:r>
              <a:rPr lang="en-US" sz="1600" dirty="0"/>
              <a:t>Decision Tree: O(m.mn)=O(m</a:t>
            </a:r>
            <a:r>
              <a:rPr lang="en-US" sz="1600" baseline="30000" dirty="0"/>
              <a:t>2</a:t>
            </a:r>
            <a:r>
              <a:rPr lang="en-US" sz="1600" dirty="0"/>
              <a:t>n) [number of voters*complexity per tree]</a:t>
            </a:r>
          </a:p>
          <a:p>
            <a:pPr marL="139700" indent="0">
              <a:buNone/>
            </a:pPr>
            <a:endParaRPr lang="en-US" sz="1600" dirty="0"/>
          </a:p>
        </p:txBody>
      </p:sp>
      <p:sp>
        <p:nvSpPr>
          <p:cNvPr id="5" name="Slide Number Placeholder 4">
            <a:extLst>
              <a:ext uri="{FF2B5EF4-FFF2-40B4-BE49-F238E27FC236}">
                <a16:creationId xmlns:a16="http://schemas.microsoft.com/office/drawing/2014/main" id="{26D7DB07-059B-41E6-8240-ABDEC4EF95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4" name="TextBox 3">
            <a:extLst>
              <a:ext uri="{FF2B5EF4-FFF2-40B4-BE49-F238E27FC236}">
                <a16:creationId xmlns:a16="http://schemas.microsoft.com/office/drawing/2014/main" id="{1A59C645-7C51-DA48-AE28-E3D091479812}"/>
              </a:ext>
            </a:extLst>
          </p:cNvPr>
          <p:cNvSpPr txBox="1"/>
          <p:nvPr/>
        </p:nvSpPr>
        <p:spPr>
          <a:xfrm>
            <a:off x="438717" y="1017725"/>
            <a:ext cx="1292806" cy="307777"/>
          </a:xfrm>
          <a:prstGeom prst="rect">
            <a:avLst/>
          </a:prstGeom>
          <a:noFill/>
        </p:spPr>
        <p:txBody>
          <a:bodyPr wrap="square" rtlCol="0">
            <a:spAutoFit/>
          </a:bodyPr>
          <a:lstStyle/>
          <a:p>
            <a:r>
              <a:rPr lang="en-US" dirty="0">
                <a:solidFill>
                  <a:schemeClr val="accent1">
                    <a:lumMod val="75000"/>
                  </a:schemeClr>
                </a:solidFill>
              </a:rPr>
              <a:t>POLL</a:t>
            </a:r>
          </a:p>
        </p:txBody>
      </p:sp>
    </p:spTree>
    <p:extLst>
      <p:ext uri="{BB962C8B-B14F-4D97-AF65-F5344CB8AC3E}">
        <p14:creationId xmlns:p14="http://schemas.microsoft.com/office/powerpoint/2010/main" val="51847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FE62-CDCA-41EC-9929-D35C352D0729}"/>
              </a:ext>
            </a:extLst>
          </p:cNvPr>
          <p:cNvSpPr>
            <a:spLocks noGrp="1"/>
          </p:cNvSpPr>
          <p:nvPr>
            <p:ph type="title"/>
          </p:nvPr>
        </p:nvSpPr>
        <p:spPr>
          <a:xfrm>
            <a:off x="1669012" y="2202387"/>
            <a:ext cx="8520600" cy="1440926"/>
          </a:xfrm>
        </p:spPr>
        <p:txBody>
          <a:bodyPr/>
          <a:lstStyle/>
          <a:p>
            <a:r>
              <a:rPr lang="en-US" dirty="0"/>
              <a:t>Regularization:</a:t>
            </a:r>
            <a:br>
              <a:rPr lang="en-US" dirty="0"/>
            </a:br>
            <a:r>
              <a:rPr lang="en-US" sz="2000" dirty="0"/>
              <a:t>To avoid overfitting</a:t>
            </a:r>
            <a:br>
              <a:rPr lang="en-US" sz="2000" dirty="0"/>
            </a:br>
            <a:r>
              <a:rPr lang="en-US" sz="2000" dirty="0"/>
              <a:t>(this lecture piece is in Canvas)</a:t>
            </a:r>
          </a:p>
        </p:txBody>
      </p:sp>
    </p:spTree>
    <p:extLst>
      <p:ext uri="{BB962C8B-B14F-4D97-AF65-F5344CB8AC3E}">
        <p14:creationId xmlns:p14="http://schemas.microsoft.com/office/powerpoint/2010/main" val="72897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E9AF-115C-4602-946D-0CDF938A6569}"/>
              </a:ext>
            </a:extLst>
          </p:cNvPr>
          <p:cNvSpPr>
            <a:spLocks noGrp="1"/>
          </p:cNvSpPr>
          <p:nvPr>
            <p:ph type="title"/>
          </p:nvPr>
        </p:nvSpPr>
        <p:spPr/>
        <p:txBody>
          <a:bodyPr/>
          <a:lstStyle/>
          <a:p>
            <a:r>
              <a:rPr lang="en-US" dirty="0">
                <a:solidFill>
                  <a:schemeClr val="accent1">
                    <a:lumMod val="75000"/>
                  </a:schemeClr>
                </a:solidFill>
              </a:rPr>
              <a:t>Need for Regularization</a:t>
            </a:r>
          </a:p>
        </p:txBody>
      </p:sp>
      <p:sp>
        <p:nvSpPr>
          <p:cNvPr id="5" name="Slide Number Placeholder 4">
            <a:extLst>
              <a:ext uri="{FF2B5EF4-FFF2-40B4-BE49-F238E27FC236}">
                <a16:creationId xmlns:a16="http://schemas.microsoft.com/office/drawing/2014/main" id="{FF06540C-CE1B-4669-A83E-6500485164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9" name="TextBox 8">
            <a:extLst>
              <a:ext uri="{FF2B5EF4-FFF2-40B4-BE49-F238E27FC236}">
                <a16:creationId xmlns:a16="http://schemas.microsoft.com/office/drawing/2014/main" id="{2C25D101-381D-4F7D-88E9-895DD78AC66D}"/>
              </a:ext>
            </a:extLst>
          </p:cNvPr>
          <p:cNvSpPr txBox="1"/>
          <p:nvPr/>
        </p:nvSpPr>
        <p:spPr>
          <a:xfrm>
            <a:off x="552449" y="1121569"/>
            <a:ext cx="3855245" cy="307777"/>
          </a:xfrm>
          <a:prstGeom prst="rect">
            <a:avLst/>
          </a:prstGeom>
          <a:noFill/>
        </p:spPr>
        <p:txBody>
          <a:bodyPr wrap="square" rtlCol="0">
            <a:spAutoFit/>
          </a:bodyPr>
          <a:lstStyle/>
          <a:p>
            <a:r>
              <a:rPr lang="en-US" dirty="0">
                <a:latin typeface="Proxima Nova" panose="020B0604020202020204" charset="0"/>
              </a:rPr>
              <a:t>Case 1 (Ideal): More samples, less features!</a:t>
            </a:r>
          </a:p>
        </p:txBody>
      </p:sp>
      <p:graphicFrame>
        <p:nvGraphicFramePr>
          <p:cNvPr id="10" name="Table 10">
            <a:extLst>
              <a:ext uri="{FF2B5EF4-FFF2-40B4-BE49-F238E27FC236}">
                <a16:creationId xmlns:a16="http://schemas.microsoft.com/office/drawing/2014/main" id="{07B77E99-E246-4852-AFF9-90A78651A2E2}"/>
              </a:ext>
            </a:extLst>
          </p:cNvPr>
          <p:cNvGraphicFramePr>
            <a:graphicFrameLocks noGrp="1"/>
          </p:cNvGraphicFramePr>
          <p:nvPr>
            <p:extLst>
              <p:ext uri="{D42A27DB-BD31-4B8C-83A1-F6EECF244321}">
                <p14:modId xmlns:p14="http://schemas.microsoft.com/office/powerpoint/2010/main" val="152298399"/>
              </p:ext>
            </p:extLst>
          </p:nvPr>
        </p:nvGraphicFramePr>
        <p:xfrm>
          <a:off x="552449" y="1644650"/>
          <a:ext cx="869156" cy="2595880"/>
        </p:xfrm>
        <a:graphic>
          <a:graphicData uri="http://schemas.openxmlformats.org/drawingml/2006/table">
            <a:tbl>
              <a:tblPr firstRow="1" bandRow="1">
                <a:tableStyleId>{7DF18680-E054-41AD-8BC1-D1AEF772440D}</a:tableStyleId>
              </a:tblPr>
              <a:tblGrid>
                <a:gridCol w="434578">
                  <a:extLst>
                    <a:ext uri="{9D8B030D-6E8A-4147-A177-3AD203B41FA5}">
                      <a16:colId xmlns:a16="http://schemas.microsoft.com/office/drawing/2014/main" val="1371648735"/>
                    </a:ext>
                  </a:extLst>
                </a:gridCol>
                <a:gridCol w="434578">
                  <a:extLst>
                    <a:ext uri="{9D8B030D-6E8A-4147-A177-3AD203B41FA5}">
                      <a16:colId xmlns:a16="http://schemas.microsoft.com/office/drawing/2014/main" val="4202773379"/>
                    </a:ext>
                  </a:extLst>
                </a:gridCol>
              </a:tblGrid>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486033488"/>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509524752"/>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30124635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4255853729"/>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78689435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960530204"/>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847188006"/>
                  </a:ext>
                </a:extLst>
              </a:tr>
            </a:tbl>
          </a:graphicData>
        </a:graphic>
      </p:graphicFrame>
      <p:sp>
        <p:nvSpPr>
          <p:cNvPr id="11" name="TextBox 10">
            <a:extLst>
              <a:ext uri="{FF2B5EF4-FFF2-40B4-BE49-F238E27FC236}">
                <a16:creationId xmlns:a16="http://schemas.microsoft.com/office/drawing/2014/main" id="{B52A819C-0614-493A-B791-FD64937ECE01}"/>
              </a:ext>
            </a:extLst>
          </p:cNvPr>
          <p:cNvSpPr txBox="1"/>
          <p:nvPr/>
        </p:nvSpPr>
        <p:spPr>
          <a:xfrm>
            <a:off x="664369" y="1383110"/>
            <a:ext cx="507206" cy="307777"/>
          </a:xfrm>
          <a:prstGeom prst="rect">
            <a:avLst/>
          </a:prstGeom>
          <a:noFill/>
        </p:spPr>
        <p:txBody>
          <a:bodyPr wrap="square" rtlCol="0">
            <a:spAutoFit/>
          </a:bodyPr>
          <a:lstStyle/>
          <a:p>
            <a:r>
              <a:rPr lang="en-US" dirty="0">
                <a:latin typeface="Proxima Nova" panose="020B0604020202020204" charset="0"/>
              </a:rPr>
              <a:t>X</a:t>
            </a:r>
          </a:p>
        </p:txBody>
      </p:sp>
      <p:sp>
        <p:nvSpPr>
          <p:cNvPr id="12" name="Arrow: Right 11">
            <a:extLst>
              <a:ext uri="{FF2B5EF4-FFF2-40B4-BE49-F238E27FC236}">
                <a16:creationId xmlns:a16="http://schemas.microsoft.com/office/drawing/2014/main" id="{EE224C1D-FBAB-45CA-B68B-8E5BC35EA4F2}"/>
              </a:ext>
            </a:extLst>
          </p:cNvPr>
          <p:cNvSpPr/>
          <p:nvPr/>
        </p:nvSpPr>
        <p:spPr>
          <a:xfrm>
            <a:off x="1521619" y="2728913"/>
            <a:ext cx="478631" cy="213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3">
            <a:extLst>
              <a:ext uri="{FF2B5EF4-FFF2-40B4-BE49-F238E27FC236}">
                <a16:creationId xmlns:a16="http://schemas.microsoft.com/office/drawing/2014/main" id="{DAABA75D-0878-43CB-A76E-46A385278922}"/>
              </a:ext>
            </a:extLst>
          </p:cNvPr>
          <p:cNvGraphicFramePr>
            <a:graphicFrameLocks noGrp="1"/>
          </p:cNvGraphicFramePr>
          <p:nvPr>
            <p:extLst>
              <p:ext uri="{D42A27DB-BD31-4B8C-83A1-F6EECF244321}">
                <p14:modId xmlns:p14="http://schemas.microsoft.com/office/powerpoint/2010/main" val="332843581"/>
              </p:ext>
            </p:extLst>
          </p:nvPr>
        </p:nvGraphicFramePr>
        <p:xfrm>
          <a:off x="5822157" y="1773237"/>
          <a:ext cx="869156" cy="2663031"/>
        </p:xfrm>
        <a:graphic>
          <a:graphicData uri="http://schemas.openxmlformats.org/drawingml/2006/table">
            <a:tbl>
              <a:tblPr firstRow="1" bandRow="1">
                <a:tableStyleId>{7DF18680-E054-41AD-8BC1-D1AEF772440D}</a:tableStyleId>
              </a:tblPr>
              <a:tblGrid>
                <a:gridCol w="434578">
                  <a:extLst>
                    <a:ext uri="{9D8B030D-6E8A-4147-A177-3AD203B41FA5}">
                      <a16:colId xmlns:a16="http://schemas.microsoft.com/office/drawing/2014/main" val="48978313"/>
                    </a:ext>
                  </a:extLst>
                </a:gridCol>
                <a:gridCol w="434578">
                  <a:extLst>
                    <a:ext uri="{9D8B030D-6E8A-4147-A177-3AD203B41FA5}">
                      <a16:colId xmlns:a16="http://schemas.microsoft.com/office/drawing/2014/main" val="2704244444"/>
                    </a:ext>
                  </a:extLst>
                </a:gridCol>
              </a:tblGrid>
              <a:tr h="380433">
                <a:tc>
                  <a:txBody>
                    <a:bodyPr/>
                    <a:lstStyle/>
                    <a:p>
                      <a:endParaRPr lang="en-US"/>
                    </a:p>
                  </a:txBody>
                  <a:tcPr/>
                </a:tc>
                <a:tc>
                  <a:txBody>
                    <a:bodyPr/>
                    <a:lstStyle/>
                    <a:p>
                      <a:endParaRPr lang="en-US" dirty="0"/>
                    </a:p>
                  </a:txBody>
                  <a:tcPr/>
                </a:tc>
                <a:extLst>
                  <a:ext uri="{0D108BD9-81ED-4DB2-BD59-A6C34878D82A}">
                    <a16:rowId xmlns:a16="http://schemas.microsoft.com/office/drawing/2014/main" val="3796366117"/>
                  </a:ext>
                </a:extLst>
              </a:tr>
              <a:tr h="380433">
                <a:tc>
                  <a:txBody>
                    <a:bodyPr/>
                    <a:lstStyle/>
                    <a:p>
                      <a:endParaRPr lang="en-US"/>
                    </a:p>
                  </a:txBody>
                  <a:tcPr/>
                </a:tc>
                <a:tc>
                  <a:txBody>
                    <a:bodyPr/>
                    <a:lstStyle/>
                    <a:p>
                      <a:endParaRPr lang="en-US" dirty="0"/>
                    </a:p>
                  </a:txBody>
                  <a:tcPr/>
                </a:tc>
                <a:extLst>
                  <a:ext uri="{0D108BD9-81ED-4DB2-BD59-A6C34878D82A}">
                    <a16:rowId xmlns:a16="http://schemas.microsoft.com/office/drawing/2014/main" val="2070900505"/>
                  </a:ext>
                </a:extLst>
              </a:tr>
              <a:tr h="380433">
                <a:tc>
                  <a:txBody>
                    <a:bodyPr/>
                    <a:lstStyle/>
                    <a:p>
                      <a:endParaRPr lang="en-US"/>
                    </a:p>
                  </a:txBody>
                  <a:tcPr/>
                </a:tc>
                <a:tc>
                  <a:txBody>
                    <a:bodyPr/>
                    <a:lstStyle/>
                    <a:p>
                      <a:endParaRPr lang="en-US" dirty="0"/>
                    </a:p>
                  </a:txBody>
                  <a:tcPr/>
                </a:tc>
                <a:extLst>
                  <a:ext uri="{0D108BD9-81ED-4DB2-BD59-A6C34878D82A}">
                    <a16:rowId xmlns:a16="http://schemas.microsoft.com/office/drawing/2014/main" val="2401024363"/>
                  </a:ext>
                </a:extLst>
              </a:tr>
              <a:tr h="380433">
                <a:tc>
                  <a:txBody>
                    <a:bodyPr/>
                    <a:lstStyle/>
                    <a:p>
                      <a:endParaRPr lang="en-US"/>
                    </a:p>
                  </a:txBody>
                  <a:tcPr/>
                </a:tc>
                <a:tc>
                  <a:txBody>
                    <a:bodyPr/>
                    <a:lstStyle/>
                    <a:p>
                      <a:endParaRPr lang="en-US"/>
                    </a:p>
                  </a:txBody>
                  <a:tcPr/>
                </a:tc>
                <a:extLst>
                  <a:ext uri="{0D108BD9-81ED-4DB2-BD59-A6C34878D82A}">
                    <a16:rowId xmlns:a16="http://schemas.microsoft.com/office/drawing/2014/main" val="1337621331"/>
                  </a:ext>
                </a:extLst>
              </a:tr>
              <a:tr h="380433">
                <a:tc>
                  <a:txBody>
                    <a:bodyPr/>
                    <a:lstStyle/>
                    <a:p>
                      <a:endParaRPr lang="en-US"/>
                    </a:p>
                  </a:txBody>
                  <a:tcPr/>
                </a:tc>
                <a:tc>
                  <a:txBody>
                    <a:bodyPr/>
                    <a:lstStyle/>
                    <a:p>
                      <a:endParaRPr lang="en-US"/>
                    </a:p>
                  </a:txBody>
                  <a:tcPr/>
                </a:tc>
                <a:extLst>
                  <a:ext uri="{0D108BD9-81ED-4DB2-BD59-A6C34878D82A}">
                    <a16:rowId xmlns:a16="http://schemas.microsoft.com/office/drawing/2014/main" val="3435386249"/>
                  </a:ext>
                </a:extLst>
              </a:tr>
              <a:tr h="380433">
                <a:tc>
                  <a:txBody>
                    <a:bodyPr/>
                    <a:lstStyle/>
                    <a:p>
                      <a:endParaRPr lang="en-US"/>
                    </a:p>
                  </a:txBody>
                  <a:tcPr/>
                </a:tc>
                <a:tc>
                  <a:txBody>
                    <a:bodyPr/>
                    <a:lstStyle/>
                    <a:p>
                      <a:endParaRPr lang="en-US"/>
                    </a:p>
                  </a:txBody>
                  <a:tcPr/>
                </a:tc>
                <a:extLst>
                  <a:ext uri="{0D108BD9-81ED-4DB2-BD59-A6C34878D82A}">
                    <a16:rowId xmlns:a16="http://schemas.microsoft.com/office/drawing/2014/main" val="2441101535"/>
                  </a:ext>
                </a:extLst>
              </a:tr>
              <a:tr h="380433">
                <a:tc>
                  <a:txBody>
                    <a:bodyPr/>
                    <a:lstStyle/>
                    <a:p>
                      <a:endParaRPr lang="en-US"/>
                    </a:p>
                  </a:txBody>
                  <a:tcPr/>
                </a:tc>
                <a:tc>
                  <a:txBody>
                    <a:bodyPr/>
                    <a:lstStyle/>
                    <a:p>
                      <a:endParaRPr lang="en-US" dirty="0"/>
                    </a:p>
                  </a:txBody>
                  <a:tcPr/>
                </a:tc>
                <a:extLst>
                  <a:ext uri="{0D108BD9-81ED-4DB2-BD59-A6C34878D82A}">
                    <a16:rowId xmlns:a16="http://schemas.microsoft.com/office/drawing/2014/main" val="2894781262"/>
                  </a:ext>
                </a:extLst>
              </a:tr>
            </a:tbl>
          </a:graphicData>
        </a:graphic>
      </p:graphicFrame>
      <p:graphicFrame>
        <p:nvGraphicFramePr>
          <p:cNvPr id="14" name="Table 14">
            <a:extLst>
              <a:ext uri="{FF2B5EF4-FFF2-40B4-BE49-F238E27FC236}">
                <a16:creationId xmlns:a16="http://schemas.microsoft.com/office/drawing/2014/main" id="{A997A463-D5CE-4692-83D0-73A6B8B7E517}"/>
              </a:ext>
            </a:extLst>
          </p:cNvPr>
          <p:cNvGraphicFramePr>
            <a:graphicFrameLocks noGrp="1"/>
          </p:cNvGraphicFramePr>
          <p:nvPr>
            <p:extLst>
              <p:ext uri="{D42A27DB-BD31-4B8C-83A1-F6EECF244321}">
                <p14:modId xmlns:p14="http://schemas.microsoft.com/office/powerpoint/2010/main" val="465854719"/>
              </p:ext>
            </p:extLst>
          </p:nvPr>
        </p:nvGraphicFramePr>
        <p:xfrm>
          <a:off x="2305050" y="1773237"/>
          <a:ext cx="3212307" cy="741680"/>
        </p:xfrm>
        <a:graphic>
          <a:graphicData uri="http://schemas.openxmlformats.org/drawingml/2006/table">
            <a:tbl>
              <a:tblPr firstRow="1" bandRow="1">
                <a:tableStyleId>{7DF18680-E054-41AD-8BC1-D1AEF772440D}</a:tableStyleId>
              </a:tblPr>
              <a:tblGrid>
                <a:gridCol w="458901">
                  <a:extLst>
                    <a:ext uri="{9D8B030D-6E8A-4147-A177-3AD203B41FA5}">
                      <a16:colId xmlns:a16="http://schemas.microsoft.com/office/drawing/2014/main" val="3434912725"/>
                    </a:ext>
                  </a:extLst>
                </a:gridCol>
                <a:gridCol w="458901">
                  <a:extLst>
                    <a:ext uri="{9D8B030D-6E8A-4147-A177-3AD203B41FA5}">
                      <a16:colId xmlns:a16="http://schemas.microsoft.com/office/drawing/2014/main" val="1148292758"/>
                    </a:ext>
                  </a:extLst>
                </a:gridCol>
                <a:gridCol w="458901">
                  <a:extLst>
                    <a:ext uri="{9D8B030D-6E8A-4147-A177-3AD203B41FA5}">
                      <a16:colId xmlns:a16="http://schemas.microsoft.com/office/drawing/2014/main" val="3742948055"/>
                    </a:ext>
                  </a:extLst>
                </a:gridCol>
                <a:gridCol w="458901">
                  <a:extLst>
                    <a:ext uri="{9D8B030D-6E8A-4147-A177-3AD203B41FA5}">
                      <a16:colId xmlns:a16="http://schemas.microsoft.com/office/drawing/2014/main" val="2556777731"/>
                    </a:ext>
                  </a:extLst>
                </a:gridCol>
                <a:gridCol w="458901">
                  <a:extLst>
                    <a:ext uri="{9D8B030D-6E8A-4147-A177-3AD203B41FA5}">
                      <a16:colId xmlns:a16="http://schemas.microsoft.com/office/drawing/2014/main" val="3224312334"/>
                    </a:ext>
                  </a:extLst>
                </a:gridCol>
                <a:gridCol w="458901">
                  <a:extLst>
                    <a:ext uri="{9D8B030D-6E8A-4147-A177-3AD203B41FA5}">
                      <a16:colId xmlns:a16="http://schemas.microsoft.com/office/drawing/2014/main" val="3823133271"/>
                    </a:ext>
                  </a:extLst>
                </a:gridCol>
                <a:gridCol w="458901">
                  <a:extLst>
                    <a:ext uri="{9D8B030D-6E8A-4147-A177-3AD203B41FA5}">
                      <a16:colId xmlns:a16="http://schemas.microsoft.com/office/drawing/2014/main" val="789068778"/>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4980042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03270581"/>
                  </a:ext>
                </a:extLst>
              </a:tr>
            </a:tbl>
          </a:graphicData>
        </a:graphic>
      </p:graphicFrame>
      <p:sp>
        <p:nvSpPr>
          <p:cNvPr id="16" name="TextBox 15">
            <a:extLst>
              <a:ext uri="{FF2B5EF4-FFF2-40B4-BE49-F238E27FC236}">
                <a16:creationId xmlns:a16="http://schemas.microsoft.com/office/drawing/2014/main" id="{9D2630B6-42EB-4786-9496-AD196576E3F2}"/>
              </a:ext>
            </a:extLst>
          </p:cNvPr>
          <p:cNvSpPr txBox="1"/>
          <p:nvPr/>
        </p:nvSpPr>
        <p:spPr>
          <a:xfrm>
            <a:off x="3403997" y="1465460"/>
            <a:ext cx="507206" cy="307777"/>
          </a:xfrm>
          <a:prstGeom prst="rect">
            <a:avLst/>
          </a:prstGeom>
          <a:noFill/>
        </p:spPr>
        <p:txBody>
          <a:bodyPr wrap="square" rtlCol="0">
            <a:spAutoFit/>
          </a:bodyPr>
          <a:lstStyle/>
          <a:p>
            <a:r>
              <a:rPr lang="en-US" dirty="0">
                <a:latin typeface="Proxima Nova" panose="020B0604020202020204" charset="0"/>
              </a:rPr>
              <a:t>X</a:t>
            </a:r>
            <a:r>
              <a:rPr lang="en-US" baseline="30000" dirty="0">
                <a:latin typeface="Proxima Nova" panose="020B0604020202020204" charset="0"/>
              </a:rPr>
              <a:t>T</a:t>
            </a:r>
          </a:p>
        </p:txBody>
      </p:sp>
      <p:sp>
        <p:nvSpPr>
          <p:cNvPr id="18" name="TextBox 17">
            <a:extLst>
              <a:ext uri="{FF2B5EF4-FFF2-40B4-BE49-F238E27FC236}">
                <a16:creationId xmlns:a16="http://schemas.microsoft.com/office/drawing/2014/main" id="{FF5B1C79-748A-42FA-A900-4330D8C7A5AD}"/>
              </a:ext>
            </a:extLst>
          </p:cNvPr>
          <p:cNvSpPr txBox="1"/>
          <p:nvPr/>
        </p:nvSpPr>
        <p:spPr>
          <a:xfrm>
            <a:off x="6109098" y="1490761"/>
            <a:ext cx="507206" cy="307777"/>
          </a:xfrm>
          <a:prstGeom prst="rect">
            <a:avLst/>
          </a:prstGeom>
          <a:noFill/>
        </p:spPr>
        <p:txBody>
          <a:bodyPr wrap="square" rtlCol="0">
            <a:spAutoFit/>
          </a:bodyPr>
          <a:lstStyle/>
          <a:p>
            <a:r>
              <a:rPr lang="en-US" dirty="0">
                <a:latin typeface="Proxima Nova" panose="020B0604020202020204" charset="0"/>
              </a:rPr>
              <a:t>X</a:t>
            </a:r>
          </a:p>
        </p:txBody>
      </p:sp>
      <p:sp>
        <p:nvSpPr>
          <p:cNvPr id="19" name="TextBox 18">
            <a:extLst>
              <a:ext uri="{FF2B5EF4-FFF2-40B4-BE49-F238E27FC236}">
                <a16:creationId xmlns:a16="http://schemas.microsoft.com/office/drawing/2014/main" id="{D8D2E3E7-D26D-4815-A672-1FAD242C738E}"/>
              </a:ext>
            </a:extLst>
          </p:cNvPr>
          <p:cNvSpPr txBox="1"/>
          <p:nvPr/>
        </p:nvSpPr>
        <p:spPr>
          <a:xfrm>
            <a:off x="5517357" y="1935956"/>
            <a:ext cx="809626" cy="523220"/>
          </a:xfrm>
          <a:prstGeom prst="rect">
            <a:avLst/>
          </a:prstGeom>
          <a:noFill/>
        </p:spPr>
        <p:txBody>
          <a:bodyPr wrap="square" rtlCol="0">
            <a:spAutoFit/>
          </a:bodyPr>
          <a:lstStyle/>
          <a:p>
            <a:r>
              <a:rPr lang="en-US" sz="2800" dirty="0"/>
              <a:t>*</a:t>
            </a:r>
          </a:p>
        </p:txBody>
      </p:sp>
      <p:sp>
        <p:nvSpPr>
          <p:cNvPr id="20" name="TextBox 19">
            <a:extLst>
              <a:ext uri="{FF2B5EF4-FFF2-40B4-BE49-F238E27FC236}">
                <a16:creationId xmlns:a16="http://schemas.microsoft.com/office/drawing/2014/main" id="{49CE75BC-4CCB-4ADA-A75F-0D295302FD6E}"/>
              </a:ext>
            </a:extLst>
          </p:cNvPr>
          <p:cNvSpPr txBox="1"/>
          <p:nvPr/>
        </p:nvSpPr>
        <p:spPr>
          <a:xfrm>
            <a:off x="1551384" y="4082325"/>
            <a:ext cx="1507331" cy="707886"/>
          </a:xfrm>
          <a:prstGeom prst="rect">
            <a:avLst/>
          </a:prstGeom>
          <a:noFill/>
        </p:spPr>
        <p:txBody>
          <a:bodyPr wrap="square" rtlCol="0">
            <a:spAutoFit/>
          </a:bodyPr>
          <a:lstStyle/>
          <a:p>
            <a:r>
              <a:rPr lang="en-US" sz="2000" dirty="0" err="1"/>
              <a:t>nxd</a:t>
            </a:r>
            <a:endParaRPr lang="en-US" sz="2000" dirty="0"/>
          </a:p>
          <a:p>
            <a:r>
              <a:rPr lang="en-US" sz="2000" dirty="0"/>
              <a:t>n&gt;&gt;d</a:t>
            </a:r>
          </a:p>
        </p:txBody>
      </p:sp>
      <p:sp>
        <p:nvSpPr>
          <p:cNvPr id="22" name="TextBox 21">
            <a:extLst>
              <a:ext uri="{FF2B5EF4-FFF2-40B4-BE49-F238E27FC236}">
                <a16:creationId xmlns:a16="http://schemas.microsoft.com/office/drawing/2014/main" id="{F5B9562F-3CC3-4888-9FC3-84060BB408FA}"/>
              </a:ext>
            </a:extLst>
          </p:cNvPr>
          <p:cNvSpPr txBox="1"/>
          <p:nvPr/>
        </p:nvSpPr>
        <p:spPr>
          <a:xfrm>
            <a:off x="6772493" y="3979557"/>
            <a:ext cx="2075286" cy="400110"/>
          </a:xfrm>
          <a:prstGeom prst="rect">
            <a:avLst/>
          </a:prstGeom>
          <a:noFill/>
        </p:spPr>
        <p:txBody>
          <a:bodyPr wrap="square" rtlCol="0">
            <a:spAutoFit/>
          </a:bodyPr>
          <a:lstStyle/>
          <a:p>
            <a:r>
              <a:rPr lang="en-US" sz="2000" dirty="0" err="1">
                <a:latin typeface="Proxima Nova" panose="020B0604020202020204" charset="0"/>
              </a:rPr>
              <a:t>dxd</a:t>
            </a:r>
            <a:r>
              <a:rPr lang="en-US" sz="2000" dirty="0">
                <a:latin typeface="Proxima Nova" panose="020B0604020202020204" charset="0"/>
              </a:rPr>
              <a:t>, full rank</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522909E-2CC3-40DF-BDB6-27EBB020D6B3}"/>
                  </a:ext>
                </a:extLst>
              </p:cNvPr>
              <p:cNvSpPr txBox="1"/>
              <p:nvPr/>
            </p:nvSpPr>
            <p:spPr>
              <a:xfrm>
                <a:off x="6421098" y="4390698"/>
                <a:ext cx="1823576" cy="307777"/>
              </a:xfrm>
              <a:prstGeom prst="rect">
                <a:avLst/>
              </a:prstGeom>
              <a:noFill/>
            </p:spPr>
            <p:txBody>
              <a:bodyPr wrap="none" lIns="0" tIns="0" rIns="0" bIns="0" rtlCol="0">
                <a:spAutoFit/>
              </a:bodyPr>
              <a:lstStyle/>
              <a:p>
                <a:r>
                  <a:rPr lang="el-GR" sz="2000" b="0" dirty="0">
                    <a:latin typeface="Quire Sans" panose="020B0502040400020003" pitchFamily="34" charset="0"/>
                    <a:cs typeface="Quire Sans" panose="020B0502040400020003" pitchFamily="34" charset="0"/>
                  </a:rPr>
                  <a:t>θ</a:t>
                </a: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r>
                          <a:rPr lang="en-US" sz="2000" b="0" i="1" smtClean="0">
                            <a:latin typeface="Cambria Math" panose="02040503050406030204" pitchFamily="18" charset="0"/>
                          </a:rPr>
                          <m:t>)</m:t>
                        </m:r>
                      </m:e>
                      <m:sup>
                        <m:r>
                          <a:rPr lang="en-US" sz="2000" b="0" i="1" smtClean="0">
                            <a:latin typeface="Cambria Math" panose="02040503050406030204" pitchFamily="18" charset="0"/>
                          </a:rPr>
                          <m:t>−1</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𝑌</m:t>
                    </m:r>
                  </m:oMath>
                </a14:m>
                <a:endParaRPr lang="en-US" sz="2000" dirty="0"/>
              </a:p>
            </p:txBody>
          </p:sp>
        </mc:Choice>
        <mc:Fallback xmlns="">
          <p:sp>
            <p:nvSpPr>
              <p:cNvPr id="24" name="TextBox 23">
                <a:extLst>
                  <a:ext uri="{FF2B5EF4-FFF2-40B4-BE49-F238E27FC236}">
                    <a16:creationId xmlns:a16="http://schemas.microsoft.com/office/drawing/2014/main" id="{8522909E-2CC3-40DF-BDB6-27EBB020D6B3}"/>
                  </a:ext>
                </a:extLst>
              </p:cNvPr>
              <p:cNvSpPr txBox="1">
                <a:spLocks noRot="1" noChangeAspect="1" noMove="1" noResize="1" noEditPoints="1" noAdjustHandles="1" noChangeArrowheads="1" noChangeShapeType="1" noTextEdit="1"/>
              </p:cNvSpPr>
              <p:nvPr/>
            </p:nvSpPr>
            <p:spPr>
              <a:xfrm>
                <a:off x="6421098" y="4390698"/>
                <a:ext cx="1823576" cy="307777"/>
              </a:xfrm>
              <a:prstGeom prst="rect">
                <a:avLst/>
              </a:prstGeom>
              <a:blipFill>
                <a:blip r:embed="rId2"/>
                <a:stretch>
                  <a:fillRect l="-8361" t="-23529" r="-4348" b="-50980"/>
                </a:stretch>
              </a:blipFill>
            </p:spPr>
            <p:txBody>
              <a:bodyPr/>
              <a:lstStyle/>
              <a:p>
                <a:r>
                  <a:rPr lang="en-US">
                    <a:noFill/>
                  </a:rPr>
                  <a:t> </a:t>
                </a:r>
              </a:p>
            </p:txBody>
          </p:sp>
        </mc:Fallback>
      </mc:AlternateContent>
    </p:spTree>
    <p:extLst>
      <p:ext uri="{BB962C8B-B14F-4D97-AF65-F5344CB8AC3E}">
        <p14:creationId xmlns:p14="http://schemas.microsoft.com/office/powerpoint/2010/main" val="212931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E9AF-115C-4602-946D-0CDF938A6569}"/>
              </a:ext>
            </a:extLst>
          </p:cNvPr>
          <p:cNvSpPr>
            <a:spLocks noGrp="1"/>
          </p:cNvSpPr>
          <p:nvPr>
            <p:ph type="title"/>
          </p:nvPr>
        </p:nvSpPr>
        <p:spPr/>
        <p:txBody>
          <a:bodyPr/>
          <a:lstStyle/>
          <a:p>
            <a:r>
              <a:rPr lang="en-US" dirty="0">
                <a:solidFill>
                  <a:schemeClr val="accent1">
                    <a:lumMod val="75000"/>
                  </a:schemeClr>
                </a:solidFill>
              </a:rPr>
              <a:t>Need for Regularization</a:t>
            </a:r>
          </a:p>
        </p:txBody>
      </p:sp>
      <p:sp>
        <p:nvSpPr>
          <p:cNvPr id="5" name="Slide Number Placeholder 4">
            <a:extLst>
              <a:ext uri="{FF2B5EF4-FFF2-40B4-BE49-F238E27FC236}">
                <a16:creationId xmlns:a16="http://schemas.microsoft.com/office/drawing/2014/main" id="{FF06540C-CE1B-4669-A83E-6500485164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9" name="TextBox 8">
            <a:extLst>
              <a:ext uri="{FF2B5EF4-FFF2-40B4-BE49-F238E27FC236}">
                <a16:creationId xmlns:a16="http://schemas.microsoft.com/office/drawing/2014/main" id="{2C25D101-381D-4F7D-88E9-895DD78AC66D}"/>
              </a:ext>
            </a:extLst>
          </p:cNvPr>
          <p:cNvSpPr txBox="1"/>
          <p:nvPr/>
        </p:nvSpPr>
        <p:spPr>
          <a:xfrm>
            <a:off x="552449" y="1073417"/>
            <a:ext cx="5269708" cy="307777"/>
          </a:xfrm>
          <a:prstGeom prst="rect">
            <a:avLst/>
          </a:prstGeom>
          <a:noFill/>
        </p:spPr>
        <p:txBody>
          <a:bodyPr wrap="square" rtlCol="0">
            <a:spAutoFit/>
          </a:bodyPr>
          <a:lstStyle/>
          <a:p>
            <a:r>
              <a:rPr lang="en-US" dirty="0">
                <a:latin typeface="Proxima Nova" panose="020B0604020202020204" charset="0"/>
              </a:rPr>
              <a:t>Case 2 (Not Ideal): More features, less samples!!</a:t>
            </a:r>
          </a:p>
        </p:txBody>
      </p:sp>
      <p:sp>
        <p:nvSpPr>
          <p:cNvPr id="11" name="TextBox 10">
            <a:extLst>
              <a:ext uri="{FF2B5EF4-FFF2-40B4-BE49-F238E27FC236}">
                <a16:creationId xmlns:a16="http://schemas.microsoft.com/office/drawing/2014/main" id="{B52A819C-0614-493A-B791-FD64937ECE01}"/>
              </a:ext>
            </a:extLst>
          </p:cNvPr>
          <p:cNvSpPr txBox="1"/>
          <p:nvPr/>
        </p:nvSpPr>
        <p:spPr>
          <a:xfrm>
            <a:off x="664369" y="1383110"/>
            <a:ext cx="507206" cy="307777"/>
          </a:xfrm>
          <a:prstGeom prst="rect">
            <a:avLst/>
          </a:prstGeom>
          <a:noFill/>
        </p:spPr>
        <p:txBody>
          <a:bodyPr wrap="square" rtlCol="0">
            <a:spAutoFit/>
          </a:bodyPr>
          <a:lstStyle/>
          <a:p>
            <a:r>
              <a:rPr lang="en-US" dirty="0">
                <a:latin typeface="Proxima Nova" panose="020B0604020202020204" charset="0"/>
              </a:rPr>
              <a:t>X</a:t>
            </a:r>
          </a:p>
        </p:txBody>
      </p:sp>
      <p:sp>
        <p:nvSpPr>
          <p:cNvPr id="12" name="Arrow: Right 11">
            <a:extLst>
              <a:ext uri="{FF2B5EF4-FFF2-40B4-BE49-F238E27FC236}">
                <a16:creationId xmlns:a16="http://schemas.microsoft.com/office/drawing/2014/main" id="{EE224C1D-FBAB-45CA-B68B-8E5BC35EA4F2}"/>
              </a:ext>
            </a:extLst>
          </p:cNvPr>
          <p:cNvSpPr/>
          <p:nvPr/>
        </p:nvSpPr>
        <p:spPr>
          <a:xfrm>
            <a:off x="3187303" y="2035184"/>
            <a:ext cx="478631" cy="213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D2630B6-42EB-4786-9496-AD196576E3F2}"/>
              </a:ext>
            </a:extLst>
          </p:cNvPr>
          <p:cNvSpPr txBox="1"/>
          <p:nvPr/>
        </p:nvSpPr>
        <p:spPr>
          <a:xfrm>
            <a:off x="4411266" y="1482315"/>
            <a:ext cx="507206" cy="307777"/>
          </a:xfrm>
          <a:prstGeom prst="rect">
            <a:avLst/>
          </a:prstGeom>
          <a:noFill/>
        </p:spPr>
        <p:txBody>
          <a:bodyPr wrap="square" rtlCol="0">
            <a:spAutoFit/>
          </a:bodyPr>
          <a:lstStyle/>
          <a:p>
            <a:r>
              <a:rPr lang="en-US" dirty="0">
                <a:latin typeface="Proxima Nova" panose="020B0604020202020204" charset="0"/>
              </a:rPr>
              <a:t>X</a:t>
            </a:r>
            <a:r>
              <a:rPr lang="en-US" baseline="30000" dirty="0">
                <a:latin typeface="Proxima Nova" panose="020B0604020202020204" charset="0"/>
              </a:rPr>
              <a:t>T</a:t>
            </a:r>
          </a:p>
        </p:txBody>
      </p:sp>
      <p:sp>
        <p:nvSpPr>
          <p:cNvPr id="18" name="TextBox 17">
            <a:extLst>
              <a:ext uri="{FF2B5EF4-FFF2-40B4-BE49-F238E27FC236}">
                <a16:creationId xmlns:a16="http://schemas.microsoft.com/office/drawing/2014/main" id="{FF5B1C79-748A-42FA-A900-4330D8C7A5AD}"/>
              </a:ext>
            </a:extLst>
          </p:cNvPr>
          <p:cNvSpPr txBox="1"/>
          <p:nvPr/>
        </p:nvSpPr>
        <p:spPr>
          <a:xfrm>
            <a:off x="6880622" y="1467887"/>
            <a:ext cx="507206" cy="307777"/>
          </a:xfrm>
          <a:prstGeom prst="rect">
            <a:avLst/>
          </a:prstGeom>
          <a:noFill/>
        </p:spPr>
        <p:txBody>
          <a:bodyPr wrap="square" rtlCol="0">
            <a:spAutoFit/>
          </a:bodyPr>
          <a:lstStyle/>
          <a:p>
            <a:r>
              <a:rPr lang="en-US" dirty="0">
                <a:latin typeface="Proxima Nova" panose="020B0604020202020204" charset="0"/>
              </a:rPr>
              <a:t>X</a:t>
            </a:r>
          </a:p>
        </p:txBody>
      </p:sp>
      <p:sp>
        <p:nvSpPr>
          <p:cNvPr id="19" name="TextBox 18">
            <a:extLst>
              <a:ext uri="{FF2B5EF4-FFF2-40B4-BE49-F238E27FC236}">
                <a16:creationId xmlns:a16="http://schemas.microsoft.com/office/drawing/2014/main" id="{D8D2E3E7-D26D-4815-A672-1FAD242C738E}"/>
              </a:ext>
            </a:extLst>
          </p:cNvPr>
          <p:cNvSpPr txBox="1"/>
          <p:nvPr/>
        </p:nvSpPr>
        <p:spPr>
          <a:xfrm>
            <a:off x="5258991" y="1891213"/>
            <a:ext cx="809626" cy="523220"/>
          </a:xfrm>
          <a:prstGeom prst="rect">
            <a:avLst/>
          </a:prstGeom>
          <a:noFill/>
        </p:spPr>
        <p:txBody>
          <a:bodyPr wrap="square" rtlCol="0">
            <a:spAutoFit/>
          </a:bodyPr>
          <a:lstStyle/>
          <a:p>
            <a:r>
              <a:rPr lang="en-US" sz="2800" dirty="0"/>
              <a:t>*</a:t>
            </a:r>
          </a:p>
        </p:txBody>
      </p:sp>
      <p:sp>
        <p:nvSpPr>
          <p:cNvPr id="20" name="TextBox 19">
            <a:extLst>
              <a:ext uri="{FF2B5EF4-FFF2-40B4-BE49-F238E27FC236}">
                <a16:creationId xmlns:a16="http://schemas.microsoft.com/office/drawing/2014/main" id="{49CE75BC-4CCB-4ADA-A75F-0D295302FD6E}"/>
              </a:ext>
            </a:extLst>
          </p:cNvPr>
          <p:cNvSpPr txBox="1"/>
          <p:nvPr/>
        </p:nvSpPr>
        <p:spPr>
          <a:xfrm>
            <a:off x="1527572" y="2579856"/>
            <a:ext cx="1507331" cy="707886"/>
          </a:xfrm>
          <a:prstGeom prst="rect">
            <a:avLst/>
          </a:prstGeom>
          <a:noFill/>
        </p:spPr>
        <p:txBody>
          <a:bodyPr wrap="square" rtlCol="0">
            <a:spAutoFit/>
          </a:bodyPr>
          <a:lstStyle/>
          <a:p>
            <a:r>
              <a:rPr lang="en-US" sz="2000" dirty="0" err="1"/>
              <a:t>nxd</a:t>
            </a:r>
            <a:endParaRPr lang="en-US" sz="2000" dirty="0"/>
          </a:p>
          <a:p>
            <a:r>
              <a:rPr lang="en-US" sz="2000" dirty="0"/>
              <a:t>d&gt;&gt;n</a:t>
            </a:r>
          </a:p>
        </p:txBody>
      </p:sp>
      <p:sp>
        <p:nvSpPr>
          <p:cNvPr id="22" name="TextBox 21">
            <a:extLst>
              <a:ext uri="{FF2B5EF4-FFF2-40B4-BE49-F238E27FC236}">
                <a16:creationId xmlns:a16="http://schemas.microsoft.com/office/drawing/2014/main" id="{F5B9562F-3CC3-4888-9FC3-84060BB408FA}"/>
              </a:ext>
            </a:extLst>
          </p:cNvPr>
          <p:cNvSpPr txBox="1"/>
          <p:nvPr/>
        </p:nvSpPr>
        <p:spPr>
          <a:xfrm>
            <a:off x="6550819" y="3994708"/>
            <a:ext cx="2405089" cy="400110"/>
          </a:xfrm>
          <a:prstGeom prst="rect">
            <a:avLst/>
          </a:prstGeom>
          <a:noFill/>
        </p:spPr>
        <p:txBody>
          <a:bodyPr wrap="square" rtlCol="0">
            <a:spAutoFit/>
          </a:bodyPr>
          <a:lstStyle/>
          <a:p>
            <a:r>
              <a:rPr lang="en-US" sz="2000" dirty="0" err="1">
                <a:latin typeface="Proxima Nova" panose="020B0604020202020204" charset="0"/>
              </a:rPr>
              <a:t>dxd</a:t>
            </a:r>
            <a:r>
              <a:rPr lang="en-US" sz="2000" dirty="0">
                <a:latin typeface="Proxima Nova" panose="020B0604020202020204" charset="0"/>
              </a:rPr>
              <a:t>, not full rank</a:t>
            </a:r>
          </a:p>
        </p:txBody>
      </p:sp>
      <p:graphicFrame>
        <p:nvGraphicFramePr>
          <p:cNvPr id="3" name="Table 3">
            <a:extLst>
              <a:ext uri="{FF2B5EF4-FFF2-40B4-BE49-F238E27FC236}">
                <a16:creationId xmlns:a16="http://schemas.microsoft.com/office/drawing/2014/main" id="{E6C7B437-872C-4380-8518-4CE3356EDEE1}"/>
              </a:ext>
            </a:extLst>
          </p:cNvPr>
          <p:cNvGraphicFramePr>
            <a:graphicFrameLocks noGrp="1"/>
          </p:cNvGraphicFramePr>
          <p:nvPr>
            <p:extLst>
              <p:ext uri="{D42A27DB-BD31-4B8C-83A1-F6EECF244321}">
                <p14:modId xmlns:p14="http://schemas.microsoft.com/office/powerpoint/2010/main" val="2422771357"/>
              </p:ext>
            </p:extLst>
          </p:nvPr>
        </p:nvGraphicFramePr>
        <p:xfrm>
          <a:off x="205979" y="1779249"/>
          <a:ext cx="2828924" cy="741680"/>
        </p:xfrm>
        <a:graphic>
          <a:graphicData uri="http://schemas.openxmlformats.org/drawingml/2006/table">
            <a:tbl>
              <a:tblPr firstRow="1" bandRow="1">
                <a:tableStyleId>{5C22544A-7EE6-4342-B048-85BDC9FD1C3A}</a:tableStyleId>
              </a:tblPr>
              <a:tblGrid>
                <a:gridCol w="404132">
                  <a:extLst>
                    <a:ext uri="{9D8B030D-6E8A-4147-A177-3AD203B41FA5}">
                      <a16:colId xmlns:a16="http://schemas.microsoft.com/office/drawing/2014/main" val="1045124618"/>
                    </a:ext>
                  </a:extLst>
                </a:gridCol>
                <a:gridCol w="404132">
                  <a:extLst>
                    <a:ext uri="{9D8B030D-6E8A-4147-A177-3AD203B41FA5}">
                      <a16:colId xmlns:a16="http://schemas.microsoft.com/office/drawing/2014/main" val="558233850"/>
                    </a:ext>
                  </a:extLst>
                </a:gridCol>
                <a:gridCol w="404132">
                  <a:extLst>
                    <a:ext uri="{9D8B030D-6E8A-4147-A177-3AD203B41FA5}">
                      <a16:colId xmlns:a16="http://schemas.microsoft.com/office/drawing/2014/main" val="4003871694"/>
                    </a:ext>
                  </a:extLst>
                </a:gridCol>
                <a:gridCol w="404132">
                  <a:extLst>
                    <a:ext uri="{9D8B030D-6E8A-4147-A177-3AD203B41FA5}">
                      <a16:colId xmlns:a16="http://schemas.microsoft.com/office/drawing/2014/main" val="1995693508"/>
                    </a:ext>
                  </a:extLst>
                </a:gridCol>
                <a:gridCol w="404132">
                  <a:extLst>
                    <a:ext uri="{9D8B030D-6E8A-4147-A177-3AD203B41FA5}">
                      <a16:colId xmlns:a16="http://schemas.microsoft.com/office/drawing/2014/main" val="34806449"/>
                    </a:ext>
                  </a:extLst>
                </a:gridCol>
                <a:gridCol w="404132">
                  <a:extLst>
                    <a:ext uri="{9D8B030D-6E8A-4147-A177-3AD203B41FA5}">
                      <a16:colId xmlns:a16="http://schemas.microsoft.com/office/drawing/2014/main" val="145167354"/>
                    </a:ext>
                  </a:extLst>
                </a:gridCol>
                <a:gridCol w="404132">
                  <a:extLst>
                    <a:ext uri="{9D8B030D-6E8A-4147-A177-3AD203B41FA5}">
                      <a16:colId xmlns:a16="http://schemas.microsoft.com/office/drawing/2014/main" val="380171273"/>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4360845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22751842"/>
                  </a:ext>
                </a:extLst>
              </a:tr>
            </a:tbl>
          </a:graphicData>
        </a:graphic>
      </p:graphicFrame>
      <p:graphicFrame>
        <p:nvGraphicFramePr>
          <p:cNvPr id="4" name="Table 5">
            <a:extLst>
              <a:ext uri="{FF2B5EF4-FFF2-40B4-BE49-F238E27FC236}">
                <a16:creationId xmlns:a16="http://schemas.microsoft.com/office/drawing/2014/main" id="{B4D3C691-58DC-4F90-B776-6850BF9B2692}"/>
              </a:ext>
            </a:extLst>
          </p:cNvPr>
          <p:cNvGraphicFramePr>
            <a:graphicFrameLocks noGrp="1"/>
          </p:cNvGraphicFramePr>
          <p:nvPr>
            <p:extLst>
              <p:ext uri="{D42A27DB-BD31-4B8C-83A1-F6EECF244321}">
                <p14:modId xmlns:p14="http://schemas.microsoft.com/office/powerpoint/2010/main" val="2030000864"/>
              </p:ext>
            </p:extLst>
          </p:nvPr>
        </p:nvGraphicFramePr>
        <p:xfrm>
          <a:off x="4238030" y="1891213"/>
          <a:ext cx="853678" cy="2595880"/>
        </p:xfrm>
        <a:graphic>
          <a:graphicData uri="http://schemas.openxmlformats.org/drawingml/2006/table">
            <a:tbl>
              <a:tblPr firstRow="1" bandRow="1">
                <a:tableStyleId>{5C22544A-7EE6-4342-B048-85BDC9FD1C3A}</a:tableStyleId>
              </a:tblPr>
              <a:tblGrid>
                <a:gridCol w="426839">
                  <a:extLst>
                    <a:ext uri="{9D8B030D-6E8A-4147-A177-3AD203B41FA5}">
                      <a16:colId xmlns:a16="http://schemas.microsoft.com/office/drawing/2014/main" val="4197504241"/>
                    </a:ext>
                  </a:extLst>
                </a:gridCol>
                <a:gridCol w="426839">
                  <a:extLst>
                    <a:ext uri="{9D8B030D-6E8A-4147-A177-3AD203B41FA5}">
                      <a16:colId xmlns:a16="http://schemas.microsoft.com/office/drawing/2014/main" val="2286154974"/>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320938052"/>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079436038"/>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72750376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81398666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424080539"/>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634813869"/>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287709705"/>
                  </a:ext>
                </a:extLst>
              </a:tr>
            </a:tbl>
          </a:graphicData>
        </a:graphic>
      </p:graphicFrame>
      <p:graphicFrame>
        <p:nvGraphicFramePr>
          <p:cNvPr id="6" name="Table 3">
            <a:extLst>
              <a:ext uri="{FF2B5EF4-FFF2-40B4-BE49-F238E27FC236}">
                <a16:creationId xmlns:a16="http://schemas.microsoft.com/office/drawing/2014/main" id="{248C0EC7-7F73-430A-AF0B-FB1BE7A934C5}"/>
              </a:ext>
            </a:extLst>
          </p:cNvPr>
          <p:cNvGraphicFramePr>
            <a:graphicFrameLocks noGrp="1"/>
          </p:cNvGraphicFramePr>
          <p:nvPr>
            <p:extLst>
              <p:ext uri="{D42A27DB-BD31-4B8C-83A1-F6EECF244321}">
                <p14:modId xmlns:p14="http://schemas.microsoft.com/office/powerpoint/2010/main" val="3839399538"/>
              </p:ext>
            </p:extLst>
          </p:nvPr>
        </p:nvGraphicFramePr>
        <p:xfrm>
          <a:off x="5719763" y="1854986"/>
          <a:ext cx="2828924" cy="741680"/>
        </p:xfrm>
        <a:graphic>
          <a:graphicData uri="http://schemas.openxmlformats.org/drawingml/2006/table">
            <a:tbl>
              <a:tblPr firstRow="1" bandRow="1">
                <a:tableStyleId>{5C22544A-7EE6-4342-B048-85BDC9FD1C3A}</a:tableStyleId>
              </a:tblPr>
              <a:tblGrid>
                <a:gridCol w="404132">
                  <a:extLst>
                    <a:ext uri="{9D8B030D-6E8A-4147-A177-3AD203B41FA5}">
                      <a16:colId xmlns:a16="http://schemas.microsoft.com/office/drawing/2014/main" val="1045124618"/>
                    </a:ext>
                  </a:extLst>
                </a:gridCol>
                <a:gridCol w="404132">
                  <a:extLst>
                    <a:ext uri="{9D8B030D-6E8A-4147-A177-3AD203B41FA5}">
                      <a16:colId xmlns:a16="http://schemas.microsoft.com/office/drawing/2014/main" val="558233850"/>
                    </a:ext>
                  </a:extLst>
                </a:gridCol>
                <a:gridCol w="404132">
                  <a:extLst>
                    <a:ext uri="{9D8B030D-6E8A-4147-A177-3AD203B41FA5}">
                      <a16:colId xmlns:a16="http://schemas.microsoft.com/office/drawing/2014/main" val="4003871694"/>
                    </a:ext>
                  </a:extLst>
                </a:gridCol>
                <a:gridCol w="404132">
                  <a:extLst>
                    <a:ext uri="{9D8B030D-6E8A-4147-A177-3AD203B41FA5}">
                      <a16:colId xmlns:a16="http://schemas.microsoft.com/office/drawing/2014/main" val="1995693508"/>
                    </a:ext>
                  </a:extLst>
                </a:gridCol>
                <a:gridCol w="404132">
                  <a:extLst>
                    <a:ext uri="{9D8B030D-6E8A-4147-A177-3AD203B41FA5}">
                      <a16:colId xmlns:a16="http://schemas.microsoft.com/office/drawing/2014/main" val="34806449"/>
                    </a:ext>
                  </a:extLst>
                </a:gridCol>
                <a:gridCol w="404132">
                  <a:extLst>
                    <a:ext uri="{9D8B030D-6E8A-4147-A177-3AD203B41FA5}">
                      <a16:colId xmlns:a16="http://schemas.microsoft.com/office/drawing/2014/main" val="145167354"/>
                    </a:ext>
                  </a:extLst>
                </a:gridCol>
                <a:gridCol w="404132">
                  <a:extLst>
                    <a:ext uri="{9D8B030D-6E8A-4147-A177-3AD203B41FA5}">
                      <a16:colId xmlns:a16="http://schemas.microsoft.com/office/drawing/2014/main" val="380171273"/>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4360845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22751842"/>
                  </a:ext>
                </a:extLst>
              </a:tr>
            </a:tbl>
          </a:graphicData>
        </a:graphic>
      </p:graphicFrame>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16EEE61-9413-45BD-96F2-01656EC803CA}"/>
                  </a:ext>
                </a:extLst>
              </p:cNvPr>
              <p:cNvSpPr txBox="1"/>
              <p:nvPr/>
            </p:nvSpPr>
            <p:spPr>
              <a:xfrm>
                <a:off x="6334228" y="4390698"/>
                <a:ext cx="251549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l-GR" sz="2000" dirty="0">
                          <a:latin typeface="Quire Sans" panose="020B0502040400020003" pitchFamily="34" charset="0"/>
                          <a:cs typeface="Quire Sans" panose="020B0502040400020003" pitchFamily="34"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rPr>
                            <m:t>)</m:t>
                          </m:r>
                        </m:e>
                        <m:sup>
                          <m:r>
                            <a:rPr lang="en-US" sz="2000" b="0" i="1" smtClean="0">
                              <a:latin typeface="Cambria Math" panose="02040503050406030204" pitchFamily="18" charset="0"/>
                            </a:rPr>
                            <m:t>−1</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𝑋</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𝑌</m:t>
                      </m:r>
                    </m:oMath>
                  </m:oMathPara>
                </a14:m>
                <a:endParaRPr lang="en-US" sz="2000" dirty="0"/>
              </a:p>
            </p:txBody>
          </p:sp>
        </mc:Choice>
        <mc:Fallback xmlns="">
          <p:sp>
            <p:nvSpPr>
              <p:cNvPr id="23" name="TextBox 22">
                <a:extLst>
                  <a:ext uri="{FF2B5EF4-FFF2-40B4-BE49-F238E27FC236}">
                    <a16:creationId xmlns:a16="http://schemas.microsoft.com/office/drawing/2014/main" id="{E16EEE61-9413-45BD-96F2-01656EC803CA}"/>
                  </a:ext>
                </a:extLst>
              </p:cNvPr>
              <p:cNvSpPr txBox="1">
                <a:spLocks noRot="1" noChangeAspect="1" noMove="1" noResize="1" noEditPoints="1" noAdjustHandles="1" noChangeArrowheads="1" noChangeShapeType="1" noTextEdit="1"/>
              </p:cNvSpPr>
              <p:nvPr/>
            </p:nvSpPr>
            <p:spPr>
              <a:xfrm>
                <a:off x="6334228" y="4390698"/>
                <a:ext cx="2515497" cy="307777"/>
              </a:xfrm>
              <a:prstGeom prst="rect">
                <a:avLst/>
              </a:prstGeom>
              <a:blipFill>
                <a:blip r:embed="rId2"/>
                <a:stretch>
                  <a:fillRect l="-2179" r="-1695" b="-37255"/>
                </a:stretch>
              </a:blipFill>
            </p:spPr>
            <p:txBody>
              <a:bodyPr/>
              <a:lstStyle/>
              <a:p>
                <a:r>
                  <a:rPr lang="en-US">
                    <a:noFill/>
                  </a:rPr>
                  <a:t> </a:t>
                </a:r>
              </a:p>
            </p:txBody>
          </p:sp>
        </mc:Fallback>
      </mc:AlternateContent>
    </p:spTree>
    <p:extLst>
      <p:ext uri="{BB962C8B-B14F-4D97-AF65-F5344CB8AC3E}">
        <p14:creationId xmlns:p14="http://schemas.microsoft.com/office/powerpoint/2010/main" val="114429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039B-0009-42EA-973C-5DA1EA839B98}"/>
              </a:ext>
            </a:extLst>
          </p:cNvPr>
          <p:cNvSpPr>
            <a:spLocks noGrp="1"/>
          </p:cNvSpPr>
          <p:nvPr>
            <p:ph type="title"/>
          </p:nvPr>
        </p:nvSpPr>
        <p:spPr/>
        <p:txBody>
          <a:bodyPr/>
          <a:lstStyle/>
          <a:p>
            <a:r>
              <a:rPr lang="en-US" dirty="0">
                <a:solidFill>
                  <a:schemeClr val="accent1">
                    <a:lumMod val="75000"/>
                  </a:schemeClr>
                </a:solidFill>
              </a:rPr>
              <a:t>Types of Regularization</a:t>
            </a:r>
          </a:p>
        </p:txBody>
      </p:sp>
      <p:sp>
        <p:nvSpPr>
          <p:cNvPr id="3" name="Text Placeholder 2">
            <a:extLst>
              <a:ext uri="{FF2B5EF4-FFF2-40B4-BE49-F238E27FC236}">
                <a16:creationId xmlns:a16="http://schemas.microsoft.com/office/drawing/2014/main" id="{0AC5EFA9-682E-4FBB-AF84-65DF039AC33A}"/>
              </a:ext>
            </a:extLst>
          </p:cNvPr>
          <p:cNvSpPr>
            <a:spLocks noGrp="1"/>
          </p:cNvSpPr>
          <p:nvPr>
            <p:ph type="body" idx="1"/>
          </p:nvPr>
        </p:nvSpPr>
        <p:spPr>
          <a:xfrm>
            <a:off x="404569" y="1152475"/>
            <a:ext cx="3999900" cy="3416400"/>
          </a:xfrm>
        </p:spPr>
        <p:txBody>
          <a:bodyPr/>
          <a:lstStyle/>
          <a:p>
            <a:pPr>
              <a:buFont typeface="Wingdings" panose="05000000000000000000" pitchFamily="2" charset="2"/>
              <a:buChar char="Ø"/>
            </a:pPr>
            <a:r>
              <a:rPr lang="en-US" dirty="0"/>
              <a:t>Cost function to minimize (OLS):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L1 regularization (methods: Lasso, LARS):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L2 regularization (ridge regression):</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L1 and L2 Combined (elastic net):</a:t>
            </a:r>
          </a:p>
          <a:p>
            <a:pPr marL="139700" indent="0">
              <a:buNone/>
            </a:pPr>
            <a:endParaRPr lang="en-US" dirty="0"/>
          </a:p>
          <a:p>
            <a:pPr marL="139700" indent="0">
              <a:buNone/>
            </a:pPr>
            <a:endParaRPr lang="en-US" dirty="0"/>
          </a:p>
        </p:txBody>
      </p:sp>
      <p:sp>
        <p:nvSpPr>
          <p:cNvPr id="5" name="Slide Number Placeholder 4">
            <a:extLst>
              <a:ext uri="{FF2B5EF4-FFF2-40B4-BE49-F238E27FC236}">
                <a16:creationId xmlns:a16="http://schemas.microsoft.com/office/drawing/2014/main" id="{9C986FB4-4A1F-43E0-B15D-837BAED436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1026" name="Picture 2">
            <a:extLst>
              <a:ext uri="{FF2B5EF4-FFF2-40B4-BE49-F238E27FC236}">
                <a16:creationId xmlns:a16="http://schemas.microsoft.com/office/drawing/2014/main" id="{6319A989-7447-4E94-BD17-45019596B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066956"/>
            <a:ext cx="2966928" cy="4676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E27915A-C1A5-4210-BFDF-FBE1B7CAA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8208" y="1866510"/>
            <a:ext cx="4241223" cy="4449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1CFCA1D-CBBF-4488-90C8-D11160606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8208" y="2571750"/>
            <a:ext cx="3835208" cy="7107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FFFEA64-7769-4AE0-B747-020059C90E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4469" y="3358008"/>
            <a:ext cx="4658050" cy="6330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815394-2F18-403E-A639-44A06A2DAF5F}"/>
              </a:ext>
            </a:extLst>
          </p:cNvPr>
          <p:cNvSpPr txBox="1"/>
          <p:nvPr/>
        </p:nvSpPr>
        <p:spPr>
          <a:xfrm>
            <a:off x="1032503" y="4303802"/>
            <a:ext cx="7300913" cy="369332"/>
          </a:xfrm>
          <a:prstGeom prst="rect">
            <a:avLst/>
          </a:prstGeom>
          <a:noFill/>
        </p:spPr>
        <p:txBody>
          <a:bodyPr wrap="square" rtlCol="0">
            <a:spAutoFit/>
          </a:bodyPr>
          <a:lstStyle/>
          <a:p>
            <a:r>
              <a:rPr lang="el-GR" sz="1800" dirty="0">
                <a:solidFill>
                  <a:schemeClr val="accent1">
                    <a:lumMod val="50000"/>
                  </a:schemeClr>
                </a:solidFill>
                <a:latin typeface="Proxima Nova" panose="020B0604020202020204" charset="0"/>
                <a:cs typeface="Quire Sans" panose="020B0502040400020003" pitchFamily="34" charset="0"/>
              </a:rPr>
              <a:t>λ</a:t>
            </a:r>
            <a:r>
              <a:rPr lang="en-US" sz="1800" dirty="0">
                <a:solidFill>
                  <a:schemeClr val="accent1">
                    <a:lumMod val="50000"/>
                  </a:schemeClr>
                </a:solidFill>
                <a:latin typeface="Proxima Nova" panose="020B0604020202020204" charset="0"/>
                <a:cs typeface="Quire Sans" panose="020B0502040400020003" pitchFamily="34" charset="0"/>
              </a:rPr>
              <a:t> is the shrinkage quantity that decides importance of features. </a:t>
            </a:r>
            <a:endParaRPr lang="en-US" sz="1800" dirty="0">
              <a:solidFill>
                <a:schemeClr val="accent1">
                  <a:lumMod val="50000"/>
                </a:schemeClr>
              </a:solidFill>
              <a:latin typeface="Proxima Nova" panose="020B0604020202020204" charset="0"/>
            </a:endParaRPr>
          </a:p>
        </p:txBody>
      </p:sp>
    </p:spTree>
    <p:extLst>
      <p:ext uri="{BB962C8B-B14F-4D97-AF65-F5344CB8AC3E}">
        <p14:creationId xmlns:p14="http://schemas.microsoft.com/office/powerpoint/2010/main" val="123700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F63C-2C15-483B-AD3C-732CF23D087D}"/>
              </a:ext>
            </a:extLst>
          </p:cNvPr>
          <p:cNvSpPr>
            <a:spLocks noGrp="1"/>
          </p:cNvSpPr>
          <p:nvPr>
            <p:ph type="title"/>
          </p:nvPr>
        </p:nvSpPr>
        <p:spPr/>
        <p:txBody>
          <a:bodyPr/>
          <a:lstStyle/>
          <a:p>
            <a:r>
              <a:rPr lang="en-US" dirty="0">
                <a:solidFill>
                  <a:schemeClr val="accent1">
                    <a:lumMod val="75000"/>
                  </a:schemeClr>
                </a:solidFill>
              </a:rPr>
              <a:t>L1 Regularization and Sparsity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6F40674-06F9-4953-9ACA-EFC0ADCD28AB}"/>
                  </a:ext>
                </a:extLst>
              </p:cNvPr>
              <p:cNvSpPr>
                <a:spLocks noGrp="1"/>
              </p:cNvSpPr>
              <p:nvPr>
                <p:ph type="body" idx="1"/>
              </p:nvPr>
            </p:nvSpPr>
            <p:spPr>
              <a:xfrm>
                <a:off x="218832" y="1152475"/>
                <a:ext cx="4781794" cy="3416400"/>
              </a:xfrm>
            </p:spPr>
            <p:txBody>
              <a:bodyPr/>
              <a:lstStyle/>
              <a:p>
                <a:pPr>
                  <a:buFont typeface="Wingdings" panose="05000000000000000000" pitchFamily="2" charset="2"/>
                  <a:buChar char="Ø"/>
                </a:pPr>
                <a:r>
                  <a:rPr lang="en-US" dirty="0"/>
                  <a:t>If </a:t>
                </a:r>
                <a:r>
                  <a:rPr lang="el-GR" dirty="0">
                    <a:latin typeface="Quire Sans" panose="020B0502040400020003" pitchFamily="34" charset="0"/>
                    <a:cs typeface="Quire Sans" panose="020B0502040400020003" pitchFamily="34" charset="0"/>
                  </a:rPr>
                  <a:t>λ</a:t>
                </a:r>
                <a:r>
                  <a:rPr lang="en-US" dirty="0">
                    <a:latin typeface="Quire Sans" panose="020B0502040400020003" pitchFamily="34" charset="0"/>
                    <a:cs typeface="Quire Sans" panose="020B0502040400020003" pitchFamily="34" charset="0"/>
                  </a:rPr>
                  <a:t> is low, similar to OLS,</a:t>
                </a:r>
              </a:p>
              <a:p>
                <a:pPr>
                  <a:buFont typeface="Wingdings" panose="05000000000000000000" pitchFamily="2" charset="2"/>
                  <a:buChar char="Ø"/>
                </a:pPr>
                <a:r>
                  <a:rPr lang="en-US" dirty="0">
                    <a:latin typeface="Quire Sans" panose="020B0502040400020003" pitchFamily="34" charset="0"/>
                    <a:cs typeface="Quire Sans" panose="020B0502040400020003" pitchFamily="34" charset="0"/>
                  </a:rPr>
                  <a:t>If </a:t>
                </a:r>
                <a:r>
                  <a:rPr lang="el-GR" dirty="0">
                    <a:latin typeface="Quire Sans" panose="020B0502040400020003" pitchFamily="34" charset="0"/>
                    <a:cs typeface="Quire Sans" panose="020B0502040400020003" pitchFamily="34" charset="0"/>
                  </a:rPr>
                  <a:t>λ</a:t>
                </a:r>
                <a:r>
                  <a:rPr lang="en-US" dirty="0">
                    <a:latin typeface="Quire Sans" panose="020B0502040400020003" pitchFamily="34" charset="0"/>
                    <a:cs typeface="Quire Sans" panose="020B0502040400020003" pitchFamily="34" charset="0"/>
                  </a:rPr>
                  <a:t> is high, it shrinks most feature weightage to ZERO.</a:t>
                </a:r>
              </a:p>
              <a:p>
                <a:pPr>
                  <a:buFont typeface="Wingdings" panose="05000000000000000000" pitchFamily="2" charset="2"/>
                  <a:buChar char="Ø"/>
                </a:pPr>
                <a:endParaRPr lang="en-US" dirty="0">
                  <a:latin typeface="Quire Sans" panose="020B0502040400020003" pitchFamily="34" charset="0"/>
                  <a:cs typeface="Quire Sans" panose="020B0502040400020003" pitchFamily="34" charset="0"/>
                </a:endParaRPr>
              </a:p>
              <a:p>
                <a:pPr>
                  <a:buFont typeface="Wingdings" panose="05000000000000000000" pitchFamily="2" charset="2"/>
                  <a:buChar char="Ø"/>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i="1" smtClean="0">
                            <a:latin typeface="Cambria Math" panose="02040503050406030204" pitchFamily="18" charset="0"/>
                            <a:ea typeface="Cambria Math" panose="02040503050406030204" pitchFamily="18" charset="0"/>
                          </a:rPr>
                          <m:t>𝜃</m:t>
                        </m:r>
                      </m:sub>
                    </m:sSub>
                  </m:oMath>
                </a14:m>
                <a:r>
                  <a:rPr lang="en-US" dirty="0"/>
                  <a:t>is differentiable everywhere but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=0.</m:t>
                    </m:r>
                  </m:oMath>
                </a14:m>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Update rule modification: </a:t>
                </a:r>
              </a:p>
            </p:txBody>
          </p:sp>
        </mc:Choice>
        <mc:Fallback xmlns="">
          <p:sp>
            <p:nvSpPr>
              <p:cNvPr id="3" name="Text Placeholder 2">
                <a:extLst>
                  <a:ext uri="{FF2B5EF4-FFF2-40B4-BE49-F238E27FC236}">
                    <a16:creationId xmlns:a16="http://schemas.microsoft.com/office/drawing/2014/main" id="{66F40674-06F9-4953-9ACA-EFC0ADCD28AB}"/>
                  </a:ext>
                </a:extLst>
              </p:cNvPr>
              <p:cNvSpPr>
                <a:spLocks noGrp="1" noRot="1" noChangeAspect="1" noMove="1" noResize="1" noEditPoints="1" noAdjustHandles="1" noChangeArrowheads="1" noChangeShapeType="1" noTextEdit="1"/>
              </p:cNvSpPr>
              <p:nvPr>
                <p:ph type="body" idx="1"/>
              </p:nvPr>
            </p:nvSpPr>
            <p:spPr>
              <a:xfrm>
                <a:off x="218832" y="1152475"/>
                <a:ext cx="4781794" cy="3416400"/>
              </a:xfrm>
              <a:blipFill>
                <a:blip r:embed="rId2"/>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CCB13AD-1F9D-4770-B7FC-6D524E6C98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Picture 4">
            <a:extLst>
              <a:ext uri="{FF2B5EF4-FFF2-40B4-BE49-F238E27FC236}">
                <a16:creationId xmlns:a16="http://schemas.microsoft.com/office/drawing/2014/main" id="{57F51CC6-A2AD-461A-A73A-E541C390A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494" y="1152475"/>
            <a:ext cx="3667369" cy="3936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D2D0C82-ED6D-40A1-A392-621DED5016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922" y="1816768"/>
            <a:ext cx="1543051" cy="8001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AE4128F-26AE-4D34-AA68-F52FFA7299E2}"/>
              </a:ext>
            </a:extLst>
          </p:cNvPr>
          <p:cNvSpPr/>
          <p:nvPr/>
        </p:nvSpPr>
        <p:spPr>
          <a:xfrm>
            <a:off x="5000626" y="2467037"/>
            <a:ext cx="507207" cy="209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C2661CBB-E6E8-4C67-A337-6BE084E8D4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7531" y="2650142"/>
            <a:ext cx="1277559" cy="3930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5E9F296-0CE1-4EC4-9B53-2437885FFD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7736" y="3091680"/>
            <a:ext cx="4179636" cy="5587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C3A2FDD-B0BE-4A53-B1C7-99E05D8BFD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4218" y="3638177"/>
            <a:ext cx="3883153" cy="3768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9677B7-4E08-4E1E-8628-C7BB74498755}"/>
                  </a:ext>
                </a:extLst>
              </p:cNvPr>
              <p:cNvSpPr txBox="1"/>
              <p:nvPr/>
            </p:nvSpPr>
            <p:spPr>
              <a:xfrm>
                <a:off x="652705" y="4137393"/>
                <a:ext cx="7891219" cy="738664"/>
              </a:xfrm>
              <a:prstGeom prst="rect">
                <a:avLst/>
              </a:prstGeom>
              <a:noFill/>
            </p:spPr>
            <p:txBody>
              <a:bodyPr wrap="square" rtlCol="0">
                <a:spAutoFit/>
              </a:bodyPr>
              <a:lstStyle/>
              <a:p>
                <a:r>
                  <a:rPr lang="en-US" dirty="0">
                    <a:solidFill>
                      <a:schemeClr val="accent1">
                        <a:lumMod val="50000"/>
                      </a:schemeClr>
                    </a:solidFill>
                    <a:latin typeface="Proxima Nova" panose="020B0604020202020204" charset="0"/>
                  </a:rPr>
                  <a:t>If </a:t>
                </a:r>
                <a14:m>
                  <m:oMath xmlns:m="http://schemas.openxmlformats.org/officeDocument/2006/math">
                    <m:r>
                      <a:rPr lang="en-US" i="1" smtClean="0">
                        <a:solidFill>
                          <a:schemeClr val="accent1">
                            <a:lumMod val="50000"/>
                          </a:schemeClr>
                        </a:solidFill>
                        <a:latin typeface="Cambria Math" panose="02040503050406030204" pitchFamily="18" charset="0"/>
                        <a:ea typeface="Cambria Math" panose="02040503050406030204" pitchFamily="18" charset="0"/>
                      </a:rPr>
                      <m:t>𝜃</m:t>
                    </m:r>
                  </m:oMath>
                </a14:m>
                <a:r>
                  <a:rPr lang="en-US" dirty="0">
                    <a:solidFill>
                      <a:schemeClr val="accent1">
                        <a:lumMod val="50000"/>
                      </a:schemeClr>
                    </a:solidFill>
                    <a:latin typeface="Proxima Nova" panose="020B0604020202020204" charset="0"/>
                  </a:rPr>
                  <a:t>&gt;0, </a:t>
                </a:r>
                <a:r>
                  <a:rPr lang="el-GR" dirty="0">
                    <a:solidFill>
                      <a:schemeClr val="accent1">
                        <a:lumMod val="50000"/>
                      </a:schemeClr>
                    </a:solidFill>
                    <a:latin typeface="Proxima Nova" panose="020B0604020202020204" charset="0"/>
                    <a:cs typeface="Quire Sans" panose="020B0502040400020003" pitchFamily="34" charset="0"/>
                  </a:rPr>
                  <a:t>λ</a:t>
                </a:r>
                <a:r>
                  <a:rPr lang="en-US" dirty="0">
                    <a:solidFill>
                      <a:schemeClr val="accent1">
                        <a:lumMod val="50000"/>
                      </a:schemeClr>
                    </a:solidFill>
                    <a:latin typeface="Proxima Nova" panose="020B0604020202020204" charset="0"/>
                    <a:cs typeface="Quire Sans" panose="020B0502040400020003" pitchFamily="34" charset="0"/>
                  </a:rPr>
                  <a:t>&gt;0 pushes </a:t>
                </a:r>
                <a14:m>
                  <m:oMath xmlns:m="http://schemas.openxmlformats.org/officeDocument/2006/math">
                    <m:r>
                      <a:rPr lang="en-US" i="1">
                        <a:solidFill>
                          <a:schemeClr val="accent1">
                            <a:lumMod val="50000"/>
                          </a:schemeClr>
                        </a:solidFill>
                        <a:latin typeface="Cambria Math" panose="02040503050406030204" pitchFamily="18" charset="0"/>
                        <a:ea typeface="Cambria Math" panose="02040503050406030204" pitchFamily="18" charset="0"/>
                      </a:rPr>
                      <m:t>𝜃</m:t>
                    </m:r>
                  </m:oMath>
                </a14:m>
                <a:r>
                  <a:rPr lang="en-US" dirty="0">
                    <a:solidFill>
                      <a:schemeClr val="accent1">
                        <a:lumMod val="50000"/>
                      </a:schemeClr>
                    </a:solidFill>
                    <a:latin typeface="Proxima Nova" panose="020B0604020202020204" charset="0"/>
                    <a:cs typeface="Quire Sans" panose="020B0502040400020003" pitchFamily="34" charset="0"/>
                  </a:rPr>
                  <a:t> to be less positive,</a:t>
                </a:r>
              </a:p>
              <a:p>
                <a:r>
                  <a:rPr lang="en-US" dirty="0">
                    <a:solidFill>
                      <a:schemeClr val="accent1">
                        <a:lumMod val="50000"/>
                      </a:schemeClr>
                    </a:solidFill>
                    <a:latin typeface="Proxima Nova" panose="020B0604020202020204" charset="0"/>
                    <a:cs typeface="Quire Sans" panose="020B0502040400020003" pitchFamily="34" charset="0"/>
                  </a:rPr>
                  <a:t> </a:t>
                </a:r>
                <a:r>
                  <a:rPr lang="en-US" dirty="0">
                    <a:solidFill>
                      <a:schemeClr val="accent1">
                        <a:lumMod val="50000"/>
                      </a:schemeClr>
                    </a:solidFill>
                    <a:latin typeface="Proxima Nova" panose="020B0604020202020204" charset="0"/>
                  </a:rPr>
                  <a:t>If </a:t>
                </a:r>
                <a14:m>
                  <m:oMath xmlns:m="http://schemas.openxmlformats.org/officeDocument/2006/math">
                    <m:r>
                      <a:rPr lang="en-US" i="1" smtClean="0">
                        <a:solidFill>
                          <a:schemeClr val="accent1">
                            <a:lumMod val="50000"/>
                          </a:schemeClr>
                        </a:solidFill>
                        <a:latin typeface="Cambria Math" panose="02040503050406030204" pitchFamily="18" charset="0"/>
                        <a:ea typeface="Cambria Math" panose="02040503050406030204" pitchFamily="18" charset="0"/>
                      </a:rPr>
                      <m:t>𝜃</m:t>
                    </m:r>
                    <m:r>
                      <a:rPr lang="en-US" b="0" i="0" smtClean="0">
                        <a:solidFill>
                          <a:schemeClr val="accent1">
                            <a:lumMod val="50000"/>
                          </a:schemeClr>
                        </a:solidFill>
                        <a:latin typeface="Cambria Math" panose="02040503050406030204" pitchFamily="18" charset="0"/>
                        <a:ea typeface="Cambria Math" panose="02040503050406030204" pitchFamily="18" charset="0"/>
                      </a:rPr>
                      <m:t>&lt;</m:t>
                    </m:r>
                  </m:oMath>
                </a14:m>
                <a:r>
                  <a:rPr lang="en-US" dirty="0">
                    <a:solidFill>
                      <a:schemeClr val="accent1">
                        <a:lumMod val="50000"/>
                      </a:schemeClr>
                    </a:solidFill>
                    <a:latin typeface="Proxima Nova" panose="020B0604020202020204" charset="0"/>
                  </a:rPr>
                  <a:t>0, </a:t>
                </a:r>
                <a:r>
                  <a:rPr lang="el-GR" dirty="0">
                    <a:solidFill>
                      <a:schemeClr val="accent1">
                        <a:lumMod val="50000"/>
                      </a:schemeClr>
                    </a:solidFill>
                    <a:latin typeface="Proxima Nova" panose="020B0604020202020204" charset="0"/>
                    <a:cs typeface="Quire Sans" panose="020B0502040400020003" pitchFamily="34" charset="0"/>
                  </a:rPr>
                  <a:t>λ</a:t>
                </a:r>
                <a:r>
                  <a:rPr lang="en-US" dirty="0">
                    <a:solidFill>
                      <a:schemeClr val="accent1">
                        <a:lumMod val="50000"/>
                      </a:schemeClr>
                    </a:solidFill>
                    <a:latin typeface="Proxima Nova" panose="020B0604020202020204" charset="0"/>
                    <a:cs typeface="Quire Sans" panose="020B0502040400020003" pitchFamily="34" charset="0"/>
                  </a:rPr>
                  <a:t>&gt;0 pushes </a:t>
                </a:r>
                <a14:m>
                  <m:oMath xmlns:m="http://schemas.openxmlformats.org/officeDocument/2006/math">
                    <m:r>
                      <a:rPr lang="en-US" i="1">
                        <a:solidFill>
                          <a:schemeClr val="accent1">
                            <a:lumMod val="50000"/>
                          </a:schemeClr>
                        </a:solidFill>
                        <a:latin typeface="Cambria Math" panose="02040503050406030204" pitchFamily="18" charset="0"/>
                        <a:ea typeface="Cambria Math" panose="02040503050406030204" pitchFamily="18" charset="0"/>
                      </a:rPr>
                      <m:t>𝜃</m:t>
                    </m:r>
                  </m:oMath>
                </a14:m>
                <a:r>
                  <a:rPr lang="en-US" dirty="0">
                    <a:solidFill>
                      <a:schemeClr val="accent1">
                        <a:lumMod val="50000"/>
                      </a:schemeClr>
                    </a:solidFill>
                    <a:latin typeface="Proxima Nova" panose="020B0604020202020204" charset="0"/>
                    <a:cs typeface="Quire Sans" panose="020B0502040400020003" pitchFamily="34" charset="0"/>
                  </a:rPr>
                  <a:t> to be less negative, Thus inducing sparsity!</a:t>
                </a:r>
              </a:p>
              <a:p>
                <a:endParaRPr lang="en-US" dirty="0">
                  <a:solidFill>
                    <a:schemeClr val="accent1">
                      <a:lumMod val="50000"/>
                    </a:schemeClr>
                  </a:solidFill>
                  <a:latin typeface="Proxima Nova" panose="020B0604020202020204" charset="0"/>
                </a:endParaRPr>
              </a:p>
            </p:txBody>
          </p:sp>
        </mc:Choice>
        <mc:Fallback xmlns="">
          <p:sp>
            <p:nvSpPr>
              <p:cNvPr id="9" name="TextBox 8">
                <a:extLst>
                  <a:ext uri="{FF2B5EF4-FFF2-40B4-BE49-F238E27FC236}">
                    <a16:creationId xmlns:a16="http://schemas.microsoft.com/office/drawing/2014/main" id="{FA9677B7-4E08-4E1E-8628-C7BB74498755}"/>
                  </a:ext>
                </a:extLst>
              </p:cNvPr>
              <p:cNvSpPr txBox="1">
                <a:spLocks noRot="1" noChangeAspect="1" noMove="1" noResize="1" noEditPoints="1" noAdjustHandles="1" noChangeArrowheads="1" noChangeShapeType="1" noTextEdit="1"/>
              </p:cNvSpPr>
              <p:nvPr/>
            </p:nvSpPr>
            <p:spPr>
              <a:xfrm>
                <a:off x="652705" y="4137393"/>
                <a:ext cx="7891219" cy="738664"/>
              </a:xfrm>
              <a:prstGeom prst="rect">
                <a:avLst/>
              </a:prstGeom>
              <a:blipFill>
                <a:blip r:embed="rId8"/>
                <a:stretch>
                  <a:fillRect l="-232" t="-826"/>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7E0184C-A395-451D-B9E2-AB5910413C7D}"/>
              </a:ext>
            </a:extLst>
          </p:cNvPr>
          <p:cNvSpPr/>
          <p:nvPr/>
        </p:nvSpPr>
        <p:spPr>
          <a:xfrm>
            <a:off x="4664869" y="3250406"/>
            <a:ext cx="114300" cy="1387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CC284D-FB56-47C1-8E08-708DF84DF25E}"/>
              </a:ext>
            </a:extLst>
          </p:cNvPr>
          <p:cNvSpPr/>
          <p:nvPr/>
        </p:nvSpPr>
        <p:spPr>
          <a:xfrm>
            <a:off x="4664869" y="3698898"/>
            <a:ext cx="64294" cy="18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16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FAC759B-9922-4C6B-876E-BCE0C5B62B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6" name="Google Shape;74;p13">
            <a:extLst>
              <a:ext uri="{FF2B5EF4-FFF2-40B4-BE49-F238E27FC236}">
                <a16:creationId xmlns:a16="http://schemas.microsoft.com/office/drawing/2014/main" id="{B16F82C7-0D8A-4365-9431-A70240CECF3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Updates</a:t>
            </a:r>
            <a:endParaRPr dirty="0"/>
          </a:p>
        </p:txBody>
      </p:sp>
      <p:sp>
        <p:nvSpPr>
          <p:cNvPr id="7" name="Google Shape;75;p13">
            <a:extLst>
              <a:ext uri="{FF2B5EF4-FFF2-40B4-BE49-F238E27FC236}">
                <a16:creationId xmlns:a16="http://schemas.microsoft.com/office/drawing/2014/main" id="{A859A1AD-ABFD-4366-BF55-B4DBB868A0DC}"/>
              </a:ext>
            </a:extLst>
          </p:cNvPr>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285750" indent="-285750"/>
            <a:r>
              <a:rPr lang="en-US" sz="1400" dirty="0"/>
              <a:t>Zoom link for each Saturday is the same, always in the Home section of Canvas</a:t>
            </a:r>
          </a:p>
          <a:p>
            <a:pPr marL="285750" indent="-285750"/>
            <a:r>
              <a:rPr lang="en-US" dirty="0"/>
              <a:t>Link to today’s schedule in Zoom chat</a:t>
            </a:r>
          </a:p>
          <a:p>
            <a:pPr marL="285750" indent="-285750"/>
            <a:r>
              <a:rPr lang="en-US" sz="1400" dirty="0"/>
              <a:t>Assignments tab in Canvas only shows you upcoming assignments (not handouts, videos)</a:t>
            </a:r>
          </a:p>
          <a:p>
            <a:pPr marL="285750" indent="-285750"/>
            <a:r>
              <a:rPr lang="en-US" dirty="0"/>
              <a:t>Modules tab (week 0, week 1, etc. shows you all the material for the week)</a:t>
            </a:r>
          </a:p>
          <a:p>
            <a:pPr marL="285750" indent="-285750"/>
            <a:r>
              <a:rPr lang="en-US" sz="1400" dirty="0"/>
              <a:t>Later in talk today I wil</a:t>
            </a:r>
            <a:r>
              <a:rPr lang="en-US" dirty="0"/>
              <a:t>l elaborate on Breakout Room expectations, also fixed 30 minute limit</a:t>
            </a:r>
          </a:p>
          <a:p>
            <a:pPr marL="285750" indent="-285750"/>
            <a:r>
              <a:rPr lang="en-US" sz="1400" dirty="0"/>
              <a:t>Lecture slides before lecture– I will try but as I make them throughout the week often done on Friday</a:t>
            </a:r>
          </a:p>
          <a:p>
            <a:pPr marL="285750" indent="-285750"/>
            <a:r>
              <a:rPr lang="en-US" dirty="0"/>
              <a:t>Will post lecture slides after lecture and link to </a:t>
            </a:r>
            <a:r>
              <a:rPr lang="en-US" dirty="0" err="1"/>
              <a:t>youtube</a:t>
            </a:r>
            <a:r>
              <a:rPr lang="en-US" dirty="0"/>
              <a:t> lecture</a:t>
            </a:r>
          </a:p>
          <a:p>
            <a:pPr marL="285750" indent="-285750"/>
            <a:r>
              <a:rPr lang="en-US" sz="1400" dirty="0"/>
              <a:t>Fridays I release the content for the following week</a:t>
            </a:r>
          </a:p>
          <a:p>
            <a:pPr marL="285750" indent="-285750"/>
            <a:r>
              <a:rPr lang="en-US" dirty="0"/>
              <a:t>Fridays I release the Saturday Live Coding assignment if you want to review</a:t>
            </a:r>
          </a:p>
          <a:p>
            <a:pPr marL="285750" indent="-285750"/>
            <a:r>
              <a:rPr lang="en-US" sz="1400" dirty="0"/>
              <a:t>I am going to use Raise Hand to answer questions. </a:t>
            </a:r>
            <a:endParaRPr lang="en-US" dirty="0"/>
          </a:p>
          <a:p>
            <a:pPr marL="285750" indent="-285750"/>
            <a:r>
              <a:rPr lang="en-US" sz="1400" dirty="0"/>
              <a:t>If you want to ask questions in Zoom chat to </a:t>
            </a:r>
            <a:r>
              <a:rPr lang="en-US" sz="1400" dirty="0" err="1"/>
              <a:t>Yiming</a:t>
            </a:r>
            <a:r>
              <a:rPr lang="en-US" sz="1400" dirty="0"/>
              <a:t> and Rajesh you may</a:t>
            </a:r>
          </a:p>
          <a:p>
            <a:pPr marL="285750" indent="-285750"/>
            <a:r>
              <a:rPr lang="en-US" dirty="0"/>
              <a:t>If math questions or whatnot really involved, I may have to answer later</a:t>
            </a:r>
          </a:p>
          <a:p>
            <a:pPr marL="285750" indent="-285750"/>
            <a:r>
              <a:rPr lang="en-US" dirty="0"/>
              <a:t>I will have added more breaks in between sections</a:t>
            </a:r>
          </a:p>
        </p:txBody>
      </p:sp>
    </p:spTree>
    <p:extLst>
      <p:ext uri="{BB962C8B-B14F-4D97-AF65-F5344CB8AC3E}">
        <p14:creationId xmlns:p14="http://schemas.microsoft.com/office/powerpoint/2010/main" val="1149158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F63C-2C15-483B-AD3C-732CF23D087D}"/>
              </a:ext>
            </a:extLst>
          </p:cNvPr>
          <p:cNvSpPr>
            <a:spLocks noGrp="1"/>
          </p:cNvSpPr>
          <p:nvPr>
            <p:ph type="title"/>
          </p:nvPr>
        </p:nvSpPr>
        <p:spPr/>
        <p:txBody>
          <a:bodyPr/>
          <a:lstStyle/>
          <a:p>
            <a:r>
              <a:rPr lang="en-US" dirty="0">
                <a:solidFill>
                  <a:schemeClr val="accent1">
                    <a:lumMod val="75000"/>
                  </a:schemeClr>
                </a:solidFill>
              </a:rPr>
              <a:t>L2 Regularization</a:t>
            </a:r>
          </a:p>
        </p:txBody>
      </p:sp>
      <p:sp>
        <p:nvSpPr>
          <p:cNvPr id="3" name="Text Placeholder 2">
            <a:extLst>
              <a:ext uri="{FF2B5EF4-FFF2-40B4-BE49-F238E27FC236}">
                <a16:creationId xmlns:a16="http://schemas.microsoft.com/office/drawing/2014/main" id="{66F40674-06F9-4953-9ACA-EFC0ADCD28AB}"/>
              </a:ext>
            </a:extLst>
          </p:cNvPr>
          <p:cNvSpPr>
            <a:spLocks noGrp="1"/>
          </p:cNvSpPr>
          <p:nvPr>
            <p:ph type="body" idx="1"/>
          </p:nvPr>
        </p:nvSpPr>
        <p:spPr>
          <a:xfrm>
            <a:off x="218832" y="1152475"/>
            <a:ext cx="4896090" cy="3578992"/>
          </a:xfrm>
        </p:spPr>
        <p:txBody>
          <a:bodyPr/>
          <a:lstStyle/>
          <a:p>
            <a:pPr>
              <a:buFont typeface="Wingdings" panose="05000000000000000000" pitchFamily="2" charset="2"/>
              <a:buChar char="Ø"/>
            </a:pPr>
            <a:r>
              <a:rPr lang="en-US" dirty="0"/>
              <a:t>If </a:t>
            </a:r>
            <a:r>
              <a:rPr lang="el-GR" dirty="0">
                <a:latin typeface="Quire Sans" panose="020B0502040400020003" pitchFamily="34" charset="0"/>
                <a:cs typeface="Quire Sans" panose="020B0502040400020003" pitchFamily="34" charset="0"/>
              </a:rPr>
              <a:t>λ</a:t>
            </a:r>
            <a:r>
              <a:rPr lang="en-US" dirty="0">
                <a:latin typeface="Quire Sans" panose="020B0502040400020003" pitchFamily="34" charset="0"/>
                <a:cs typeface="Quire Sans" panose="020B0502040400020003" pitchFamily="34" charset="0"/>
              </a:rPr>
              <a:t> is low, similar to OLS,</a:t>
            </a:r>
          </a:p>
          <a:p>
            <a:pPr>
              <a:buFont typeface="Wingdings" panose="05000000000000000000" pitchFamily="2" charset="2"/>
              <a:buChar char="Ø"/>
            </a:pPr>
            <a:r>
              <a:rPr lang="en-US" dirty="0">
                <a:latin typeface="Quire Sans" panose="020B0502040400020003" pitchFamily="34" charset="0"/>
                <a:cs typeface="Quire Sans" panose="020B0502040400020003" pitchFamily="34" charset="0"/>
              </a:rPr>
              <a:t>If </a:t>
            </a:r>
            <a:r>
              <a:rPr lang="el-GR" dirty="0">
                <a:latin typeface="Quire Sans" panose="020B0502040400020003" pitchFamily="34" charset="0"/>
                <a:cs typeface="Quire Sans" panose="020B0502040400020003" pitchFamily="34" charset="0"/>
              </a:rPr>
              <a:t>λ</a:t>
            </a:r>
            <a:r>
              <a:rPr lang="en-US" dirty="0">
                <a:latin typeface="Quire Sans" panose="020B0502040400020003" pitchFamily="34" charset="0"/>
                <a:cs typeface="Quire Sans" panose="020B0502040400020003" pitchFamily="34" charset="0"/>
              </a:rPr>
              <a:t> is high, importance shifts away from least squares.</a:t>
            </a:r>
          </a:p>
          <a:p>
            <a:pPr>
              <a:buFont typeface="Wingdings" panose="05000000000000000000" pitchFamily="2" charset="2"/>
              <a:buChar char="Ø"/>
            </a:pPr>
            <a:endParaRPr lang="en-US" dirty="0">
              <a:latin typeface="Quire Sans" panose="020B0502040400020003" pitchFamily="34" charset="0"/>
              <a:cs typeface="Quire Sans" panose="020B0502040400020003" pitchFamily="34" charset="0"/>
            </a:endParaRPr>
          </a:p>
          <a:p>
            <a:pPr>
              <a:buFont typeface="Wingdings" panose="05000000000000000000" pitchFamily="2" charset="2"/>
              <a:buChar char="Ø"/>
            </a:pPr>
            <a:endParaRPr lang="en-US" dirty="0"/>
          </a:p>
          <a:p>
            <a:pPr>
              <a:buFont typeface="Wingdings" panose="05000000000000000000" pitchFamily="2" charset="2"/>
              <a:buChar char="Ø"/>
            </a:pPr>
            <a:r>
              <a:rPr lang="en-US" dirty="0"/>
              <a:t>Update rule modification:</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Sensitivity of L1 and L2 to </a:t>
            </a:r>
            <a:r>
              <a:rPr lang="el-GR" dirty="0">
                <a:latin typeface="Quire Sans" panose="020B0502040400020003" pitchFamily="34" charset="0"/>
                <a:cs typeface="Quire Sans" panose="020B0502040400020003" pitchFamily="34" charset="0"/>
              </a:rPr>
              <a:t>θ</a:t>
            </a:r>
            <a:r>
              <a:rPr lang="en-US" dirty="0">
                <a:latin typeface="Quire Sans" panose="020B0502040400020003" pitchFamily="34" charset="0"/>
                <a:cs typeface="Quire Sans" panose="020B0502040400020003" pitchFamily="34" charset="0"/>
              </a:rPr>
              <a:t>:</a:t>
            </a:r>
          </a:p>
          <a:p>
            <a:pPr lvl="1">
              <a:lnSpc>
                <a:spcPct val="100000"/>
              </a:lnSpc>
              <a:spcBef>
                <a:spcPts val="0"/>
              </a:spcBef>
              <a:buFont typeface="Wingdings" panose="05000000000000000000" pitchFamily="2" charset="2"/>
              <a:buChar char="§"/>
            </a:pPr>
            <a:r>
              <a:rPr lang="en-US" dirty="0">
                <a:latin typeface="Proxima Nova" panose="020B0604020202020204" charset="0"/>
                <a:cs typeface="Quire Sans" panose="020B0502040400020003" pitchFamily="34" charset="0"/>
              </a:rPr>
              <a:t>Sign of </a:t>
            </a:r>
            <a:r>
              <a:rPr lang="el-GR" dirty="0">
                <a:latin typeface="Proxima Nova" panose="020B0604020202020204" charset="0"/>
                <a:cs typeface="Quire Sans" panose="020B0502040400020003" pitchFamily="34" charset="0"/>
              </a:rPr>
              <a:t>θ</a:t>
            </a:r>
            <a:r>
              <a:rPr lang="en-US" dirty="0">
                <a:latin typeface="Proxima Nova" panose="020B0604020202020204" charset="0"/>
                <a:cs typeface="Quire Sans" panose="020B0502040400020003" pitchFamily="34" charset="0"/>
              </a:rPr>
              <a:t>: L1 and L2</a:t>
            </a:r>
          </a:p>
          <a:p>
            <a:pPr lvl="1">
              <a:lnSpc>
                <a:spcPct val="100000"/>
              </a:lnSpc>
              <a:spcBef>
                <a:spcPts val="0"/>
              </a:spcBef>
              <a:buFont typeface="Wingdings" panose="05000000000000000000" pitchFamily="2" charset="2"/>
              <a:buChar char="§"/>
            </a:pPr>
            <a:r>
              <a:rPr lang="en-US" dirty="0">
                <a:latin typeface="Proxima Nova" panose="020B0604020202020204" charset="0"/>
                <a:cs typeface="Quire Sans" panose="020B0502040400020003" pitchFamily="34" charset="0"/>
              </a:rPr>
              <a:t>Magnitude of </a:t>
            </a:r>
            <a:r>
              <a:rPr lang="el-GR" dirty="0">
                <a:latin typeface="Proxima Nova" panose="020B0604020202020204" charset="0"/>
                <a:cs typeface="Quire Sans" panose="020B0502040400020003" pitchFamily="34" charset="0"/>
              </a:rPr>
              <a:t>θ</a:t>
            </a:r>
            <a:r>
              <a:rPr lang="en-US" dirty="0">
                <a:latin typeface="Proxima Nova" panose="020B0604020202020204" charset="0"/>
                <a:cs typeface="Quire Sans" panose="020B0502040400020003" pitchFamily="34" charset="0"/>
              </a:rPr>
              <a:t>: L2</a:t>
            </a:r>
          </a:p>
          <a:p>
            <a:pPr lvl="1">
              <a:lnSpc>
                <a:spcPct val="100000"/>
              </a:lnSpc>
              <a:spcBef>
                <a:spcPts val="0"/>
              </a:spcBef>
              <a:buFont typeface="Wingdings" panose="05000000000000000000" pitchFamily="2" charset="2"/>
              <a:buChar char="§"/>
            </a:pPr>
            <a:r>
              <a:rPr lang="en-US" dirty="0">
                <a:latin typeface="Proxima Nova" panose="020B0604020202020204" charset="0"/>
                <a:cs typeface="Quire Sans" panose="020B0502040400020003" pitchFamily="34" charset="0"/>
              </a:rPr>
              <a:t>Doubling weightage to shrinkage parameter: L2</a:t>
            </a:r>
            <a:endParaRPr lang="en-US" dirty="0">
              <a:latin typeface="Proxima Nova" panose="020B0604020202020204" charset="0"/>
            </a:endParaRPr>
          </a:p>
        </p:txBody>
      </p:sp>
      <p:sp>
        <p:nvSpPr>
          <p:cNvPr id="5" name="Slide Number Placeholder 4">
            <a:extLst>
              <a:ext uri="{FF2B5EF4-FFF2-40B4-BE49-F238E27FC236}">
                <a16:creationId xmlns:a16="http://schemas.microsoft.com/office/drawing/2014/main" id="{DCCB13AD-1F9D-4770-B7FC-6D524E6C98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8" name="Rectangle 7">
            <a:extLst>
              <a:ext uri="{FF2B5EF4-FFF2-40B4-BE49-F238E27FC236}">
                <a16:creationId xmlns:a16="http://schemas.microsoft.com/office/drawing/2014/main" id="{3AE4128F-26AE-4D34-AA68-F52FFA7299E2}"/>
              </a:ext>
            </a:extLst>
          </p:cNvPr>
          <p:cNvSpPr/>
          <p:nvPr/>
        </p:nvSpPr>
        <p:spPr>
          <a:xfrm>
            <a:off x="5000626" y="2467037"/>
            <a:ext cx="507207" cy="209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C2661CBB-E6E8-4C67-A337-6BE084E8D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7891" y="2073942"/>
            <a:ext cx="1277559" cy="3930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4CCE15DC-333E-4841-A6CF-B703031F3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922" y="1017725"/>
            <a:ext cx="3432896" cy="6361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FB4F57A-84D8-4725-84D9-3E655EB3E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013" y="2562841"/>
            <a:ext cx="3685262" cy="5403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E46896-E1D9-4953-851C-8AD01D2BA9C0}"/>
              </a:ext>
            </a:extLst>
          </p:cNvPr>
          <p:cNvSpPr txBox="1"/>
          <p:nvPr/>
        </p:nvSpPr>
        <p:spPr>
          <a:xfrm>
            <a:off x="735806" y="4243388"/>
            <a:ext cx="7722394" cy="400110"/>
          </a:xfrm>
          <a:prstGeom prst="rect">
            <a:avLst/>
          </a:prstGeom>
          <a:noFill/>
        </p:spPr>
        <p:txBody>
          <a:bodyPr wrap="square" rtlCol="0">
            <a:spAutoFit/>
          </a:bodyPr>
          <a:lstStyle/>
          <a:p>
            <a:r>
              <a:rPr lang="en-US" sz="2000" dirty="0">
                <a:solidFill>
                  <a:schemeClr val="accent1">
                    <a:lumMod val="75000"/>
                  </a:schemeClr>
                </a:solidFill>
                <a:latin typeface="Proxima Nova" panose="020B0604020202020204" charset="0"/>
              </a:rPr>
              <a:t>Elastic Net uses best of both worlds from L1 and L2 regularization!</a:t>
            </a:r>
          </a:p>
        </p:txBody>
      </p:sp>
    </p:spTree>
    <p:extLst>
      <p:ext uri="{BB962C8B-B14F-4D97-AF65-F5344CB8AC3E}">
        <p14:creationId xmlns:p14="http://schemas.microsoft.com/office/powerpoint/2010/main" val="39661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E00A-69C0-47E9-81F3-B97FA7491C47}"/>
              </a:ext>
            </a:extLst>
          </p:cNvPr>
          <p:cNvSpPr>
            <a:spLocks noGrp="1"/>
          </p:cNvSpPr>
          <p:nvPr>
            <p:ph type="title"/>
          </p:nvPr>
        </p:nvSpPr>
        <p:spPr>
          <a:xfrm>
            <a:off x="490249" y="450151"/>
            <a:ext cx="7725063" cy="764288"/>
          </a:xfrm>
        </p:spPr>
        <p:txBody>
          <a:bodyPr/>
          <a:lstStyle/>
          <a:p>
            <a:r>
              <a:rPr lang="en-US" dirty="0"/>
              <a:t>Mock Interview Questions</a:t>
            </a:r>
          </a:p>
        </p:txBody>
      </p:sp>
      <p:sp>
        <p:nvSpPr>
          <p:cNvPr id="3" name="Slide Number Placeholder 2">
            <a:extLst>
              <a:ext uri="{FF2B5EF4-FFF2-40B4-BE49-F238E27FC236}">
                <a16:creationId xmlns:a16="http://schemas.microsoft.com/office/drawing/2014/main" id="{2C7AC56B-3F61-4DA0-803A-0699772D5D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4" name="TextBox 3">
            <a:extLst>
              <a:ext uri="{FF2B5EF4-FFF2-40B4-BE49-F238E27FC236}">
                <a16:creationId xmlns:a16="http://schemas.microsoft.com/office/drawing/2014/main" id="{38650B64-685E-4D5F-9979-50BD48937A13}"/>
              </a:ext>
            </a:extLst>
          </p:cNvPr>
          <p:cNvSpPr txBox="1"/>
          <p:nvPr/>
        </p:nvSpPr>
        <p:spPr>
          <a:xfrm>
            <a:off x="788050" y="1391247"/>
            <a:ext cx="6472237" cy="369332"/>
          </a:xfrm>
          <a:prstGeom prst="rect">
            <a:avLst/>
          </a:prstGeom>
          <a:noFill/>
        </p:spPr>
        <p:txBody>
          <a:bodyPr wrap="square" rtlCol="0">
            <a:spAutoFit/>
          </a:bodyPr>
          <a:lstStyle/>
          <a:p>
            <a:r>
              <a:rPr lang="en-US" dirty="0"/>
              <a:t>Q1. </a:t>
            </a:r>
            <a:r>
              <a:rPr lang="en-US" sz="1800" b="0" i="0" u="none" strike="noStrike" dirty="0">
                <a:solidFill>
                  <a:srgbClr val="000000"/>
                </a:solidFill>
                <a:effectLst/>
                <a:latin typeface="Verdana" panose="020B0604030504040204" pitchFamily="34" charset="0"/>
                <a:hlinkClick r:id="rId2"/>
              </a:rPr>
              <a:t>What is Elastic Net Regularization for Regression?</a:t>
            </a:r>
            <a:r>
              <a:rPr lang="en-US" sz="1800" b="0" i="0" u="none" strike="noStrike" dirty="0">
                <a:solidFill>
                  <a:srgbClr val="000000"/>
                </a:solidFill>
                <a:effectLst/>
                <a:latin typeface="Verdana" panose="020B0604030504040204" pitchFamily="34" charset="0"/>
              </a:rPr>
              <a:t> </a:t>
            </a:r>
            <a:endParaRPr lang="en-US" dirty="0"/>
          </a:p>
        </p:txBody>
      </p:sp>
      <p:sp>
        <p:nvSpPr>
          <p:cNvPr id="5" name="TextBox 4">
            <a:extLst>
              <a:ext uri="{FF2B5EF4-FFF2-40B4-BE49-F238E27FC236}">
                <a16:creationId xmlns:a16="http://schemas.microsoft.com/office/drawing/2014/main" id="{324FA137-491F-4276-850E-62D7C29C3534}"/>
              </a:ext>
            </a:extLst>
          </p:cNvPr>
          <p:cNvSpPr txBox="1"/>
          <p:nvPr/>
        </p:nvSpPr>
        <p:spPr>
          <a:xfrm>
            <a:off x="788050" y="2481268"/>
            <a:ext cx="7725063" cy="861774"/>
          </a:xfrm>
          <a:prstGeom prst="rect">
            <a:avLst/>
          </a:prstGeom>
          <a:noFill/>
        </p:spPr>
        <p:txBody>
          <a:bodyPr wrap="square" rtlCol="0">
            <a:spAutoFit/>
          </a:bodyPr>
          <a:lstStyle/>
          <a:p>
            <a:r>
              <a:rPr lang="en-US" dirty="0"/>
              <a:t>Q2. </a:t>
            </a:r>
            <a:r>
              <a:rPr lang="en-US" sz="1800" b="0" i="0" u="none" strike="noStrike" dirty="0">
                <a:solidFill>
                  <a:srgbClr val="000000"/>
                </a:solidFill>
                <a:effectLst/>
                <a:latin typeface="Verdana" panose="020B0604030504040204" pitchFamily="34" charset="0"/>
                <a:hlinkClick r:id="rId3"/>
              </a:rPr>
              <a:t>What is overfitting and underfitting ? Give examples. How do you overcome them?</a:t>
            </a:r>
            <a:r>
              <a:rPr lang="en-US" sz="1800" b="0" i="0" u="none" strike="noStrike" dirty="0">
                <a:solidFill>
                  <a:srgbClr val="000000"/>
                </a:solidFill>
                <a:effectLst/>
                <a:latin typeface="Verdana" panose="020B0604030504040204" pitchFamily="34" charset="0"/>
              </a:rPr>
              <a:t> </a:t>
            </a:r>
          </a:p>
          <a:p>
            <a:endParaRPr lang="en-US" dirty="0"/>
          </a:p>
        </p:txBody>
      </p:sp>
      <p:pic>
        <p:nvPicPr>
          <p:cNvPr id="4098" name="Picture 2" descr="Model Fit: Underfitting vs. Overfitting - Amazon Machine Learning">
            <a:extLst>
              <a:ext uri="{FF2B5EF4-FFF2-40B4-BE49-F238E27FC236}">
                <a16:creationId xmlns:a16="http://schemas.microsoft.com/office/drawing/2014/main" id="{6306C96F-598B-4614-8F22-AFB17FB78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169" y="3128626"/>
            <a:ext cx="5722143" cy="172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63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B609-E21F-4F47-9400-4376ED943237}"/>
              </a:ext>
            </a:extLst>
          </p:cNvPr>
          <p:cNvSpPr>
            <a:spLocks noGrp="1"/>
          </p:cNvSpPr>
          <p:nvPr>
            <p:ph type="title"/>
          </p:nvPr>
        </p:nvSpPr>
        <p:spPr>
          <a:xfrm>
            <a:off x="1176094" y="2159525"/>
            <a:ext cx="8520600" cy="572700"/>
          </a:xfrm>
        </p:spPr>
        <p:txBody>
          <a:bodyPr/>
          <a:lstStyle/>
          <a:p>
            <a:r>
              <a:rPr lang="en-US" dirty="0"/>
              <a:t>Data Requirements:</a:t>
            </a:r>
            <a:br>
              <a:rPr lang="en-US" dirty="0"/>
            </a:br>
            <a:r>
              <a:rPr lang="en-US" sz="2000" dirty="0"/>
              <a:t>To ensure generalizable data models</a:t>
            </a:r>
          </a:p>
        </p:txBody>
      </p:sp>
    </p:spTree>
    <p:extLst>
      <p:ext uri="{BB962C8B-B14F-4D97-AF65-F5344CB8AC3E}">
        <p14:creationId xmlns:p14="http://schemas.microsoft.com/office/powerpoint/2010/main" val="1388383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C80E-BDCF-4C15-BC08-941D23E59FD7}"/>
              </a:ext>
            </a:extLst>
          </p:cNvPr>
          <p:cNvSpPr>
            <a:spLocks noGrp="1"/>
          </p:cNvSpPr>
          <p:nvPr>
            <p:ph type="title"/>
          </p:nvPr>
        </p:nvSpPr>
        <p:spPr>
          <a:xfrm>
            <a:off x="311700" y="247881"/>
            <a:ext cx="8520600" cy="572700"/>
          </a:xfrm>
        </p:spPr>
        <p:txBody>
          <a:bodyPr/>
          <a:lstStyle/>
          <a:p>
            <a:r>
              <a:rPr lang="en-US" dirty="0">
                <a:solidFill>
                  <a:schemeClr val="accent1">
                    <a:lumMod val="75000"/>
                  </a:schemeClr>
                </a:solidFill>
              </a:rPr>
              <a:t>1. Multi-collinearity Corrections</a:t>
            </a:r>
          </a:p>
        </p:txBody>
      </p:sp>
      <p:sp>
        <p:nvSpPr>
          <p:cNvPr id="3" name="Text Placeholder 2">
            <a:extLst>
              <a:ext uri="{FF2B5EF4-FFF2-40B4-BE49-F238E27FC236}">
                <a16:creationId xmlns:a16="http://schemas.microsoft.com/office/drawing/2014/main" id="{82C9CF24-EA77-4A92-AE9A-27FE0A65EB45}"/>
              </a:ext>
            </a:extLst>
          </p:cNvPr>
          <p:cNvSpPr>
            <a:spLocks noGrp="1"/>
          </p:cNvSpPr>
          <p:nvPr>
            <p:ph type="body" idx="1"/>
          </p:nvPr>
        </p:nvSpPr>
        <p:spPr>
          <a:xfrm>
            <a:off x="311700" y="1152475"/>
            <a:ext cx="4710356" cy="3416400"/>
          </a:xfrm>
        </p:spPr>
        <p:txBody>
          <a:bodyPr/>
          <a:lstStyle/>
          <a:p>
            <a:pPr marL="139700" indent="0">
              <a:buNone/>
            </a:pPr>
            <a:r>
              <a:rPr lang="en-US" i="1" dirty="0">
                <a:solidFill>
                  <a:schemeClr val="accent2"/>
                </a:solidFill>
              </a:rPr>
              <a:t>Meaning:</a:t>
            </a:r>
          </a:p>
          <a:p>
            <a:pPr marL="139700" indent="0">
              <a:buNone/>
            </a:pPr>
            <a:r>
              <a:rPr lang="en-US" dirty="0">
                <a:solidFill>
                  <a:schemeClr val="accent2"/>
                </a:solidFill>
              </a:rPr>
              <a:t>It means one independent variable can be predicted from another independent variable.</a:t>
            </a:r>
          </a:p>
          <a:p>
            <a:pPr marL="139700" indent="0">
              <a:buNone/>
            </a:pPr>
            <a:endParaRPr lang="en-US" dirty="0">
              <a:solidFill>
                <a:schemeClr val="accent2"/>
              </a:solidFill>
            </a:endParaRPr>
          </a:p>
          <a:p>
            <a:pPr marL="139700" indent="0">
              <a:buNone/>
            </a:pPr>
            <a:r>
              <a:rPr lang="en-US" i="1" dirty="0">
                <a:solidFill>
                  <a:schemeClr val="accent2"/>
                </a:solidFill>
              </a:rPr>
              <a:t>Reasons for Occurrence:</a:t>
            </a:r>
          </a:p>
          <a:p>
            <a:pPr marL="139700" indent="0">
              <a:buNone/>
            </a:pPr>
            <a:r>
              <a:rPr lang="en-US" dirty="0">
                <a:solidFill>
                  <a:schemeClr val="accent2"/>
                </a:solidFill>
              </a:rPr>
              <a:t>-Dependent features collected for data set.</a:t>
            </a:r>
          </a:p>
          <a:p>
            <a:pPr>
              <a:buFont typeface="Wingdings" panose="05000000000000000000" pitchFamily="2" charset="2"/>
              <a:buChar char="Ø"/>
            </a:pPr>
            <a:r>
              <a:rPr lang="en-US" dirty="0">
                <a:solidFill>
                  <a:schemeClr val="accent2"/>
                </a:solidFill>
              </a:rPr>
              <a:t>total electricity cost, number of electrical outlets</a:t>
            </a:r>
          </a:p>
          <a:p>
            <a:pPr marL="139700" indent="0">
              <a:buNone/>
            </a:pPr>
            <a:r>
              <a:rPr lang="en-US" dirty="0">
                <a:solidFill>
                  <a:schemeClr val="accent2"/>
                </a:solidFill>
              </a:rPr>
              <a:t>-New features engineered on old features.</a:t>
            </a:r>
          </a:p>
          <a:p>
            <a:pPr>
              <a:buFont typeface="Wingdings" panose="05000000000000000000" pitchFamily="2" charset="2"/>
              <a:buChar char="Ø"/>
            </a:pPr>
            <a:r>
              <a:rPr lang="en-US" dirty="0">
                <a:solidFill>
                  <a:schemeClr val="accent2"/>
                </a:solidFill>
              </a:rPr>
              <a:t>BMI created from weight and height</a:t>
            </a:r>
          </a:p>
          <a:p>
            <a:pPr marL="139700" indent="0">
              <a:buNone/>
            </a:pPr>
            <a:r>
              <a:rPr lang="en-US" dirty="0">
                <a:solidFill>
                  <a:schemeClr val="accent2"/>
                </a:solidFill>
              </a:rPr>
              <a:t>-Similar feature inclusion.</a:t>
            </a:r>
          </a:p>
          <a:p>
            <a:pPr>
              <a:buFont typeface="Wingdings" panose="05000000000000000000" pitchFamily="2" charset="2"/>
              <a:buChar char="Ø"/>
            </a:pPr>
            <a:r>
              <a:rPr lang="en-US" dirty="0">
                <a:solidFill>
                  <a:schemeClr val="accent2"/>
                </a:solidFill>
              </a:rPr>
              <a:t> Temperature in centigrade and kelvin</a:t>
            </a:r>
          </a:p>
          <a:p>
            <a:pPr marL="139700" indent="0">
              <a:buNone/>
            </a:pPr>
            <a:endParaRPr lang="en-US" dirty="0">
              <a:solidFill>
                <a:schemeClr val="accent2"/>
              </a:solidFill>
            </a:endParaRP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7D7A05CA-1509-456E-B7E4-C50CDDF4681B}"/>
                  </a:ext>
                </a:extLst>
              </p:cNvPr>
              <p:cNvSpPr>
                <a:spLocks noGrp="1"/>
              </p:cNvSpPr>
              <p:nvPr>
                <p:ph type="body" idx="2"/>
              </p:nvPr>
            </p:nvSpPr>
            <p:spPr>
              <a:xfrm>
                <a:off x="4832400" y="1152474"/>
                <a:ext cx="3999900" cy="3686225"/>
              </a:xfrm>
            </p:spPr>
            <p:txBody>
              <a:bodyPr/>
              <a:lstStyle/>
              <a:p>
                <a:pPr marL="139700" indent="0">
                  <a:buNone/>
                </a:pPr>
                <a:r>
                  <a:rPr lang="en-US" i="1" dirty="0">
                    <a:solidFill>
                      <a:schemeClr val="accent2"/>
                    </a:solidFill>
                  </a:rPr>
                  <a:t>Detection:</a:t>
                </a:r>
              </a:p>
              <a:p>
                <a:pPr marL="139700" indent="0">
                  <a:buNone/>
                </a:pPr>
                <a:r>
                  <a:rPr lang="en-US" dirty="0">
                    <a:solidFill>
                      <a:schemeClr val="accent2"/>
                    </a:solidFill>
                  </a:rPr>
                  <a:t>Variance Inflation Factor (VIF): </a:t>
                </a:r>
                <a:r>
                  <a:rPr lang="en-US" b="0" i="0" dirty="0">
                    <a:solidFill>
                      <a:schemeClr val="accent2"/>
                    </a:solidFill>
                    <a:effectLst/>
                    <a:latin typeface="Proxima Nova" panose="020B0604020202020204" charset="0"/>
                  </a:rPr>
                  <a:t>the factor by which the variance of </a:t>
                </a:r>
                <a:r>
                  <a:rPr lang="en-US" i="1" dirty="0">
                    <a:solidFill>
                      <a:schemeClr val="accent2"/>
                    </a:solidFill>
                    <a:latin typeface="Proxima Nova" panose="020B0604020202020204" charset="0"/>
                  </a:rPr>
                  <a:t>feature ‘j’</a:t>
                </a:r>
                <a:r>
                  <a:rPr lang="en-US" b="0" i="0" dirty="0">
                    <a:solidFill>
                      <a:schemeClr val="accent2"/>
                    </a:solidFill>
                    <a:effectLst/>
                    <a:latin typeface="Proxima Nova" panose="020B0604020202020204" charset="0"/>
                  </a:rPr>
                  <a:t> is "inflated" by the existence of correlation among other features in the regression model.</a:t>
                </a:r>
              </a:p>
              <a:p>
                <a:pPr marL="13970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𝑉𝐼𝐹</m:t>
                          </m:r>
                        </m:e>
                        <m:sub>
                          <m:r>
                            <a:rPr lang="en-US" b="0" i="1" smtClean="0">
                              <a:solidFill>
                                <a:schemeClr val="accent2"/>
                              </a:solidFill>
                              <a:latin typeface="Cambria Math" panose="02040503050406030204" pitchFamily="18" charset="0"/>
                            </a:rPr>
                            <m:t>𝑗</m:t>
                          </m:r>
                        </m:sub>
                      </m:sSub>
                      <m:r>
                        <a:rPr lang="en-US" b="0" i="1" smtClean="0">
                          <a:solidFill>
                            <a:schemeClr val="accent2"/>
                          </a:solidFill>
                          <a:latin typeface="Cambria Math" panose="02040503050406030204" pitchFamily="18" charset="0"/>
                        </a:rPr>
                        <m:t>=</m:t>
                      </m:r>
                      <m:f>
                        <m:fPr>
                          <m:ctrlPr>
                            <a:rPr lang="en-US" b="0" i="1" smtClean="0">
                              <a:solidFill>
                                <a:schemeClr val="accent2"/>
                              </a:solidFill>
                              <a:latin typeface="Cambria Math" panose="02040503050406030204" pitchFamily="18" charset="0"/>
                            </a:rPr>
                          </m:ctrlPr>
                        </m:fPr>
                        <m:num>
                          <m:r>
                            <a:rPr lang="en-US" b="0" i="1" smtClean="0">
                              <a:solidFill>
                                <a:schemeClr val="accent2"/>
                              </a:solidFill>
                              <a:latin typeface="Cambria Math" panose="02040503050406030204" pitchFamily="18" charset="0"/>
                            </a:rPr>
                            <m:t>1</m:t>
                          </m:r>
                        </m:num>
                        <m:den>
                          <m:r>
                            <a:rPr lang="en-US" b="0" i="1" smtClean="0">
                              <a:solidFill>
                                <a:schemeClr val="accent2"/>
                              </a:solidFill>
                              <a:latin typeface="Cambria Math" panose="02040503050406030204" pitchFamily="18" charset="0"/>
                            </a:rPr>
                            <m:t>1−</m:t>
                          </m:r>
                          <m:sSubSup>
                            <m:sSubSupPr>
                              <m:ctrlPr>
                                <a:rPr lang="en-US" b="0" i="1" smtClean="0">
                                  <a:solidFill>
                                    <a:schemeClr val="accent2"/>
                                  </a:solidFill>
                                  <a:latin typeface="Cambria Math" panose="02040503050406030204" pitchFamily="18" charset="0"/>
                                </a:rPr>
                              </m:ctrlPr>
                            </m:sSubSupPr>
                            <m:e>
                              <m:r>
                                <a:rPr lang="en-US" b="0" i="1" smtClean="0">
                                  <a:solidFill>
                                    <a:schemeClr val="accent2"/>
                                  </a:solidFill>
                                  <a:latin typeface="Cambria Math" panose="02040503050406030204" pitchFamily="18" charset="0"/>
                                </a:rPr>
                                <m:t>𝑅</m:t>
                              </m:r>
                            </m:e>
                            <m:sub>
                              <m:r>
                                <a:rPr lang="en-US" b="0" i="1" smtClean="0">
                                  <a:solidFill>
                                    <a:schemeClr val="accent2"/>
                                  </a:solidFill>
                                  <a:latin typeface="Cambria Math" panose="02040503050406030204" pitchFamily="18" charset="0"/>
                                </a:rPr>
                                <m:t>𝑗</m:t>
                              </m:r>
                            </m:sub>
                            <m:sup>
                              <m:r>
                                <a:rPr lang="en-US" b="0" i="1" smtClean="0">
                                  <a:solidFill>
                                    <a:schemeClr val="accent2"/>
                                  </a:solidFill>
                                  <a:latin typeface="Cambria Math" panose="02040503050406030204" pitchFamily="18" charset="0"/>
                                </a:rPr>
                                <m:t>2</m:t>
                              </m:r>
                            </m:sup>
                          </m:sSubSup>
                        </m:den>
                      </m:f>
                    </m:oMath>
                  </m:oMathPara>
                </a14:m>
                <a:endParaRPr lang="en-US" dirty="0">
                  <a:solidFill>
                    <a:schemeClr val="accent2"/>
                  </a:solidFill>
                  <a:latin typeface="Proxima Nova" panose="020B0604020202020204" charset="0"/>
                </a:endParaRPr>
              </a:p>
              <a:p>
                <a:pPr marL="139700" indent="0">
                  <a:buNone/>
                </a:pPr>
                <a:r>
                  <a:rPr lang="en-US" dirty="0">
                    <a:solidFill>
                      <a:schemeClr val="accent2"/>
                    </a:solidFill>
                    <a:latin typeface="Proxima Nova" panose="020B0604020202020204" charset="0"/>
                  </a:rPr>
                  <a:t> </a:t>
                </a:r>
                <a14:m>
                  <m:oMath xmlns:m="http://schemas.openxmlformats.org/officeDocument/2006/math">
                    <m:sSubSup>
                      <m:sSubSupPr>
                        <m:ctrlPr>
                          <a:rPr lang="en-US" sz="1200" i="1" smtClean="0">
                            <a:solidFill>
                              <a:schemeClr val="accent2"/>
                            </a:solidFill>
                            <a:latin typeface="Cambria Math" panose="02040503050406030204" pitchFamily="18" charset="0"/>
                          </a:rPr>
                        </m:ctrlPr>
                      </m:sSubSupPr>
                      <m:e>
                        <m:r>
                          <a:rPr lang="en-US" sz="1200" b="0" i="1" smtClean="0">
                            <a:solidFill>
                              <a:schemeClr val="accent2"/>
                            </a:solidFill>
                            <a:latin typeface="Cambria Math" panose="02040503050406030204" pitchFamily="18" charset="0"/>
                          </a:rPr>
                          <m:t>𝑅</m:t>
                        </m:r>
                      </m:e>
                      <m:sub>
                        <m:r>
                          <a:rPr lang="en-US" sz="1200" b="0" i="1" smtClean="0">
                            <a:solidFill>
                              <a:schemeClr val="accent2"/>
                            </a:solidFill>
                            <a:latin typeface="Cambria Math" panose="02040503050406030204" pitchFamily="18" charset="0"/>
                          </a:rPr>
                          <m:t>𝑗</m:t>
                        </m:r>
                      </m:sub>
                      <m:sup>
                        <m:r>
                          <a:rPr lang="en-US" sz="1200" b="0" i="1" smtClean="0">
                            <a:solidFill>
                              <a:schemeClr val="accent2"/>
                            </a:solidFill>
                            <a:latin typeface="Cambria Math" panose="02040503050406030204" pitchFamily="18" charset="0"/>
                          </a:rPr>
                          <m:t>2</m:t>
                        </m:r>
                      </m:sup>
                    </m:sSubSup>
                  </m:oMath>
                </a14:m>
                <a:r>
                  <a:rPr lang="en-US" sz="1200" dirty="0">
                    <a:solidFill>
                      <a:schemeClr val="accent2"/>
                    </a:solidFill>
                    <a:latin typeface="Proxima Nova" panose="020B0604020202020204" charset="0"/>
                  </a:rPr>
                  <a:t>i</a:t>
                </a:r>
                <a:r>
                  <a:rPr lang="en-US" sz="1200" b="0" i="0" dirty="0">
                    <a:solidFill>
                      <a:schemeClr val="accent2"/>
                    </a:solidFill>
                    <a:effectLst/>
                    <a:latin typeface="Proxima Nova" panose="020B0604020202020204" charset="0"/>
                  </a:rPr>
                  <a:t>s the </a:t>
                </a:r>
                <a:r>
                  <a:rPr lang="en-US" sz="1200" b="0" i="1" dirty="0">
                    <a:solidFill>
                      <a:schemeClr val="accent2"/>
                    </a:solidFill>
                    <a:effectLst/>
                    <a:latin typeface="Proxima Nova" panose="020B0604020202020204" charset="0"/>
                  </a:rPr>
                  <a:t>R</a:t>
                </a:r>
                <a:r>
                  <a:rPr lang="en-US" sz="1200" b="0" i="0" baseline="30000" dirty="0">
                    <a:solidFill>
                      <a:schemeClr val="accent2"/>
                    </a:solidFill>
                    <a:effectLst/>
                    <a:latin typeface="Proxima Nova" panose="020B0604020202020204" charset="0"/>
                  </a:rPr>
                  <a:t>2</a:t>
                </a:r>
                <a:r>
                  <a:rPr lang="en-US" sz="1200" b="0" i="0" dirty="0">
                    <a:solidFill>
                      <a:schemeClr val="accent2"/>
                    </a:solidFill>
                    <a:effectLst/>
                    <a:latin typeface="Proxima Nova" panose="020B0604020202020204" charset="0"/>
                  </a:rPr>
                  <a:t>-value obtained by regressing the </a:t>
                </a:r>
                <a:r>
                  <a:rPr lang="en-US" sz="1200" b="0" i="1" dirty="0" err="1">
                    <a:solidFill>
                      <a:schemeClr val="accent2"/>
                    </a:solidFill>
                    <a:effectLst/>
                    <a:latin typeface="Proxima Nova" panose="020B0604020202020204" charset="0"/>
                  </a:rPr>
                  <a:t>j</a:t>
                </a:r>
                <a:r>
                  <a:rPr lang="en-US" sz="1200" b="0" i="1" baseline="30000" dirty="0" err="1">
                    <a:solidFill>
                      <a:schemeClr val="accent2"/>
                    </a:solidFill>
                    <a:effectLst/>
                    <a:latin typeface="Proxima Nova" panose="020B0604020202020204" charset="0"/>
                  </a:rPr>
                  <a:t>th</a:t>
                </a:r>
                <a:r>
                  <a:rPr lang="en-US" sz="1200" b="0" i="0" dirty="0">
                    <a:solidFill>
                      <a:schemeClr val="accent2"/>
                    </a:solidFill>
                    <a:effectLst/>
                    <a:latin typeface="Proxima Nova" panose="020B0604020202020204" charset="0"/>
                  </a:rPr>
                  <a:t> feature on the remaining features.</a:t>
                </a:r>
                <a:endParaRPr lang="en-US" sz="1200" dirty="0">
                  <a:solidFill>
                    <a:schemeClr val="accent2"/>
                  </a:solidFill>
                  <a:latin typeface="Proxima Nova" panose="020B0604020202020204" charset="0"/>
                </a:endParaRPr>
              </a:p>
              <a:p>
                <a:pPr marL="139700" indent="0">
                  <a:buNone/>
                </a:pPr>
                <a:r>
                  <a:rPr lang="en-US" i="1" dirty="0">
                    <a:solidFill>
                      <a:schemeClr val="accent2"/>
                    </a:solidFill>
                    <a:latin typeface="Proxima Nova" panose="020B0604020202020204" charset="0"/>
                  </a:rPr>
                  <a:t>Steps:</a:t>
                </a:r>
              </a:p>
              <a:p>
                <a:pPr marL="139700" indent="0">
                  <a:buNone/>
                </a:pPr>
                <a:r>
                  <a:rPr lang="en-US" dirty="0">
                    <a:solidFill>
                      <a:schemeClr val="accent2"/>
                    </a:solidFill>
                    <a:latin typeface="Proxima Nova" panose="020B0604020202020204" charset="0"/>
                  </a:rPr>
                  <a:t>-Find VIF of all features. Discard features with VIF&gt;10. Low VIF implies better feature.</a:t>
                </a:r>
              </a:p>
              <a:p>
                <a:pPr marL="139700" indent="0">
                  <a:buNone/>
                </a:pPr>
                <a:r>
                  <a:rPr lang="en-US" dirty="0">
                    <a:solidFill>
                      <a:schemeClr val="accent2"/>
                    </a:solidFill>
                    <a:latin typeface="Proxima Nova" panose="020B0604020202020204" charset="0"/>
                  </a:rPr>
                  <a:t>-Find features with high correlations to one another (abs(r) &gt;0.8) and discard them.</a:t>
                </a:r>
              </a:p>
            </p:txBody>
          </p:sp>
        </mc:Choice>
        <mc:Fallback xmlns="">
          <p:sp>
            <p:nvSpPr>
              <p:cNvPr id="4" name="Text Placeholder 3">
                <a:extLst>
                  <a:ext uri="{FF2B5EF4-FFF2-40B4-BE49-F238E27FC236}">
                    <a16:creationId xmlns:a16="http://schemas.microsoft.com/office/drawing/2014/main" id="{7D7A05CA-1509-456E-B7E4-C50CDDF4681B}"/>
                  </a:ext>
                </a:extLst>
              </p:cNvPr>
              <p:cNvSpPr>
                <a:spLocks noGrp="1" noRot="1" noChangeAspect="1" noMove="1" noResize="1" noEditPoints="1" noAdjustHandles="1" noChangeArrowheads="1" noChangeShapeType="1" noTextEdit="1"/>
              </p:cNvSpPr>
              <p:nvPr>
                <p:ph type="body" idx="2"/>
              </p:nvPr>
            </p:nvSpPr>
            <p:spPr>
              <a:xfrm>
                <a:off x="4832400" y="1152474"/>
                <a:ext cx="3999900" cy="3686225"/>
              </a:xfr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7A57170-33EF-45AF-B780-BCD62864BA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solidFill>
                  <a:schemeClr val="accent2"/>
                </a:solidFill>
              </a:rPr>
              <a:t>23</a:t>
            </a:fld>
            <a:endParaRPr lang="en">
              <a:solidFill>
                <a:schemeClr val="accent2"/>
              </a:solidFill>
            </a:endParaRPr>
          </a:p>
        </p:txBody>
      </p:sp>
      <p:sp>
        <p:nvSpPr>
          <p:cNvPr id="6" name="TextBox 5">
            <a:extLst>
              <a:ext uri="{FF2B5EF4-FFF2-40B4-BE49-F238E27FC236}">
                <a16:creationId xmlns:a16="http://schemas.microsoft.com/office/drawing/2014/main" id="{7A416801-D6C7-43A1-86AB-8AA0EC3FD378}"/>
              </a:ext>
            </a:extLst>
          </p:cNvPr>
          <p:cNvSpPr txBox="1"/>
          <p:nvPr/>
        </p:nvSpPr>
        <p:spPr>
          <a:xfrm>
            <a:off x="471488" y="931212"/>
            <a:ext cx="1907381" cy="307777"/>
          </a:xfrm>
          <a:prstGeom prst="rect">
            <a:avLst/>
          </a:prstGeom>
          <a:noFill/>
        </p:spPr>
        <p:txBody>
          <a:bodyPr wrap="square" rtlCol="0">
            <a:spAutoFit/>
          </a:bodyPr>
          <a:lstStyle/>
          <a:p>
            <a:r>
              <a:rPr lang="en-US" dirty="0">
                <a:solidFill>
                  <a:schemeClr val="accent1">
                    <a:lumMod val="75000"/>
                  </a:schemeClr>
                </a:solidFill>
                <a:latin typeface="Proxima Nova" panose="020B0604020202020204" charset="0"/>
              </a:rPr>
              <a:t>Why?</a:t>
            </a:r>
          </a:p>
        </p:txBody>
      </p:sp>
      <p:sp>
        <p:nvSpPr>
          <p:cNvPr id="8" name="TextBox 7">
            <a:extLst>
              <a:ext uri="{FF2B5EF4-FFF2-40B4-BE49-F238E27FC236}">
                <a16:creationId xmlns:a16="http://schemas.microsoft.com/office/drawing/2014/main" id="{1707D93D-E4BB-4248-B7ED-4C7D687D9DBD}"/>
              </a:ext>
            </a:extLst>
          </p:cNvPr>
          <p:cNvSpPr txBox="1"/>
          <p:nvPr/>
        </p:nvSpPr>
        <p:spPr>
          <a:xfrm>
            <a:off x="4857752" y="930462"/>
            <a:ext cx="1907381" cy="307777"/>
          </a:xfrm>
          <a:prstGeom prst="rect">
            <a:avLst/>
          </a:prstGeom>
          <a:noFill/>
        </p:spPr>
        <p:txBody>
          <a:bodyPr wrap="square" rtlCol="0">
            <a:spAutoFit/>
          </a:bodyPr>
          <a:lstStyle/>
          <a:p>
            <a:r>
              <a:rPr lang="en-US" dirty="0">
                <a:solidFill>
                  <a:schemeClr val="accent1">
                    <a:lumMod val="75000"/>
                  </a:schemeClr>
                </a:solidFill>
                <a:latin typeface="Proxima Nova" panose="020B0604020202020204" charset="0"/>
              </a:rPr>
              <a:t>What?</a:t>
            </a:r>
          </a:p>
        </p:txBody>
      </p:sp>
    </p:spTree>
    <p:extLst>
      <p:ext uri="{BB962C8B-B14F-4D97-AF65-F5344CB8AC3E}">
        <p14:creationId xmlns:p14="http://schemas.microsoft.com/office/powerpoint/2010/main" val="253387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EC2F-73FF-449D-B13F-84C6C9E1F365}"/>
              </a:ext>
            </a:extLst>
          </p:cNvPr>
          <p:cNvSpPr>
            <a:spLocks noGrp="1"/>
          </p:cNvSpPr>
          <p:nvPr>
            <p:ph type="title"/>
          </p:nvPr>
        </p:nvSpPr>
        <p:spPr/>
        <p:txBody>
          <a:bodyPr/>
          <a:lstStyle/>
          <a:p>
            <a:r>
              <a:rPr lang="en-US" dirty="0">
                <a:solidFill>
                  <a:schemeClr val="accent1">
                    <a:lumMod val="75000"/>
                  </a:schemeClr>
                </a:solidFill>
              </a:rPr>
              <a:t>2. Test For Independent, Identically Distributed (IID)</a:t>
            </a:r>
          </a:p>
        </p:txBody>
      </p:sp>
      <p:sp>
        <p:nvSpPr>
          <p:cNvPr id="3" name="Text Placeholder 2">
            <a:extLst>
              <a:ext uri="{FF2B5EF4-FFF2-40B4-BE49-F238E27FC236}">
                <a16:creationId xmlns:a16="http://schemas.microsoft.com/office/drawing/2014/main" id="{EF3F3E34-3268-4E31-A7DD-EE4F6B1ACBE1}"/>
              </a:ext>
            </a:extLst>
          </p:cNvPr>
          <p:cNvSpPr>
            <a:spLocks noGrp="1"/>
          </p:cNvSpPr>
          <p:nvPr>
            <p:ph type="body" idx="1"/>
          </p:nvPr>
        </p:nvSpPr>
        <p:spPr>
          <a:xfrm>
            <a:off x="311699" y="1152475"/>
            <a:ext cx="7946475" cy="3416400"/>
          </a:xfrm>
        </p:spPr>
        <p:txBody>
          <a:bodyPr/>
          <a:lstStyle/>
          <a:p>
            <a:pPr marL="139700" indent="0">
              <a:buNone/>
            </a:pPr>
            <a:r>
              <a:rPr lang="en-US" dirty="0"/>
              <a:t>-</a:t>
            </a:r>
            <a:r>
              <a:rPr lang="en-US" dirty="0">
                <a:solidFill>
                  <a:schemeClr val="accent2"/>
                </a:solidFill>
              </a:rPr>
              <a:t>Divide the data into Train/Validation/Test</a:t>
            </a:r>
          </a:p>
          <a:p>
            <a:pPr marL="139700" indent="0">
              <a:buNone/>
            </a:pPr>
            <a:r>
              <a:rPr lang="en-US" dirty="0">
                <a:solidFill>
                  <a:schemeClr val="accent2"/>
                </a:solidFill>
              </a:rPr>
              <a:t>-Stratified Sampling should yield mean and std dev errors for Validation Data within 1-std dev.</a:t>
            </a:r>
          </a:p>
          <a:p>
            <a:pPr marL="139700" indent="0">
              <a:buNone/>
            </a:pPr>
            <a:r>
              <a:rPr lang="en-US" dirty="0">
                <a:solidFill>
                  <a:schemeClr val="accent2"/>
                </a:solidFill>
              </a:rPr>
              <a:t>-If errors vary largely across samples, data may not be IID.</a:t>
            </a:r>
          </a:p>
          <a:p>
            <a:pPr marL="139700" indent="0">
              <a:buNone/>
            </a:pPr>
            <a:r>
              <a:rPr lang="en-US" i="1" dirty="0">
                <a:solidFill>
                  <a:schemeClr val="accent2"/>
                </a:solidFill>
              </a:rPr>
              <a:t>Solutions</a:t>
            </a:r>
            <a:r>
              <a:rPr lang="en-US" dirty="0">
                <a:solidFill>
                  <a:schemeClr val="accent2"/>
                </a:solidFill>
              </a:rPr>
              <a:t>:</a:t>
            </a:r>
          </a:p>
          <a:p>
            <a:pPr>
              <a:buFont typeface="Wingdings" panose="05000000000000000000" pitchFamily="2" charset="2"/>
              <a:buChar char="§"/>
            </a:pPr>
            <a:r>
              <a:rPr lang="en-US" dirty="0">
                <a:solidFill>
                  <a:schemeClr val="accent2"/>
                </a:solidFill>
              </a:rPr>
              <a:t>	Cross Validation</a:t>
            </a:r>
          </a:p>
          <a:p>
            <a:pPr>
              <a:buFont typeface="Wingdings" panose="05000000000000000000" pitchFamily="2" charset="2"/>
              <a:buChar char="§"/>
            </a:pPr>
            <a:r>
              <a:rPr lang="en-US" dirty="0">
                <a:solidFill>
                  <a:schemeClr val="accent2"/>
                </a:solidFill>
              </a:rPr>
              <a:t>	Bootstrapping (Bootstrap Aggregation)</a:t>
            </a:r>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solidFill>
                  <a:schemeClr val="accent1">
                    <a:lumMod val="75000"/>
                  </a:schemeClr>
                </a:solidFill>
              </a:rPr>
              <a:t>3. Heteroscedasticity </a:t>
            </a:r>
            <a:r>
              <a:rPr lang="en-US" dirty="0">
                <a:solidFill>
                  <a:schemeClr val="accent2"/>
                </a:solidFill>
              </a:rPr>
              <a:t>occurs </a:t>
            </a:r>
            <a:r>
              <a:rPr lang="en-US" b="0" i="0" dirty="0">
                <a:solidFill>
                  <a:schemeClr val="accent2"/>
                </a:solidFill>
                <a:effectLst/>
                <a:latin typeface="Proxima Nova" panose="020B0604020202020204" charset="0"/>
              </a:rPr>
              <a:t>when the standard deviations of a predicted variable, over different test samples are non-constant. </a:t>
            </a:r>
          </a:p>
          <a:p>
            <a:pPr marL="139700" indent="0">
              <a:buNone/>
            </a:pPr>
            <a:r>
              <a:rPr lang="en-US" b="0" i="1" dirty="0">
                <a:solidFill>
                  <a:schemeClr val="accent2"/>
                </a:solidFill>
                <a:effectLst/>
                <a:latin typeface="Proxima Nova" panose="020B0604020202020204" charset="0"/>
              </a:rPr>
              <a:t>Solution:</a:t>
            </a:r>
          </a:p>
          <a:p>
            <a:pPr>
              <a:buFont typeface="Wingdings" panose="05000000000000000000" pitchFamily="2" charset="2"/>
              <a:buChar char="§"/>
            </a:pPr>
            <a:r>
              <a:rPr lang="en-US" dirty="0">
                <a:solidFill>
                  <a:schemeClr val="accent2"/>
                </a:solidFill>
                <a:latin typeface="Proxima Nova" panose="020B0604020202020204" charset="0"/>
              </a:rPr>
              <a:t>	</a:t>
            </a:r>
            <a:r>
              <a:rPr lang="en-US" b="0" i="0" dirty="0">
                <a:solidFill>
                  <a:schemeClr val="accent2"/>
                </a:solidFill>
                <a:effectLst/>
                <a:latin typeface="Proxima Nova" panose="020B0604020202020204" charset="0"/>
              </a:rPr>
              <a:t> Weighted Least Squares (WLS)</a:t>
            </a:r>
            <a:endParaRPr lang="en-US" dirty="0">
              <a:solidFill>
                <a:schemeClr val="accent2"/>
              </a:solidFill>
            </a:endParaRPr>
          </a:p>
        </p:txBody>
      </p:sp>
      <p:sp>
        <p:nvSpPr>
          <p:cNvPr id="5" name="Slide Number Placeholder 4">
            <a:extLst>
              <a:ext uri="{FF2B5EF4-FFF2-40B4-BE49-F238E27FC236}">
                <a16:creationId xmlns:a16="http://schemas.microsoft.com/office/drawing/2014/main" id="{77B05EC6-7058-4189-B47A-F9958ECA7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2724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7423-033C-459B-9CCF-F2238A0AA06F}"/>
              </a:ext>
            </a:extLst>
          </p:cNvPr>
          <p:cNvSpPr>
            <a:spLocks noGrp="1"/>
          </p:cNvSpPr>
          <p:nvPr>
            <p:ph type="title"/>
          </p:nvPr>
        </p:nvSpPr>
        <p:spPr/>
        <p:txBody>
          <a:bodyPr/>
          <a:lstStyle/>
          <a:p>
            <a:r>
              <a:rPr lang="en-US" sz="2800" dirty="0"/>
              <a:t>Live Assignment:</a:t>
            </a:r>
            <a:br>
              <a:rPr lang="en-US" sz="2800" dirty="0"/>
            </a:br>
            <a:r>
              <a:rPr lang="en-US" dirty="0">
                <a:solidFill>
                  <a:schemeClr val="accent1">
                    <a:lumMod val="75000"/>
                  </a:schemeClr>
                </a:solidFill>
              </a:rPr>
              <a:t>Data Science @Tesla</a:t>
            </a:r>
            <a:br>
              <a:rPr lang="en-US" dirty="0">
                <a:solidFill>
                  <a:schemeClr val="accent1">
                    <a:lumMod val="75000"/>
                  </a:schemeClr>
                </a:solidFill>
              </a:rPr>
            </a:br>
            <a:r>
              <a:rPr lang="en-US" sz="2800" dirty="0">
                <a:solidFill>
                  <a:schemeClr val="accent2"/>
                </a:solidFill>
              </a:rPr>
              <a:t>(Access your existing codebooks)</a:t>
            </a:r>
          </a:p>
        </p:txBody>
      </p:sp>
      <p:sp>
        <p:nvSpPr>
          <p:cNvPr id="3" name="Slide Number Placeholder 2">
            <a:extLst>
              <a:ext uri="{FF2B5EF4-FFF2-40B4-BE49-F238E27FC236}">
                <a16:creationId xmlns:a16="http://schemas.microsoft.com/office/drawing/2014/main" id="{27B73020-9AD1-49AD-94C9-F210630143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2001232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8504-FD9E-4B07-87B2-BDAA8BA8F893}"/>
              </a:ext>
            </a:extLst>
          </p:cNvPr>
          <p:cNvSpPr>
            <a:spLocks noGrp="1"/>
          </p:cNvSpPr>
          <p:nvPr>
            <p:ph type="title"/>
          </p:nvPr>
        </p:nvSpPr>
        <p:spPr/>
        <p:txBody>
          <a:bodyPr/>
          <a:lstStyle/>
          <a:p>
            <a:r>
              <a:rPr lang="en-US" dirty="0">
                <a:solidFill>
                  <a:schemeClr val="accent1">
                    <a:lumMod val="50000"/>
                  </a:schemeClr>
                </a:solidFill>
              </a:rPr>
              <a:t>The Problem</a:t>
            </a:r>
          </a:p>
        </p:txBody>
      </p:sp>
      <p:sp>
        <p:nvSpPr>
          <p:cNvPr id="3" name="Text Placeholder 2">
            <a:extLst>
              <a:ext uri="{FF2B5EF4-FFF2-40B4-BE49-F238E27FC236}">
                <a16:creationId xmlns:a16="http://schemas.microsoft.com/office/drawing/2014/main" id="{10652563-9498-4149-853B-63E73E6EA607}"/>
              </a:ext>
            </a:extLst>
          </p:cNvPr>
          <p:cNvSpPr>
            <a:spLocks noGrp="1"/>
          </p:cNvSpPr>
          <p:nvPr>
            <p:ph type="body" idx="1"/>
          </p:nvPr>
        </p:nvSpPr>
        <p:spPr>
          <a:xfrm>
            <a:off x="311700" y="1152475"/>
            <a:ext cx="5692860" cy="3416400"/>
          </a:xfrm>
        </p:spPr>
        <p:txBody>
          <a:bodyPr/>
          <a:lstStyle/>
          <a:p>
            <a:pPr>
              <a:buFont typeface="Wingdings" panose="05000000000000000000" pitchFamily="2" charset="2"/>
              <a:buChar char="Ø"/>
            </a:pPr>
            <a:r>
              <a:rPr lang="en-US" sz="1600" dirty="0">
                <a:solidFill>
                  <a:schemeClr val="accent1">
                    <a:lumMod val="75000"/>
                  </a:schemeClr>
                </a:solidFill>
              </a:rPr>
              <a:t>You have access to sales records from Q1-4 in 2019.</a:t>
            </a:r>
          </a:p>
          <a:p>
            <a:pPr>
              <a:buFont typeface="Wingdings" panose="05000000000000000000" pitchFamily="2" charset="2"/>
              <a:buChar char="Ø"/>
            </a:pPr>
            <a:r>
              <a:rPr lang="en-US" sz="1600" dirty="0">
                <a:solidFill>
                  <a:schemeClr val="accent1">
                    <a:lumMod val="75000"/>
                  </a:schemeClr>
                </a:solidFill>
              </a:rPr>
              <a:t>Company wants to streamline manufacture process and gauge interest in producing make/engine/sales version for a car based on past year/quarter sales.</a:t>
            </a:r>
          </a:p>
          <a:p>
            <a:pPr>
              <a:buFont typeface="Wingdings" panose="05000000000000000000" pitchFamily="2" charset="2"/>
              <a:buChar char="Ø"/>
            </a:pPr>
            <a:r>
              <a:rPr lang="en-US" sz="1600" dirty="0">
                <a:solidFill>
                  <a:schemeClr val="accent1">
                    <a:lumMod val="75000"/>
                  </a:schemeClr>
                </a:solidFill>
              </a:rPr>
              <a:t>You need to answer 2 major questions:</a:t>
            </a:r>
          </a:p>
        </p:txBody>
      </p:sp>
      <p:sp>
        <p:nvSpPr>
          <p:cNvPr id="5" name="Slide Number Placeholder 4">
            <a:extLst>
              <a:ext uri="{FF2B5EF4-FFF2-40B4-BE49-F238E27FC236}">
                <a16:creationId xmlns:a16="http://schemas.microsoft.com/office/drawing/2014/main" id="{85C4457A-B44C-48DA-8C4A-4832BA8C48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1026" name="Picture 2" descr="Car Leasing Service Online Landing Page Vector Illustration With Rented Auto  And Customer In Cartoon Style. Stock Vector - Illustration of leasing,  driving: 174111603">
            <a:extLst>
              <a:ext uri="{FF2B5EF4-FFF2-40B4-BE49-F238E27FC236}">
                <a16:creationId xmlns:a16="http://schemas.microsoft.com/office/drawing/2014/main" id="{2009245C-132A-4C00-9750-DD2AAF7E8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568" y="796572"/>
            <a:ext cx="3101340" cy="17751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E31270-479C-4301-85AD-D415527A5086}"/>
              </a:ext>
            </a:extLst>
          </p:cNvPr>
          <p:cNvSpPr txBox="1"/>
          <p:nvPr/>
        </p:nvSpPr>
        <p:spPr>
          <a:xfrm>
            <a:off x="835819" y="2821474"/>
            <a:ext cx="7915275" cy="1754326"/>
          </a:xfrm>
          <a:prstGeom prst="rect">
            <a:avLst/>
          </a:prstGeom>
          <a:noFill/>
        </p:spPr>
        <p:txBody>
          <a:bodyPr wrap="square" rtlCol="0">
            <a:spAutoFit/>
          </a:bodyPr>
          <a:lstStyle/>
          <a:p>
            <a:pPr marL="342900" indent="-342900">
              <a:buAutoNum type="arabicPeriod"/>
            </a:pPr>
            <a:r>
              <a:rPr lang="en-US" sz="1800" dirty="0">
                <a:solidFill>
                  <a:schemeClr val="accent1">
                    <a:lumMod val="75000"/>
                  </a:schemeClr>
                </a:solidFill>
                <a:latin typeface="Proxima Nova" panose="020B0604020202020204" charset="0"/>
              </a:rPr>
              <a:t>(Correlation) Is it possible to predict which car models are more popular than others so parts can be pre-ordered for those cars?</a:t>
            </a:r>
          </a:p>
          <a:p>
            <a:pPr marL="342900" indent="-342900">
              <a:buAutoNum type="arabicPeriod"/>
            </a:pPr>
            <a:endParaRPr lang="en-US" sz="1800" dirty="0">
              <a:solidFill>
                <a:schemeClr val="accent1">
                  <a:lumMod val="75000"/>
                </a:schemeClr>
              </a:solidFill>
              <a:latin typeface="Proxima Nova" panose="020B0604020202020204" charset="0"/>
            </a:endParaRPr>
          </a:p>
          <a:p>
            <a:pPr marL="342900" indent="-342900">
              <a:buAutoNum type="arabicPeriod"/>
            </a:pPr>
            <a:r>
              <a:rPr lang="en-US" sz="1800" dirty="0">
                <a:solidFill>
                  <a:schemeClr val="accent1">
                    <a:lumMod val="75000"/>
                  </a:schemeClr>
                </a:solidFill>
                <a:latin typeface="Proxima Nova" panose="020B0604020202020204" charset="0"/>
              </a:rPr>
              <a:t>(Causation) Is it possible to pinpoint why some cars combinations did not sell as much or why others sold more? Do promotions really work?</a:t>
            </a:r>
          </a:p>
          <a:p>
            <a:endParaRPr lang="en-US" sz="1800" dirty="0">
              <a:solidFill>
                <a:schemeClr val="accent1">
                  <a:lumMod val="75000"/>
                </a:schemeClr>
              </a:solidFill>
              <a:latin typeface="Proxima Nova" panose="020B0604020202020204" charset="0"/>
            </a:endParaRPr>
          </a:p>
        </p:txBody>
      </p:sp>
    </p:spTree>
    <p:extLst>
      <p:ext uri="{BB962C8B-B14F-4D97-AF65-F5344CB8AC3E}">
        <p14:creationId xmlns:p14="http://schemas.microsoft.com/office/powerpoint/2010/main" val="372570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3B55-DCD5-4DC2-A046-D00C89905D29}"/>
              </a:ext>
            </a:extLst>
          </p:cNvPr>
          <p:cNvSpPr>
            <a:spLocks noGrp="1"/>
          </p:cNvSpPr>
          <p:nvPr>
            <p:ph type="title"/>
          </p:nvPr>
        </p:nvSpPr>
        <p:spPr/>
        <p:txBody>
          <a:bodyPr/>
          <a:lstStyle/>
          <a:p>
            <a:r>
              <a:rPr lang="en-US" dirty="0">
                <a:solidFill>
                  <a:schemeClr val="accent1">
                    <a:lumMod val="75000"/>
                  </a:schemeClr>
                </a:solidFill>
              </a:rPr>
              <a:t>One-Hot Encoded Data: </a:t>
            </a:r>
            <a:r>
              <a:rPr lang="en-US" sz="2000" dirty="0">
                <a:solidFill>
                  <a:schemeClr val="accent1">
                    <a:lumMod val="75000"/>
                  </a:schemeClr>
                </a:solidFill>
              </a:rPr>
              <a:t>For categorical unordered data</a:t>
            </a:r>
          </a:p>
        </p:txBody>
      </p:sp>
      <p:sp>
        <p:nvSpPr>
          <p:cNvPr id="5" name="Slide Number Placeholder 4">
            <a:extLst>
              <a:ext uri="{FF2B5EF4-FFF2-40B4-BE49-F238E27FC236}">
                <a16:creationId xmlns:a16="http://schemas.microsoft.com/office/drawing/2014/main" id="{523832C2-8447-4C9E-9172-9DE6549959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aphicFrame>
        <p:nvGraphicFramePr>
          <p:cNvPr id="4" name="Table 5">
            <a:extLst>
              <a:ext uri="{FF2B5EF4-FFF2-40B4-BE49-F238E27FC236}">
                <a16:creationId xmlns:a16="http://schemas.microsoft.com/office/drawing/2014/main" id="{974D1451-BBC2-4AF5-95F5-F98483787B0C}"/>
              </a:ext>
            </a:extLst>
          </p:cNvPr>
          <p:cNvGraphicFramePr>
            <a:graphicFrameLocks noGrp="1"/>
          </p:cNvGraphicFramePr>
          <p:nvPr>
            <p:extLst>
              <p:ext uri="{D42A27DB-BD31-4B8C-83A1-F6EECF244321}">
                <p14:modId xmlns:p14="http://schemas.microsoft.com/office/powerpoint/2010/main" val="219694188"/>
              </p:ext>
            </p:extLst>
          </p:nvPr>
        </p:nvGraphicFramePr>
        <p:xfrm>
          <a:off x="2156460" y="1243231"/>
          <a:ext cx="3695700" cy="1808580"/>
        </p:xfrm>
        <a:graphic>
          <a:graphicData uri="http://schemas.openxmlformats.org/drawingml/2006/table">
            <a:tbl>
              <a:tblPr firstRow="1" bandRow="1">
                <a:tableStyleId>{5C22544A-7EE6-4342-B048-85BDC9FD1C3A}</a:tableStyleId>
              </a:tblPr>
              <a:tblGrid>
                <a:gridCol w="1139717">
                  <a:extLst>
                    <a:ext uri="{9D8B030D-6E8A-4147-A177-3AD203B41FA5}">
                      <a16:colId xmlns:a16="http://schemas.microsoft.com/office/drawing/2014/main" val="1988345551"/>
                    </a:ext>
                  </a:extLst>
                </a:gridCol>
                <a:gridCol w="1324083">
                  <a:extLst>
                    <a:ext uri="{9D8B030D-6E8A-4147-A177-3AD203B41FA5}">
                      <a16:colId xmlns:a16="http://schemas.microsoft.com/office/drawing/2014/main" val="1853304434"/>
                    </a:ext>
                  </a:extLst>
                </a:gridCol>
                <a:gridCol w="1231900">
                  <a:extLst>
                    <a:ext uri="{9D8B030D-6E8A-4147-A177-3AD203B41FA5}">
                      <a16:colId xmlns:a16="http://schemas.microsoft.com/office/drawing/2014/main" val="1272954094"/>
                    </a:ext>
                  </a:extLst>
                </a:gridCol>
              </a:tblGrid>
              <a:tr h="361716">
                <a:tc>
                  <a:txBody>
                    <a:bodyPr/>
                    <a:lstStyle/>
                    <a:p>
                      <a:r>
                        <a:rPr lang="en-US" dirty="0"/>
                        <a:t>State</a:t>
                      </a:r>
                    </a:p>
                  </a:txBody>
                  <a:tcPr/>
                </a:tc>
                <a:tc>
                  <a:txBody>
                    <a:bodyPr/>
                    <a:lstStyle/>
                    <a:p>
                      <a:r>
                        <a:rPr lang="en-US" dirty="0"/>
                        <a:t>City</a:t>
                      </a:r>
                    </a:p>
                  </a:txBody>
                  <a:tcPr/>
                </a:tc>
                <a:tc>
                  <a:txBody>
                    <a:bodyPr/>
                    <a:lstStyle/>
                    <a:p>
                      <a:r>
                        <a:rPr lang="en-US" dirty="0" err="1"/>
                        <a:t>OrderID</a:t>
                      </a:r>
                      <a:endParaRPr lang="en-US" dirty="0"/>
                    </a:p>
                  </a:txBody>
                  <a:tcPr/>
                </a:tc>
                <a:extLst>
                  <a:ext uri="{0D108BD9-81ED-4DB2-BD59-A6C34878D82A}">
                    <a16:rowId xmlns:a16="http://schemas.microsoft.com/office/drawing/2014/main" val="2195332287"/>
                  </a:ext>
                </a:extLst>
              </a:tr>
              <a:tr h="361716">
                <a:tc>
                  <a:txBody>
                    <a:bodyPr/>
                    <a:lstStyle/>
                    <a:p>
                      <a:r>
                        <a:rPr lang="en-US" dirty="0"/>
                        <a:t>California</a:t>
                      </a:r>
                    </a:p>
                  </a:txBody>
                  <a:tcPr/>
                </a:tc>
                <a:tc>
                  <a:txBody>
                    <a:bodyPr/>
                    <a:lstStyle/>
                    <a:p>
                      <a:r>
                        <a:rPr lang="en-US" dirty="0"/>
                        <a:t>San Jose</a:t>
                      </a:r>
                    </a:p>
                  </a:txBody>
                  <a:tcPr/>
                </a:tc>
                <a:tc>
                  <a:txBody>
                    <a:bodyPr/>
                    <a:lstStyle/>
                    <a:p>
                      <a:r>
                        <a:rPr lang="en-US" dirty="0"/>
                        <a:t>12345</a:t>
                      </a:r>
                    </a:p>
                  </a:txBody>
                  <a:tcPr/>
                </a:tc>
                <a:extLst>
                  <a:ext uri="{0D108BD9-81ED-4DB2-BD59-A6C34878D82A}">
                    <a16:rowId xmlns:a16="http://schemas.microsoft.com/office/drawing/2014/main" val="1605673560"/>
                  </a:ext>
                </a:extLst>
              </a:tr>
              <a:tr h="361716">
                <a:tc>
                  <a:txBody>
                    <a:bodyPr/>
                    <a:lstStyle/>
                    <a:p>
                      <a:r>
                        <a:rPr lang="en-US" dirty="0"/>
                        <a:t>Washington</a:t>
                      </a:r>
                    </a:p>
                  </a:txBody>
                  <a:tcPr/>
                </a:tc>
                <a:tc>
                  <a:txBody>
                    <a:bodyPr/>
                    <a:lstStyle/>
                    <a:p>
                      <a:r>
                        <a:rPr lang="en-US" dirty="0"/>
                        <a:t>Redmond</a:t>
                      </a:r>
                    </a:p>
                  </a:txBody>
                  <a:tcPr/>
                </a:tc>
                <a:tc>
                  <a:txBody>
                    <a:bodyPr/>
                    <a:lstStyle/>
                    <a:p>
                      <a:r>
                        <a:rPr lang="en-US" dirty="0"/>
                        <a:t>01234</a:t>
                      </a:r>
                    </a:p>
                  </a:txBody>
                  <a:tcPr/>
                </a:tc>
                <a:extLst>
                  <a:ext uri="{0D108BD9-81ED-4DB2-BD59-A6C34878D82A}">
                    <a16:rowId xmlns:a16="http://schemas.microsoft.com/office/drawing/2014/main" val="2878955566"/>
                  </a:ext>
                </a:extLst>
              </a:tr>
              <a:tr h="3617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Washington</a:t>
                      </a:r>
                    </a:p>
                  </a:txBody>
                  <a:tcPr/>
                </a:tc>
                <a:tc>
                  <a:txBody>
                    <a:bodyPr/>
                    <a:lstStyle/>
                    <a:p>
                      <a:r>
                        <a:rPr lang="en-US" dirty="0"/>
                        <a:t>Seattle</a:t>
                      </a:r>
                    </a:p>
                  </a:txBody>
                  <a:tcPr/>
                </a:tc>
                <a:tc>
                  <a:txBody>
                    <a:bodyPr/>
                    <a:lstStyle/>
                    <a:p>
                      <a:r>
                        <a:rPr lang="en-US" dirty="0"/>
                        <a:t>00235</a:t>
                      </a:r>
                    </a:p>
                  </a:txBody>
                  <a:tcPr/>
                </a:tc>
                <a:extLst>
                  <a:ext uri="{0D108BD9-81ED-4DB2-BD59-A6C34878D82A}">
                    <a16:rowId xmlns:a16="http://schemas.microsoft.com/office/drawing/2014/main" val="1862141099"/>
                  </a:ext>
                </a:extLst>
              </a:tr>
              <a:tr h="3617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California</a:t>
                      </a:r>
                    </a:p>
                  </a:txBody>
                  <a:tcPr/>
                </a:tc>
                <a:tc>
                  <a:txBody>
                    <a:bodyPr/>
                    <a:lstStyle/>
                    <a:p>
                      <a:r>
                        <a:rPr lang="en-US" dirty="0"/>
                        <a:t>Sacramento</a:t>
                      </a:r>
                    </a:p>
                  </a:txBody>
                  <a:tcPr/>
                </a:tc>
                <a:tc>
                  <a:txBody>
                    <a:bodyPr/>
                    <a:lstStyle/>
                    <a:p>
                      <a:r>
                        <a:rPr lang="en-US" dirty="0"/>
                        <a:t>54321</a:t>
                      </a:r>
                    </a:p>
                  </a:txBody>
                  <a:tcPr/>
                </a:tc>
                <a:extLst>
                  <a:ext uri="{0D108BD9-81ED-4DB2-BD59-A6C34878D82A}">
                    <a16:rowId xmlns:a16="http://schemas.microsoft.com/office/drawing/2014/main" val="1558478264"/>
                  </a:ext>
                </a:extLst>
              </a:tr>
            </a:tbl>
          </a:graphicData>
        </a:graphic>
      </p:graphicFrame>
      <p:sp>
        <p:nvSpPr>
          <p:cNvPr id="6" name="TextBox 5">
            <a:extLst>
              <a:ext uri="{FF2B5EF4-FFF2-40B4-BE49-F238E27FC236}">
                <a16:creationId xmlns:a16="http://schemas.microsoft.com/office/drawing/2014/main" id="{ADC57FB3-CA04-4FCC-A107-B87166180212}"/>
              </a:ext>
            </a:extLst>
          </p:cNvPr>
          <p:cNvSpPr txBox="1"/>
          <p:nvPr/>
        </p:nvSpPr>
        <p:spPr>
          <a:xfrm>
            <a:off x="2407920" y="3162300"/>
            <a:ext cx="792480" cy="307777"/>
          </a:xfrm>
          <a:prstGeom prst="rect">
            <a:avLst/>
          </a:prstGeom>
          <a:noFill/>
        </p:spPr>
        <p:txBody>
          <a:bodyPr wrap="square" rtlCol="0">
            <a:spAutoFit/>
          </a:bodyPr>
          <a:lstStyle/>
          <a:p>
            <a:r>
              <a:rPr lang="en-US" dirty="0"/>
              <a:t>2</a:t>
            </a:r>
          </a:p>
        </p:txBody>
      </p:sp>
      <p:sp>
        <p:nvSpPr>
          <p:cNvPr id="8" name="TextBox 7">
            <a:extLst>
              <a:ext uri="{FF2B5EF4-FFF2-40B4-BE49-F238E27FC236}">
                <a16:creationId xmlns:a16="http://schemas.microsoft.com/office/drawing/2014/main" id="{8A14714E-4122-4C90-BBFD-1D6C41E055DD}"/>
              </a:ext>
            </a:extLst>
          </p:cNvPr>
          <p:cNvSpPr txBox="1"/>
          <p:nvPr/>
        </p:nvSpPr>
        <p:spPr>
          <a:xfrm>
            <a:off x="3406140" y="3162300"/>
            <a:ext cx="792480" cy="307777"/>
          </a:xfrm>
          <a:prstGeom prst="rect">
            <a:avLst/>
          </a:prstGeom>
          <a:noFill/>
        </p:spPr>
        <p:txBody>
          <a:bodyPr wrap="square" rtlCol="0">
            <a:spAutoFit/>
          </a:bodyPr>
          <a:lstStyle/>
          <a:p>
            <a:r>
              <a:rPr lang="en-US" dirty="0"/>
              <a:t>4</a:t>
            </a:r>
          </a:p>
        </p:txBody>
      </p:sp>
      <p:sp>
        <p:nvSpPr>
          <p:cNvPr id="9" name="TextBox 8">
            <a:extLst>
              <a:ext uri="{FF2B5EF4-FFF2-40B4-BE49-F238E27FC236}">
                <a16:creationId xmlns:a16="http://schemas.microsoft.com/office/drawing/2014/main" id="{82FFB64C-68E9-48BF-B9EC-E3CB1F8B4126}"/>
              </a:ext>
            </a:extLst>
          </p:cNvPr>
          <p:cNvSpPr txBox="1"/>
          <p:nvPr/>
        </p:nvSpPr>
        <p:spPr>
          <a:xfrm>
            <a:off x="2956560" y="3188970"/>
            <a:ext cx="297180" cy="307777"/>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8AD0BE02-BF90-4C9E-AC7A-06BF0CBB9913}"/>
              </a:ext>
            </a:extLst>
          </p:cNvPr>
          <p:cNvSpPr txBox="1"/>
          <p:nvPr/>
        </p:nvSpPr>
        <p:spPr>
          <a:xfrm>
            <a:off x="4095750" y="3188969"/>
            <a:ext cx="1695450" cy="307777"/>
          </a:xfrm>
          <a:prstGeom prst="rect">
            <a:avLst/>
          </a:prstGeom>
          <a:noFill/>
        </p:spPr>
        <p:txBody>
          <a:bodyPr wrap="square" rtlCol="0">
            <a:spAutoFit/>
          </a:bodyPr>
          <a:lstStyle/>
          <a:p>
            <a:r>
              <a:rPr lang="en-US" dirty="0"/>
              <a:t>=6 columns</a:t>
            </a:r>
          </a:p>
        </p:txBody>
      </p:sp>
    </p:spTree>
    <p:extLst>
      <p:ext uri="{BB962C8B-B14F-4D97-AF65-F5344CB8AC3E}">
        <p14:creationId xmlns:p14="http://schemas.microsoft.com/office/powerpoint/2010/main" val="96495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1CAB67-1B3D-4977-AB2A-5BA2CF228F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aphicFrame>
        <p:nvGraphicFramePr>
          <p:cNvPr id="4" name="Table 4">
            <a:extLst>
              <a:ext uri="{FF2B5EF4-FFF2-40B4-BE49-F238E27FC236}">
                <a16:creationId xmlns:a16="http://schemas.microsoft.com/office/drawing/2014/main" id="{C5CAC7C4-7ED6-4BEF-A980-D61AD82F8F21}"/>
              </a:ext>
            </a:extLst>
          </p:cNvPr>
          <p:cNvGraphicFramePr>
            <a:graphicFrameLocks noGrp="1"/>
          </p:cNvGraphicFramePr>
          <p:nvPr>
            <p:extLst>
              <p:ext uri="{D42A27DB-BD31-4B8C-83A1-F6EECF244321}">
                <p14:modId xmlns:p14="http://schemas.microsoft.com/office/powerpoint/2010/main" val="4176176204"/>
              </p:ext>
            </p:extLst>
          </p:nvPr>
        </p:nvGraphicFramePr>
        <p:xfrm>
          <a:off x="487680" y="2292350"/>
          <a:ext cx="8168640" cy="1854200"/>
        </p:xfrm>
        <a:graphic>
          <a:graphicData uri="http://schemas.openxmlformats.org/drawingml/2006/table">
            <a:tbl>
              <a:tblPr firstRow="1" bandRow="1">
                <a:tableStyleId>{5C22544A-7EE6-4342-B048-85BDC9FD1C3A}</a:tableStyleId>
              </a:tblPr>
              <a:tblGrid>
                <a:gridCol w="1361440">
                  <a:extLst>
                    <a:ext uri="{9D8B030D-6E8A-4147-A177-3AD203B41FA5}">
                      <a16:colId xmlns:a16="http://schemas.microsoft.com/office/drawing/2014/main" val="1228537846"/>
                    </a:ext>
                  </a:extLst>
                </a:gridCol>
                <a:gridCol w="1361440">
                  <a:extLst>
                    <a:ext uri="{9D8B030D-6E8A-4147-A177-3AD203B41FA5}">
                      <a16:colId xmlns:a16="http://schemas.microsoft.com/office/drawing/2014/main" val="3257880451"/>
                    </a:ext>
                  </a:extLst>
                </a:gridCol>
                <a:gridCol w="1361440">
                  <a:extLst>
                    <a:ext uri="{9D8B030D-6E8A-4147-A177-3AD203B41FA5}">
                      <a16:colId xmlns:a16="http://schemas.microsoft.com/office/drawing/2014/main" val="1197818167"/>
                    </a:ext>
                  </a:extLst>
                </a:gridCol>
                <a:gridCol w="1361440">
                  <a:extLst>
                    <a:ext uri="{9D8B030D-6E8A-4147-A177-3AD203B41FA5}">
                      <a16:colId xmlns:a16="http://schemas.microsoft.com/office/drawing/2014/main" val="1872766769"/>
                    </a:ext>
                  </a:extLst>
                </a:gridCol>
                <a:gridCol w="1361440">
                  <a:extLst>
                    <a:ext uri="{9D8B030D-6E8A-4147-A177-3AD203B41FA5}">
                      <a16:colId xmlns:a16="http://schemas.microsoft.com/office/drawing/2014/main" val="1566803724"/>
                    </a:ext>
                  </a:extLst>
                </a:gridCol>
                <a:gridCol w="1361440">
                  <a:extLst>
                    <a:ext uri="{9D8B030D-6E8A-4147-A177-3AD203B41FA5}">
                      <a16:colId xmlns:a16="http://schemas.microsoft.com/office/drawing/2014/main" val="2435099895"/>
                    </a:ext>
                  </a:extLst>
                </a:gridCol>
              </a:tblGrid>
              <a:tr h="370840">
                <a:tc>
                  <a:txBody>
                    <a:bodyPr/>
                    <a:lstStyle/>
                    <a:p>
                      <a:r>
                        <a:rPr lang="en-US" dirty="0" err="1"/>
                        <a:t>State_Cali</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State_Wash</a:t>
                      </a:r>
                      <a:endParaRPr lang="en-US" dirty="0"/>
                    </a:p>
                  </a:txBody>
                  <a:tcPr/>
                </a:tc>
                <a:tc>
                  <a:txBody>
                    <a:bodyPr/>
                    <a:lstStyle/>
                    <a:p>
                      <a:r>
                        <a:rPr lang="en-US" dirty="0" err="1"/>
                        <a:t>City_SJ</a:t>
                      </a:r>
                      <a:endParaRPr lang="en-US" dirty="0"/>
                    </a:p>
                  </a:txBody>
                  <a:tcPr/>
                </a:tc>
                <a:tc>
                  <a:txBody>
                    <a:bodyPr/>
                    <a:lstStyle/>
                    <a:p>
                      <a:r>
                        <a:rPr lang="en-US" dirty="0" err="1"/>
                        <a:t>City_Sac</a:t>
                      </a:r>
                      <a:endParaRPr lang="en-US" dirty="0"/>
                    </a:p>
                  </a:txBody>
                  <a:tcPr/>
                </a:tc>
                <a:tc>
                  <a:txBody>
                    <a:bodyPr/>
                    <a:lstStyle/>
                    <a:p>
                      <a:r>
                        <a:rPr lang="en-US" dirty="0" err="1"/>
                        <a:t>City_Red</a:t>
                      </a:r>
                      <a:endParaRPr lang="en-US" dirty="0"/>
                    </a:p>
                  </a:txBody>
                  <a:tcPr/>
                </a:tc>
                <a:tc>
                  <a:txBody>
                    <a:bodyPr/>
                    <a:lstStyle/>
                    <a:p>
                      <a:r>
                        <a:rPr lang="en-US" dirty="0" err="1"/>
                        <a:t>City_Seattle</a:t>
                      </a:r>
                      <a:endParaRPr lang="en-US" dirty="0"/>
                    </a:p>
                  </a:txBody>
                  <a:tcPr/>
                </a:tc>
                <a:extLst>
                  <a:ext uri="{0D108BD9-81ED-4DB2-BD59-A6C34878D82A}">
                    <a16:rowId xmlns:a16="http://schemas.microsoft.com/office/drawing/2014/main" val="3741944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844905790"/>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54945598"/>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381208"/>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466340517"/>
                  </a:ext>
                </a:extLst>
              </a:tr>
            </a:tbl>
          </a:graphicData>
        </a:graphic>
      </p:graphicFrame>
      <p:graphicFrame>
        <p:nvGraphicFramePr>
          <p:cNvPr id="6" name="Table 5">
            <a:extLst>
              <a:ext uri="{FF2B5EF4-FFF2-40B4-BE49-F238E27FC236}">
                <a16:creationId xmlns:a16="http://schemas.microsoft.com/office/drawing/2014/main" id="{B03D9A7F-1BB9-479A-94C5-D35E986E4B19}"/>
              </a:ext>
            </a:extLst>
          </p:cNvPr>
          <p:cNvGraphicFramePr>
            <a:graphicFrameLocks noGrp="1"/>
          </p:cNvGraphicFramePr>
          <p:nvPr>
            <p:extLst>
              <p:ext uri="{D42A27DB-BD31-4B8C-83A1-F6EECF244321}">
                <p14:modId xmlns:p14="http://schemas.microsoft.com/office/powerpoint/2010/main" val="834899664"/>
              </p:ext>
            </p:extLst>
          </p:nvPr>
        </p:nvGraphicFramePr>
        <p:xfrm>
          <a:off x="2240280" y="153571"/>
          <a:ext cx="3695700" cy="1808580"/>
        </p:xfrm>
        <a:graphic>
          <a:graphicData uri="http://schemas.openxmlformats.org/drawingml/2006/table">
            <a:tbl>
              <a:tblPr firstRow="1" bandRow="1">
                <a:tableStyleId>{5C22544A-7EE6-4342-B048-85BDC9FD1C3A}</a:tableStyleId>
              </a:tblPr>
              <a:tblGrid>
                <a:gridCol w="1139717">
                  <a:extLst>
                    <a:ext uri="{9D8B030D-6E8A-4147-A177-3AD203B41FA5}">
                      <a16:colId xmlns:a16="http://schemas.microsoft.com/office/drawing/2014/main" val="1988345551"/>
                    </a:ext>
                  </a:extLst>
                </a:gridCol>
                <a:gridCol w="1324083">
                  <a:extLst>
                    <a:ext uri="{9D8B030D-6E8A-4147-A177-3AD203B41FA5}">
                      <a16:colId xmlns:a16="http://schemas.microsoft.com/office/drawing/2014/main" val="1853304434"/>
                    </a:ext>
                  </a:extLst>
                </a:gridCol>
                <a:gridCol w="1231900">
                  <a:extLst>
                    <a:ext uri="{9D8B030D-6E8A-4147-A177-3AD203B41FA5}">
                      <a16:colId xmlns:a16="http://schemas.microsoft.com/office/drawing/2014/main" val="1272954094"/>
                    </a:ext>
                  </a:extLst>
                </a:gridCol>
              </a:tblGrid>
              <a:tr h="361716">
                <a:tc>
                  <a:txBody>
                    <a:bodyPr/>
                    <a:lstStyle/>
                    <a:p>
                      <a:r>
                        <a:rPr lang="en-US" dirty="0"/>
                        <a:t>State</a:t>
                      </a:r>
                    </a:p>
                  </a:txBody>
                  <a:tcPr/>
                </a:tc>
                <a:tc>
                  <a:txBody>
                    <a:bodyPr/>
                    <a:lstStyle/>
                    <a:p>
                      <a:r>
                        <a:rPr lang="en-US" dirty="0"/>
                        <a:t>City</a:t>
                      </a:r>
                    </a:p>
                  </a:txBody>
                  <a:tcPr/>
                </a:tc>
                <a:tc>
                  <a:txBody>
                    <a:bodyPr/>
                    <a:lstStyle/>
                    <a:p>
                      <a:r>
                        <a:rPr lang="en-US" dirty="0" err="1"/>
                        <a:t>OrderID</a:t>
                      </a:r>
                      <a:endParaRPr lang="en-US" dirty="0"/>
                    </a:p>
                  </a:txBody>
                  <a:tcPr/>
                </a:tc>
                <a:extLst>
                  <a:ext uri="{0D108BD9-81ED-4DB2-BD59-A6C34878D82A}">
                    <a16:rowId xmlns:a16="http://schemas.microsoft.com/office/drawing/2014/main" val="2195332287"/>
                  </a:ext>
                </a:extLst>
              </a:tr>
              <a:tr h="361716">
                <a:tc>
                  <a:txBody>
                    <a:bodyPr/>
                    <a:lstStyle/>
                    <a:p>
                      <a:r>
                        <a:rPr lang="en-US" dirty="0"/>
                        <a:t>California</a:t>
                      </a:r>
                    </a:p>
                  </a:txBody>
                  <a:tcPr/>
                </a:tc>
                <a:tc>
                  <a:txBody>
                    <a:bodyPr/>
                    <a:lstStyle/>
                    <a:p>
                      <a:r>
                        <a:rPr lang="en-US" dirty="0"/>
                        <a:t>San Jose</a:t>
                      </a:r>
                    </a:p>
                  </a:txBody>
                  <a:tcPr/>
                </a:tc>
                <a:tc>
                  <a:txBody>
                    <a:bodyPr/>
                    <a:lstStyle/>
                    <a:p>
                      <a:r>
                        <a:rPr lang="en-US" dirty="0"/>
                        <a:t>12345</a:t>
                      </a:r>
                    </a:p>
                  </a:txBody>
                  <a:tcPr/>
                </a:tc>
                <a:extLst>
                  <a:ext uri="{0D108BD9-81ED-4DB2-BD59-A6C34878D82A}">
                    <a16:rowId xmlns:a16="http://schemas.microsoft.com/office/drawing/2014/main" val="1605673560"/>
                  </a:ext>
                </a:extLst>
              </a:tr>
              <a:tr h="361716">
                <a:tc>
                  <a:txBody>
                    <a:bodyPr/>
                    <a:lstStyle/>
                    <a:p>
                      <a:r>
                        <a:rPr lang="en-US" dirty="0"/>
                        <a:t>Washington</a:t>
                      </a:r>
                    </a:p>
                  </a:txBody>
                  <a:tcPr/>
                </a:tc>
                <a:tc>
                  <a:txBody>
                    <a:bodyPr/>
                    <a:lstStyle/>
                    <a:p>
                      <a:r>
                        <a:rPr lang="en-US" dirty="0"/>
                        <a:t>Redmond</a:t>
                      </a:r>
                    </a:p>
                  </a:txBody>
                  <a:tcPr/>
                </a:tc>
                <a:tc>
                  <a:txBody>
                    <a:bodyPr/>
                    <a:lstStyle/>
                    <a:p>
                      <a:r>
                        <a:rPr lang="en-US" dirty="0"/>
                        <a:t>01234</a:t>
                      </a:r>
                    </a:p>
                  </a:txBody>
                  <a:tcPr/>
                </a:tc>
                <a:extLst>
                  <a:ext uri="{0D108BD9-81ED-4DB2-BD59-A6C34878D82A}">
                    <a16:rowId xmlns:a16="http://schemas.microsoft.com/office/drawing/2014/main" val="2878955566"/>
                  </a:ext>
                </a:extLst>
              </a:tr>
              <a:tr h="3617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Washington</a:t>
                      </a:r>
                    </a:p>
                  </a:txBody>
                  <a:tcPr/>
                </a:tc>
                <a:tc>
                  <a:txBody>
                    <a:bodyPr/>
                    <a:lstStyle/>
                    <a:p>
                      <a:r>
                        <a:rPr lang="en-US" dirty="0"/>
                        <a:t>Seattle</a:t>
                      </a:r>
                    </a:p>
                  </a:txBody>
                  <a:tcPr/>
                </a:tc>
                <a:tc>
                  <a:txBody>
                    <a:bodyPr/>
                    <a:lstStyle/>
                    <a:p>
                      <a:r>
                        <a:rPr lang="en-US" dirty="0"/>
                        <a:t>00235</a:t>
                      </a:r>
                    </a:p>
                  </a:txBody>
                  <a:tcPr/>
                </a:tc>
                <a:extLst>
                  <a:ext uri="{0D108BD9-81ED-4DB2-BD59-A6C34878D82A}">
                    <a16:rowId xmlns:a16="http://schemas.microsoft.com/office/drawing/2014/main" val="1862141099"/>
                  </a:ext>
                </a:extLst>
              </a:tr>
              <a:tr h="36171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California</a:t>
                      </a:r>
                    </a:p>
                  </a:txBody>
                  <a:tcPr/>
                </a:tc>
                <a:tc>
                  <a:txBody>
                    <a:bodyPr/>
                    <a:lstStyle/>
                    <a:p>
                      <a:r>
                        <a:rPr lang="en-US" dirty="0"/>
                        <a:t>Sacramento</a:t>
                      </a:r>
                    </a:p>
                  </a:txBody>
                  <a:tcPr/>
                </a:tc>
                <a:tc>
                  <a:txBody>
                    <a:bodyPr/>
                    <a:lstStyle/>
                    <a:p>
                      <a:r>
                        <a:rPr lang="en-US" dirty="0"/>
                        <a:t>54321</a:t>
                      </a:r>
                    </a:p>
                  </a:txBody>
                  <a:tcPr/>
                </a:tc>
                <a:extLst>
                  <a:ext uri="{0D108BD9-81ED-4DB2-BD59-A6C34878D82A}">
                    <a16:rowId xmlns:a16="http://schemas.microsoft.com/office/drawing/2014/main" val="1558478264"/>
                  </a:ext>
                </a:extLst>
              </a:tr>
            </a:tbl>
          </a:graphicData>
        </a:graphic>
      </p:graphicFrame>
      <p:sp>
        <p:nvSpPr>
          <p:cNvPr id="8" name="TextBox 7">
            <a:extLst>
              <a:ext uri="{FF2B5EF4-FFF2-40B4-BE49-F238E27FC236}">
                <a16:creationId xmlns:a16="http://schemas.microsoft.com/office/drawing/2014/main" id="{C0146F28-5B58-48D6-8766-FD7EB0469642}"/>
              </a:ext>
            </a:extLst>
          </p:cNvPr>
          <p:cNvSpPr txBox="1"/>
          <p:nvPr/>
        </p:nvSpPr>
        <p:spPr>
          <a:xfrm>
            <a:off x="3323748" y="4299259"/>
            <a:ext cx="4521994" cy="523220"/>
          </a:xfrm>
          <a:prstGeom prst="rect">
            <a:avLst/>
          </a:prstGeom>
          <a:noFill/>
        </p:spPr>
        <p:txBody>
          <a:bodyPr wrap="square" rtlCol="0">
            <a:spAutoFit/>
          </a:bodyPr>
          <a:lstStyle/>
          <a:p>
            <a:r>
              <a:rPr lang="en-US" dirty="0">
                <a:latin typeface="Proxima Nova" panose="020B0604020202020204" charset="0"/>
              </a:rPr>
              <a:t>These columns are inverse of all other columns of same category, hence dropped</a:t>
            </a:r>
          </a:p>
        </p:txBody>
      </p:sp>
      <p:cxnSp>
        <p:nvCxnSpPr>
          <p:cNvPr id="10" name="Straight Arrow Connector 9">
            <a:extLst>
              <a:ext uri="{FF2B5EF4-FFF2-40B4-BE49-F238E27FC236}">
                <a16:creationId xmlns:a16="http://schemas.microsoft.com/office/drawing/2014/main" id="{0C1DF7E3-E4B4-4952-A962-A3AA3078848B}"/>
              </a:ext>
            </a:extLst>
          </p:cNvPr>
          <p:cNvCxnSpPr/>
          <p:nvPr/>
        </p:nvCxnSpPr>
        <p:spPr>
          <a:xfrm flipV="1">
            <a:off x="7550944" y="4146550"/>
            <a:ext cx="0" cy="15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22DC27B-7A0A-4EF4-B7B9-28A84EF65D3D}"/>
              </a:ext>
            </a:extLst>
          </p:cNvPr>
          <p:cNvSpPr/>
          <p:nvPr/>
        </p:nvSpPr>
        <p:spPr>
          <a:xfrm>
            <a:off x="487680" y="2292350"/>
            <a:ext cx="1333496" cy="18542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39A2B2E-1467-4DAE-B201-02875E588AB6}"/>
              </a:ext>
            </a:extLst>
          </p:cNvPr>
          <p:cNvCxnSpPr/>
          <p:nvPr/>
        </p:nvCxnSpPr>
        <p:spPr>
          <a:xfrm flipV="1">
            <a:off x="2331244" y="4147829"/>
            <a:ext cx="0" cy="15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F59318B-65A7-4B04-A1DB-4E4A25DC7710}"/>
              </a:ext>
            </a:extLst>
          </p:cNvPr>
          <p:cNvCxnSpPr/>
          <p:nvPr/>
        </p:nvCxnSpPr>
        <p:spPr>
          <a:xfrm>
            <a:off x="2324100" y="4300538"/>
            <a:ext cx="5226844"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EECBCDE-95F9-4D86-8707-65E6802AB6DB}"/>
              </a:ext>
            </a:extLst>
          </p:cNvPr>
          <p:cNvSpPr/>
          <p:nvPr/>
        </p:nvSpPr>
        <p:spPr>
          <a:xfrm>
            <a:off x="3238503" y="2302149"/>
            <a:ext cx="4076693" cy="185420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49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BE95-6B6A-45E4-9974-1CF00C3B9D5A}"/>
              </a:ext>
            </a:extLst>
          </p:cNvPr>
          <p:cNvSpPr>
            <a:spLocks noGrp="1"/>
          </p:cNvSpPr>
          <p:nvPr>
            <p:ph type="title"/>
          </p:nvPr>
        </p:nvSpPr>
        <p:spPr/>
        <p:txBody>
          <a:bodyPr/>
          <a:lstStyle/>
          <a:p>
            <a:r>
              <a:rPr lang="en-US" dirty="0">
                <a:solidFill>
                  <a:schemeClr val="accent1">
                    <a:lumMod val="75000"/>
                  </a:schemeClr>
                </a:solidFill>
              </a:rPr>
              <a:t>The Data</a:t>
            </a:r>
          </a:p>
        </p:txBody>
      </p:sp>
      <p:sp>
        <p:nvSpPr>
          <p:cNvPr id="3" name="Text Placeholder 2">
            <a:extLst>
              <a:ext uri="{FF2B5EF4-FFF2-40B4-BE49-F238E27FC236}">
                <a16:creationId xmlns:a16="http://schemas.microsoft.com/office/drawing/2014/main" id="{70EB981D-5734-47F2-BFEE-17EEF651DCFD}"/>
              </a:ext>
            </a:extLst>
          </p:cNvPr>
          <p:cNvSpPr>
            <a:spLocks noGrp="1"/>
          </p:cNvSpPr>
          <p:nvPr>
            <p:ph type="body" idx="1"/>
          </p:nvPr>
        </p:nvSpPr>
        <p:spPr>
          <a:xfrm>
            <a:off x="311700" y="1152475"/>
            <a:ext cx="8032200" cy="3416400"/>
          </a:xfrm>
        </p:spPr>
        <p:txBody>
          <a:bodyPr/>
          <a:lstStyle/>
          <a:p>
            <a:pPr>
              <a:buFont typeface="Wingdings" panose="05000000000000000000" pitchFamily="2" charset="2"/>
              <a:buChar char="§"/>
            </a:pPr>
            <a:r>
              <a:rPr lang="en-US" sz="1800" dirty="0">
                <a:solidFill>
                  <a:schemeClr val="accent1">
                    <a:lumMod val="75000"/>
                  </a:schemeClr>
                </a:solidFill>
              </a:rPr>
              <a:t>Sales records from California in 2019: Car Make, engine, sales version (packages). [</a:t>
            </a:r>
            <a:r>
              <a:rPr lang="en-US" sz="1800" i="1" dirty="0">
                <a:solidFill>
                  <a:schemeClr val="accent1">
                    <a:lumMod val="75000"/>
                  </a:schemeClr>
                </a:solidFill>
              </a:rPr>
              <a:t>Categorical Data</a:t>
            </a:r>
            <a:r>
              <a:rPr lang="en-US" sz="1800" dirty="0">
                <a:solidFill>
                  <a:schemeClr val="accent1">
                    <a:lumMod val="75000"/>
                  </a:schemeClr>
                </a:solidFill>
              </a:rPr>
              <a:t>]</a:t>
            </a:r>
          </a:p>
          <a:p>
            <a:pPr>
              <a:buFont typeface="Wingdings" panose="05000000000000000000" pitchFamily="2" charset="2"/>
              <a:buChar char="§"/>
            </a:pPr>
            <a:r>
              <a:rPr lang="en-US" sz="1800" dirty="0">
                <a:solidFill>
                  <a:schemeClr val="accent1">
                    <a:lumMod val="75000"/>
                  </a:schemeClr>
                </a:solidFill>
              </a:rPr>
              <a:t>Some new models are launched in July of each year and some last year models are discontinued in July.</a:t>
            </a:r>
          </a:p>
          <a:p>
            <a:pPr>
              <a:buFont typeface="Wingdings" panose="05000000000000000000" pitchFamily="2" charset="2"/>
              <a:buChar char="§"/>
            </a:pPr>
            <a:r>
              <a:rPr lang="en-US" sz="1800" dirty="0">
                <a:solidFill>
                  <a:schemeClr val="accent1">
                    <a:lumMod val="75000"/>
                  </a:schemeClr>
                </a:solidFill>
              </a:rPr>
              <a:t>All car model combinations are always NOT available in the year! (inventory-based choice).</a:t>
            </a:r>
          </a:p>
          <a:p>
            <a:pPr>
              <a:buFont typeface="Wingdings" panose="05000000000000000000" pitchFamily="2" charset="2"/>
              <a:buChar char="§"/>
            </a:pPr>
            <a:r>
              <a:rPr lang="en-US" sz="1800" dirty="0">
                <a:solidFill>
                  <a:schemeClr val="accent1">
                    <a:lumMod val="75000"/>
                  </a:schemeClr>
                </a:solidFill>
              </a:rPr>
              <a:t>Lead times between order and pick up can vary 3-6 months.</a:t>
            </a:r>
          </a:p>
          <a:p>
            <a:pPr>
              <a:buFont typeface="Wingdings" panose="05000000000000000000" pitchFamily="2" charset="2"/>
              <a:buChar char="§"/>
            </a:pPr>
            <a:r>
              <a:rPr lang="en-US" sz="1800" b="1" i="1" dirty="0">
                <a:solidFill>
                  <a:schemeClr val="accent1">
                    <a:lumMod val="75000"/>
                  </a:schemeClr>
                </a:solidFill>
              </a:rPr>
              <a:t>Need for Data Wrangling!</a:t>
            </a:r>
          </a:p>
          <a:p>
            <a:pPr>
              <a:buFont typeface="Wingdings" panose="05000000000000000000" pitchFamily="2" charset="2"/>
              <a:buChar char="§"/>
            </a:pPr>
            <a:endParaRPr lang="en-US" sz="1800" b="1" i="1" dirty="0">
              <a:solidFill>
                <a:schemeClr val="accent1">
                  <a:lumMod val="75000"/>
                </a:schemeClr>
              </a:solidFill>
            </a:endParaRPr>
          </a:p>
          <a:p>
            <a:pPr>
              <a:buFont typeface="Wingdings" panose="05000000000000000000" pitchFamily="2" charset="2"/>
              <a:buChar char="§"/>
            </a:pPr>
            <a:endParaRPr lang="en-US" sz="1800" dirty="0">
              <a:solidFill>
                <a:schemeClr val="accent1">
                  <a:lumMod val="75000"/>
                </a:schemeClr>
              </a:solidFill>
            </a:endParaRPr>
          </a:p>
          <a:p>
            <a:pPr>
              <a:buFont typeface="Wingdings" panose="05000000000000000000" pitchFamily="2" charset="2"/>
              <a:buChar char="§"/>
            </a:pPr>
            <a:endParaRPr lang="en-US" sz="1800" dirty="0">
              <a:solidFill>
                <a:schemeClr val="accent1">
                  <a:lumMod val="75000"/>
                </a:schemeClr>
              </a:solidFill>
            </a:endParaRPr>
          </a:p>
        </p:txBody>
      </p:sp>
      <p:sp>
        <p:nvSpPr>
          <p:cNvPr id="5" name="Slide Number Placeholder 4">
            <a:extLst>
              <a:ext uri="{FF2B5EF4-FFF2-40B4-BE49-F238E27FC236}">
                <a16:creationId xmlns:a16="http://schemas.microsoft.com/office/drawing/2014/main" id="{FF2B1714-04BB-4E48-9B34-CE2F351B9C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aphicFrame>
        <p:nvGraphicFramePr>
          <p:cNvPr id="6" name="Table 6">
            <a:extLst>
              <a:ext uri="{FF2B5EF4-FFF2-40B4-BE49-F238E27FC236}">
                <a16:creationId xmlns:a16="http://schemas.microsoft.com/office/drawing/2014/main" id="{B8BA701C-67EF-4DD4-BA68-16096B2688B8}"/>
              </a:ext>
            </a:extLst>
          </p:cNvPr>
          <p:cNvGraphicFramePr>
            <a:graphicFrameLocks noGrp="1"/>
          </p:cNvGraphicFramePr>
          <p:nvPr>
            <p:extLst>
              <p:ext uri="{D42A27DB-BD31-4B8C-83A1-F6EECF244321}">
                <p14:modId xmlns:p14="http://schemas.microsoft.com/office/powerpoint/2010/main" val="593927954"/>
              </p:ext>
            </p:extLst>
          </p:nvPr>
        </p:nvGraphicFramePr>
        <p:xfrm>
          <a:off x="1699260" y="3827195"/>
          <a:ext cx="6096000" cy="74168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440205162"/>
                    </a:ext>
                  </a:extLst>
                </a:gridCol>
                <a:gridCol w="2032000">
                  <a:extLst>
                    <a:ext uri="{9D8B030D-6E8A-4147-A177-3AD203B41FA5}">
                      <a16:colId xmlns:a16="http://schemas.microsoft.com/office/drawing/2014/main" val="1086072468"/>
                    </a:ext>
                  </a:extLst>
                </a:gridCol>
                <a:gridCol w="2032000">
                  <a:extLst>
                    <a:ext uri="{9D8B030D-6E8A-4147-A177-3AD203B41FA5}">
                      <a16:colId xmlns:a16="http://schemas.microsoft.com/office/drawing/2014/main" val="2692765128"/>
                    </a:ext>
                  </a:extLst>
                </a:gridCol>
              </a:tblGrid>
              <a:tr h="370840">
                <a:tc>
                  <a:txBody>
                    <a:bodyPr/>
                    <a:lstStyle/>
                    <a:p>
                      <a:r>
                        <a:rPr lang="en-US" dirty="0"/>
                        <a:t>Car Make</a:t>
                      </a:r>
                    </a:p>
                  </a:txBody>
                  <a:tcPr/>
                </a:tc>
                <a:tc>
                  <a:txBody>
                    <a:bodyPr/>
                    <a:lstStyle/>
                    <a:p>
                      <a:r>
                        <a:rPr lang="en-US" dirty="0"/>
                        <a:t>Engine Type</a:t>
                      </a:r>
                    </a:p>
                  </a:txBody>
                  <a:tcPr/>
                </a:tc>
                <a:tc>
                  <a:txBody>
                    <a:bodyPr/>
                    <a:lstStyle/>
                    <a:p>
                      <a:r>
                        <a:rPr lang="en-US" dirty="0"/>
                        <a:t>Sales Version</a:t>
                      </a:r>
                    </a:p>
                  </a:txBody>
                  <a:tcPr/>
                </a:tc>
                <a:extLst>
                  <a:ext uri="{0D108BD9-81ED-4DB2-BD59-A6C34878D82A}">
                    <a16:rowId xmlns:a16="http://schemas.microsoft.com/office/drawing/2014/main" val="2317107713"/>
                  </a:ext>
                </a:extLst>
              </a:tr>
              <a:tr h="370840">
                <a:tc>
                  <a:txBody>
                    <a:bodyPr/>
                    <a:lstStyle/>
                    <a:p>
                      <a:r>
                        <a:rPr lang="en-US" dirty="0"/>
                        <a:t>S60</a:t>
                      </a:r>
                    </a:p>
                  </a:txBody>
                  <a:tcPr/>
                </a:tc>
                <a:tc>
                  <a:txBody>
                    <a:bodyPr/>
                    <a:lstStyle/>
                    <a:p>
                      <a:r>
                        <a:rPr lang="en-US" dirty="0"/>
                        <a:t>A</a:t>
                      </a:r>
                    </a:p>
                  </a:txBody>
                  <a:tcPr/>
                </a:tc>
                <a:tc>
                  <a:txBody>
                    <a:bodyPr/>
                    <a:lstStyle/>
                    <a:p>
                      <a:r>
                        <a:rPr lang="en-US" dirty="0"/>
                        <a:t>10</a:t>
                      </a:r>
                    </a:p>
                  </a:txBody>
                  <a:tcPr/>
                </a:tc>
                <a:extLst>
                  <a:ext uri="{0D108BD9-81ED-4DB2-BD59-A6C34878D82A}">
                    <a16:rowId xmlns:a16="http://schemas.microsoft.com/office/drawing/2014/main" val="2731150143"/>
                  </a:ext>
                </a:extLst>
              </a:tr>
            </a:tbl>
          </a:graphicData>
        </a:graphic>
      </p:graphicFrame>
    </p:spTree>
    <p:extLst>
      <p:ext uri="{BB962C8B-B14F-4D97-AF65-F5344CB8AC3E}">
        <p14:creationId xmlns:p14="http://schemas.microsoft.com/office/powerpoint/2010/main" val="145241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ctrTitle"/>
          </p:nvPr>
        </p:nvSpPr>
        <p:spPr>
          <a:xfrm>
            <a:off x="311700" y="2207419"/>
            <a:ext cx="8520600" cy="98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700"/>
              <a:buNone/>
            </a:pPr>
            <a:r>
              <a:rPr lang="en" dirty="0">
                <a:solidFill>
                  <a:srgbClr val="B10069"/>
                </a:solidFill>
              </a:rPr>
              <a:t>What is an MLE?</a:t>
            </a:r>
            <a:br>
              <a:rPr lang="en" dirty="0">
                <a:solidFill>
                  <a:srgbClr val="B10069"/>
                </a:solidFill>
              </a:rPr>
            </a:br>
            <a:r>
              <a:rPr lang="en-US" sz="2400" dirty="0">
                <a:solidFill>
                  <a:srgbClr val="B10069"/>
                </a:solidFill>
              </a:rPr>
              <a:t>C</a:t>
            </a:r>
            <a:r>
              <a:rPr lang="en" sz="2400" dirty="0" err="1">
                <a:solidFill>
                  <a:srgbClr val="B10069"/>
                </a:solidFill>
              </a:rPr>
              <a:t>onnecting</a:t>
            </a:r>
            <a:r>
              <a:rPr lang="en" sz="2400" dirty="0">
                <a:solidFill>
                  <a:srgbClr val="B10069"/>
                </a:solidFill>
              </a:rPr>
              <a:t> the Dots</a:t>
            </a:r>
            <a:endParaRPr dirty="0">
              <a:solidFill>
                <a:srgbClr val="B10069"/>
              </a:solidFill>
            </a:endParaRPr>
          </a:p>
        </p:txBody>
      </p:sp>
      <p:sp>
        <p:nvSpPr>
          <p:cNvPr id="85" name="Google Shape;85;p14"/>
          <p:cNvSpPr txBox="1">
            <a:spLocks noGrp="1"/>
          </p:cNvSpPr>
          <p:nvPr>
            <p:ph type="subTitle" idx="1"/>
          </p:nvPr>
        </p:nvSpPr>
        <p:spPr>
          <a:xfrm>
            <a:off x="311700" y="3326419"/>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696969"/>
                </a:solidFill>
                <a:latin typeface="Proxima Nova"/>
                <a:ea typeface="Proxima Nova"/>
                <a:cs typeface="Proxima Nova"/>
                <a:sym typeface="Proxima Nova"/>
              </a:rPr>
              <a:t>Week 1</a:t>
            </a:r>
            <a:endParaRPr dirty="0">
              <a:solidFill>
                <a:srgbClr val="696969"/>
              </a:solidFill>
              <a:latin typeface="Proxima Nova"/>
              <a:ea typeface="Proxima Nova"/>
              <a:cs typeface="Proxima Nova"/>
              <a:sym typeface="Proxima Nova"/>
            </a:endParaRPr>
          </a:p>
          <a:p>
            <a:pPr marL="0" lvl="0" indent="0" algn="ctr" rtl="0">
              <a:lnSpc>
                <a:spcPct val="100000"/>
              </a:lnSpc>
              <a:spcBef>
                <a:spcPts val="0"/>
              </a:spcBef>
              <a:spcAft>
                <a:spcPts val="0"/>
              </a:spcAft>
              <a:buSzPts val="2800"/>
              <a:buNone/>
            </a:pPr>
            <a:r>
              <a:rPr lang="en" dirty="0">
                <a:solidFill>
                  <a:srgbClr val="B10069"/>
                </a:solidFill>
                <a:latin typeface="Proxima Nova"/>
                <a:ea typeface="Proxima Nova"/>
                <a:cs typeface="Proxima Nova"/>
                <a:sym typeface="Proxima Nova"/>
              </a:rPr>
              <a:t>Bernie </a:t>
            </a:r>
            <a:r>
              <a:rPr lang="en" dirty="0" err="1">
                <a:solidFill>
                  <a:srgbClr val="B10069"/>
                </a:solidFill>
                <a:latin typeface="Proxima Nova"/>
                <a:ea typeface="Proxima Nova"/>
                <a:cs typeface="Proxima Nova"/>
                <a:sym typeface="Proxima Nova"/>
              </a:rPr>
              <a:t>Boscoe</a:t>
            </a:r>
            <a:endParaRPr dirty="0">
              <a:solidFill>
                <a:srgbClr val="B10069"/>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AA55-0923-4689-880F-CA3C66952D0B}"/>
              </a:ext>
            </a:extLst>
          </p:cNvPr>
          <p:cNvSpPr>
            <a:spLocks noGrp="1"/>
          </p:cNvSpPr>
          <p:nvPr>
            <p:ph type="title"/>
          </p:nvPr>
        </p:nvSpPr>
        <p:spPr/>
        <p:txBody>
          <a:bodyPr/>
          <a:lstStyle/>
          <a:p>
            <a:r>
              <a:rPr lang="en-US" dirty="0">
                <a:solidFill>
                  <a:schemeClr val="accent1">
                    <a:lumMod val="75000"/>
                  </a:schemeClr>
                </a:solidFill>
              </a:rPr>
              <a:t>Expected Outcomes</a:t>
            </a:r>
          </a:p>
        </p:txBody>
      </p:sp>
      <p:sp>
        <p:nvSpPr>
          <p:cNvPr id="3" name="Text Placeholder 2">
            <a:extLst>
              <a:ext uri="{FF2B5EF4-FFF2-40B4-BE49-F238E27FC236}">
                <a16:creationId xmlns:a16="http://schemas.microsoft.com/office/drawing/2014/main" id="{4BAC1877-93FC-4440-A545-D36033F962A1}"/>
              </a:ext>
            </a:extLst>
          </p:cNvPr>
          <p:cNvSpPr>
            <a:spLocks noGrp="1"/>
          </p:cNvSpPr>
          <p:nvPr>
            <p:ph type="body" idx="1"/>
          </p:nvPr>
        </p:nvSpPr>
        <p:spPr>
          <a:xfrm>
            <a:off x="311699" y="1152475"/>
            <a:ext cx="8339381" cy="3416400"/>
          </a:xfrm>
        </p:spPr>
        <p:txBody>
          <a:bodyPr/>
          <a:lstStyle/>
          <a:p>
            <a:r>
              <a:rPr lang="en-US" sz="1600" dirty="0"/>
              <a:t>Best Data Model to predict Q3-4 sales based on Q1-2 sales. (ensure optimal solution)</a:t>
            </a:r>
          </a:p>
          <a:p>
            <a:r>
              <a:rPr lang="en-US" sz="1600" dirty="0"/>
              <a:t>Analysis as to why some cars sold more or less than expected? Was it due to promotions?</a:t>
            </a:r>
          </a:p>
          <a:p>
            <a:endParaRPr lang="en-US" sz="1600" dirty="0"/>
          </a:p>
          <a:p>
            <a:endParaRPr lang="en-US" sz="1600" dirty="0"/>
          </a:p>
        </p:txBody>
      </p:sp>
      <p:sp>
        <p:nvSpPr>
          <p:cNvPr id="5" name="Slide Number Placeholder 4">
            <a:extLst>
              <a:ext uri="{FF2B5EF4-FFF2-40B4-BE49-F238E27FC236}">
                <a16:creationId xmlns:a16="http://schemas.microsoft.com/office/drawing/2014/main" id="{B7C031BC-2CFE-41D8-9192-3D41309D00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pic>
        <p:nvPicPr>
          <p:cNvPr id="6" name="Google Shape;123;p19">
            <a:extLst>
              <a:ext uri="{FF2B5EF4-FFF2-40B4-BE49-F238E27FC236}">
                <a16:creationId xmlns:a16="http://schemas.microsoft.com/office/drawing/2014/main" id="{29EC47C5-D7EA-4DAF-9748-1F03C2F3E5FC}"/>
              </a:ext>
            </a:extLst>
          </p:cNvPr>
          <p:cNvPicPr preferRelativeResize="0"/>
          <p:nvPr/>
        </p:nvPicPr>
        <p:blipFill rotWithShape="1">
          <a:blip r:embed="rId2">
            <a:alphaModFix/>
          </a:blip>
          <a:srcRect l="8813" t="23545" r="9756" b="23737"/>
          <a:stretch/>
        </p:blipFill>
        <p:spPr>
          <a:xfrm>
            <a:off x="257629" y="2367091"/>
            <a:ext cx="8203650" cy="1598167"/>
          </a:xfrm>
          <a:prstGeom prst="rect">
            <a:avLst/>
          </a:prstGeom>
          <a:noFill/>
          <a:ln>
            <a:noFill/>
          </a:ln>
        </p:spPr>
      </p:pic>
      <p:sp>
        <p:nvSpPr>
          <p:cNvPr id="7" name="Google Shape;124;p19">
            <a:extLst>
              <a:ext uri="{FF2B5EF4-FFF2-40B4-BE49-F238E27FC236}">
                <a16:creationId xmlns:a16="http://schemas.microsoft.com/office/drawing/2014/main" id="{26C46D06-222F-4354-BA66-431A43E1FC7E}"/>
              </a:ext>
            </a:extLst>
          </p:cNvPr>
          <p:cNvSpPr txBox="1"/>
          <p:nvPr/>
        </p:nvSpPr>
        <p:spPr>
          <a:xfrm>
            <a:off x="628648" y="3965258"/>
            <a:ext cx="8072439"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600" b="0" i="0" u="none" strike="noStrike" cap="none">
                <a:solidFill>
                  <a:srgbClr val="000000"/>
                </a:solidFill>
                <a:latin typeface="Arial"/>
                <a:ea typeface="Arial"/>
                <a:cs typeface="Arial"/>
                <a:sym typeface="Arial"/>
              </a:rPr>
              <a:t>1   2  3  4  5  6  7 8 9 10 1112 13 14 15 16 17 18 19 20 21 22 23 24 25 26 27 28 29 30 31 32 33 34 35 36 37 38 39 40 41 42 43 44 45 46 47 48 49 50 51 52 53 54 55 56 57 58 59 60 61 62 63 64 65 66 67 68 68 69 70 71 72 73 74 75</a:t>
            </a:r>
            <a:endParaRPr/>
          </a:p>
        </p:txBody>
      </p:sp>
      <p:sp>
        <p:nvSpPr>
          <p:cNvPr id="8" name="Google Shape;125;p19">
            <a:extLst>
              <a:ext uri="{FF2B5EF4-FFF2-40B4-BE49-F238E27FC236}">
                <a16:creationId xmlns:a16="http://schemas.microsoft.com/office/drawing/2014/main" id="{EA5844D9-2882-483F-BE4C-4A3783AE188F}"/>
              </a:ext>
            </a:extLst>
          </p:cNvPr>
          <p:cNvSpPr txBox="1"/>
          <p:nvPr/>
        </p:nvSpPr>
        <p:spPr>
          <a:xfrm>
            <a:off x="3493294" y="4149924"/>
            <a:ext cx="2578894"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Proxima Nova" panose="020B0604020202020204" charset="0"/>
                <a:sym typeface="Arial"/>
              </a:rPr>
              <a:t>Car Model ID</a:t>
            </a:r>
            <a:endParaRPr dirty="0">
              <a:latin typeface="Proxima Nova" panose="020B0604020202020204" charset="0"/>
            </a:endParaRPr>
          </a:p>
        </p:txBody>
      </p:sp>
      <p:sp>
        <p:nvSpPr>
          <p:cNvPr id="9" name="Oval 8">
            <a:extLst>
              <a:ext uri="{FF2B5EF4-FFF2-40B4-BE49-F238E27FC236}">
                <a16:creationId xmlns:a16="http://schemas.microsoft.com/office/drawing/2014/main" id="{367D2FA0-097F-4FA5-83B2-1D0D02946526}"/>
              </a:ext>
            </a:extLst>
          </p:cNvPr>
          <p:cNvSpPr/>
          <p:nvPr/>
        </p:nvSpPr>
        <p:spPr>
          <a:xfrm>
            <a:off x="7157858" y="2944412"/>
            <a:ext cx="1371600" cy="120551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8F5A881-C3C7-4F08-BCC3-09587BC82022}"/>
              </a:ext>
            </a:extLst>
          </p:cNvPr>
          <p:cNvSpPr/>
          <p:nvPr/>
        </p:nvSpPr>
        <p:spPr>
          <a:xfrm>
            <a:off x="1788319" y="2685507"/>
            <a:ext cx="1371600" cy="1205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08703F-E5D4-45E2-B327-EFB61DFE5EF1}"/>
              </a:ext>
            </a:extLst>
          </p:cNvPr>
          <p:cNvSpPr txBox="1"/>
          <p:nvPr/>
        </p:nvSpPr>
        <p:spPr>
          <a:xfrm>
            <a:off x="2881085" y="2636635"/>
            <a:ext cx="2409371" cy="307777"/>
          </a:xfrm>
          <a:prstGeom prst="rect">
            <a:avLst/>
          </a:prstGeom>
          <a:noFill/>
        </p:spPr>
        <p:txBody>
          <a:bodyPr wrap="square" rtlCol="0">
            <a:spAutoFit/>
          </a:bodyPr>
          <a:lstStyle/>
          <a:p>
            <a:r>
              <a:rPr lang="en-US" dirty="0">
                <a:solidFill>
                  <a:srgbClr val="FF0000"/>
                </a:solidFill>
                <a:latin typeface="Proxima Nova" panose="020B0604020202020204" charset="0"/>
              </a:rPr>
              <a:t>Under-Predictions</a:t>
            </a:r>
          </a:p>
        </p:txBody>
      </p:sp>
      <p:sp>
        <p:nvSpPr>
          <p:cNvPr id="12" name="TextBox 11">
            <a:extLst>
              <a:ext uri="{FF2B5EF4-FFF2-40B4-BE49-F238E27FC236}">
                <a16:creationId xmlns:a16="http://schemas.microsoft.com/office/drawing/2014/main" id="{49E5E1E5-CB26-41B6-8810-43E7671925C0}"/>
              </a:ext>
            </a:extLst>
          </p:cNvPr>
          <p:cNvSpPr txBox="1"/>
          <p:nvPr/>
        </p:nvSpPr>
        <p:spPr>
          <a:xfrm>
            <a:off x="6734629" y="4222354"/>
            <a:ext cx="2409371" cy="307777"/>
          </a:xfrm>
          <a:prstGeom prst="rect">
            <a:avLst/>
          </a:prstGeom>
          <a:noFill/>
        </p:spPr>
        <p:txBody>
          <a:bodyPr wrap="square" rtlCol="0">
            <a:spAutoFit/>
          </a:bodyPr>
          <a:lstStyle/>
          <a:p>
            <a:r>
              <a:rPr lang="en-US" dirty="0">
                <a:solidFill>
                  <a:srgbClr val="0070C0"/>
                </a:solidFill>
                <a:latin typeface="Proxima Nova" panose="020B0604020202020204" charset="0"/>
              </a:rPr>
              <a:t>Over-Predictions</a:t>
            </a:r>
          </a:p>
        </p:txBody>
      </p:sp>
    </p:spTree>
    <p:extLst>
      <p:ext uri="{BB962C8B-B14F-4D97-AF65-F5344CB8AC3E}">
        <p14:creationId xmlns:p14="http://schemas.microsoft.com/office/powerpoint/2010/main" val="135505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0FCC-038B-4F3D-81D5-BD5BB4A880D7}"/>
              </a:ext>
            </a:extLst>
          </p:cNvPr>
          <p:cNvSpPr>
            <a:spLocks noGrp="1"/>
          </p:cNvSpPr>
          <p:nvPr>
            <p:ph type="title"/>
          </p:nvPr>
        </p:nvSpPr>
        <p:spPr/>
        <p:txBody>
          <a:bodyPr/>
          <a:lstStyle/>
          <a:p>
            <a:r>
              <a:rPr lang="en-US" dirty="0">
                <a:solidFill>
                  <a:schemeClr val="accent1">
                    <a:lumMod val="75000"/>
                  </a:schemeClr>
                </a:solidFill>
              </a:rPr>
              <a:t>Assignment Tasks and Deliverables</a:t>
            </a:r>
          </a:p>
        </p:txBody>
      </p:sp>
      <p:sp>
        <p:nvSpPr>
          <p:cNvPr id="3" name="Text Placeholder 2">
            <a:extLst>
              <a:ext uri="{FF2B5EF4-FFF2-40B4-BE49-F238E27FC236}">
                <a16:creationId xmlns:a16="http://schemas.microsoft.com/office/drawing/2014/main" id="{AFA61157-7755-472D-8101-8FE5543D2EEA}"/>
              </a:ext>
            </a:extLst>
          </p:cNvPr>
          <p:cNvSpPr>
            <a:spLocks noGrp="1"/>
          </p:cNvSpPr>
          <p:nvPr>
            <p:ph type="body" idx="1"/>
          </p:nvPr>
        </p:nvSpPr>
        <p:spPr>
          <a:xfrm>
            <a:off x="311700" y="1152475"/>
            <a:ext cx="7773120" cy="3416400"/>
          </a:xfrm>
        </p:spPr>
        <p:txBody>
          <a:bodyPr/>
          <a:lstStyle/>
          <a:p>
            <a:r>
              <a:rPr lang="en-US" sz="1600" dirty="0"/>
              <a:t>Task 1: Data Pre-processing</a:t>
            </a:r>
          </a:p>
          <a:p>
            <a:endParaRPr lang="en-US" sz="1600" dirty="0"/>
          </a:p>
          <a:p>
            <a:r>
              <a:rPr lang="en-US" sz="1600" dirty="0"/>
              <a:t>Task 2: Gradient Descent</a:t>
            </a:r>
          </a:p>
          <a:p>
            <a:endParaRPr lang="en-US" sz="1600" dirty="0"/>
          </a:p>
          <a:p>
            <a:r>
              <a:rPr lang="en-US" sz="1600" dirty="0"/>
              <a:t>Task 3: Normal Equations</a:t>
            </a:r>
          </a:p>
          <a:p>
            <a:endParaRPr lang="en-US" sz="1600" dirty="0"/>
          </a:p>
          <a:p>
            <a:r>
              <a:rPr lang="en-US" sz="1600" dirty="0"/>
              <a:t>Task 4: GLM and Decision Trees</a:t>
            </a:r>
          </a:p>
          <a:p>
            <a:endParaRPr lang="en-US" sz="1600" dirty="0"/>
          </a:p>
          <a:p>
            <a:r>
              <a:rPr lang="en-US" sz="1600" dirty="0"/>
              <a:t>Task 5: Analysis of at least 1 over/ 1 </a:t>
            </a:r>
            <a:r>
              <a:rPr lang="en-US" sz="1600" i="1" dirty="0"/>
              <a:t>significant</a:t>
            </a:r>
            <a:r>
              <a:rPr lang="en-US" sz="1600" dirty="0"/>
              <a:t> under prediction. Check if the variation in prediction from reality is because the same car combination sold differently in Q12 or was it a new model, so the predictions are off? Report 1 line of comment for under and over prediction.</a:t>
            </a:r>
          </a:p>
        </p:txBody>
      </p:sp>
      <p:sp>
        <p:nvSpPr>
          <p:cNvPr id="5" name="Slide Number Placeholder 4">
            <a:extLst>
              <a:ext uri="{FF2B5EF4-FFF2-40B4-BE49-F238E27FC236}">
                <a16:creationId xmlns:a16="http://schemas.microsoft.com/office/drawing/2014/main" id="{A8C6E876-A622-47A1-B404-67073003E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050516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D8AE-01D3-4053-966F-8E1E5C4604EF}"/>
              </a:ext>
            </a:extLst>
          </p:cNvPr>
          <p:cNvSpPr>
            <a:spLocks noGrp="1"/>
          </p:cNvSpPr>
          <p:nvPr>
            <p:ph type="title"/>
          </p:nvPr>
        </p:nvSpPr>
        <p:spPr/>
        <p:txBody>
          <a:bodyPr/>
          <a:lstStyle/>
          <a:p>
            <a:r>
              <a:rPr lang="en-US" dirty="0">
                <a:solidFill>
                  <a:schemeClr val="accent1">
                    <a:lumMod val="75000"/>
                  </a:schemeClr>
                </a:solidFill>
              </a:rPr>
              <a:t>Expectations for Break-Out Sessions</a:t>
            </a:r>
          </a:p>
        </p:txBody>
      </p:sp>
      <p:sp>
        <p:nvSpPr>
          <p:cNvPr id="3" name="Text Placeholder 2">
            <a:extLst>
              <a:ext uri="{FF2B5EF4-FFF2-40B4-BE49-F238E27FC236}">
                <a16:creationId xmlns:a16="http://schemas.microsoft.com/office/drawing/2014/main" id="{301DB578-4AA9-4A9C-BB5B-F59E834CE3A4}"/>
              </a:ext>
            </a:extLst>
          </p:cNvPr>
          <p:cNvSpPr>
            <a:spLocks noGrp="1"/>
          </p:cNvSpPr>
          <p:nvPr>
            <p:ph type="body" idx="1"/>
          </p:nvPr>
        </p:nvSpPr>
        <p:spPr>
          <a:xfrm>
            <a:off x="311700" y="1152475"/>
            <a:ext cx="8283660" cy="3416400"/>
          </a:xfrm>
        </p:spPr>
        <p:txBody>
          <a:bodyPr/>
          <a:lstStyle/>
          <a:p>
            <a:r>
              <a:rPr lang="en-US" sz="2000" dirty="0"/>
              <a:t>Discuss the possibilities regarding function creation for each task.</a:t>
            </a:r>
          </a:p>
          <a:p>
            <a:r>
              <a:rPr lang="en-US" sz="2000" dirty="0"/>
              <a:t>Consider dividing activities like: </a:t>
            </a:r>
          </a:p>
          <a:p>
            <a:pPr lvl="1">
              <a:lnSpc>
                <a:spcPct val="100000"/>
              </a:lnSpc>
              <a:spcBef>
                <a:spcPts val="0"/>
              </a:spcBef>
            </a:pPr>
            <a:r>
              <a:rPr lang="en-US" sz="1800" dirty="0"/>
              <a:t>search pandas commands, </a:t>
            </a:r>
          </a:p>
          <a:p>
            <a:pPr lvl="1">
              <a:lnSpc>
                <a:spcPct val="100000"/>
              </a:lnSpc>
              <a:spcBef>
                <a:spcPts val="0"/>
              </a:spcBef>
            </a:pPr>
            <a:r>
              <a:rPr lang="en-US" sz="1800" dirty="0"/>
              <a:t>search </a:t>
            </a:r>
            <a:r>
              <a:rPr lang="en-US" sz="1800" dirty="0" err="1"/>
              <a:t>numpy</a:t>
            </a:r>
            <a:r>
              <a:rPr lang="en-US" sz="1800" dirty="0"/>
              <a:t> commands etc.</a:t>
            </a:r>
          </a:p>
          <a:p>
            <a:r>
              <a:rPr lang="en-US" sz="2000" dirty="0"/>
              <a:t>Work though high-level sub-tasks to discuss after breakout.</a:t>
            </a:r>
          </a:p>
          <a:p>
            <a:r>
              <a:rPr lang="en-US" sz="2000" dirty="0"/>
              <a:t>Collect questions and concerns to be discussed after breakout.</a:t>
            </a:r>
          </a:p>
        </p:txBody>
      </p:sp>
      <p:sp>
        <p:nvSpPr>
          <p:cNvPr id="5" name="Slide Number Placeholder 4">
            <a:extLst>
              <a:ext uri="{FF2B5EF4-FFF2-40B4-BE49-F238E27FC236}">
                <a16:creationId xmlns:a16="http://schemas.microsoft.com/office/drawing/2014/main" id="{24D1CF3C-D69F-4038-BBC9-9F0AA150B5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883050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AE25-7CAB-4F1C-83A9-418AC1B98155}"/>
              </a:ext>
            </a:extLst>
          </p:cNvPr>
          <p:cNvSpPr>
            <a:spLocks noGrp="1"/>
          </p:cNvSpPr>
          <p:nvPr>
            <p:ph type="title"/>
          </p:nvPr>
        </p:nvSpPr>
        <p:spPr/>
        <p:txBody>
          <a:bodyPr/>
          <a:lstStyle/>
          <a:p>
            <a:r>
              <a:rPr lang="en-US" dirty="0">
                <a:solidFill>
                  <a:schemeClr val="accent1">
                    <a:lumMod val="75000"/>
                  </a:schemeClr>
                </a:solidFill>
                <a:latin typeface="Proxima Nova" panose="020B0604020202020204" charset="0"/>
              </a:rPr>
              <a:t>Tentative Time Schedule for Breakout Sessions</a:t>
            </a:r>
          </a:p>
        </p:txBody>
      </p:sp>
      <p:sp>
        <p:nvSpPr>
          <p:cNvPr id="3" name="Text Placeholder 2">
            <a:extLst>
              <a:ext uri="{FF2B5EF4-FFF2-40B4-BE49-F238E27FC236}">
                <a16:creationId xmlns:a16="http://schemas.microsoft.com/office/drawing/2014/main" id="{B970A155-57D1-40DC-A64D-BD1AA0BD79A3}"/>
              </a:ext>
            </a:extLst>
          </p:cNvPr>
          <p:cNvSpPr>
            <a:spLocks noGrp="1"/>
          </p:cNvSpPr>
          <p:nvPr>
            <p:ph type="body" idx="1"/>
          </p:nvPr>
        </p:nvSpPr>
        <p:spPr>
          <a:xfrm>
            <a:off x="311700" y="931017"/>
            <a:ext cx="8520599" cy="3767457"/>
          </a:xfrm>
        </p:spPr>
        <p:txBody>
          <a:bodyPr/>
          <a:lstStyle/>
          <a:p>
            <a:pPr algn="l">
              <a:buFont typeface="Arial" panose="020B0604020202020204" pitchFamily="34" charset="0"/>
              <a:buChar char="•"/>
            </a:pPr>
            <a:r>
              <a:rPr lang="en-US" b="0" i="0" dirty="0">
                <a:solidFill>
                  <a:srgbClr val="1D1C1D"/>
                </a:solidFill>
                <a:effectLst/>
                <a:latin typeface="Proxima Nova" panose="020B0604020202020204" charset="0"/>
              </a:rPr>
              <a:t>Breakout session begins now (mainly for Task 1-2). Review all tasks. Do you understand them? Do you have an idea of what to do? </a:t>
            </a:r>
          </a:p>
          <a:p>
            <a:pPr algn="l">
              <a:buFont typeface="Arial" panose="020B0604020202020204" pitchFamily="34" charset="0"/>
              <a:buChar char="•"/>
            </a:pPr>
            <a:r>
              <a:rPr lang="en-US" b="0" i="0" dirty="0">
                <a:solidFill>
                  <a:srgbClr val="1D1C1D"/>
                </a:solidFill>
                <a:effectLst/>
                <a:latin typeface="Proxima Nova" panose="020B0604020202020204" charset="0"/>
              </a:rPr>
              <a:t>10:55 - we will return to whole group and check in on any questions you have. Then return to breakout sessions</a:t>
            </a:r>
          </a:p>
          <a:p>
            <a:pPr algn="l">
              <a:buFont typeface="Arial" panose="020B0604020202020204" pitchFamily="34" charset="0"/>
              <a:buChar char="•"/>
            </a:pPr>
            <a:r>
              <a:rPr lang="en-US" b="0" i="0" dirty="0">
                <a:solidFill>
                  <a:srgbClr val="1D1C1D"/>
                </a:solidFill>
                <a:effectLst/>
                <a:latin typeface="Proxima Nova" panose="020B0604020202020204" charset="0"/>
              </a:rPr>
              <a:t>Sven and Sohini will be circulating among groups. Ask them using Slack to join your group if needed.</a:t>
            </a:r>
          </a:p>
          <a:p>
            <a:pPr algn="l">
              <a:buFont typeface="Arial" panose="020B0604020202020204" pitchFamily="34" charset="0"/>
              <a:buChar char="•"/>
            </a:pPr>
            <a:r>
              <a:rPr lang="en-US" b="0" i="0" dirty="0">
                <a:solidFill>
                  <a:srgbClr val="1D1C1D"/>
                </a:solidFill>
                <a:effectLst/>
                <a:latin typeface="Proxima Nova" panose="020B0604020202020204" charset="0"/>
              </a:rPr>
              <a:t>11:05 - 12: you should complete Tasks 1 and 2 before lunch. (version 2 of coding assignment will be made available).</a:t>
            </a:r>
          </a:p>
          <a:p>
            <a:pPr algn="l">
              <a:buFont typeface="Arial" panose="020B0604020202020204" pitchFamily="34" charset="0"/>
              <a:buChar char="•"/>
            </a:pPr>
            <a:r>
              <a:rPr lang="en-US" b="0" i="0" dirty="0">
                <a:solidFill>
                  <a:srgbClr val="1D1C1D"/>
                </a:solidFill>
                <a:effectLst/>
                <a:latin typeface="Proxima Nova" panose="020B0604020202020204" charset="0"/>
              </a:rPr>
              <a:t>1- 1:05: Whole group </a:t>
            </a:r>
            <a:r>
              <a:rPr lang="en-US" b="0" i="0" dirty="0" err="1">
                <a:solidFill>
                  <a:srgbClr val="1D1C1D"/>
                </a:solidFill>
                <a:effectLst/>
                <a:latin typeface="Proxima Nova" panose="020B0604020202020204" charset="0"/>
              </a:rPr>
              <a:t>checkin</a:t>
            </a:r>
            <a:r>
              <a:rPr lang="en-US" b="0" i="0" dirty="0">
                <a:solidFill>
                  <a:srgbClr val="1D1C1D"/>
                </a:solidFill>
                <a:effectLst/>
                <a:latin typeface="Proxima Nova" panose="020B0604020202020204" charset="0"/>
              </a:rPr>
              <a:t> after lunch about your progress, any questions relevant to group.</a:t>
            </a:r>
          </a:p>
          <a:p>
            <a:pPr algn="l">
              <a:buFont typeface="Arial" panose="020B0604020202020204" pitchFamily="34" charset="0"/>
              <a:buChar char="•"/>
            </a:pPr>
            <a:r>
              <a:rPr lang="en-US" b="0" i="0" dirty="0">
                <a:solidFill>
                  <a:srgbClr val="1D1C1D"/>
                </a:solidFill>
                <a:effectLst/>
                <a:latin typeface="Proxima Nova" panose="020B0604020202020204" charset="0"/>
              </a:rPr>
              <a:t>1:05- 1:55: Breakout Session for Tasks 3-5.</a:t>
            </a:r>
          </a:p>
          <a:p>
            <a:pPr algn="l">
              <a:buFont typeface="Arial" panose="020B0604020202020204" pitchFamily="34" charset="0"/>
              <a:buChar char="•"/>
            </a:pPr>
            <a:r>
              <a:rPr lang="en-US" dirty="0">
                <a:solidFill>
                  <a:srgbClr val="1D1C1D"/>
                </a:solidFill>
                <a:latin typeface="Proxima Nova" panose="020B0604020202020204" charset="0"/>
              </a:rPr>
              <a:t>1:55-2:10pm: we will return for a whole group and check in on any questions regarding Tasks 3-5. (version 3 of coding assignment will be made available.)</a:t>
            </a:r>
          </a:p>
          <a:p>
            <a:pPr algn="l">
              <a:buFont typeface="Arial" panose="020B0604020202020204" pitchFamily="34" charset="0"/>
              <a:buChar char="•"/>
            </a:pPr>
            <a:r>
              <a:rPr lang="en-US" b="0" i="0" dirty="0">
                <a:solidFill>
                  <a:srgbClr val="1D1C1D"/>
                </a:solidFill>
                <a:effectLst/>
                <a:latin typeface="Proxima Nova" panose="020B0604020202020204" charset="0"/>
              </a:rPr>
              <a:t>2:10-2:30: Breakout session to complete as much as possible.</a:t>
            </a:r>
          </a:p>
          <a:p>
            <a:pPr algn="l">
              <a:buFont typeface="Arial" panose="020B0604020202020204" pitchFamily="34" charset="0"/>
              <a:buChar char="•"/>
            </a:pPr>
            <a:r>
              <a:rPr lang="en-US" dirty="0">
                <a:solidFill>
                  <a:srgbClr val="1D1C1D"/>
                </a:solidFill>
                <a:latin typeface="Proxima Nova" panose="020B0604020202020204" charset="0"/>
              </a:rPr>
              <a:t>2:30-2:35: Discuss as a group on what else is needed to complete assignment.</a:t>
            </a:r>
            <a:endParaRPr lang="en-US" b="0" i="0" dirty="0">
              <a:solidFill>
                <a:srgbClr val="1D1C1D"/>
              </a:solidFill>
              <a:effectLst/>
              <a:latin typeface="Proxima Nova" panose="020B0604020202020204" charset="0"/>
            </a:endParaRPr>
          </a:p>
          <a:p>
            <a:pPr algn="l">
              <a:buFont typeface="Arial" panose="020B0604020202020204" pitchFamily="34" charset="0"/>
              <a:buChar char="•"/>
            </a:pPr>
            <a:r>
              <a:rPr lang="en-US" dirty="0">
                <a:solidFill>
                  <a:srgbClr val="1D1C1D"/>
                </a:solidFill>
                <a:latin typeface="Proxima Nova" panose="020B0604020202020204" charset="0"/>
              </a:rPr>
              <a:t>2:35 pm: Return for discussion on Ethics and fill out Feedback form.</a:t>
            </a:r>
          </a:p>
          <a:p>
            <a:pPr algn="l">
              <a:buFont typeface="Arial" panose="020B0604020202020204" pitchFamily="34" charset="0"/>
              <a:buChar char="•"/>
            </a:pPr>
            <a:r>
              <a:rPr lang="en-US" b="0" i="0" dirty="0">
                <a:solidFill>
                  <a:srgbClr val="1D1C1D"/>
                </a:solidFill>
                <a:effectLst/>
                <a:latin typeface="Proxima Nova" panose="020B0604020202020204" charset="0"/>
              </a:rPr>
              <a:t>S</a:t>
            </a:r>
            <a:r>
              <a:rPr lang="en-US" dirty="0">
                <a:solidFill>
                  <a:srgbClr val="1D1C1D"/>
                </a:solidFill>
                <a:latin typeface="Proxima Nova" panose="020B0604020202020204" charset="0"/>
              </a:rPr>
              <a:t>ubmit coding assignment by midnight Saturday.</a:t>
            </a:r>
            <a:endParaRPr lang="en-US" b="0" i="0" dirty="0">
              <a:solidFill>
                <a:srgbClr val="1D1C1D"/>
              </a:solidFill>
              <a:effectLst/>
              <a:latin typeface="Proxima Nova" panose="020B0604020202020204" charset="0"/>
            </a:endParaRPr>
          </a:p>
          <a:p>
            <a:endParaRPr lang="en-US" dirty="0">
              <a:latin typeface="Proxima Nova" panose="020B0604020202020204" charset="0"/>
            </a:endParaRPr>
          </a:p>
        </p:txBody>
      </p:sp>
      <p:sp>
        <p:nvSpPr>
          <p:cNvPr id="5" name="Slide Number Placeholder 4">
            <a:extLst>
              <a:ext uri="{FF2B5EF4-FFF2-40B4-BE49-F238E27FC236}">
                <a16:creationId xmlns:a16="http://schemas.microsoft.com/office/drawing/2014/main" id="{581BD338-3593-474B-AFDF-50F1524AFDE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3302850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6A80-FA91-49C0-8EAD-E4C2E86CF713}"/>
              </a:ext>
            </a:extLst>
          </p:cNvPr>
          <p:cNvSpPr>
            <a:spLocks noGrp="1"/>
          </p:cNvSpPr>
          <p:nvPr>
            <p:ph type="title"/>
          </p:nvPr>
        </p:nvSpPr>
        <p:spPr>
          <a:xfrm>
            <a:off x="623400" y="1916638"/>
            <a:ext cx="8520600" cy="572700"/>
          </a:xfrm>
        </p:spPr>
        <p:txBody>
          <a:bodyPr/>
          <a:lstStyle/>
          <a:p>
            <a:r>
              <a:rPr lang="en-US" dirty="0">
                <a:solidFill>
                  <a:schemeClr val="accent1">
                    <a:lumMod val="75000"/>
                  </a:schemeClr>
                </a:solidFill>
              </a:rPr>
              <a:t>Ready to Submit</a:t>
            </a:r>
          </a:p>
        </p:txBody>
      </p:sp>
    </p:spTree>
    <p:extLst>
      <p:ext uri="{BB962C8B-B14F-4D97-AF65-F5344CB8AC3E}">
        <p14:creationId xmlns:p14="http://schemas.microsoft.com/office/powerpoint/2010/main" val="351767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D6E9-1ACC-469A-A93E-E87566AC3BD6}"/>
              </a:ext>
            </a:extLst>
          </p:cNvPr>
          <p:cNvSpPr>
            <a:spLocks noGrp="1"/>
          </p:cNvSpPr>
          <p:nvPr>
            <p:ph type="title"/>
          </p:nvPr>
        </p:nvSpPr>
        <p:spPr/>
        <p:txBody>
          <a:bodyPr/>
          <a:lstStyle/>
          <a:p>
            <a:r>
              <a:rPr lang="en-US" dirty="0">
                <a:solidFill>
                  <a:schemeClr val="accent1">
                    <a:lumMod val="75000"/>
                  </a:schemeClr>
                </a:solidFill>
              </a:rPr>
              <a:t>Ethics: Introduction to Bias and Privacy</a:t>
            </a:r>
          </a:p>
        </p:txBody>
      </p:sp>
      <p:sp>
        <p:nvSpPr>
          <p:cNvPr id="3" name="Text Placeholder 2">
            <a:extLst>
              <a:ext uri="{FF2B5EF4-FFF2-40B4-BE49-F238E27FC236}">
                <a16:creationId xmlns:a16="http://schemas.microsoft.com/office/drawing/2014/main" id="{83F5CE50-BF87-45CC-9F67-E6A4F58CA655}"/>
              </a:ext>
            </a:extLst>
          </p:cNvPr>
          <p:cNvSpPr>
            <a:spLocks noGrp="1"/>
          </p:cNvSpPr>
          <p:nvPr>
            <p:ph type="body" idx="1"/>
          </p:nvPr>
        </p:nvSpPr>
        <p:spPr>
          <a:xfrm>
            <a:off x="311700" y="1017725"/>
            <a:ext cx="8095508" cy="3551150"/>
          </a:xfrm>
        </p:spPr>
        <p:txBody>
          <a:bodyPr/>
          <a:lstStyle/>
          <a:p>
            <a:pPr marL="139700" indent="0" rtl="0" fontAlgn="base">
              <a:spcBef>
                <a:spcPts val="0"/>
              </a:spcBef>
              <a:spcAft>
                <a:spcPts val="0"/>
              </a:spcAft>
              <a:buNone/>
            </a:pPr>
            <a:r>
              <a:rPr lang="en-US" sz="1800" b="0" i="0" u="none" strike="noStrike" dirty="0">
                <a:solidFill>
                  <a:srgbClr val="000000"/>
                </a:solidFill>
                <a:effectLst/>
                <a:latin typeface="Proxima Nova" panose="020B0604020202020204" charset="0"/>
              </a:rPr>
              <a:t>Consider the situation that your team is now being invited to partner with the “Personalization” team to see if you can use more user-specific data with the hope of improving prediction accuracy. Discuss:</a:t>
            </a:r>
          </a:p>
          <a:p>
            <a:pPr rtl="0" fontAlgn="base">
              <a:spcBef>
                <a:spcPts val="0"/>
              </a:spcBef>
              <a:spcAft>
                <a:spcPts val="0"/>
              </a:spcAft>
              <a:buFont typeface="Wingdings" panose="05000000000000000000" pitchFamily="2" charset="2"/>
              <a:buChar char="Ø"/>
            </a:pPr>
            <a:r>
              <a:rPr lang="en-US" sz="1800" b="0" i="0" u="none" strike="noStrike" dirty="0">
                <a:solidFill>
                  <a:srgbClr val="000000"/>
                </a:solidFill>
                <a:effectLst/>
                <a:latin typeface="Proxima Nova" panose="020B0604020202020204" charset="0"/>
              </a:rPr>
              <a:t>The dataset used today does not contain any data about purchasers. As is, does GDPR apply? </a:t>
            </a:r>
          </a:p>
          <a:p>
            <a:pPr rtl="0" fontAlgn="base">
              <a:spcBef>
                <a:spcPts val="0"/>
              </a:spcBef>
              <a:spcAft>
                <a:spcPts val="0"/>
              </a:spcAft>
              <a:buFont typeface="Wingdings" panose="05000000000000000000" pitchFamily="2" charset="2"/>
              <a:buChar char="Ø"/>
            </a:pPr>
            <a:r>
              <a:rPr lang="en-US" sz="1800" b="0" i="0" u="none" strike="noStrike" dirty="0">
                <a:solidFill>
                  <a:srgbClr val="000000"/>
                </a:solidFill>
                <a:effectLst/>
                <a:latin typeface="Proxima Nova" panose="020B0604020202020204" charset="0"/>
              </a:rPr>
              <a:t>The market research and personalization team can give you this dataset augmented with information about the individual purchasers. What implications does it have if you re-run the model with this information? </a:t>
            </a:r>
          </a:p>
          <a:p>
            <a:pPr marL="742950" lvl="1"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Proxima Nova" panose="020B0604020202020204" charset="0"/>
              </a:rPr>
              <a:t>Will personalization actually help you make a prediction?</a:t>
            </a:r>
          </a:p>
          <a:p>
            <a:pPr>
              <a:buFont typeface="Wingdings" panose="05000000000000000000" pitchFamily="2" charset="2"/>
              <a:buChar char="Ø"/>
            </a:pPr>
            <a:r>
              <a:rPr lang="en-US" sz="1800" b="0" i="0" u="none" strike="noStrike" dirty="0">
                <a:solidFill>
                  <a:srgbClr val="000000"/>
                </a:solidFill>
                <a:effectLst/>
                <a:latin typeface="Proxima Nova" panose="020B0604020202020204" charset="0"/>
              </a:rPr>
              <a:t>You should use the smallest number of features that work. Do you actually want the personal data?</a:t>
            </a:r>
            <a:br>
              <a:rPr lang="en-US" sz="1800" b="0" i="0" u="none" strike="noStrike" dirty="0">
                <a:solidFill>
                  <a:srgbClr val="000000"/>
                </a:solidFill>
                <a:effectLst/>
                <a:latin typeface="Proxima Nova" panose="020B0604020202020204" charset="0"/>
              </a:rPr>
            </a:br>
            <a:endParaRPr lang="en-US" sz="1800" dirty="0">
              <a:latin typeface="Proxima Nova" panose="020B0604020202020204" charset="0"/>
            </a:endParaRPr>
          </a:p>
        </p:txBody>
      </p:sp>
      <p:sp>
        <p:nvSpPr>
          <p:cNvPr id="5" name="Slide Number Placeholder 4">
            <a:extLst>
              <a:ext uri="{FF2B5EF4-FFF2-40B4-BE49-F238E27FC236}">
                <a16:creationId xmlns:a16="http://schemas.microsoft.com/office/drawing/2014/main" id="{D2030AE8-0392-45EE-924B-93AF947629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699534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FB30-076D-4505-AC7B-22D54E69E7E2}"/>
              </a:ext>
            </a:extLst>
          </p:cNvPr>
          <p:cNvSpPr>
            <a:spLocks noGrp="1"/>
          </p:cNvSpPr>
          <p:nvPr>
            <p:ph type="title"/>
          </p:nvPr>
        </p:nvSpPr>
        <p:spPr>
          <a:xfrm>
            <a:off x="435308" y="417183"/>
            <a:ext cx="8520600" cy="572700"/>
          </a:xfrm>
        </p:spPr>
        <p:txBody>
          <a:bodyPr/>
          <a:lstStyle/>
          <a:p>
            <a:r>
              <a:rPr lang="en-US" dirty="0">
                <a:solidFill>
                  <a:schemeClr val="accent1">
                    <a:lumMod val="75000"/>
                  </a:schemeClr>
                </a:solidFill>
              </a:rPr>
              <a:t>Learning Objectives checklist</a:t>
            </a:r>
          </a:p>
        </p:txBody>
      </p:sp>
      <p:sp>
        <p:nvSpPr>
          <p:cNvPr id="3" name="Text Placeholder 2">
            <a:extLst>
              <a:ext uri="{FF2B5EF4-FFF2-40B4-BE49-F238E27FC236}">
                <a16:creationId xmlns:a16="http://schemas.microsoft.com/office/drawing/2014/main" id="{10EB9C00-075F-4522-9FFB-13D28F778377}"/>
              </a:ext>
            </a:extLst>
          </p:cNvPr>
          <p:cNvSpPr>
            <a:spLocks noGrp="1"/>
          </p:cNvSpPr>
          <p:nvPr>
            <p:ph type="body" idx="1"/>
          </p:nvPr>
        </p:nvSpPr>
        <p:spPr>
          <a:xfrm>
            <a:off x="311699" y="1152475"/>
            <a:ext cx="8703714" cy="3416400"/>
          </a:xfrm>
        </p:spPr>
        <p:txBody>
          <a:bodyPr/>
          <a:lstStyle/>
          <a:p>
            <a:pPr algn="just" rtl="0" fontAlgn="base">
              <a:spcBef>
                <a:spcPts val="0"/>
              </a:spcBef>
              <a:spcAft>
                <a:spcPts val="0"/>
              </a:spcAft>
              <a:buFont typeface="Wingdings" panose="05000000000000000000" pitchFamily="2" charset="2"/>
              <a:buChar char="ü"/>
            </a:pPr>
            <a:r>
              <a:rPr lang="en-US" sz="1600" dirty="0">
                <a:solidFill>
                  <a:srgbClr val="000000"/>
                </a:solidFill>
                <a:latin typeface="Proxima Nova" panose="020B0604020202020204" charset="0"/>
              </a:rPr>
              <a:t>I</a:t>
            </a:r>
            <a:r>
              <a:rPr lang="en-US" sz="1600" b="0" i="0" u="none" strike="noStrike" dirty="0">
                <a:solidFill>
                  <a:srgbClr val="000000"/>
                </a:solidFill>
                <a:effectLst/>
                <a:latin typeface="Proxima Nova" panose="020B0604020202020204" charset="0"/>
              </a:rPr>
              <a:t>mplement Linear and Non-linear regression models on real-life sample problems.</a:t>
            </a:r>
          </a:p>
          <a:p>
            <a:pPr algn="just" rtl="0" fontAlgn="base">
              <a:spcBef>
                <a:spcPts val="0"/>
              </a:spcBef>
              <a:spcAft>
                <a:spcPts val="0"/>
              </a:spcAft>
              <a:buFont typeface="Wingdings" panose="05000000000000000000" pitchFamily="2" charset="2"/>
              <a:buChar char="q"/>
            </a:pPr>
            <a:endParaRPr lang="en-US" sz="1600" b="0" i="0" u="none" strike="noStrike" dirty="0">
              <a:solidFill>
                <a:srgbClr val="000000"/>
              </a:solidFill>
              <a:effectLst/>
              <a:latin typeface="Proxima Nova" panose="020B0604020202020204" charset="0"/>
            </a:endParaRPr>
          </a:p>
          <a:p>
            <a:pPr algn="just" rtl="0" fontAlgn="base">
              <a:spcBef>
                <a:spcPts val="0"/>
              </a:spcBef>
              <a:spcAft>
                <a:spcPts val="0"/>
              </a:spcAft>
              <a:buFont typeface="Wingdings" panose="05000000000000000000" pitchFamily="2" charset="2"/>
              <a:buChar char="ü"/>
            </a:pPr>
            <a:r>
              <a:rPr lang="en-US" sz="1600" b="0" i="0" u="none" strike="noStrike" dirty="0">
                <a:solidFill>
                  <a:srgbClr val="000000"/>
                </a:solidFill>
                <a:effectLst/>
                <a:latin typeface="Proxima Nova" panose="020B0604020202020204" charset="0"/>
              </a:rPr>
              <a:t>Understand the output metrics and parameters to assess regression models.</a:t>
            </a:r>
          </a:p>
          <a:p>
            <a:pPr algn="just" rtl="0" fontAlgn="base">
              <a:spcBef>
                <a:spcPts val="0"/>
              </a:spcBef>
              <a:spcAft>
                <a:spcPts val="0"/>
              </a:spcAft>
              <a:buFont typeface="Wingdings" panose="05000000000000000000" pitchFamily="2" charset="2"/>
              <a:buChar char="ü"/>
            </a:pPr>
            <a:endParaRPr lang="en-US" sz="1600" b="0" i="0" u="none" strike="noStrike" dirty="0">
              <a:solidFill>
                <a:srgbClr val="000000"/>
              </a:solidFill>
              <a:effectLst/>
              <a:latin typeface="Proxima Nova" panose="020B0604020202020204" charset="0"/>
            </a:endParaRPr>
          </a:p>
          <a:p>
            <a:pPr algn="just" rtl="0" fontAlgn="base">
              <a:spcBef>
                <a:spcPts val="0"/>
              </a:spcBef>
              <a:spcAft>
                <a:spcPts val="0"/>
              </a:spcAft>
              <a:buFont typeface="Wingdings" panose="05000000000000000000" pitchFamily="2" charset="2"/>
              <a:buChar char="ü"/>
            </a:pPr>
            <a:r>
              <a:rPr lang="en-US" sz="1600" dirty="0">
                <a:solidFill>
                  <a:srgbClr val="000000"/>
                </a:solidFill>
                <a:latin typeface="Proxima Nova" panose="020B0604020202020204" charset="0"/>
              </a:rPr>
              <a:t>V</a:t>
            </a:r>
            <a:r>
              <a:rPr lang="en-US" sz="1600" b="0" i="0" u="none" strike="noStrike" dirty="0">
                <a:solidFill>
                  <a:srgbClr val="000000"/>
                </a:solidFill>
                <a:effectLst/>
                <a:latin typeface="Proxima Nova" panose="020B0604020202020204" charset="0"/>
              </a:rPr>
              <a:t>isualize and report model outcomes after benchmarking across several methods.</a:t>
            </a:r>
          </a:p>
          <a:p>
            <a:pPr algn="just" rtl="0" fontAlgn="base">
              <a:spcBef>
                <a:spcPts val="0"/>
              </a:spcBef>
              <a:spcAft>
                <a:spcPts val="0"/>
              </a:spcAft>
              <a:buFont typeface="Wingdings" panose="05000000000000000000" pitchFamily="2" charset="2"/>
              <a:buChar char="ü"/>
            </a:pPr>
            <a:endParaRPr lang="en-US" sz="1600" b="0" i="0" u="none" strike="noStrike" dirty="0">
              <a:solidFill>
                <a:srgbClr val="000000"/>
              </a:solidFill>
              <a:effectLst/>
              <a:latin typeface="Proxima Nova" panose="020B0604020202020204" charset="0"/>
            </a:endParaRPr>
          </a:p>
          <a:p>
            <a:pPr algn="just" rtl="0" fontAlgn="base">
              <a:spcBef>
                <a:spcPts val="0"/>
              </a:spcBef>
              <a:spcAft>
                <a:spcPts val="0"/>
              </a:spcAft>
              <a:buFont typeface="Wingdings" panose="05000000000000000000" pitchFamily="2" charset="2"/>
              <a:buChar char="ü"/>
            </a:pPr>
            <a:r>
              <a:rPr lang="en-US" sz="1600" b="0" i="0" u="none" strike="noStrike" dirty="0">
                <a:solidFill>
                  <a:srgbClr val="000000"/>
                </a:solidFill>
                <a:effectLst/>
                <a:latin typeface="Proxima Nova" panose="020B0604020202020204" charset="0"/>
              </a:rPr>
              <a:t>Understand the </a:t>
            </a:r>
            <a:r>
              <a:rPr lang="en-US" sz="1600" dirty="0">
                <a:solidFill>
                  <a:srgbClr val="000000"/>
                </a:solidFill>
                <a:latin typeface="Proxima Nova" panose="020B0604020202020204" charset="0"/>
              </a:rPr>
              <a:t>difference between </a:t>
            </a:r>
            <a:r>
              <a:rPr lang="en-US" sz="1600" i="1" dirty="0">
                <a:solidFill>
                  <a:srgbClr val="000000"/>
                </a:solidFill>
                <a:latin typeface="Proxima Nova" panose="020B0604020202020204" charset="0"/>
              </a:rPr>
              <a:t>correlation</a:t>
            </a:r>
            <a:r>
              <a:rPr lang="en-US" sz="1600" dirty="0">
                <a:solidFill>
                  <a:srgbClr val="000000"/>
                </a:solidFill>
                <a:latin typeface="Proxima Nova" panose="020B0604020202020204" charset="0"/>
              </a:rPr>
              <a:t> and </a:t>
            </a:r>
            <a:r>
              <a:rPr lang="en-US" sz="1600" i="1" dirty="0">
                <a:solidFill>
                  <a:srgbClr val="000000"/>
                </a:solidFill>
                <a:latin typeface="Proxima Nova" panose="020B0604020202020204" charset="0"/>
              </a:rPr>
              <a:t>causation</a:t>
            </a:r>
            <a:r>
              <a:rPr lang="en-US" sz="1600" dirty="0">
                <a:solidFill>
                  <a:srgbClr val="000000"/>
                </a:solidFill>
                <a:latin typeface="Proxima Nova" panose="020B0604020202020204" charset="0"/>
              </a:rPr>
              <a:t>.</a:t>
            </a:r>
          </a:p>
          <a:p>
            <a:pPr algn="just" rtl="0" fontAlgn="base">
              <a:spcBef>
                <a:spcPts val="0"/>
              </a:spcBef>
              <a:spcAft>
                <a:spcPts val="0"/>
              </a:spcAft>
              <a:buFont typeface="Wingdings" panose="05000000000000000000" pitchFamily="2" charset="2"/>
              <a:buChar char="ü"/>
            </a:pPr>
            <a:endParaRPr lang="en-US" sz="1600" b="0" i="0" u="none" strike="noStrike" dirty="0">
              <a:solidFill>
                <a:srgbClr val="000000"/>
              </a:solidFill>
              <a:effectLst/>
              <a:latin typeface="Proxima Nova" panose="020B0604020202020204" charset="0"/>
            </a:endParaRPr>
          </a:p>
          <a:p>
            <a:pPr algn="just" rtl="0" fontAlgn="base">
              <a:spcBef>
                <a:spcPts val="0"/>
              </a:spcBef>
              <a:spcAft>
                <a:spcPts val="0"/>
              </a:spcAft>
              <a:buFont typeface="Wingdings" panose="05000000000000000000" pitchFamily="2" charset="2"/>
              <a:buChar char="ü"/>
            </a:pPr>
            <a:r>
              <a:rPr lang="en-US" sz="1600" b="0" i="0" u="none" strike="noStrike" dirty="0">
                <a:solidFill>
                  <a:srgbClr val="000000"/>
                </a:solidFill>
                <a:effectLst/>
                <a:latin typeface="Proxima Nova" panose="020B0604020202020204" charset="0"/>
              </a:rPr>
              <a:t>Analyze underlying limiting conditions (under predictions/over predictions).</a:t>
            </a:r>
            <a:endParaRPr lang="en-US" sz="1600" dirty="0">
              <a:latin typeface="Proxima Nova" panose="020B0604020202020204" charset="0"/>
            </a:endParaRPr>
          </a:p>
        </p:txBody>
      </p:sp>
      <p:sp>
        <p:nvSpPr>
          <p:cNvPr id="5" name="Slide Number Placeholder 4">
            <a:extLst>
              <a:ext uri="{FF2B5EF4-FFF2-40B4-BE49-F238E27FC236}">
                <a16:creationId xmlns:a16="http://schemas.microsoft.com/office/drawing/2014/main" id="{05C561E1-4950-4FF4-B1DE-51ED46F866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3949856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C3B8-EE29-4F62-AB9F-FD022A48DB28}"/>
              </a:ext>
            </a:extLst>
          </p:cNvPr>
          <p:cNvSpPr>
            <a:spLocks noGrp="1"/>
          </p:cNvSpPr>
          <p:nvPr>
            <p:ph type="title"/>
          </p:nvPr>
        </p:nvSpPr>
        <p:spPr>
          <a:xfrm>
            <a:off x="435049" y="1934735"/>
            <a:ext cx="8520600" cy="572700"/>
          </a:xfrm>
        </p:spPr>
        <p:txBody>
          <a:bodyPr/>
          <a:lstStyle/>
          <a:p>
            <a:r>
              <a:rPr lang="en-US" sz="1800" b="0" i="0" u="none" strike="noStrike" dirty="0">
                <a:solidFill>
                  <a:srgbClr val="000000"/>
                </a:solidFill>
                <a:effectLst/>
                <a:latin typeface="Verdana" panose="020B0604030504040204" pitchFamily="34" charset="0"/>
                <a:hlinkClick r:id="rId2"/>
              </a:rPr>
              <a:t>Q. What is overfitting and underfitting ? Give examples. How do you overcome them?</a:t>
            </a:r>
            <a:r>
              <a:rPr lang="en-US" sz="1800" b="0" i="0" u="none" strike="noStrike" dirty="0">
                <a:solidFill>
                  <a:srgbClr val="000000"/>
                </a:solidFill>
                <a:effectLst/>
                <a:latin typeface="Verdana" panose="020B0604030504040204" pitchFamily="34" charset="0"/>
              </a:rPr>
              <a:t> </a:t>
            </a:r>
            <a:br>
              <a:rPr lang="en-US" sz="1800" b="0" i="0" u="none" strike="noStrike" dirty="0">
                <a:solidFill>
                  <a:srgbClr val="000000"/>
                </a:solidFill>
                <a:effectLst/>
                <a:latin typeface="Verdana" panose="020B0604030504040204" pitchFamily="34" charset="0"/>
              </a:rPr>
            </a:br>
            <a:endParaRPr lang="en-US" dirty="0"/>
          </a:p>
        </p:txBody>
      </p:sp>
      <p:sp>
        <p:nvSpPr>
          <p:cNvPr id="3" name="TextBox 2">
            <a:extLst>
              <a:ext uri="{FF2B5EF4-FFF2-40B4-BE49-F238E27FC236}">
                <a16:creationId xmlns:a16="http://schemas.microsoft.com/office/drawing/2014/main" id="{5ADC6784-5919-4513-BF69-ED7175545567}"/>
              </a:ext>
            </a:extLst>
          </p:cNvPr>
          <p:cNvSpPr txBox="1"/>
          <p:nvPr/>
        </p:nvSpPr>
        <p:spPr>
          <a:xfrm>
            <a:off x="2788920" y="533400"/>
            <a:ext cx="3451860" cy="461665"/>
          </a:xfrm>
          <a:prstGeom prst="rect">
            <a:avLst/>
          </a:prstGeom>
          <a:noFill/>
        </p:spPr>
        <p:txBody>
          <a:bodyPr wrap="square" rtlCol="0">
            <a:spAutoFit/>
          </a:bodyPr>
          <a:lstStyle/>
          <a:p>
            <a:r>
              <a:rPr lang="en-US" sz="2400" dirty="0">
                <a:solidFill>
                  <a:schemeClr val="accent1">
                    <a:lumMod val="75000"/>
                  </a:schemeClr>
                </a:solidFill>
                <a:latin typeface="Proxima Nova" panose="020B0604020202020204" charset="0"/>
              </a:rPr>
              <a:t>Food for thought!</a:t>
            </a:r>
          </a:p>
        </p:txBody>
      </p:sp>
    </p:spTree>
    <p:extLst>
      <p:ext uri="{BB962C8B-B14F-4D97-AF65-F5344CB8AC3E}">
        <p14:creationId xmlns:p14="http://schemas.microsoft.com/office/powerpoint/2010/main" val="1705736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5C561E1-4950-4FF4-B1DE-51ED46F866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1026" name="Picture 2">
            <a:extLst>
              <a:ext uri="{FF2B5EF4-FFF2-40B4-BE49-F238E27FC236}">
                <a16:creationId xmlns:a16="http://schemas.microsoft.com/office/drawing/2014/main" id="{B77C4E5E-5628-9243-9CDD-3773956FC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910" y="815767"/>
            <a:ext cx="8630179" cy="36647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AFC69D5-C00F-B64B-8677-5CFB6FA1E9EF}"/>
              </a:ext>
            </a:extLst>
          </p:cNvPr>
          <p:cNvSpPr txBox="1"/>
          <p:nvPr/>
        </p:nvSpPr>
        <p:spPr>
          <a:xfrm>
            <a:off x="548640" y="4452125"/>
            <a:ext cx="4224528" cy="307777"/>
          </a:xfrm>
          <a:prstGeom prst="rect">
            <a:avLst/>
          </a:prstGeom>
          <a:noFill/>
        </p:spPr>
        <p:txBody>
          <a:bodyPr wrap="square" rtlCol="0">
            <a:spAutoFit/>
          </a:bodyPr>
          <a:lstStyle/>
          <a:p>
            <a:r>
              <a:rPr lang="en-US" dirty="0"/>
              <a:t>Source: </a:t>
            </a:r>
            <a:r>
              <a:rPr lang="en-US" dirty="0" err="1"/>
              <a:t>Workera.ai</a:t>
            </a:r>
            <a:endParaRPr lang="en-US" dirty="0"/>
          </a:p>
        </p:txBody>
      </p:sp>
      <p:sp>
        <p:nvSpPr>
          <p:cNvPr id="9" name="Title 8">
            <a:extLst>
              <a:ext uri="{FF2B5EF4-FFF2-40B4-BE49-F238E27FC236}">
                <a16:creationId xmlns:a16="http://schemas.microsoft.com/office/drawing/2014/main" id="{D57A9529-4D03-0A43-9088-7C5CB6A17378}"/>
              </a:ext>
            </a:extLst>
          </p:cNvPr>
          <p:cNvSpPr>
            <a:spLocks noGrp="1"/>
          </p:cNvSpPr>
          <p:nvPr>
            <p:ph type="title"/>
          </p:nvPr>
        </p:nvSpPr>
        <p:spPr>
          <a:xfrm>
            <a:off x="311700" y="445025"/>
            <a:ext cx="8520600" cy="286495"/>
          </a:xfrm>
        </p:spPr>
        <p:txBody>
          <a:bodyPr/>
          <a:lstStyle/>
          <a:p>
            <a:r>
              <a:rPr lang="en-US" sz="2000" dirty="0"/>
              <a:t>What is an MLE vs a Data Scientist, etc.</a:t>
            </a:r>
            <a:br>
              <a:rPr lang="en-US" sz="2000" dirty="0"/>
            </a:br>
            <a:endParaRPr lang="en-US" sz="2000" dirty="0"/>
          </a:p>
        </p:txBody>
      </p:sp>
    </p:spTree>
    <p:extLst>
      <p:ext uri="{BB962C8B-B14F-4D97-AF65-F5344CB8AC3E}">
        <p14:creationId xmlns:p14="http://schemas.microsoft.com/office/powerpoint/2010/main" val="132900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5C561E1-4950-4FF4-B1DE-51ED46F866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9" name="Title 8">
            <a:extLst>
              <a:ext uri="{FF2B5EF4-FFF2-40B4-BE49-F238E27FC236}">
                <a16:creationId xmlns:a16="http://schemas.microsoft.com/office/drawing/2014/main" id="{D57A9529-4D03-0A43-9088-7C5CB6A17378}"/>
              </a:ext>
            </a:extLst>
          </p:cNvPr>
          <p:cNvSpPr>
            <a:spLocks noGrp="1"/>
          </p:cNvSpPr>
          <p:nvPr>
            <p:ph type="title"/>
          </p:nvPr>
        </p:nvSpPr>
        <p:spPr>
          <a:xfrm>
            <a:off x="311700" y="445025"/>
            <a:ext cx="8520600" cy="286495"/>
          </a:xfrm>
        </p:spPr>
        <p:txBody>
          <a:bodyPr/>
          <a:lstStyle/>
          <a:p>
            <a:r>
              <a:rPr lang="en-US" sz="2000" dirty="0"/>
              <a:t>MLE functions (this varies widely!)</a:t>
            </a:r>
          </a:p>
        </p:txBody>
      </p:sp>
      <p:sp>
        <p:nvSpPr>
          <p:cNvPr id="2" name="TextBox 1">
            <a:extLst>
              <a:ext uri="{FF2B5EF4-FFF2-40B4-BE49-F238E27FC236}">
                <a16:creationId xmlns:a16="http://schemas.microsoft.com/office/drawing/2014/main" id="{2E12C10F-0D75-BE44-B75C-B184EB7ED1A1}"/>
              </a:ext>
            </a:extLst>
          </p:cNvPr>
          <p:cNvSpPr txBox="1"/>
          <p:nvPr/>
        </p:nvSpPr>
        <p:spPr>
          <a:xfrm>
            <a:off x="347472" y="950976"/>
            <a:ext cx="8531352" cy="3754874"/>
          </a:xfrm>
          <a:prstGeom prst="rect">
            <a:avLst/>
          </a:prstGeom>
          <a:noFill/>
        </p:spPr>
        <p:txBody>
          <a:bodyPr wrap="square" rtlCol="0">
            <a:spAutoFit/>
          </a:bodyPr>
          <a:lstStyle/>
          <a:p>
            <a:r>
              <a:rPr lang="en-US" dirty="0"/>
              <a:t>Research Stage (Exploratory): </a:t>
            </a:r>
          </a:p>
          <a:p>
            <a:pPr marL="285750" indent="-285750">
              <a:buFont typeface="Arial" panose="020B0604020202020204" pitchFamily="34" charset="0"/>
              <a:buChar char="•"/>
            </a:pPr>
            <a:r>
              <a:rPr lang="en-US" dirty="0"/>
              <a:t>Data (Domain) Scientists prepare, clean data –  traditional statistical methods, local methods</a:t>
            </a:r>
          </a:p>
          <a:p>
            <a:pPr marL="285750" indent="-285750">
              <a:buFont typeface="Arial" panose="020B0604020202020204" pitchFamily="34" charset="0"/>
              <a:buChar char="•"/>
            </a:pPr>
            <a:r>
              <a:rPr lang="en-US" dirty="0"/>
              <a:t>Form research questions</a:t>
            </a:r>
          </a:p>
          <a:p>
            <a:pPr marL="285750" indent="-285750">
              <a:buFont typeface="Arial" panose="020B0604020202020204" pitchFamily="34" charset="0"/>
              <a:buChar char="•"/>
            </a:pPr>
            <a:endParaRPr lang="en-US" dirty="0"/>
          </a:p>
          <a:p>
            <a:r>
              <a:rPr lang="en-US" dirty="0"/>
              <a:t>Approach the MLE</a:t>
            </a:r>
          </a:p>
          <a:p>
            <a:pPr marL="285750" indent="-285750">
              <a:buFont typeface="Arial" panose="020B0604020202020204" pitchFamily="34" charset="0"/>
              <a:buChar char="•"/>
            </a:pPr>
            <a:r>
              <a:rPr lang="en-US" dirty="0"/>
              <a:t>Can this be solved using machine learning?</a:t>
            </a:r>
          </a:p>
          <a:p>
            <a:pPr marL="285750" indent="-285750">
              <a:buFont typeface="Arial" panose="020B0604020202020204" pitchFamily="34" charset="0"/>
              <a:buChar char="•"/>
            </a:pPr>
            <a:r>
              <a:rPr lang="en-US" dirty="0"/>
              <a:t>If yes– MLE suggests appropriate models, suggests metrics</a:t>
            </a:r>
          </a:p>
          <a:p>
            <a:pPr marL="285750" indent="-285750">
              <a:buFont typeface="Arial" panose="020B0604020202020204" pitchFamily="34" charset="0"/>
              <a:buChar char="•"/>
            </a:pPr>
            <a:r>
              <a:rPr lang="en-US" dirty="0"/>
              <a:t>DS tinkers, iteratively, possibly may need to reframe data for ML approaches</a:t>
            </a:r>
          </a:p>
          <a:p>
            <a:pPr marL="285750" indent="-285750">
              <a:buFont typeface="Arial" panose="020B0604020202020204" pitchFamily="34" charset="0"/>
              <a:buChar char="•"/>
            </a:pPr>
            <a:endParaRPr lang="en-US" dirty="0"/>
          </a:p>
          <a:p>
            <a:r>
              <a:rPr lang="en-US" dirty="0"/>
              <a:t>Beginning Dev Stage:</a:t>
            </a:r>
          </a:p>
          <a:p>
            <a:pPr marL="285750" indent="-285750">
              <a:buFont typeface="Arial" panose="020B0604020202020204" pitchFamily="34" charset="0"/>
              <a:buChar char="•"/>
            </a:pPr>
            <a:r>
              <a:rPr lang="en-US" dirty="0"/>
              <a:t>How to implement at scale? (MLE strong suit)</a:t>
            </a:r>
          </a:p>
          <a:p>
            <a:pPr marL="285750" indent="-285750">
              <a:buFont typeface="Arial" panose="020B0604020202020204" pitchFamily="34" charset="0"/>
              <a:buChar char="•"/>
            </a:pPr>
            <a:r>
              <a:rPr lang="en-US" dirty="0"/>
              <a:t>Evaluate economic value (or scientific value)</a:t>
            </a:r>
          </a:p>
          <a:p>
            <a:endParaRPr lang="en-US" dirty="0"/>
          </a:p>
          <a:p>
            <a:r>
              <a:rPr lang="en-US" dirty="0">
                <a:solidFill>
                  <a:srgbClr val="FF0000"/>
                </a:solidFill>
              </a:rPr>
              <a:t>Deployment</a:t>
            </a:r>
          </a:p>
          <a:p>
            <a:pPr marL="285750" indent="-285750">
              <a:buFont typeface="Arial" panose="020B0604020202020204" pitchFamily="34" charset="0"/>
              <a:buChar char="•"/>
            </a:pPr>
            <a:r>
              <a:rPr lang="en-US" dirty="0"/>
              <a:t>Pipeline building and testing</a:t>
            </a:r>
          </a:p>
          <a:p>
            <a:pPr marL="285750" indent="-285750">
              <a:buFont typeface="Arial" panose="020B0604020202020204" pitchFamily="34" charset="0"/>
              <a:buChar char="•"/>
            </a:pPr>
            <a:r>
              <a:rPr lang="en-US" dirty="0"/>
              <a:t>Monitoring</a:t>
            </a:r>
          </a:p>
          <a:p>
            <a:pPr marL="285750" indent="-285750">
              <a:buFont typeface="Arial" panose="020B0604020202020204" pitchFamily="34" charset="0"/>
              <a:buChar char="•"/>
            </a:pPr>
            <a:r>
              <a:rPr lang="en-US" dirty="0"/>
              <a:t>Retraining/adding new data</a:t>
            </a:r>
          </a:p>
        </p:txBody>
      </p:sp>
    </p:spTree>
    <p:extLst>
      <p:ext uri="{BB962C8B-B14F-4D97-AF65-F5344CB8AC3E}">
        <p14:creationId xmlns:p14="http://schemas.microsoft.com/office/powerpoint/2010/main" val="80654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5C561E1-4950-4FF4-B1DE-51ED46F866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9" name="Title 8">
            <a:extLst>
              <a:ext uri="{FF2B5EF4-FFF2-40B4-BE49-F238E27FC236}">
                <a16:creationId xmlns:a16="http://schemas.microsoft.com/office/drawing/2014/main" id="{D57A9529-4D03-0A43-9088-7C5CB6A17378}"/>
              </a:ext>
            </a:extLst>
          </p:cNvPr>
          <p:cNvSpPr>
            <a:spLocks noGrp="1"/>
          </p:cNvSpPr>
          <p:nvPr>
            <p:ph type="title"/>
          </p:nvPr>
        </p:nvSpPr>
        <p:spPr>
          <a:xfrm>
            <a:off x="311700" y="445025"/>
            <a:ext cx="8520600" cy="286495"/>
          </a:xfrm>
        </p:spPr>
        <p:txBody>
          <a:bodyPr/>
          <a:lstStyle/>
          <a:p>
            <a:r>
              <a:rPr lang="en-US" sz="2000" dirty="0"/>
              <a:t>In sum:</a:t>
            </a:r>
          </a:p>
        </p:txBody>
      </p:sp>
      <p:sp>
        <p:nvSpPr>
          <p:cNvPr id="2" name="TextBox 1">
            <a:extLst>
              <a:ext uri="{FF2B5EF4-FFF2-40B4-BE49-F238E27FC236}">
                <a16:creationId xmlns:a16="http://schemas.microsoft.com/office/drawing/2014/main" id="{2E12C10F-0D75-BE44-B75C-B184EB7ED1A1}"/>
              </a:ext>
            </a:extLst>
          </p:cNvPr>
          <p:cNvSpPr txBox="1"/>
          <p:nvPr/>
        </p:nvSpPr>
        <p:spPr>
          <a:xfrm>
            <a:off x="347472" y="950976"/>
            <a:ext cx="8531352" cy="3323987"/>
          </a:xfrm>
          <a:prstGeom prst="rect">
            <a:avLst/>
          </a:prstGeom>
          <a:noFill/>
        </p:spPr>
        <p:txBody>
          <a:bodyPr wrap="square" rtlCol="0">
            <a:spAutoFit/>
          </a:bodyPr>
          <a:lstStyle/>
          <a:p>
            <a:r>
              <a:rPr lang="en-US" dirty="0"/>
              <a:t>MLE</a:t>
            </a:r>
            <a:br>
              <a:rPr lang="en-US" dirty="0"/>
            </a:br>
            <a:endParaRPr lang="en-US" dirty="0"/>
          </a:p>
          <a:p>
            <a:pPr marL="285750" indent="-285750">
              <a:buFont typeface="Arial" panose="020B0604020202020204" pitchFamily="34" charset="0"/>
              <a:buChar char="•"/>
            </a:pPr>
            <a:r>
              <a:rPr lang="en-US" dirty="0"/>
              <a:t>Broad knowledge of ML algorithms and associated metrics</a:t>
            </a:r>
          </a:p>
          <a:p>
            <a:pPr marL="285750" indent="-285750">
              <a:buFont typeface="Arial" panose="020B0604020202020204" pitchFamily="34" charset="0"/>
              <a:buChar char="•"/>
            </a:pPr>
            <a:r>
              <a:rPr lang="en-US" dirty="0"/>
              <a:t>Deep knowledge of methods that work well with ML</a:t>
            </a:r>
          </a:p>
          <a:p>
            <a:pPr marL="285750" indent="-285750">
              <a:buFont typeface="Arial" panose="020B0604020202020204" pitchFamily="34" charset="0"/>
              <a:buChar char="•"/>
            </a:pPr>
            <a:r>
              <a:rPr lang="en-US" dirty="0"/>
              <a:t>Skilled with data at scale</a:t>
            </a:r>
          </a:p>
          <a:p>
            <a:pPr marL="285750" indent="-285750">
              <a:buFont typeface="Arial" panose="020B0604020202020204" pitchFamily="34" charset="0"/>
              <a:buChar char="•"/>
            </a:pPr>
            <a:r>
              <a:rPr lang="en-US" dirty="0"/>
              <a:t>Writing production code</a:t>
            </a:r>
          </a:p>
          <a:p>
            <a:pPr marL="285750" indent="-285750">
              <a:buFont typeface="Arial" panose="020B0604020202020204" pitchFamily="34" charset="0"/>
              <a:buChar char="•"/>
            </a:pPr>
            <a:r>
              <a:rPr lang="en-US" dirty="0"/>
              <a:t>Understanding steps in deployment</a:t>
            </a:r>
          </a:p>
          <a:p>
            <a:pPr marL="285750" indent="-285750">
              <a:buFont typeface="Arial" panose="020B0604020202020204" pitchFamily="34" charset="0"/>
              <a:buChar char="•"/>
            </a:pPr>
            <a:r>
              <a:rPr lang="en-US" dirty="0"/>
              <a:t>Able to communicate to various stakeholders</a:t>
            </a:r>
          </a:p>
          <a:p>
            <a:pPr marL="285750" indent="-285750">
              <a:buFont typeface="Arial" panose="020B0604020202020204" pitchFamily="34" charset="0"/>
              <a:buChar char="•"/>
            </a:pPr>
            <a:r>
              <a:rPr lang="en-US" dirty="0"/>
              <a:t>Understanding of deployment platforms and data management</a:t>
            </a:r>
          </a:p>
          <a:p>
            <a:pPr marL="285750" indent="-285750">
              <a:buFont typeface="Arial" panose="020B0604020202020204" pitchFamily="34" charset="0"/>
              <a:buChar char="•"/>
            </a:pPr>
            <a:r>
              <a:rPr lang="en-US" dirty="0"/>
              <a:t>Pipeline maintenance</a:t>
            </a:r>
            <a:br>
              <a:rPr lang="en-US" dirty="0"/>
            </a:br>
            <a:endParaRPr lang="en-US" dirty="0"/>
          </a:p>
          <a:p>
            <a:r>
              <a:rPr lang="en-US" dirty="0"/>
              <a:t>Or, minimally, understanding how people with these skills on the team work together and using critical thinking to solve problems!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276052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5C561E1-4950-4FF4-B1DE-51ED46F866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9" name="Title 8">
            <a:extLst>
              <a:ext uri="{FF2B5EF4-FFF2-40B4-BE49-F238E27FC236}">
                <a16:creationId xmlns:a16="http://schemas.microsoft.com/office/drawing/2014/main" id="{D57A9529-4D03-0A43-9088-7C5CB6A17378}"/>
              </a:ext>
            </a:extLst>
          </p:cNvPr>
          <p:cNvSpPr>
            <a:spLocks noGrp="1"/>
          </p:cNvSpPr>
          <p:nvPr>
            <p:ph type="title"/>
          </p:nvPr>
        </p:nvSpPr>
        <p:spPr>
          <a:xfrm>
            <a:off x="311700" y="445025"/>
            <a:ext cx="8520600" cy="286495"/>
          </a:xfrm>
        </p:spPr>
        <p:txBody>
          <a:bodyPr/>
          <a:lstStyle/>
          <a:p>
            <a:r>
              <a:rPr lang="en-US" sz="2000" dirty="0"/>
              <a:t>A Brief Summary on Metrics</a:t>
            </a:r>
          </a:p>
        </p:txBody>
      </p:sp>
      <p:sp>
        <p:nvSpPr>
          <p:cNvPr id="2" name="TextBox 1">
            <a:extLst>
              <a:ext uri="{FF2B5EF4-FFF2-40B4-BE49-F238E27FC236}">
                <a16:creationId xmlns:a16="http://schemas.microsoft.com/office/drawing/2014/main" id="{2E12C10F-0D75-BE44-B75C-B184EB7ED1A1}"/>
              </a:ext>
            </a:extLst>
          </p:cNvPr>
          <p:cNvSpPr txBox="1"/>
          <p:nvPr/>
        </p:nvSpPr>
        <p:spPr>
          <a:xfrm>
            <a:off x="347472" y="950976"/>
            <a:ext cx="8531352" cy="2246769"/>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 Metrics: Accuracy, precision, recall, F1-score, ROC, AUC</a:t>
            </a:r>
          </a:p>
          <a:p>
            <a:pPr marL="285750" indent="-285750">
              <a:buFont typeface="Arial" panose="020B0604020202020204" pitchFamily="34" charset="0"/>
              <a:buChar char="•"/>
            </a:pPr>
            <a:r>
              <a:rPr lang="en-US" dirty="0"/>
              <a:t>Regression Metrics: MSE, MAE</a:t>
            </a:r>
          </a:p>
          <a:p>
            <a:pPr marL="285750" indent="-285750">
              <a:buFont typeface="Arial" panose="020B0604020202020204" pitchFamily="34" charset="0"/>
              <a:buChar char="•"/>
            </a:pPr>
            <a:r>
              <a:rPr lang="en-US" dirty="0"/>
              <a:t>Ranking Metrics: MRR, DCG, NDCG</a:t>
            </a:r>
          </a:p>
          <a:p>
            <a:pPr marL="285750" indent="-285750">
              <a:buFont typeface="Arial" panose="020B0604020202020204" pitchFamily="34" charset="0"/>
              <a:buChar char="•"/>
            </a:pPr>
            <a:r>
              <a:rPr lang="en-US" dirty="0"/>
              <a:t>Statistical Metrics: Correlation</a:t>
            </a:r>
          </a:p>
          <a:p>
            <a:pPr marL="285750" indent="-285750">
              <a:buFont typeface="Arial" panose="020B0604020202020204" pitchFamily="34" charset="0"/>
              <a:buChar char="•"/>
            </a:pPr>
            <a:r>
              <a:rPr lang="en-US" dirty="0"/>
              <a:t>Computer Vision Metrics: PSNR, SSIM, </a:t>
            </a:r>
            <a:r>
              <a:rPr lang="en-US" dirty="0" err="1"/>
              <a:t>IoU</a:t>
            </a:r>
            <a:endParaRPr lang="en-US" dirty="0"/>
          </a:p>
          <a:p>
            <a:pPr marL="285750" indent="-285750">
              <a:buFont typeface="Arial" panose="020B0604020202020204" pitchFamily="34" charset="0"/>
              <a:buChar char="•"/>
            </a:pPr>
            <a:r>
              <a:rPr lang="en-US" dirty="0"/>
              <a:t>NLP Metrics: Perplexity, BLEU score</a:t>
            </a:r>
          </a:p>
          <a:p>
            <a:pPr marL="285750" indent="-285750">
              <a:buFont typeface="Arial" panose="020B0604020202020204" pitchFamily="34" charset="0"/>
              <a:buChar char="•"/>
            </a:pPr>
            <a:r>
              <a:rPr lang="en-US" dirty="0"/>
              <a:t>Deep Learning Metrics: Inception score, </a:t>
            </a:r>
            <a:r>
              <a:rPr lang="en-US" dirty="0" err="1"/>
              <a:t>Frechet</a:t>
            </a:r>
            <a:r>
              <a:rPr lang="en-US" dirty="0"/>
              <a:t> Inception distance</a:t>
            </a:r>
          </a:p>
          <a:p>
            <a:pPr marL="285750" indent="-285750">
              <a:buFont typeface="Arial" panose="020B0604020202020204" pitchFamily="34" charset="0"/>
              <a:buChar char="•"/>
            </a:pPr>
            <a:r>
              <a:rPr lang="en-US" dirty="0"/>
              <a:t>GAN metrics: By eye</a:t>
            </a:r>
          </a:p>
          <a:p>
            <a:endParaRPr lang="en-US" dirty="0"/>
          </a:p>
          <a:p>
            <a:endParaRPr lang="en-US" dirty="0"/>
          </a:p>
        </p:txBody>
      </p:sp>
    </p:spTree>
    <p:extLst>
      <p:ext uri="{BB962C8B-B14F-4D97-AF65-F5344CB8AC3E}">
        <p14:creationId xmlns:p14="http://schemas.microsoft.com/office/powerpoint/2010/main" val="166643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ctrTitle"/>
          </p:nvPr>
        </p:nvSpPr>
        <p:spPr>
          <a:xfrm>
            <a:off x="311700" y="2207419"/>
            <a:ext cx="8520600" cy="98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700"/>
              <a:buNone/>
            </a:pPr>
            <a:r>
              <a:rPr lang="en" dirty="0">
                <a:solidFill>
                  <a:srgbClr val="B10069"/>
                </a:solidFill>
              </a:rPr>
              <a:t>Applications of Regression</a:t>
            </a:r>
            <a:endParaRPr dirty="0">
              <a:solidFill>
                <a:srgbClr val="B10069"/>
              </a:solidFill>
            </a:endParaRPr>
          </a:p>
        </p:txBody>
      </p:sp>
      <p:sp>
        <p:nvSpPr>
          <p:cNvPr id="85" name="Google Shape;85;p14"/>
          <p:cNvSpPr txBox="1">
            <a:spLocks noGrp="1"/>
          </p:cNvSpPr>
          <p:nvPr>
            <p:ph type="subTitle" idx="1"/>
          </p:nvPr>
        </p:nvSpPr>
        <p:spPr>
          <a:xfrm>
            <a:off x="311700" y="3326419"/>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696969"/>
                </a:solidFill>
                <a:latin typeface="Proxima Nova"/>
                <a:ea typeface="Proxima Nova"/>
                <a:cs typeface="Proxima Nova"/>
                <a:sym typeface="Proxima Nova"/>
              </a:rPr>
              <a:t>Week 1</a:t>
            </a:r>
            <a:endParaRPr dirty="0">
              <a:solidFill>
                <a:srgbClr val="696969"/>
              </a:solidFill>
              <a:latin typeface="Proxima Nova"/>
              <a:ea typeface="Proxima Nova"/>
              <a:cs typeface="Proxima Nova"/>
              <a:sym typeface="Proxima Nova"/>
            </a:endParaRPr>
          </a:p>
          <a:p>
            <a:pPr marL="0" lvl="0" indent="0" algn="ctr" rtl="0">
              <a:lnSpc>
                <a:spcPct val="100000"/>
              </a:lnSpc>
              <a:spcBef>
                <a:spcPts val="0"/>
              </a:spcBef>
              <a:spcAft>
                <a:spcPts val="0"/>
              </a:spcAft>
              <a:buSzPts val="2800"/>
              <a:buNone/>
            </a:pPr>
            <a:r>
              <a:rPr lang="en" dirty="0">
                <a:solidFill>
                  <a:srgbClr val="B10069"/>
                </a:solidFill>
                <a:latin typeface="Proxima Nova"/>
                <a:ea typeface="Proxima Nova"/>
                <a:cs typeface="Proxima Nova"/>
                <a:sym typeface="Proxima Nova"/>
              </a:rPr>
              <a:t>Bernie </a:t>
            </a:r>
            <a:r>
              <a:rPr lang="en" dirty="0" err="1">
                <a:solidFill>
                  <a:srgbClr val="B10069"/>
                </a:solidFill>
                <a:latin typeface="Proxima Nova"/>
                <a:ea typeface="Proxima Nova"/>
                <a:cs typeface="Proxima Nova"/>
                <a:sym typeface="Proxima Nova"/>
              </a:rPr>
              <a:t>Boscoe</a:t>
            </a:r>
            <a:endParaRPr dirty="0">
              <a:solidFill>
                <a:srgbClr val="B10069"/>
              </a:solidFill>
              <a:latin typeface="Proxima Nova"/>
              <a:ea typeface="Proxima Nova"/>
              <a:cs typeface="Proxima Nova"/>
              <a:sym typeface="Proxima Nova"/>
            </a:endParaRPr>
          </a:p>
        </p:txBody>
      </p:sp>
    </p:spTree>
    <p:extLst>
      <p:ext uri="{BB962C8B-B14F-4D97-AF65-F5344CB8AC3E}">
        <p14:creationId xmlns:p14="http://schemas.microsoft.com/office/powerpoint/2010/main" val="428184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FB30-076D-4505-AC7B-22D54E69E7E2}"/>
              </a:ext>
            </a:extLst>
          </p:cNvPr>
          <p:cNvSpPr>
            <a:spLocks noGrp="1"/>
          </p:cNvSpPr>
          <p:nvPr>
            <p:ph type="title"/>
          </p:nvPr>
        </p:nvSpPr>
        <p:spPr>
          <a:xfrm>
            <a:off x="435308" y="417183"/>
            <a:ext cx="8520600" cy="572700"/>
          </a:xfrm>
        </p:spPr>
        <p:txBody>
          <a:bodyPr/>
          <a:lstStyle/>
          <a:p>
            <a:r>
              <a:rPr lang="en-US" dirty="0">
                <a:solidFill>
                  <a:schemeClr val="accent1">
                    <a:lumMod val="50000"/>
                  </a:schemeClr>
                </a:solidFill>
              </a:rPr>
              <a:t>Learning Objectives</a:t>
            </a:r>
          </a:p>
        </p:txBody>
      </p:sp>
      <p:sp>
        <p:nvSpPr>
          <p:cNvPr id="3" name="Text Placeholder 2">
            <a:extLst>
              <a:ext uri="{FF2B5EF4-FFF2-40B4-BE49-F238E27FC236}">
                <a16:creationId xmlns:a16="http://schemas.microsoft.com/office/drawing/2014/main" id="{10EB9C00-075F-4522-9FFB-13D28F778377}"/>
              </a:ext>
            </a:extLst>
          </p:cNvPr>
          <p:cNvSpPr>
            <a:spLocks noGrp="1"/>
          </p:cNvSpPr>
          <p:nvPr>
            <p:ph type="body" idx="1"/>
          </p:nvPr>
        </p:nvSpPr>
        <p:spPr>
          <a:xfrm>
            <a:off x="311699" y="1152475"/>
            <a:ext cx="8703714" cy="3416400"/>
          </a:xfrm>
        </p:spPr>
        <p:txBody>
          <a:bodyPr/>
          <a:lstStyle/>
          <a:p>
            <a:pPr algn="just" rtl="0" fontAlgn="base">
              <a:spcBef>
                <a:spcPts val="0"/>
              </a:spcBef>
              <a:spcAft>
                <a:spcPts val="0"/>
              </a:spcAft>
              <a:buFont typeface="Wingdings" panose="05000000000000000000" pitchFamily="2" charset="2"/>
              <a:buChar char="q"/>
            </a:pPr>
            <a:r>
              <a:rPr lang="en-US" sz="1600" dirty="0">
                <a:solidFill>
                  <a:srgbClr val="000000"/>
                </a:solidFill>
                <a:latin typeface="Proxima Nova" panose="020B0604020202020204" charset="0"/>
              </a:rPr>
              <a:t>I</a:t>
            </a:r>
            <a:r>
              <a:rPr lang="en-US" sz="1600" b="0" i="0" u="none" strike="noStrike" dirty="0">
                <a:solidFill>
                  <a:srgbClr val="000000"/>
                </a:solidFill>
                <a:effectLst/>
                <a:latin typeface="Proxima Nova" panose="020B0604020202020204" charset="0"/>
              </a:rPr>
              <a:t>mplement Linear and Non-linear regression models on real-life sample problems.</a:t>
            </a:r>
          </a:p>
          <a:p>
            <a:pPr algn="just" rtl="0" fontAlgn="base">
              <a:spcBef>
                <a:spcPts val="0"/>
              </a:spcBef>
              <a:spcAft>
                <a:spcPts val="0"/>
              </a:spcAft>
              <a:buFont typeface="Wingdings" panose="05000000000000000000" pitchFamily="2" charset="2"/>
              <a:buChar char="q"/>
            </a:pPr>
            <a:endParaRPr lang="en-US" sz="1600" b="0" i="0" u="none" strike="noStrike" dirty="0">
              <a:solidFill>
                <a:srgbClr val="000000"/>
              </a:solidFill>
              <a:effectLst/>
              <a:latin typeface="Proxima Nova" panose="020B0604020202020204" charset="0"/>
            </a:endParaRPr>
          </a:p>
          <a:p>
            <a:pPr algn="just" rtl="0" fontAlgn="base">
              <a:spcBef>
                <a:spcPts val="0"/>
              </a:spcBef>
              <a:spcAft>
                <a:spcPts val="0"/>
              </a:spcAft>
              <a:buFont typeface="Wingdings" panose="05000000000000000000" pitchFamily="2" charset="2"/>
              <a:buChar char="q"/>
            </a:pPr>
            <a:r>
              <a:rPr lang="en-US" sz="1600" b="0" i="0" u="none" strike="noStrike" dirty="0">
                <a:solidFill>
                  <a:srgbClr val="000000"/>
                </a:solidFill>
                <a:effectLst/>
                <a:latin typeface="Proxima Nova" panose="020B0604020202020204" charset="0"/>
              </a:rPr>
              <a:t>Understand the output metrics and parameters to assess regression models.</a:t>
            </a:r>
          </a:p>
          <a:p>
            <a:pPr algn="just" rtl="0" fontAlgn="base">
              <a:spcBef>
                <a:spcPts val="0"/>
              </a:spcBef>
              <a:spcAft>
                <a:spcPts val="0"/>
              </a:spcAft>
              <a:buFont typeface="Wingdings" panose="05000000000000000000" pitchFamily="2" charset="2"/>
              <a:buChar char="q"/>
            </a:pPr>
            <a:endParaRPr lang="en-US" sz="1600" b="0" i="0" u="none" strike="noStrike" dirty="0">
              <a:solidFill>
                <a:srgbClr val="000000"/>
              </a:solidFill>
              <a:effectLst/>
              <a:latin typeface="Proxima Nova" panose="020B0604020202020204" charset="0"/>
            </a:endParaRPr>
          </a:p>
          <a:p>
            <a:pPr algn="just" rtl="0" fontAlgn="base">
              <a:spcBef>
                <a:spcPts val="0"/>
              </a:spcBef>
              <a:spcAft>
                <a:spcPts val="0"/>
              </a:spcAft>
              <a:buFont typeface="Wingdings" panose="05000000000000000000" pitchFamily="2" charset="2"/>
              <a:buChar char="q"/>
            </a:pPr>
            <a:r>
              <a:rPr lang="en-US" sz="1600" dirty="0">
                <a:solidFill>
                  <a:srgbClr val="000000"/>
                </a:solidFill>
                <a:latin typeface="Proxima Nova" panose="020B0604020202020204" charset="0"/>
              </a:rPr>
              <a:t>V</a:t>
            </a:r>
            <a:r>
              <a:rPr lang="en-US" sz="1600" b="0" i="0" u="none" strike="noStrike" dirty="0">
                <a:solidFill>
                  <a:srgbClr val="000000"/>
                </a:solidFill>
                <a:effectLst/>
                <a:latin typeface="Proxima Nova" panose="020B0604020202020204" charset="0"/>
              </a:rPr>
              <a:t>isualize and report model outcomes after benchmarking across several methods.</a:t>
            </a:r>
          </a:p>
          <a:p>
            <a:pPr algn="just" rtl="0" fontAlgn="base">
              <a:spcBef>
                <a:spcPts val="0"/>
              </a:spcBef>
              <a:spcAft>
                <a:spcPts val="0"/>
              </a:spcAft>
              <a:buFont typeface="Wingdings" panose="05000000000000000000" pitchFamily="2" charset="2"/>
              <a:buChar char="q"/>
            </a:pPr>
            <a:endParaRPr lang="en-US" sz="1600" b="0" i="0" u="none" strike="noStrike" dirty="0">
              <a:solidFill>
                <a:srgbClr val="000000"/>
              </a:solidFill>
              <a:effectLst/>
              <a:latin typeface="Proxima Nova" panose="020B0604020202020204" charset="0"/>
            </a:endParaRPr>
          </a:p>
          <a:p>
            <a:pPr algn="just" rtl="0" fontAlgn="base">
              <a:spcBef>
                <a:spcPts val="0"/>
              </a:spcBef>
              <a:spcAft>
                <a:spcPts val="0"/>
              </a:spcAft>
              <a:buFont typeface="Wingdings" panose="05000000000000000000" pitchFamily="2" charset="2"/>
              <a:buChar char="q"/>
            </a:pPr>
            <a:r>
              <a:rPr lang="en-US" sz="1600" b="0" i="0" u="none" strike="noStrike" dirty="0">
                <a:solidFill>
                  <a:srgbClr val="000000"/>
                </a:solidFill>
                <a:effectLst/>
                <a:latin typeface="Proxima Nova" panose="020B0604020202020204" charset="0"/>
              </a:rPr>
              <a:t>Understand the </a:t>
            </a:r>
            <a:r>
              <a:rPr lang="en-US" sz="1600" dirty="0">
                <a:solidFill>
                  <a:srgbClr val="000000"/>
                </a:solidFill>
                <a:latin typeface="Proxima Nova" panose="020B0604020202020204" charset="0"/>
              </a:rPr>
              <a:t>difference between </a:t>
            </a:r>
            <a:r>
              <a:rPr lang="en-US" sz="1600" i="1" dirty="0">
                <a:solidFill>
                  <a:srgbClr val="000000"/>
                </a:solidFill>
                <a:latin typeface="Proxima Nova" panose="020B0604020202020204" charset="0"/>
              </a:rPr>
              <a:t>correlation</a:t>
            </a:r>
            <a:r>
              <a:rPr lang="en-US" sz="1600" dirty="0">
                <a:solidFill>
                  <a:srgbClr val="000000"/>
                </a:solidFill>
                <a:latin typeface="Proxima Nova" panose="020B0604020202020204" charset="0"/>
              </a:rPr>
              <a:t> and </a:t>
            </a:r>
            <a:r>
              <a:rPr lang="en-US" sz="1600" i="1" dirty="0">
                <a:solidFill>
                  <a:srgbClr val="000000"/>
                </a:solidFill>
                <a:latin typeface="Proxima Nova" panose="020B0604020202020204" charset="0"/>
              </a:rPr>
              <a:t>causation</a:t>
            </a:r>
            <a:r>
              <a:rPr lang="en-US" sz="1600" dirty="0">
                <a:solidFill>
                  <a:srgbClr val="000000"/>
                </a:solidFill>
                <a:latin typeface="Proxima Nova" panose="020B0604020202020204" charset="0"/>
              </a:rPr>
              <a:t>.</a:t>
            </a:r>
          </a:p>
          <a:p>
            <a:pPr algn="just" rtl="0" fontAlgn="base">
              <a:spcBef>
                <a:spcPts val="0"/>
              </a:spcBef>
              <a:spcAft>
                <a:spcPts val="0"/>
              </a:spcAft>
              <a:buFont typeface="Wingdings" panose="05000000000000000000" pitchFamily="2" charset="2"/>
              <a:buChar char="q"/>
            </a:pPr>
            <a:endParaRPr lang="en-US" sz="1600" b="0" i="0" u="none" strike="noStrike" dirty="0">
              <a:solidFill>
                <a:srgbClr val="000000"/>
              </a:solidFill>
              <a:effectLst/>
              <a:latin typeface="Proxima Nova" panose="020B0604020202020204" charset="0"/>
            </a:endParaRPr>
          </a:p>
          <a:p>
            <a:pPr algn="just" rtl="0" fontAlgn="base">
              <a:spcBef>
                <a:spcPts val="0"/>
              </a:spcBef>
              <a:spcAft>
                <a:spcPts val="0"/>
              </a:spcAft>
              <a:buFont typeface="Wingdings" panose="05000000000000000000" pitchFamily="2" charset="2"/>
              <a:buChar char="q"/>
            </a:pPr>
            <a:r>
              <a:rPr lang="en-US" sz="1600" b="0" i="0" u="none" strike="noStrike" dirty="0">
                <a:solidFill>
                  <a:srgbClr val="000000"/>
                </a:solidFill>
                <a:effectLst/>
                <a:latin typeface="Proxima Nova" panose="020B0604020202020204" charset="0"/>
              </a:rPr>
              <a:t>Analyze outcomes (under predictions/over predictions).</a:t>
            </a:r>
            <a:endParaRPr lang="en-US" sz="1600" dirty="0">
              <a:latin typeface="Proxima Nova" panose="020B0604020202020204" charset="0"/>
            </a:endParaRPr>
          </a:p>
        </p:txBody>
      </p:sp>
      <p:sp>
        <p:nvSpPr>
          <p:cNvPr id="5" name="Slide Number Placeholder 4">
            <a:extLst>
              <a:ext uri="{FF2B5EF4-FFF2-40B4-BE49-F238E27FC236}">
                <a16:creationId xmlns:a16="http://schemas.microsoft.com/office/drawing/2014/main" id="{05C561E1-4950-4FF4-B1DE-51ED46F866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808813856"/>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5383</TotalTime>
  <Words>2629</Words>
  <Application>Microsoft Macintosh PowerPoint</Application>
  <PresentationFormat>On-screen Show (16:9)</PresentationFormat>
  <Paragraphs>411</Paragraphs>
  <Slides>37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Cambria Math</vt:lpstr>
      <vt:lpstr>Arial</vt:lpstr>
      <vt:lpstr>Wingdings</vt:lpstr>
      <vt:lpstr>Proxima Nova Semibold</vt:lpstr>
      <vt:lpstr>Quire Sans</vt:lpstr>
      <vt:lpstr>Verdana</vt:lpstr>
      <vt:lpstr>Proxima Nova</vt:lpstr>
      <vt:lpstr>FourthBrain</vt:lpstr>
      <vt:lpstr>Agenda</vt:lpstr>
      <vt:lpstr>Updates</vt:lpstr>
      <vt:lpstr>What is an MLE? Connecting the Dots</vt:lpstr>
      <vt:lpstr>What is an MLE vs a Data Scientist, etc. </vt:lpstr>
      <vt:lpstr>MLE functions (this varies widely!)</vt:lpstr>
      <vt:lpstr>In sum:</vt:lpstr>
      <vt:lpstr>A Brief Summary on Metrics</vt:lpstr>
      <vt:lpstr>Applications of Regression</vt:lpstr>
      <vt:lpstr>Learning Objectives</vt:lpstr>
      <vt:lpstr>Regression Definition</vt:lpstr>
      <vt:lpstr>Gradient Descent Solutions</vt:lpstr>
      <vt:lpstr>Some Applications of Regression…</vt:lpstr>
      <vt:lpstr>What we have so far…</vt:lpstr>
      <vt:lpstr>Computational Complexity</vt:lpstr>
      <vt:lpstr>Regularization: To avoid overfitting (this lecture piece is in Canvas)</vt:lpstr>
      <vt:lpstr>Need for Regularization</vt:lpstr>
      <vt:lpstr>Need for Regularization</vt:lpstr>
      <vt:lpstr>Types of Regularization</vt:lpstr>
      <vt:lpstr>L1 Regularization and Sparsity</vt:lpstr>
      <vt:lpstr>L2 Regularization</vt:lpstr>
      <vt:lpstr>Mock Interview Questions</vt:lpstr>
      <vt:lpstr>Data Requirements: To ensure generalizable data models</vt:lpstr>
      <vt:lpstr>1. Multi-collinearity Corrections</vt:lpstr>
      <vt:lpstr>2. Test For Independent, Identically Distributed (IID)</vt:lpstr>
      <vt:lpstr>Live Assignment: Data Science @Tesla (Access your existing codebooks)</vt:lpstr>
      <vt:lpstr>The Problem</vt:lpstr>
      <vt:lpstr>One-Hot Encoded Data: For categorical unordered data</vt:lpstr>
      <vt:lpstr>PowerPoint Presentation</vt:lpstr>
      <vt:lpstr>The Data</vt:lpstr>
      <vt:lpstr>Expected Outcomes</vt:lpstr>
      <vt:lpstr>Assignment Tasks and Deliverables</vt:lpstr>
      <vt:lpstr>Expectations for Break-Out Sessions</vt:lpstr>
      <vt:lpstr>Tentative Time Schedule for Breakout Sessions</vt:lpstr>
      <vt:lpstr>Ready to Submit</vt:lpstr>
      <vt:lpstr>Ethics: Introduction to Bias and Privacy</vt:lpstr>
      <vt:lpstr>Learning Objectives checklist</vt:lpstr>
      <vt:lpstr>Q. What is overfitting and underfitting ? Give examples. How do you overcome them?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Models</dc:title>
  <cp:lastModifiedBy>Marlon McGraw</cp:lastModifiedBy>
  <cp:revision>113</cp:revision>
  <dcterms:modified xsi:type="dcterms:W3CDTF">2021-03-15T17:23:41Z</dcterms:modified>
</cp:coreProperties>
</file>