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i2u8rU9Ck67b2LZzbRhcanJKsV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9290efb3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9290efb3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d773b8997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Average Tenure, Quick Term, Average Wage, PT Ratio, </a:t>
            </a:r>
            <a:endParaRPr/>
          </a:p>
        </p:txBody>
      </p:sp>
      <p:sp>
        <p:nvSpPr>
          <p:cNvPr id="51" name="Google Shape;51;gd773b8997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a852e11fd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a852e11f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US" sz="1200">
                <a:solidFill>
                  <a:schemeClr val="dk1"/>
                </a:solidFill>
                <a:latin typeface="Calibri"/>
                <a:ea typeface="Calibri"/>
                <a:cs typeface="Calibri"/>
                <a:sym typeface="Calibri"/>
              </a:rPr>
              <a:t> At a high level, we want to use a hybrid CNN-LSTM architecture, in which a CNN layer is used to embed the many features we have in our dataset, followed by an LSTM layer to handle the time-series processing and output a shrink forecast.  The reasoning behind this is that LSTMs have trouble outputting forecasts due to the heterogeneity of features, but we can use the initial CNN layer to embed these features into matrices that the LSTM will better be able to handle.  </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US" sz="1200">
                <a:solidFill>
                  <a:schemeClr val="dk1"/>
                </a:solidFill>
                <a:latin typeface="Calibri"/>
                <a:ea typeface="Calibri"/>
                <a:cs typeface="Calibri"/>
                <a:sym typeface="Calibri"/>
              </a:rPr>
              <a:t>Deep learning as a forecasting tool is a very recent development, but we think it bodes a lot of promise in generating accurate forecasts using feature-rich data such as the many shrink indicators and sales statistics.  We will also add socioeconomic data such as unemployment rate by zip code as features, which the CNN would be able to embed as part of a matrix representation.</a:t>
            </a:r>
            <a:endParaRPr sz="1200">
              <a:solidFill>
                <a:schemeClr val="dk1"/>
              </a:solidFill>
              <a:latin typeface="Calibri"/>
              <a:ea typeface="Calibri"/>
              <a:cs typeface="Calibri"/>
              <a:sym typeface="Calibri"/>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a46f8e37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a46f8e3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9290efb3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9290efb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9290efb3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9290efb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9290efb3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9290efb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9290efb3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9290efb3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type="title">
  <p:cSld name="TITLE">
    <p:spTree>
      <p:nvGrpSpPr>
        <p:cNvPr id="10" name="Shape 10"/>
        <p:cNvGrpSpPr/>
        <p:nvPr/>
      </p:nvGrpSpPr>
      <p:grpSpPr>
        <a:xfrm>
          <a:off x="0" y="0"/>
          <a:ext cx="0" cy="0"/>
          <a:chOff x="0" y="0"/>
          <a:chExt cx="0" cy="0"/>
        </a:xfrm>
      </p:grpSpPr>
      <p:pic>
        <p:nvPicPr>
          <p:cNvPr id="11" name="Google Shape;11;p5"/>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2" name="Google Shape;12;p5"/>
          <p:cNvSpPr txBox="1"/>
          <p:nvPr>
            <p:ph type="ctrTitle"/>
          </p:nvPr>
        </p:nvSpPr>
        <p:spPr>
          <a:xfrm>
            <a:off x="838200" y="1676400"/>
            <a:ext cx="5867400" cy="228917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sz="4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
          <p:cNvSpPr txBox="1"/>
          <p:nvPr>
            <p:ph idx="1" type="subTitle"/>
          </p:nvPr>
        </p:nvSpPr>
        <p:spPr>
          <a:xfrm>
            <a:off x="838200" y="4504944"/>
            <a:ext cx="6400800" cy="108508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2000"/>
              <a:buNone/>
              <a:defRPr b="1" sz="2000">
                <a:solidFill>
                  <a:schemeClr val="dk1"/>
                </a:solidFill>
              </a:defRPr>
            </a:lvl1pPr>
            <a:lvl2pPr lvl="1" algn="ctr">
              <a:lnSpc>
                <a:spcPct val="100000"/>
              </a:lnSpc>
              <a:spcBef>
                <a:spcPts val="600"/>
              </a:spcBef>
              <a:spcAft>
                <a:spcPts val="0"/>
              </a:spcAft>
              <a:buClr>
                <a:srgbClr val="898989"/>
              </a:buClr>
              <a:buSzPts val="1800"/>
              <a:buNone/>
              <a:defRPr>
                <a:solidFill>
                  <a:srgbClr val="898989"/>
                </a:solidFill>
              </a:defRPr>
            </a:lvl2pPr>
            <a:lvl3pPr lvl="2" algn="ctr">
              <a:lnSpc>
                <a:spcPct val="100000"/>
              </a:lnSpc>
              <a:spcBef>
                <a:spcPts val="600"/>
              </a:spcBef>
              <a:spcAft>
                <a:spcPts val="0"/>
              </a:spcAft>
              <a:buClr>
                <a:srgbClr val="898989"/>
              </a:buClr>
              <a:buSzPts val="1800"/>
              <a:buNone/>
              <a:defRPr>
                <a:solidFill>
                  <a:srgbClr val="898989"/>
                </a:solidFill>
              </a:defRPr>
            </a:lvl3pPr>
            <a:lvl4pPr lvl="3" algn="ctr">
              <a:lnSpc>
                <a:spcPct val="100000"/>
              </a:lnSpc>
              <a:spcBef>
                <a:spcPts val="600"/>
              </a:spcBef>
              <a:spcAft>
                <a:spcPts val="0"/>
              </a:spcAft>
              <a:buClr>
                <a:srgbClr val="898989"/>
              </a:buClr>
              <a:buSzPts val="1800"/>
              <a:buNone/>
              <a:defRPr>
                <a:solidFill>
                  <a:srgbClr val="898989"/>
                </a:solidFill>
              </a:defRPr>
            </a:lvl4pPr>
            <a:lvl5pPr lvl="4" algn="ctr">
              <a:lnSpc>
                <a:spcPct val="100000"/>
              </a:lnSpc>
              <a:spcBef>
                <a:spcPts val="600"/>
              </a:spcBef>
              <a:spcAft>
                <a:spcPts val="0"/>
              </a:spcAft>
              <a:buClr>
                <a:srgbClr val="898989"/>
              </a:buClr>
              <a:buSzPts val="1800"/>
              <a:buNone/>
              <a:defRPr>
                <a:solidFill>
                  <a:srgbClr val="898989"/>
                </a:solidFill>
              </a:defRPr>
            </a:lvl5pPr>
            <a:lvl6pPr lvl="5" algn="ctr">
              <a:lnSpc>
                <a:spcPct val="100000"/>
              </a:lnSpc>
              <a:spcBef>
                <a:spcPts val="600"/>
              </a:spcBef>
              <a:spcAft>
                <a:spcPts val="0"/>
              </a:spcAft>
              <a:buClr>
                <a:srgbClr val="898989"/>
              </a:buClr>
              <a:buSzPts val="2000"/>
              <a:buNone/>
              <a:defRPr>
                <a:solidFill>
                  <a:srgbClr val="898989"/>
                </a:solidFill>
              </a:defRPr>
            </a:lvl6pPr>
            <a:lvl7pPr lvl="6" algn="ctr">
              <a:lnSpc>
                <a:spcPct val="100000"/>
              </a:lnSpc>
              <a:spcBef>
                <a:spcPts val="400"/>
              </a:spcBef>
              <a:spcAft>
                <a:spcPts val="0"/>
              </a:spcAft>
              <a:buClr>
                <a:srgbClr val="898989"/>
              </a:buClr>
              <a:buSzPts val="2000"/>
              <a:buNone/>
              <a:defRPr>
                <a:solidFill>
                  <a:srgbClr val="898989"/>
                </a:solidFill>
              </a:defRPr>
            </a:lvl7pPr>
            <a:lvl8pPr lvl="7" algn="ctr">
              <a:lnSpc>
                <a:spcPct val="100000"/>
              </a:lnSpc>
              <a:spcBef>
                <a:spcPts val="400"/>
              </a:spcBef>
              <a:spcAft>
                <a:spcPts val="0"/>
              </a:spcAft>
              <a:buClr>
                <a:srgbClr val="898989"/>
              </a:buClr>
              <a:buSzPts val="2000"/>
              <a:buNone/>
              <a:defRPr>
                <a:solidFill>
                  <a:srgbClr val="898989"/>
                </a:solidFill>
              </a:defRPr>
            </a:lvl8pPr>
            <a:lvl9pPr lvl="8" algn="ctr">
              <a:lnSpc>
                <a:spcPct val="100000"/>
              </a:lnSpc>
              <a:spcBef>
                <a:spcPts val="400"/>
              </a:spcBef>
              <a:spcAft>
                <a:spcPts val="0"/>
              </a:spcAft>
              <a:buClr>
                <a:srgbClr val="898989"/>
              </a:buClr>
              <a:buSzPts val="2000"/>
              <a:buNone/>
              <a:defRPr>
                <a:solidFill>
                  <a:srgbClr val="89898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14" name="Shape 14"/>
        <p:cNvGrpSpPr/>
        <p:nvPr/>
      </p:nvGrpSpPr>
      <p:grpSpPr>
        <a:xfrm>
          <a:off x="0" y="0"/>
          <a:ext cx="0" cy="0"/>
          <a:chOff x="0" y="0"/>
          <a:chExt cx="0" cy="0"/>
        </a:xfrm>
      </p:grpSpPr>
      <p:sp>
        <p:nvSpPr>
          <p:cNvPr id="15" name="Google Shape;15;p6"/>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28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
          <p:cNvSpPr txBox="1"/>
          <p:nvPr>
            <p:ph idx="1" type="body"/>
          </p:nvPr>
        </p:nvSpPr>
        <p:spPr>
          <a:xfrm>
            <a:off x="292608" y="1020762"/>
            <a:ext cx="8229600" cy="45259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2"/>
              </a:buClr>
              <a:buSzPts val="2000"/>
              <a:buChar char="▪"/>
              <a:defRPr sz="2000">
                <a:solidFill>
                  <a:schemeClr val="dk1"/>
                </a:solidFill>
              </a:defRPr>
            </a:lvl1pPr>
            <a:lvl2pPr indent="-342900" lvl="1" marL="914400" algn="l">
              <a:lnSpc>
                <a:spcPct val="100000"/>
              </a:lnSpc>
              <a:spcBef>
                <a:spcPts val="600"/>
              </a:spcBef>
              <a:spcAft>
                <a:spcPts val="0"/>
              </a:spcAft>
              <a:buClr>
                <a:schemeClr val="dk1"/>
              </a:buClr>
              <a:buSzPts val="1800"/>
              <a:buChar char="▪"/>
              <a:defRPr sz="1800">
                <a:solidFill>
                  <a:schemeClr val="dk1"/>
                </a:solidFill>
              </a:defRPr>
            </a:lvl2pPr>
            <a:lvl3pPr indent="-342900" lvl="2" marL="1371600" algn="l">
              <a:lnSpc>
                <a:spcPct val="100000"/>
              </a:lnSpc>
              <a:spcBef>
                <a:spcPts val="600"/>
              </a:spcBef>
              <a:spcAft>
                <a:spcPts val="0"/>
              </a:spcAft>
              <a:buClr>
                <a:schemeClr val="dk1"/>
              </a:buClr>
              <a:buSzPts val="1800"/>
              <a:buFont typeface="Noto Sans Symbols"/>
              <a:buChar char="▪"/>
              <a:defRPr sz="1800">
                <a:solidFill>
                  <a:schemeClr val="dk1"/>
                </a:solidFill>
              </a:defRPr>
            </a:lvl3pPr>
            <a:lvl4pPr indent="-342900" lvl="3" marL="1828800" algn="l">
              <a:lnSpc>
                <a:spcPct val="100000"/>
              </a:lnSpc>
              <a:spcBef>
                <a:spcPts val="600"/>
              </a:spcBef>
              <a:spcAft>
                <a:spcPts val="0"/>
              </a:spcAft>
              <a:buClr>
                <a:schemeClr val="dk1"/>
              </a:buClr>
              <a:buSzPts val="1800"/>
              <a:buFont typeface="Noto Sans Symbols"/>
              <a:buChar char="▪"/>
              <a:defRPr sz="1800">
                <a:solidFill>
                  <a:schemeClr val="dk1"/>
                </a:solidFill>
              </a:defRPr>
            </a:lvl4pPr>
            <a:lvl5pPr indent="-342900" lvl="4" marL="2286000" algn="l">
              <a:lnSpc>
                <a:spcPct val="100000"/>
              </a:lnSpc>
              <a:spcBef>
                <a:spcPts val="600"/>
              </a:spcBef>
              <a:spcAft>
                <a:spcPts val="0"/>
              </a:spcAft>
              <a:buClr>
                <a:schemeClr val="dk1"/>
              </a:buClr>
              <a:buSzPts val="1800"/>
              <a:buFont typeface="Noto Sans Symbols"/>
              <a:buChar char="▪"/>
              <a:defRPr sz="1800">
                <a:solidFill>
                  <a:schemeClr val="dk1"/>
                </a:solidFill>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 name="Google Shape;17;p6"/>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Footer" type="obj">
  <p:cSld name="OBJECT">
    <p:spTree>
      <p:nvGrpSpPr>
        <p:cNvPr id="18" name="Shape 18"/>
        <p:cNvGrpSpPr/>
        <p:nvPr/>
      </p:nvGrpSpPr>
      <p:grpSpPr>
        <a:xfrm>
          <a:off x="0" y="0"/>
          <a:ext cx="0" cy="0"/>
          <a:chOff x="0" y="0"/>
          <a:chExt cx="0" cy="0"/>
        </a:xfrm>
      </p:grpSpPr>
      <p:pic>
        <p:nvPicPr>
          <p:cNvPr id="19" name="Google Shape;19;p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0" name="Google Shape;20;p7"/>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28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 type="body"/>
          </p:nvPr>
        </p:nvSpPr>
        <p:spPr>
          <a:xfrm>
            <a:off x="292608" y="1020762"/>
            <a:ext cx="8229600" cy="45259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2"/>
              </a:buClr>
              <a:buSzPts val="2000"/>
              <a:buChar char="▪"/>
              <a:defRPr sz="2000">
                <a:solidFill>
                  <a:schemeClr val="dk1"/>
                </a:solidFill>
              </a:defRPr>
            </a:lvl1pPr>
            <a:lvl2pPr indent="-342900" lvl="1" marL="914400" algn="l">
              <a:lnSpc>
                <a:spcPct val="100000"/>
              </a:lnSpc>
              <a:spcBef>
                <a:spcPts val="600"/>
              </a:spcBef>
              <a:spcAft>
                <a:spcPts val="0"/>
              </a:spcAft>
              <a:buClr>
                <a:schemeClr val="dk1"/>
              </a:buClr>
              <a:buSzPts val="1800"/>
              <a:buChar char="▪"/>
              <a:defRPr sz="1800">
                <a:solidFill>
                  <a:schemeClr val="dk1"/>
                </a:solidFill>
              </a:defRPr>
            </a:lvl2pPr>
            <a:lvl3pPr indent="-342900" lvl="2" marL="1371600" algn="l">
              <a:lnSpc>
                <a:spcPct val="100000"/>
              </a:lnSpc>
              <a:spcBef>
                <a:spcPts val="600"/>
              </a:spcBef>
              <a:spcAft>
                <a:spcPts val="0"/>
              </a:spcAft>
              <a:buClr>
                <a:schemeClr val="dk1"/>
              </a:buClr>
              <a:buSzPts val="1800"/>
              <a:buFont typeface="Noto Sans Symbols"/>
              <a:buChar char="▪"/>
              <a:defRPr sz="1800">
                <a:solidFill>
                  <a:schemeClr val="dk1"/>
                </a:solidFill>
              </a:defRPr>
            </a:lvl3pPr>
            <a:lvl4pPr indent="-342900" lvl="3" marL="1828800" algn="l">
              <a:lnSpc>
                <a:spcPct val="100000"/>
              </a:lnSpc>
              <a:spcBef>
                <a:spcPts val="600"/>
              </a:spcBef>
              <a:spcAft>
                <a:spcPts val="0"/>
              </a:spcAft>
              <a:buClr>
                <a:schemeClr val="dk1"/>
              </a:buClr>
              <a:buSzPts val="1800"/>
              <a:buFont typeface="Noto Sans Symbols"/>
              <a:buChar char="▪"/>
              <a:defRPr sz="1800">
                <a:solidFill>
                  <a:schemeClr val="dk1"/>
                </a:solidFill>
              </a:defRPr>
            </a:lvl4pPr>
            <a:lvl5pPr indent="-342900" lvl="4" marL="2286000" algn="l">
              <a:lnSpc>
                <a:spcPct val="100000"/>
              </a:lnSpc>
              <a:spcBef>
                <a:spcPts val="600"/>
              </a:spcBef>
              <a:spcAft>
                <a:spcPts val="0"/>
              </a:spcAft>
              <a:buClr>
                <a:schemeClr val="dk1"/>
              </a:buClr>
              <a:buSzPts val="1800"/>
              <a:buFont typeface="Noto Sans Symbols"/>
              <a:buChar char="▪"/>
              <a:defRPr sz="1800">
                <a:solidFill>
                  <a:schemeClr val="dk1"/>
                </a:solidFill>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7"/>
          <p:cNvSpPr txBox="1"/>
          <p:nvPr>
            <p:ph idx="11" type="ftr"/>
          </p:nvPr>
        </p:nvSpPr>
        <p:spPr>
          <a:xfrm>
            <a:off x="423672" y="6056376"/>
            <a:ext cx="7543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3" name="Google Shape;23;p7"/>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type="titleOnly">
  <p:cSld name="TITLE_ONLY">
    <p:spTree>
      <p:nvGrpSpPr>
        <p:cNvPr id="24" name="Shape 24"/>
        <p:cNvGrpSpPr/>
        <p:nvPr/>
      </p:nvGrpSpPr>
      <p:grpSpPr>
        <a:xfrm>
          <a:off x="0" y="0"/>
          <a:ext cx="0" cy="0"/>
          <a:chOff x="0" y="0"/>
          <a:chExt cx="0" cy="0"/>
        </a:xfrm>
      </p:grpSpPr>
      <p:pic>
        <p:nvPicPr>
          <p:cNvPr id="25" name="Google Shape;25;p8"/>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6" name="Google Shape;26;p8"/>
          <p:cNvSpPr txBox="1"/>
          <p:nvPr>
            <p:ph type="title"/>
          </p:nvPr>
        </p:nvSpPr>
        <p:spPr>
          <a:xfrm>
            <a:off x="1560576" y="1524000"/>
            <a:ext cx="6108192" cy="3429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sz="4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0" name="Google Shape;30;p9"/>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2" type="twoObj">
  <p:cSld name="TWO_OBJECTS">
    <p:spTree>
      <p:nvGrpSpPr>
        <p:cNvPr id="31" name="Shape 31"/>
        <p:cNvGrpSpPr/>
        <p:nvPr/>
      </p:nvGrpSpPr>
      <p:grpSpPr>
        <a:xfrm>
          <a:off x="0" y="0"/>
          <a:ext cx="0" cy="0"/>
          <a:chOff x="0" y="0"/>
          <a:chExt cx="0" cy="0"/>
        </a:xfrm>
      </p:grpSpPr>
      <p:sp>
        <p:nvSpPr>
          <p:cNvPr id="32" name="Google Shape;32;p10"/>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28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 type="body"/>
          </p:nvPr>
        </p:nvSpPr>
        <p:spPr>
          <a:xfrm>
            <a:off x="344424" y="1066800"/>
            <a:ext cx="4038600" cy="50593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2"/>
              </a:buClr>
              <a:buSzPts val="2000"/>
              <a:buChar char="▪"/>
              <a:defRPr sz="2000"/>
            </a:lvl1pPr>
            <a:lvl2pPr indent="-342900" lvl="1" marL="914400" algn="l">
              <a:lnSpc>
                <a:spcPct val="100000"/>
              </a:lnSpc>
              <a:spcBef>
                <a:spcPts val="600"/>
              </a:spcBef>
              <a:spcAft>
                <a:spcPts val="0"/>
              </a:spcAft>
              <a:buClr>
                <a:schemeClr val="dk1"/>
              </a:buClr>
              <a:buSzPts val="1800"/>
              <a:buChar char="▪"/>
              <a:defRPr sz="1800"/>
            </a:lvl2pPr>
            <a:lvl3pPr indent="-342900" lvl="2" marL="1371600" algn="l">
              <a:lnSpc>
                <a:spcPct val="100000"/>
              </a:lnSpc>
              <a:spcBef>
                <a:spcPts val="600"/>
              </a:spcBef>
              <a:spcAft>
                <a:spcPts val="0"/>
              </a:spcAft>
              <a:buClr>
                <a:schemeClr val="dk1"/>
              </a:buClr>
              <a:buSzPts val="1800"/>
              <a:buChar char="▪"/>
              <a:defRPr sz="1800"/>
            </a:lvl3pPr>
            <a:lvl4pPr indent="-342900" lvl="3" marL="1828800" algn="l">
              <a:lnSpc>
                <a:spcPct val="100000"/>
              </a:lnSpc>
              <a:spcBef>
                <a:spcPts val="600"/>
              </a:spcBef>
              <a:spcAft>
                <a:spcPts val="0"/>
              </a:spcAft>
              <a:buClr>
                <a:schemeClr val="dk1"/>
              </a:buClr>
              <a:buSzPts val="1800"/>
              <a:buChar char="▪"/>
              <a:defRPr sz="1800"/>
            </a:lvl4pPr>
            <a:lvl5pPr indent="-342900" lvl="4" marL="2286000" algn="l">
              <a:lnSpc>
                <a:spcPct val="100000"/>
              </a:lnSpc>
              <a:spcBef>
                <a:spcPts val="600"/>
              </a:spcBef>
              <a:spcAft>
                <a:spcPts val="0"/>
              </a:spcAft>
              <a:buClr>
                <a:schemeClr val="dk1"/>
              </a:buClr>
              <a:buSzPts val="1800"/>
              <a:buChar char="▪"/>
              <a:defRPr sz="1800"/>
            </a:lvl5pPr>
            <a:lvl6pPr indent="-342900" lvl="5" marL="2743200" algn="l">
              <a:lnSpc>
                <a:spcPct val="100000"/>
              </a:lnSpc>
              <a:spcBef>
                <a:spcPts val="60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10"/>
          <p:cNvSpPr txBox="1"/>
          <p:nvPr>
            <p:ph idx="2" type="body"/>
          </p:nvPr>
        </p:nvSpPr>
        <p:spPr>
          <a:xfrm>
            <a:off x="4535424" y="1066800"/>
            <a:ext cx="4038600" cy="50593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2"/>
              </a:buClr>
              <a:buSzPts val="2000"/>
              <a:buChar char="▪"/>
              <a:defRPr sz="2000"/>
            </a:lvl1pPr>
            <a:lvl2pPr indent="-342900" lvl="1" marL="914400" algn="l">
              <a:lnSpc>
                <a:spcPct val="100000"/>
              </a:lnSpc>
              <a:spcBef>
                <a:spcPts val="600"/>
              </a:spcBef>
              <a:spcAft>
                <a:spcPts val="0"/>
              </a:spcAft>
              <a:buClr>
                <a:schemeClr val="dk1"/>
              </a:buClr>
              <a:buSzPts val="1800"/>
              <a:buChar char="▪"/>
              <a:defRPr sz="1800"/>
            </a:lvl2pPr>
            <a:lvl3pPr indent="-342900" lvl="2" marL="1371600" algn="l">
              <a:lnSpc>
                <a:spcPct val="100000"/>
              </a:lnSpc>
              <a:spcBef>
                <a:spcPts val="600"/>
              </a:spcBef>
              <a:spcAft>
                <a:spcPts val="0"/>
              </a:spcAft>
              <a:buClr>
                <a:schemeClr val="dk1"/>
              </a:buClr>
              <a:buSzPts val="1800"/>
              <a:buChar char="▪"/>
              <a:defRPr sz="1800"/>
            </a:lvl3pPr>
            <a:lvl4pPr indent="-342900" lvl="3" marL="1828800" algn="l">
              <a:lnSpc>
                <a:spcPct val="100000"/>
              </a:lnSpc>
              <a:spcBef>
                <a:spcPts val="600"/>
              </a:spcBef>
              <a:spcAft>
                <a:spcPts val="0"/>
              </a:spcAft>
              <a:buClr>
                <a:schemeClr val="dk1"/>
              </a:buClr>
              <a:buSzPts val="1800"/>
              <a:buChar char="▪"/>
              <a:defRPr sz="1800"/>
            </a:lvl4pPr>
            <a:lvl5pPr indent="-342900" lvl="4" marL="2286000" algn="l">
              <a:lnSpc>
                <a:spcPct val="100000"/>
              </a:lnSpc>
              <a:spcBef>
                <a:spcPts val="600"/>
              </a:spcBef>
              <a:spcAft>
                <a:spcPts val="0"/>
              </a:spcAft>
              <a:buClr>
                <a:schemeClr val="dk1"/>
              </a:buClr>
              <a:buSzPts val="1800"/>
              <a:buChar char="▪"/>
              <a:defRPr sz="1800"/>
            </a:lvl5pPr>
            <a:lvl6pPr indent="-342900" lvl="5" marL="2743200" algn="l">
              <a:lnSpc>
                <a:spcPct val="100000"/>
              </a:lnSpc>
              <a:spcBef>
                <a:spcPts val="60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10"/>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lide"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28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359664" y="1066800"/>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000"/>
              <a:buNone/>
              <a:defRPr b="1" sz="20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100000"/>
              </a:lnSpc>
              <a:spcBef>
                <a:spcPts val="60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1"/>
          <p:cNvSpPr txBox="1"/>
          <p:nvPr>
            <p:ph idx="2" type="body"/>
          </p:nvPr>
        </p:nvSpPr>
        <p:spPr>
          <a:xfrm>
            <a:off x="359664" y="1706562"/>
            <a:ext cx="4040188" cy="3951288"/>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2"/>
              </a:buClr>
              <a:buSzPts val="2000"/>
              <a:buFont typeface="Noto Sans Symbols"/>
              <a:buChar char="▪"/>
              <a:defRPr sz="2000"/>
            </a:lvl1pPr>
            <a:lvl2pPr indent="-342900" lvl="1" marL="914400" algn="l">
              <a:lnSpc>
                <a:spcPct val="100000"/>
              </a:lnSpc>
              <a:spcBef>
                <a:spcPts val="600"/>
              </a:spcBef>
              <a:spcAft>
                <a:spcPts val="0"/>
              </a:spcAft>
              <a:buClr>
                <a:schemeClr val="dk1"/>
              </a:buClr>
              <a:buSzPts val="1800"/>
              <a:buChar char="▪"/>
              <a:defRPr sz="1800"/>
            </a:lvl2pPr>
            <a:lvl3pPr indent="-342900" lvl="2" marL="1371600" algn="l">
              <a:lnSpc>
                <a:spcPct val="100000"/>
              </a:lnSpc>
              <a:spcBef>
                <a:spcPts val="600"/>
              </a:spcBef>
              <a:spcAft>
                <a:spcPts val="0"/>
              </a:spcAft>
              <a:buClr>
                <a:schemeClr val="dk1"/>
              </a:buClr>
              <a:buSzPts val="1800"/>
              <a:buChar char="▪"/>
              <a:defRPr sz="1800"/>
            </a:lvl3pPr>
            <a:lvl4pPr indent="-342900" lvl="3" marL="1828800" algn="l">
              <a:lnSpc>
                <a:spcPct val="100000"/>
              </a:lnSpc>
              <a:spcBef>
                <a:spcPts val="600"/>
              </a:spcBef>
              <a:spcAft>
                <a:spcPts val="0"/>
              </a:spcAft>
              <a:buClr>
                <a:schemeClr val="dk1"/>
              </a:buClr>
              <a:buSzPts val="1800"/>
              <a:buChar char="▪"/>
              <a:defRPr sz="1800"/>
            </a:lvl4pPr>
            <a:lvl5pPr indent="-342900" lvl="4" marL="2286000" algn="l">
              <a:lnSpc>
                <a:spcPct val="100000"/>
              </a:lnSpc>
              <a:spcBef>
                <a:spcPts val="600"/>
              </a:spcBef>
              <a:spcAft>
                <a:spcPts val="0"/>
              </a:spcAft>
              <a:buClr>
                <a:schemeClr val="dk1"/>
              </a:buClr>
              <a:buSzPts val="1800"/>
              <a:buChar char="▪"/>
              <a:defRPr sz="1800"/>
            </a:lvl5pPr>
            <a:lvl6pPr indent="-330200" lvl="5" marL="2743200" algn="l">
              <a:lnSpc>
                <a:spcPct val="100000"/>
              </a:lnSpc>
              <a:spcBef>
                <a:spcPts val="60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1"/>
          <p:cNvSpPr txBox="1"/>
          <p:nvPr>
            <p:ph idx="3" type="body"/>
          </p:nvPr>
        </p:nvSpPr>
        <p:spPr>
          <a:xfrm>
            <a:off x="4547489" y="1066800"/>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000"/>
              <a:buNone/>
              <a:defRPr b="1" sz="20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100000"/>
              </a:lnSpc>
              <a:spcBef>
                <a:spcPts val="60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1"/>
          <p:cNvSpPr txBox="1"/>
          <p:nvPr>
            <p:ph idx="4" type="body"/>
          </p:nvPr>
        </p:nvSpPr>
        <p:spPr>
          <a:xfrm>
            <a:off x="4547489" y="1706562"/>
            <a:ext cx="4041775" cy="3951288"/>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2"/>
              </a:buClr>
              <a:buSzPts val="2000"/>
              <a:buChar char="▪"/>
              <a:defRPr sz="2000"/>
            </a:lvl1pPr>
            <a:lvl2pPr indent="-342900" lvl="1" marL="914400" algn="l">
              <a:lnSpc>
                <a:spcPct val="100000"/>
              </a:lnSpc>
              <a:spcBef>
                <a:spcPts val="600"/>
              </a:spcBef>
              <a:spcAft>
                <a:spcPts val="0"/>
              </a:spcAft>
              <a:buClr>
                <a:schemeClr val="dk1"/>
              </a:buClr>
              <a:buSzPts val="1800"/>
              <a:buChar char="▪"/>
              <a:defRPr sz="1800"/>
            </a:lvl2pPr>
            <a:lvl3pPr indent="-342900" lvl="2" marL="1371600" algn="l">
              <a:lnSpc>
                <a:spcPct val="100000"/>
              </a:lnSpc>
              <a:spcBef>
                <a:spcPts val="600"/>
              </a:spcBef>
              <a:spcAft>
                <a:spcPts val="0"/>
              </a:spcAft>
              <a:buClr>
                <a:schemeClr val="dk1"/>
              </a:buClr>
              <a:buSzPts val="1800"/>
              <a:buChar char="▪"/>
              <a:defRPr sz="1800"/>
            </a:lvl3pPr>
            <a:lvl4pPr indent="-342900" lvl="3" marL="1828800" algn="l">
              <a:lnSpc>
                <a:spcPct val="100000"/>
              </a:lnSpc>
              <a:spcBef>
                <a:spcPts val="600"/>
              </a:spcBef>
              <a:spcAft>
                <a:spcPts val="0"/>
              </a:spcAft>
              <a:buClr>
                <a:schemeClr val="dk1"/>
              </a:buClr>
              <a:buSzPts val="1800"/>
              <a:buChar char="▪"/>
              <a:defRPr sz="1800"/>
            </a:lvl4pPr>
            <a:lvl5pPr indent="-342900" lvl="4" marL="2286000" algn="l">
              <a:lnSpc>
                <a:spcPct val="100000"/>
              </a:lnSpc>
              <a:spcBef>
                <a:spcPts val="600"/>
              </a:spcBef>
              <a:spcAft>
                <a:spcPts val="0"/>
              </a:spcAft>
              <a:buClr>
                <a:schemeClr val="dk1"/>
              </a:buClr>
              <a:buSzPts val="1800"/>
              <a:buChar char="▪"/>
              <a:defRPr sz="1800"/>
            </a:lvl5pPr>
            <a:lvl6pPr indent="-330200" lvl="5" marL="2743200" algn="l">
              <a:lnSpc>
                <a:spcPct val="100000"/>
              </a:lnSpc>
              <a:spcBef>
                <a:spcPts val="60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1"/>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4"/>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4"/>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2800"/>
              <a:buFont typeface="Arial"/>
              <a:buNone/>
              <a:defRPr b="1" i="0" sz="28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4"/>
          <p:cNvSpPr txBox="1"/>
          <p:nvPr>
            <p:ph idx="1" type="body"/>
          </p:nvPr>
        </p:nvSpPr>
        <p:spPr>
          <a:xfrm>
            <a:off x="292608" y="1020762"/>
            <a:ext cx="8229600" cy="452596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0"/>
              </a:spcBef>
              <a:spcAft>
                <a:spcPts val="0"/>
              </a:spcAft>
              <a:buClr>
                <a:schemeClr val="dk2"/>
              </a:buClr>
              <a:buSzPts val="2000"/>
              <a:buFont typeface="Noto Sans Symbols"/>
              <a:buChar char="▪"/>
              <a:defRPr b="0" i="0" sz="2000" u="none" cap="none" strike="noStrike">
                <a:solidFill>
                  <a:schemeClr val="dk1"/>
                </a:solidFill>
                <a:latin typeface="Arial"/>
                <a:ea typeface="Arial"/>
                <a:cs typeface="Arial"/>
                <a:sym typeface="Arial"/>
              </a:defRPr>
            </a:lvl1pPr>
            <a:lvl2pPr indent="-342900" lvl="1" marL="914400" marR="0" rtl="0" algn="l">
              <a:lnSpc>
                <a:spcPct val="100000"/>
              </a:lnSpc>
              <a:spcBef>
                <a:spcPts val="6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6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6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6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 name="Google Shape;9;p4"/>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arxiv.org/pdf/2001.08317.pdf" TargetMode="External"/><Relationship Id="rId4" Type="http://schemas.openxmlformats.org/officeDocument/2006/relationships/hyperlink" Target="https://openreview.net/pdf?id=HJJ0w--0W" TargetMode="External"/><Relationship Id="rId5" Type="http://schemas.openxmlformats.org/officeDocument/2006/relationships/hyperlink" Target="https://www.researchgate.net/publication/319633104_A_Deep-Learning_Based_Precipitation_Forecasting_Approach_Using_Multiple_Environmental_Factors" TargetMode="External"/><Relationship Id="rId6" Type="http://schemas.openxmlformats.org/officeDocument/2006/relationships/hyperlink" Target="https://www.researchgate.net/publication/320597233_Wider_and_Deeper_Cheaper_and_Faster_Tensorized_LSTMs_for_Sequence_Learning/figures?lo=1" TargetMode="External"/><Relationship Id="rId7" Type="http://schemas.openxmlformats.org/officeDocument/2006/relationships/hyperlink" Target="https://arxiv.org/pdf/1709.01907.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ph type="ctrTitle"/>
          </p:nvPr>
        </p:nvSpPr>
        <p:spPr>
          <a:xfrm>
            <a:off x="908225" y="1301450"/>
            <a:ext cx="7473300" cy="22893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Shrink Forecasting Using Deep Learning Methodologies</a:t>
            </a:r>
            <a:endParaRPr/>
          </a:p>
        </p:txBody>
      </p:sp>
      <p:sp>
        <p:nvSpPr>
          <p:cNvPr id="48" name="Google Shape;48;p1"/>
          <p:cNvSpPr txBox="1"/>
          <p:nvPr>
            <p:ph idx="1" type="subTitle"/>
          </p:nvPr>
        </p:nvSpPr>
        <p:spPr>
          <a:xfrm>
            <a:off x="838200" y="4504944"/>
            <a:ext cx="6400800" cy="10850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US"/>
              <a:t>May Update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d9290efb3b_0_29"/>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2" name="Google Shape;122;gd9290efb3b_0_29"/>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123" name="Google Shape;123;gd9290efb3b_0_29"/>
          <p:cNvPicPr preferRelativeResize="0"/>
          <p:nvPr/>
        </p:nvPicPr>
        <p:blipFill>
          <a:blip r:embed="rId3">
            <a:alphaModFix/>
          </a:blip>
          <a:stretch>
            <a:fillRect/>
          </a:stretch>
        </p:blipFill>
        <p:spPr>
          <a:xfrm>
            <a:off x="829975" y="867450"/>
            <a:ext cx="7452824" cy="497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gd773b8997e_0_0"/>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Arial"/>
              <a:buNone/>
            </a:pPr>
            <a:r>
              <a:rPr lang="en-US"/>
              <a:t>Recommended Approach</a:t>
            </a:r>
            <a:endParaRPr/>
          </a:p>
        </p:txBody>
      </p:sp>
      <p:sp>
        <p:nvSpPr>
          <p:cNvPr id="54" name="Google Shape;54;gd773b8997e_0_0"/>
          <p:cNvSpPr txBox="1"/>
          <p:nvPr>
            <p:ph idx="12" type="sldNum"/>
          </p:nvPr>
        </p:nvSpPr>
        <p:spPr>
          <a:xfrm>
            <a:off x="-15240" y="6548374"/>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900"/>
              <a:buNone/>
            </a:pPr>
            <a:fld id="{00000000-1234-1234-1234-123412341234}" type="slidenum">
              <a:rPr lang="en-US">
                <a:solidFill>
                  <a:srgbClr val="1C1C1C"/>
                </a:solidFill>
              </a:rPr>
              <a:t>‹#›</a:t>
            </a:fld>
            <a:endParaRPr>
              <a:solidFill>
                <a:srgbClr val="1C1C1C"/>
              </a:solidFill>
            </a:endParaRPr>
          </a:p>
        </p:txBody>
      </p:sp>
      <p:pic>
        <p:nvPicPr>
          <p:cNvPr id="55" name="Google Shape;55;gd773b8997e_0_0"/>
          <p:cNvPicPr preferRelativeResize="0"/>
          <p:nvPr/>
        </p:nvPicPr>
        <p:blipFill rotWithShape="1">
          <a:blip r:embed="rId3">
            <a:alphaModFix/>
          </a:blip>
          <a:srcRect b="7388" l="0" r="0" t="9878"/>
          <a:stretch/>
        </p:blipFill>
        <p:spPr>
          <a:xfrm>
            <a:off x="1235050" y="2300090"/>
            <a:ext cx="7591974" cy="3473084"/>
          </a:xfrm>
          <a:prstGeom prst="rect">
            <a:avLst/>
          </a:prstGeom>
          <a:noFill/>
          <a:ln>
            <a:noFill/>
          </a:ln>
        </p:spPr>
      </p:pic>
      <p:sp>
        <p:nvSpPr>
          <p:cNvPr id="56" name="Google Shape;56;gd773b8997e_0_0"/>
          <p:cNvSpPr txBox="1"/>
          <p:nvPr/>
        </p:nvSpPr>
        <p:spPr>
          <a:xfrm>
            <a:off x="1313050" y="2122725"/>
            <a:ext cx="2185800" cy="4926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u="sng"/>
              <a:t>Shrink Factors</a:t>
            </a:r>
            <a:endParaRPr b="1" sz="2000" u="sng"/>
          </a:p>
        </p:txBody>
      </p:sp>
      <p:sp>
        <p:nvSpPr>
          <p:cNvPr id="57" name="Google Shape;57;gd773b8997e_0_0"/>
          <p:cNvSpPr txBox="1"/>
          <p:nvPr/>
        </p:nvSpPr>
        <p:spPr>
          <a:xfrm>
            <a:off x="1488410" y="2749258"/>
            <a:ext cx="18351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Economic Indicators</a:t>
            </a:r>
            <a:endParaRPr sz="1200"/>
          </a:p>
        </p:txBody>
      </p:sp>
      <p:sp>
        <p:nvSpPr>
          <p:cNvPr id="58" name="Google Shape;58;gd773b8997e_0_0"/>
          <p:cNvSpPr txBox="1"/>
          <p:nvPr/>
        </p:nvSpPr>
        <p:spPr>
          <a:xfrm>
            <a:off x="1610212" y="3169767"/>
            <a:ext cx="15663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Shrink Rate</a:t>
            </a:r>
            <a:endParaRPr sz="1200"/>
          </a:p>
        </p:txBody>
      </p:sp>
      <p:sp>
        <p:nvSpPr>
          <p:cNvPr id="59" name="Google Shape;59;gd773b8997e_0_0"/>
          <p:cNvSpPr txBox="1"/>
          <p:nvPr/>
        </p:nvSpPr>
        <p:spPr>
          <a:xfrm>
            <a:off x="1847349" y="5349025"/>
            <a:ext cx="1092000" cy="323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900"/>
              <a:t>Clearance, Turns</a:t>
            </a:r>
            <a:endParaRPr sz="900"/>
          </a:p>
        </p:txBody>
      </p:sp>
      <p:sp>
        <p:nvSpPr>
          <p:cNvPr id="60" name="Google Shape;60;gd773b8997e_0_0"/>
          <p:cNvSpPr txBox="1"/>
          <p:nvPr/>
        </p:nvSpPr>
        <p:spPr>
          <a:xfrm>
            <a:off x="1813875" y="4925163"/>
            <a:ext cx="11211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CS/RNN/BOPIS </a:t>
            </a:r>
            <a:endParaRPr sz="1000"/>
          </a:p>
        </p:txBody>
      </p:sp>
      <p:sp>
        <p:nvSpPr>
          <p:cNvPr id="61" name="Google Shape;61;gd773b8997e_0_0"/>
          <p:cNvSpPr txBox="1"/>
          <p:nvPr/>
        </p:nvSpPr>
        <p:spPr>
          <a:xfrm>
            <a:off x="1784425" y="4470725"/>
            <a:ext cx="12144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Competition</a:t>
            </a:r>
            <a:endParaRPr sz="1200"/>
          </a:p>
        </p:txBody>
      </p:sp>
      <p:sp>
        <p:nvSpPr>
          <p:cNvPr id="62" name="Google Shape;62;gd773b8997e_0_0"/>
          <p:cNvSpPr txBox="1"/>
          <p:nvPr/>
        </p:nvSpPr>
        <p:spPr>
          <a:xfrm>
            <a:off x="1722775" y="4042897"/>
            <a:ext cx="13410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HR, Terms, Tenure</a:t>
            </a:r>
            <a:endParaRPr sz="1000"/>
          </a:p>
        </p:txBody>
      </p:sp>
      <p:sp>
        <p:nvSpPr>
          <p:cNvPr id="63" name="Google Shape;63;gd773b8997e_0_0"/>
          <p:cNvSpPr txBox="1"/>
          <p:nvPr/>
        </p:nvSpPr>
        <p:spPr>
          <a:xfrm>
            <a:off x="1737387" y="3615103"/>
            <a:ext cx="1307700" cy="3540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FET, LU, Location</a:t>
            </a:r>
            <a:endParaRPr sz="1100"/>
          </a:p>
        </p:txBody>
      </p:sp>
      <p:pic>
        <p:nvPicPr>
          <p:cNvPr id="64" name="Google Shape;64;gd773b8997e_0_0"/>
          <p:cNvPicPr preferRelativeResize="0"/>
          <p:nvPr/>
        </p:nvPicPr>
        <p:blipFill>
          <a:blip r:embed="rId4">
            <a:alphaModFix/>
          </a:blip>
          <a:stretch>
            <a:fillRect/>
          </a:stretch>
        </p:blipFill>
        <p:spPr>
          <a:xfrm>
            <a:off x="261635" y="6649962"/>
            <a:ext cx="2486025" cy="161925"/>
          </a:xfrm>
          <a:prstGeom prst="rect">
            <a:avLst/>
          </a:prstGeom>
          <a:noFill/>
          <a:ln>
            <a:noFill/>
          </a:ln>
        </p:spPr>
      </p:pic>
      <p:sp>
        <p:nvSpPr>
          <p:cNvPr id="65" name="Google Shape;65;gd773b8997e_0_0"/>
          <p:cNvSpPr txBox="1"/>
          <p:nvPr/>
        </p:nvSpPr>
        <p:spPr>
          <a:xfrm>
            <a:off x="184275" y="714050"/>
            <a:ext cx="9048900" cy="14775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Clr>
                <a:schemeClr val="dk2"/>
              </a:buClr>
              <a:buSzPts val="1900"/>
              <a:buFont typeface="Calibri"/>
              <a:buChar char="▪"/>
            </a:pPr>
            <a:r>
              <a:rPr lang="en-US" sz="2100">
                <a:latin typeface="Calibri"/>
                <a:ea typeface="Calibri"/>
                <a:cs typeface="Calibri"/>
                <a:sym typeface="Calibri"/>
              </a:rPr>
              <a:t>Identifying the most important variables to forecast</a:t>
            </a:r>
            <a:endParaRPr sz="2100">
              <a:latin typeface="Calibri"/>
              <a:ea typeface="Calibri"/>
              <a:cs typeface="Calibri"/>
              <a:sym typeface="Calibri"/>
            </a:endParaRPr>
          </a:p>
          <a:p>
            <a:pPr indent="-349250" lvl="0" marL="457200" rtl="0" algn="l">
              <a:lnSpc>
                <a:spcPct val="150000"/>
              </a:lnSpc>
              <a:spcBef>
                <a:spcPts val="0"/>
              </a:spcBef>
              <a:spcAft>
                <a:spcPts val="0"/>
              </a:spcAft>
              <a:buClr>
                <a:schemeClr val="dk2"/>
              </a:buClr>
              <a:buSzPts val="1900"/>
              <a:buFont typeface="Calibri"/>
              <a:buChar char="▪"/>
            </a:pPr>
            <a:r>
              <a:rPr lang="en-US" sz="2100">
                <a:latin typeface="Calibri"/>
                <a:ea typeface="Calibri"/>
                <a:cs typeface="Calibri"/>
                <a:sym typeface="Calibri"/>
              </a:rPr>
              <a:t>Solve Time Series Problem utilizing </a:t>
            </a:r>
            <a:r>
              <a:rPr lang="en-US" sz="2100">
                <a:latin typeface="Calibri"/>
                <a:ea typeface="Calibri"/>
                <a:cs typeface="Calibri"/>
                <a:sym typeface="Calibri"/>
              </a:rPr>
              <a:t>deep learning</a:t>
            </a:r>
            <a:endParaRPr sz="2100">
              <a:latin typeface="Calibri"/>
              <a:ea typeface="Calibri"/>
              <a:cs typeface="Calibri"/>
              <a:sym typeface="Calibri"/>
            </a:endParaRPr>
          </a:p>
          <a:p>
            <a:pPr indent="-349250" lvl="0" marL="457200" rtl="0" algn="l">
              <a:lnSpc>
                <a:spcPct val="150000"/>
              </a:lnSpc>
              <a:spcBef>
                <a:spcPts val="0"/>
              </a:spcBef>
              <a:spcAft>
                <a:spcPts val="0"/>
              </a:spcAft>
              <a:buClr>
                <a:schemeClr val="dk2"/>
              </a:buClr>
              <a:buSzPts val="1900"/>
              <a:buFont typeface="Calibri"/>
              <a:buChar char="▪"/>
            </a:pPr>
            <a:r>
              <a:rPr lang="en-US" sz="2100">
                <a:latin typeface="Calibri"/>
                <a:ea typeface="Calibri"/>
                <a:cs typeface="Calibri"/>
                <a:sym typeface="Calibri"/>
              </a:rPr>
              <a:t>Forecast out by week 12-24 weeks out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da852e11fd_0_2"/>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Potential Data Drops</a:t>
            </a:r>
            <a:endParaRPr/>
          </a:p>
        </p:txBody>
      </p:sp>
      <p:sp>
        <p:nvSpPr>
          <p:cNvPr id="71" name="Google Shape;71;gda852e11fd_0_2"/>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72" name="Google Shape;72;gda852e11fd_0_2"/>
          <p:cNvPicPr preferRelativeResize="0"/>
          <p:nvPr/>
        </p:nvPicPr>
        <p:blipFill>
          <a:blip r:embed="rId3">
            <a:alphaModFix/>
          </a:blip>
          <a:stretch>
            <a:fillRect/>
          </a:stretch>
        </p:blipFill>
        <p:spPr>
          <a:xfrm>
            <a:off x="1201800" y="1122950"/>
            <a:ext cx="6942025" cy="467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Arial"/>
              <a:buNone/>
            </a:pPr>
            <a:r>
              <a:rPr lang="en-US"/>
              <a:t>Background</a:t>
            </a:r>
            <a:endParaRPr/>
          </a:p>
        </p:txBody>
      </p:sp>
      <p:sp>
        <p:nvSpPr>
          <p:cNvPr id="78" name="Google Shape;78;p3"/>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900"/>
              <a:buNone/>
            </a:pPr>
            <a:fld id="{00000000-1234-1234-1234-123412341234}" type="slidenum">
              <a:rPr lang="en-US">
                <a:solidFill>
                  <a:srgbClr val="1C1C1C"/>
                </a:solidFill>
              </a:rPr>
              <a:t>‹#›</a:t>
            </a:fld>
            <a:endParaRPr>
              <a:solidFill>
                <a:srgbClr val="1C1C1C"/>
              </a:solidFill>
            </a:endParaRPr>
          </a:p>
        </p:txBody>
      </p:sp>
      <p:sp>
        <p:nvSpPr>
          <p:cNvPr id="79" name="Google Shape;79;p3"/>
          <p:cNvSpPr txBox="1"/>
          <p:nvPr/>
        </p:nvSpPr>
        <p:spPr>
          <a:xfrm>
            <a:off x="374175" y="748400"/>
            <a:ext cx="8373000" cy="3232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Home Depot relies on a modeling framework that predicts shrink on an ongoing basis using the most current data. However, this leaves stores without knowledge of what may happen between today and the 3, 6, or 9 months leading up to the inventory.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By extending the current model into a forecast, or by using other modeling methods to anticipate future trends, it will be possible to understand how past data trends will translate into total shrink at the end of an inventory.</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Identify the most important variables to forecast, and creating a powerful forecast engine, presents a vast and highly complex problem that an AI driven model can help to answer.</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80" name="Google Shape;80;p3"/>
          <p:cNvPicPr preferRelativeResize="0"/>
          <p:nvPr/>
        </p:nvPicPr>
        <p:blipFill rotWithShape="1">
          <a:blip r:embed="rId3">
            <a:alphaModFix/>
          </a:blip>
          <a:srcRect b="0" l="0" r="0" t="0"/>
          <a:stretch/>
        </p:blipFill>
        <p:spPr>
          <a:xfrm>
            <a:off x="522253" y="3880300"/>
            <a:ext cx="4659101" cy="2863400"/>
          </a:xfrm>
          <a:prstGeom prst="rect">
            <a:avLst/>
          </a:prstGeom>
          <a:noFill/>
          <a:ln>
            <a:noFill/>
          </a:ln>
        </p:spPr>
      </p:pic>
      <p:sp>
        <p:nvSpPr>
          <p:cNvPr id="81" name="Google Shape;81;p3"/>
          <p:cNvSpPr txBox="1"/>
          <p:nvPr/>
        </p:nvSpPr>
        <p:spPr>
          <a:xfrm>
            <a:off x="3581400" y="5602100"/>
            <a:ext cx="385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2"/>
                </a:solidFill>
                <a:latin typeface="Arial"/>
                <a:ea typeface="Arial"/>
                <a:cs typeface="Arial"/>
                <a:sym typeface="Arial"/>
              </a:rPr>
              <a:t>Currently using a regression model</a:t>
            </a:r>
            <a:endParaRPr b="1" i="0" sz="17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da46f8e377_0_0"/>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Appendix</a:t>
            </a:r>
            <a:r>
              <a:rPr lang="en-US"/>
              <a:t>:</a:t>
            </a:r>
            <a:endParaRPr/>
          </a:p>
        </p:txBody>
      </p:sp>
      <p:sp>
        <p:nvSpPr>
          <p:cNvPr id="87" name="Google Shape;87;gda46f8e377_0_0"/>
          <p:cNvSpPr txBox="1"/>
          <p:nvPr>
            <p:ph idx="1" type="body"/>
          </p:nvPr>
        </p:nvSpPr>
        <p:spPr>
          <a:xfrm>
            <a:off x="292608" y="1020762"/>
            <a:ext cx="8229600" cy="4526100"/>
          </a:xfrm>
          <a:prstGeom prst="rect">
            <a:avLst/>
          </a:prstGeom>
        </p:spPr>
        <p:txBody>
          <a:bodyPr anchorCtr="0" anchor="t" bIns="45700" lIns="91425" spcFirstLastPara="1" rIns="91425" wrap="square" tIns="45700">
            <a:normAutofit fontScale="85000" lnSpcReduction="10000"/>
          </a:bodyPr>
          <a:lstStyle/>
          <a:p>
            <a:pPr indent="0" lvl="0" marL="0" rtl="0" algn="l">
              <a:spcBef>
                <a:spcPts val="0"/>
              </a:spcBef>
              <a:spcAft>
                <a:spcPts val="0"/>
              </a:spcAft>
              <a:buNone/>
            </a:pPr>
            <a:r>
              <a:rPr lang="en-US"/>
              <a:t>Reference papers:  </a:t>
            </a:r>
            <a:endParaRPr/>
          </a:p>
          <a:p>
            <a:pPr indent="-336550" lvl="0" marL="457200" rtl="0" algn="l">
              <a:lnSpc>
                <a:spcPct val="150000"/>
              </a:lnSpc>
              <a:spcBef>
                <a:spcPts val="0"/>
              </a:spcBef>
              <a:spcAft>
                <a:spcPts val="0"/>
              </a:spcAft>
              <a:buSzPct val="100000"/>
              <a:buChar char="▪"/>
            </a:pPr>
            <a:r>
              <a:rPr lang="en-US" u="sng">
                <a:solidFill>
                  <a:schemeClr val="hlink"/>
                </a:solidFill>
                <a:hlinkClick r:id="rId3"/>
              </a:rPr>
              <a:t>https://arxiv.org/pdf/2001.08317.pdf</a:t>
            </a:r>
            <a:endParaRPr/>
          </a:p>
          <a:p>
            <a:pPr indent="-336550" lvl="0" marL="457200" rtl="0" algn="l">
              <a:lnSpc>
                <a:spcPct val="150000"/>
              </a:lnSpc>
              <a:spcBef>
                <a:spcPts val="0"/>
              </a:spcBef>
              <a:spcAft>
                <a:spcPts val="0"/>
              </a:spcAft>
              <a:buSzPct val="100000"/>
              <a:buChar char="▪"/>
            </a:pPr>
            <a:r>
              <a:rPr lang="en-US" u="sng">
                <a:solidFill>
                  <a:schemeClr val="hlink"/>
                </a:solidFill>
                <a:hlinkClick r:id="rId4"/>
              </a:rPr>
              <a:t>https://openreview.net/pdf?id=HJJ0w--0W</a:t>
            </a:r>
            <a:endParaRPr/>
          </a:p>
          <a:p>
            <a:pPr indent="-336550" lvl="0" marL="457200" rtl="0" algn="l">
              <a:lnSpc>
                <a:spcPct val="150000"/>
              </a:lnSpc>
              <a:spcBef>
                <a:spcPts val="0"/>
              </a:spcBef>
              <a:spcAft>
                <a:spcPts val="0"/>
              </a:spcAft>
              <a:buSzPct val="100000"/>
              <a:buChar char="▪"/>
            </a:pPr>
            <a:r>
              <a:rPr lang="en-US" u="sng">
                <a:solidFill>
                  <a:schemeClr val="hlink"/>
                </a:solidFill>
                <a:hlinkClick r:id="rId5"/>
              </a:rPr>
              <a:t>https://www.researchgate.net/publication/319633104_A_Deep-Learning_Based_Precipitation_Forecasting_Approach_Using_Multiple_Environmental_Factors</a:t>
            </a:r>
            <a:r>
              <a:rPr lang="en-US"/>
              <a:t> </a:t>
            </a:r>
            <a:endParaRPr/>
          </a:p>
          <a:p>
            <a:pPr indent="-336550" lvl="0" marL="457200" rtl="0" algn="l">
              <a:lnSpc>
                <a:spcPct val="150000"/>
              </a:lnSpc>
              <a:spcBef>
                <a:spcPts val="0"/>
              </a:spcBef>
              <a:spcAft>
                <a:spcPts val="0"/>
              </a:spcAft>
              <a:buSzPct val="100000"/>
              <a:buChar char="▪"/>
            </a:pPr>
            <a:r>
              <a:rPr lang="en-US" u="sng">
                <a:solidFill>
                  <a:schemeClr val="hlink"/>
                </a:solidFill>
                <a:hlinkClick r:id="rId6"/>
              </a:rPr>
              <a:t>https://www.researchgate.net/publication/320597233_Wider_and_Deeper_Cheaper_and_Faster_Tensorized_LSTMs_for_Sequence_Learning/figures?lo=1</a:t>
            </a:r>
            <a:endParaRPr/>
          </a:p>
          <a:p>
            <a:pPr indent="-336550" lvl="0" marL="457200" rtl="0" algn="l">
              <a:lnSpc>
                <a:spcPct val="150000"/>
              </a:lnSpc>
              <a:spcBef>
                <a:spcPts val="0"/>
              </a:spcBef>
              <a:spcAft>
                <a:spcPts val="0"/>
              </a:spcAft>
              <a:buSzPct val="100000"/>
              <a:buChar char="▪"/>
            </a:pPr>
            <a:r>
              <a:rPr lang="en-US"/>
              <a:t>UBER:  </a:t>
            </a:r>
            <a:r>
              <a:rPr lang="en-US" u="sng">
                <a:solidFill>
                  <a:schemeClr val="hlink"/>
                </a:solidFill>
                <a:hlinkClick r:id="rId7"/>
              </a:rPr>
              <a:t>https://arxiv.org/pdf/1709.01907.pdf</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Reference tools:</a:t>
            </a:r>
            <a:endParaRPr/>
          </a:p>
          <a:p>
            <a:pPr indent="-336550" lvl="0" marL="457200" rtl="0" algn="l">
              <a:spcBef>
                <a:spcPts val="0"/>
              </a:spcBef>
              <a:spcAft>
                <a:spcPts val="0"/>
              </a:spcAft>
              <a:buSzPct val="100000"/>
              <a:buChar char="▪"/>
            </a:pPr>
            <a:r>
              <a:rPr lang="en-US"/>
              <a:t>https://venturebeat.com/2021/05/13/linkedin-open-sources-greykite-a-library-for-time-series-forecasting/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Reference books:</a:t>
            </a:r>
            <a:endParaRPr/>
          </a:p>
          <a:p>
            <a:pPr indent="-336550" lvl="0" marL="457200" rtl="0" algn="l">
              <a:spcBef>
                <a:spcPts val="0"/>
              </a:spcBef>
              <a:spcAft>
                <a:spcPts val="0"/>
              </a:spcAft>
              <a:buSzPct val="100000"/>
              <a:buChar char="▪"/>
            </a:pPr>
            <a:r>
              <a:rPr lang="en-US"/>
              <a:t>https://d2l.ai/chapter_recurrent-modern/deep-rnn.html</a:t>
            </a:r>
            <a:endParaRPr/>
          </a:p>
        </p:txBody>
      </p:sp>
      <p:sp>
        <p:nvSpPr>
          <p:cNvPr id="88" name="Google Shape;88;gda46f8e377_0_0"/>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d9290efb3b_0_0"/>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Appendix:</a:t>
            </a:r>
            <a:endParaRPr/>
          </a:p>
        </p:txBody>
      </p:sp>
      <p:sp>
        <p:nvSpPr>
          <p:cNvPr id="94" name="Google Shape;94;gd9290efb3b_0_0"/>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95" name="Google Shape;95;gd9290efb3b_0_0"/>
          <p:cNvPicPr preferRelativeResize="0"/>
          <p:nvPr/>
        </p:nvPicPr>
        <p:blipFill>
          <a:blip r:embed="rId3">
            <a:alphaModFix/>
          </a:blip>
          <a:stretch>
            <a:fillRect/>
          </a:stretch>
        </p:blipFill>
        <p:spPr>
          <a:xfrm>
            <a:off x="457200" y="990600"/>
            <a:ext cx="8229600" cy="46634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d9290efb3b_0_7"/>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01" name="Google Shape;101;gd9290efb3b_0_7"/>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102" name="Google Shape;102;gd9290efb3b_0_7"/>
          <p:cNvPicPr preferRelativeResize="0"/>
          <p:nvPr/>
        </p:nvPicPr>
        <p:blipFill>
          <a:blip r:embed="rId3">
            <a:alphaModFix/>
          </a:blip>
          <a:stretch>
            <a:fillRect/>
          </a:stretch>
        </p:blipFill>
        <p:spPr>
          <a:xfrm>
            <a:off x="398750" y="1232025"/>
            <a:ext cx="8200600" cy="452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d9290efb3b_0_14"/>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08" name="Google Shape;108;gd9290efb3b_0_14"/>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109" name="Google Shape;109;gd9290efb3b_0_14"/>
          <p:cNvPicPr preferRelativeResize="0"/>
          <p:nvPr/>
        </p:nvPicPr>
        <p:blipFill>
          <a:blip r:embed="rId3">
            <a:alphaModFix/>
          </a:blip>
          <a:stretch>
            <a:fillRect/>
          </a:stretch>
        </p:blipFill>
        <p:spPr>
          <a:xfrm>
            <a:off x="468025" y="1378075"/>
            <a:ext cx="8180524" cy="431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d9290efb3b_0_22"/>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15" name="Google Shape;115;gd9290efb3b_0_22"/>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116" name="Google Shape;116;gd9290efb3b_0_22"/>
          <p:cNvPicPr preferRelativeResize="0"/>
          <p:nvPr/>
        </p:nvPicPr>
        <p:blipFill>
          <a:blip r:embed="rId3">
            <a:alphaModFix/>
          </a:blip>
          <a:stretch>
            <a:fillRect/>
          </a:stretch>
        </p:blipFill>
        <p:spPr>
          <a:xfrm>
            <a:off x="152400" y="914400"/>
            <a:ext cx="8839199" cy="48483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_THD 2015 - Standard Template">
  <a:themeElements>
    <a:clrScheme name="THD PowerPoint Template">
      <a:dk1>
        <a:srgbClr val="1C1C1C"/>
      </a:dk1>
      <a:lt1>
        <a:srgbClr val="FFFFFF"/>
      </a:lt1>
      <a:dk2>
        <a:srgbClr val="F58220"/>
      </a:dk2>
      <a:lt2>
        <a:srgbClr val="E8E8E8"/>
      </a:lt2>
      <a:accent1>
        <a:srgbClr val="D0D0D0"/>
      </a:accent1>
      <a:accent2>
        <a:srgbClr val="AEAEAE"/>
      </a:accent2>
      <a:accent3>
        <a:srgbClr val="F58220"/>
      </a:accent3>
      <a:accent4>
        <a:srgbClr val="E8E8E8"/>
      </a:accent4>
      <a:accent5>
        <a:srgbClr val="C6C6C6"/>
      </a:accent5>
      <a:accent6>
        <a:srgbClr val="F58220"/>
      </a:accent6>
      <a:hlink>
        <a:srgbClr val="5F5F5F"/>
      </a:hlink>
      <a:folHlink>
        <a:srgbClr val="0000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2018-01-19T01:16:08Z</dcterms:created>
  <dc:creator>Altenbach, Stephen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0x01010017A51E0741DDC24AAFECBC9B613AF99D</vt:lpwstr>
  </property>
</Properties>
</file>