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9144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3" roundtripDataSignature="AMtx7miOWsGhgzcMJ/+eLcr4X+dlNQ6j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CE77C08-7968-458C-84ED-C3D089584453}">
  <a:tblStyle styleId="{4CE77C08-7968-458C-84ED-C3D08958445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lah.github.io/posts/2015-08-Understanding-LSTMs/"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di.ens.fr/~mallat/papiers/MallatPursuit93.pdf"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radingeconomics.com/united-states/unemployment-rate"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 name="Google Shape;4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ebb2ee2bc_0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ebb2ee2b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de6fe233a6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de6fe233a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2400"/>
              <a:t>Milan</a:t>
            </a:r>
            <a:endParaRPr sz="2400"/>
          </a:p>
          <a:p>
            <a:pPr indent="0" lvl="0" marL="0" rtl="0" algn="l">
              <a:spcBef>
                <a:spcPts val="0"/>
              </a:spcBef>
              <a:spcAft>
                <a:spcPts val="0"/>
              </a:spcAft>
              <a:buNone/>
            </a:pPr>
            <a:r>
              <a:rPr lang="en-US" sz="2400" u="sng">
                <a:solidFill>
                  <a:schemeClr val="hlink"/>
                </a:solidFill>
                <a:hlinkClick r:id="rId2"/>
              </a:rPr>
              <a:t>https://colah.github.io/posts/2015-08-Understanding-LSTMs/</a:t>
            </a:r>
            <a:endParaRPr sz="2400"/>
          </a:p>
          <a:p>
            <a:pPr indent="0" lvl="0" marL="0" rtl="0" algn="l">
              <a:spcBef>
                <a:spcPts val="0"/>
              </a:spcBef>
              <a:spcAft>
                <a:spcPts val="0"/>
              </a:spcAft>
              <a:buNone/>
            </a:pPr>
            <a:r>
              <a:t/>
            </a:r>
            <a:endParaRPr sz="2400"/>
          </a:p>
          <a:p>
            <a:pPr indent="0" lvl="0" marL="0" rtl="0" algn="just">
              <a:lnSpc>
                <a:spcPct val="115000"/>
              </a:lnSpc>
              <a:spcBef>
                <a:spcPts val="0"/>
              </a:spcBef>
              <a:spcAft>
                <a:spcPts val="0"/>
              </a:spcAft>
              <a:buClr>
                <a:schemeClr val="dk1"/>
              </a:buClr>
              <a:buSzPts val="1100"/>
              <a:buFont typeface="Arial"/>
              <a:buNone/>
            </a:pPr>
            <a:r>
              <a:rPr lang="en-US" sz="2400">
                <a:solidFill>
                  <a:srgbClr val="333333"/>
                </a:solidFill>
                <a:highlight>
                  <a:srgbClr val="FFFFFF"/>
                </a:highlight>
              </a:rPr>
              <a:t>The key to LSTMs is the cell state, the horizontal line running through the top of the diagram.</a:t>
            </a:r>
            <a:endParaRPr sz="2400">
              <a:solidFill>
                <a:srgbClr val="333333"/>
              </a:solidFill>
              <a:highlight>
                <a:srgbClr val="FFFFFF"/>
              </a:highlight>
            </a:endParaRPr>
          </a:p>
          <a:p>
            <a:pPr indent="0" lvl="0" marL="0" rtl="0" algn="just">
              <a:lnSpc>
                <a:spcPct val="115000"/>
              </a:lnSpc>
              <a:spcBef>
                <a:spcPts val="800"/>
              </a:spcBef>
              <a:spcAft>
                <a:spcPts val="0"/>
              </a:spcAft>
              <a:buClr>
                <a:schemeClr val="dk1"/>
              </a:buClr>
              <a:buSzPts val="1100"/>
              <a:buFont typeface="Arial"/>
              <a:buNone/>
            </a:pPr>
            <a:r>
              <a:rPr lang="en-US" sz="2400">
                <a:solidFill>
                  <a:srgbClr val="333333"/>
                </a:solidFill>
                <a:highlight>
                  <a:srgbClr val="FFFFFF"/>
                </a:highlight>
              </a:rPr>
              <a:t>The cell state is kind of like a conveyor belt. It runs straight down the entire chain, with only some minor linear interactions. It’s very easy for information to just flow along it unchanged.</a:t>
            </a:r>
            <a:endParaRPr sz="2400">
              <a:solidFill>
                <a:srgbClr val="333333"/>
              </a:solidFill>
              <a:highlight>
                <a:srgbClr val="FFFFFF"/>
              </a:highlight>
            </a:endParaRPr>
          </a:p>
          <a:p>
            <a:pPr indent="0" lvl="0" marL="0" rtl="0" algn="l">
              <a:spcBef>
                <a:spcPts val="800"/>
              </a:spcBef>
              <a:spcAft>
                <a:spcPts val="0"/>
              </a:spcAft>
              <a:buNone/>
            </a:pPr>
            <a:r>
              <a:rPr lang="en-US" sz="2400"/>
              <a:t>Step 1 - Forget Gate - </a:t>
            </a:r>
            <a:r>
              <a:rPr lang="en-US" sz="2400">
                <a:solidFill>
                  <a:srgbClr val="333333"/>
                </a:solidFill>
                <a:highlight>
                  <a:srgbClr val="FFFFFF"/>
                </a:highlight>
              </a:rPr>
              <a:t>The first step in our LSTM is to decide what information we’re going to throw away from the cell state. This decision is made by a sigmoid layer called the “forget gate layer.”</a:t>
            </a:r>
            <a:endParaRPr sz="2400">
              <a:solidFill>
                <a:srgbClr val="333333"/>
              </a:solidFill>
              <a:highlight>
                <a:srgbClr val="FFFFFF"/>
              </a:highlight>
            </a:endParaRPr>
          </a:p>
          <a:p>
            <a:pPr indent="0" lvl="0" marL="0" rtl="0" algn="l">
              <a:spcBef>
                <a:spcPts val="0"/>
              </a:spcBef>
              <a:spcAft>
                <a:spcPts val="0"/>
              </a:spcAft>
              <a:buNone/>
            </a:pPr>
            <a:r>
              <a:rPr lang="en-US" sz="2400">
                <a:solidFill>
                  <a:srgbClr val="333333"/>
                </a:solidFill>
                <a:highlight>
                  <a:srgbClr val="FFFFFF"/>
                </a:highlight>
              </a:rPr>
              <a:t>Step 2 - Input Gate - The next step is to decide what new information we’re going to store in the cell state. This has two parts. First, a sigmoid layer called the “input gate layer” decides which values we’ll update. Next, a tanh layer creates a vector of new candidate values, C~t. C~t, that could be added to the state. In the next step, we’ll combine these two to create an update to the state.</a:t>
            </a:r>
            <a:endParaRPr sz="2400">
              <a:solidFill>
                <a:srgbClr val="333333"/>
              </a:solidFill>
              <a:highlight>
                <a:srgbClr val="FFFFFF"/>
              </a:highlight>
            </a:endParaRPr>
          </a:p>
          <a:p>
            <a:pPr indent="0" lvl="0" marL="0" rtl="0" algn="l">
              <a:spcBef>
                <a:spcPts val="0"/>
              </a:spcBef>
              <a:spcAft>
                <a:spcPts val="0"/>
              </a:spcAft>
              <a:buNone/>
            </a:pPr>
            <a:r>
              <a:rPr lang="en-US" sz="2400">
                <a:solidFill>
                  <a:srgbClr val="333333"/>
                </a:solidFill>
                <a:highlight>
                  <a:srgbClr val="FFFFFF"/>
                </a:highlight>
              </a:rPr>
              <a:t>Step 3 - Output Gate - Finally, we need to decide what we’re going to output. This output will be based on our cell state, but will be a filtered version. First, we run a sigmoid layer which decides what parts of the cell state we’re going to output. Then, we put the cell state through tanh tanh (to push the values to be between −1 and 1 ) and multiply it by the output of the sigmoid gate, so that we only output the parts we decided to.</a:t>
            </a:r>
            <a:endParaRPr sz="2400">
              <a:solidFill>
                <a:srgbClr val="333333"/>
              </a:solidFill>
              <a:highlight>
                <a:srgbClr val="FFFFFF"/>
              </a:highlight>
            </a:endParaRPr>
          </a:p>
          <a:p>
            <a:pPr indent="0" lvl="0" marL="0" rtl="0" algn="l">
              <a:spcBef>
                <a:spcPts val="0"/>
              </a:spcBef>
              <a:spcAft>
                <a:spcPts val="0"/>
              </a:spcAft>
              <a:buNone/>
            </a:pPr>
            <a:r>
              <a:t/>
            </a:r>
            <a:endParaRPr sz="2400">
              <a:solidFill>
                <a:srgbClr val="333333"/>
              </a:solidFill>
              <a:highlight>
                <a:srgbClr val="FFFFFF"/>
              </a:highlight>
            </a:endParaRPr>
          </a:p>
          <a:p>
            <a:pPr indent="0" lvl="0" marL="0" rtl="0" algn="l">
              <a:spcBef>
                <a:spcPts val="0"/>
              </a:spcBef>
              <a:spcAft>
                <a:spcPts val="0"/>
              </a:spcAft>
              <a:buNone/>
            </a:pPr>
            <a:r>
              <a:t/>
            </a:r>
            <a:endParaRPr sz="2400">
              <a:solidFill>
                <a:srgbClr val="333333"/>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e6fe233a6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e6fe233a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Calibri"/>
                <a:ea typeface="Calibri"/>
                <a:cs typeface="Calibri"/>
                <a:sym typeface="Calibri"/>
              </a:rPr>
              <a:t>Krish / Renpin</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 </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-used to baseline and see if deeplearning will improve on basic regression forecasting</a:t>
            </a:r>
            <a:endParaRPr sz="2400">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e6fe233a6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e6fe233a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Calibri"/>
                <a:ea typeface="Calibri"/>
                <a:cs typeface="Calibri"/>
                <a:sym typeface="Calibri"/>
              </a:rPr>
              <a:t>Krish</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Here is an example of what one of the 26 week forecasts looks like using DeepAR</a:t>
            </a:r>
            <a:endParaRPr sz="2400">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ebb2ee2bc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debb2ee2b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Calibri"/>
                <a:ea typeface="Calibri"/>
                <a:cs typeface="Calibri"/>
                <a:sym typeface="Calibri"/>
              </a:rPr>
              <a:t>Renpin</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250 LSTM layers</a:t>
            </a:r>
            <a:endParaRPr sz="2400">
              <a:solidFill>
                <a:srgbClr val="09885A"/>
              </a:solidFill>
              <a:highlight>
                <a:srgbClr val="FFFFFE"/>
              </a:highlight>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epochs=250, batch_size=85</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Dropout(0.2)</a:t>
            </a:r>
            <a:endParaRPr sz="2400">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be97d5d7c_1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dbe97d5d7c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Calibri"/>
                <a:ea typeface="Calibri"/>
                <a:cs typeface="Calibri"/>
                <a:sym typeface="Calibri"/>
              </a:rPr>
              <a:t>Renpin</a:t>
            </a:r>
            <a:endParaRPr sz="2400">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be97d5d7c_1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be97d5d7c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Calibri"/>
                <a:ea typeface="Calibri"/>
                <a:cs typeface="Calibri"/>
                <a:sym typeface="Calibri"/>
              </a:rPr>
              <a:t>Renpin</a:t>
            </a:r>
            <a:endParaRPr sz="2400">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ebb2ee2b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debb2ee2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Krish / Renpin</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Krish - *show walkthrough of gluon training loop, make sure to explain variable batch size*</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Renpin - LSTNet walk</a:t>
            </a:r>
            <a:endParaRPr sz="2400">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e6fe233a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de6fe233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Krish / Renpin</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e6fe233a6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de6fe233a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Krish / Renpin / Milan</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de6fe233a6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de6fe233a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dae7970759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dae7970759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dc850ac86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dc850ac86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d9290efb3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d9290efb3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dae797075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dae797075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e6fe233a6_0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e6fe233a6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Home Depot relies on a modeling framework that predicts shrink on an ongoing basis using the most current data. However, this leaves stores without knowledge of what may happen between today and the 3, 6, or 9 months leading up to the inventory.   $1.8B</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rgbClr val="1C1C1C"/>
                </a:solidFill>
                <a:latin typeface="Calibri"/>
                <a:ea typeface="Calibri"/>
                <a:cs typeface="Calibri"/>
                <a:sym typeface="Calibri"/>
              </a:rPr>
              <a:t>HD measures shrink at the yearly level, which makes it challenging to create a modeling framework that accurately predicts out shrink, so the complexity of forecasting using alternative methodologies to predict out shrink at the weekly level challenging. </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So by exploring other modeling methods to anticipate future trends, it will be possible to understand how past data trends will translate into total shrink at the end of an inventory.</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773b8997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2400"/>
              <a:t>Average Tenure, Quick Term, Average Wage, PT Ratio, </a:t>
            </a:r>
            <a:endParaRPr sz="2400"/>
          </a:p>
          <a:p>
            <a:pPr indent="-381000" lvl="0" marL="457200" rtl="0" algn="l">
              <a:spcBef>
                <a:spcPts val="0"/>
              </a:spcBef>
              <a:spcAft>
                <a:spcPts val="0"/>
              </a:spcAft>
              <a:buClr>
                <a:srgbClr val="1C1C1C"/>
              </a:buClr>
              <a:buSzPts val="2400"/>
              <a:buFont typeface="Calibri"/>
              <a:buChar char="●"/>
            </a:pPr>
            <a:r>
              <a:rPr lang="en-US" sz="2400">
                <a:solidFill>
                  <a:srgbClr val="1C1C1C"/>
                </a:solidFill>
                <a:latin typeface="Calibri"/>
                <a:ea typeface="Calibri"/>
                <a:cs typeface="Calibri"/>
                <a:sym typeface="Calibri"/>
              </a:rPr>
              <a:t>Identify the most important variables to forecast, which allows us to create powerful forecast engine, presents a vast and highly complex problem that an AI/deeplearning model can help to answer.</a:t>
            </a:r>
            <a:endParaRPr sz="2400">
              <a:solidFill>
                <a:srgbClr val="1C1C1C"/>
              </a:solidFill>
              <a:latin typeface="Calibri"/>
              <a:ea typeface="Calibri"/>
              <a:cs typeface="Calibri"/>
              <a:sym typeface="Calibri"/>
            </a:endParaRPr>
          </a:p>
          <a:p>
            <a:pPr indent="0" lvl="0" marL="0" rtl="0" algn="l">
              <a:lnSpc>
                <a:spcPct val="100000"/>
              </a:lnSpc>
              <a:spcBef>
                <a:spcPts val="0"/>
              </a:spcBef>
              <a:spcAft>
                <a:spcPts val="0"/>
              </a:spcAft>
              <a:buSzPts val="1100"/>
              <a:buNone/>
            </a:pPr>
            <a:r>
              <a:t/>
            </a:r>
            <a:endParaRPr/>
          </a:p>
        </p:txBody>
      </p:sp>
      <p:sp>
        <p:nvSpPr>
          <p:cNvPr id="70" name="Google Shape;70;gd773b8997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e6fe233a6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e6fe233a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sz="2400">
                <a:latin typeface="Calibri"/>
                <a:ea typeface="Calibri"/>
                <a:cs typeface="Calibri"/>
                <a:sym typeface="Calibri"/>
              </a:rPr>
              <a:t>Milan</a:t>
            </a:r>
            <a:endParaRPr sz="2400">
              <a:latin typeface="Calibri"/>
              <a:ea typeface="Calibri"/>
              <a:cs typeface="Calibri"/>
              <a:sym typeface="Calibri"/>
            </a:endParaRPr>
          </a:p>
          <a:p>
            <a:pPr indent="0" lvl="0" marL="0" rtl="0" algn="l">
              <a:lnSpc>
                <a:spcPct val="100000"/>
              </a:lnSpc>
              <a:spcBef>
                <a:spcPts val="0"/>
              </a:spcBef>
              <a:spcAft>
                <a:spcPts val="0"/>
              </a:spcAft>
              <a:buNone/>
            </a:pPr>
            <a:r>
              <a:t/>
            </a:r>
            <a:endParaRPr sz="2400">
              <a:latin typeface="Calibri"/>
              <a:ea typeface="Calibri"/>
              <a:cs typeface="Calibri"/>
              <a:sym typeface="Calibri"/>
            </a:endParaRPr>
          </a:p>
          <a:p>
            <a:pPr indent="0" lvl="0" marL="0" rtl="0" algn="l">
              <a:lnSpc>
                <a:spcPct val="100000"/>
              </a:lnSpc>
              <a:spcBef>
                <a:spcPts val="0"/>
              </a:spcBef>
              <a:spcAft>
                <a:spcPts val="0"/>
              </a:spcAft>
              <a:buNone/>
            </a:pPr>
            <a:r>
              <a:rPr b="1" lang="en-US" sz="2400">
                <a:solidFill>
                  <a:srgbClr val="666666"/>
                </a:solidFill>
                <a:highlight>
                  <a:srgbClr val="FFFFFF"/>
                </a:highlight>
                <a:latin typeface="Calibri"/>
                <a:ea typeface="Calibri"/>
                <a:cs typeface="Calibri"/>
                <a:sym typeface="Calibri"/>
              </a:rPr>
              <a:t>Feature Importance </a:t>
            </a:r>
            <a:r>
              <a:rPr lang="en-US" sz="2400">
                <a:solidFill>
                  <a:srgbClr val="666666"/>
                </a:solidFill>
                <a:highlight>
                  <a:srgbClr val="FFFFFF"/>
                </a:highlight>
                <a:latin typeface="Calibri"/>
                <a:ea typeface="Calibri"/>
                <a:cs typeface="Calibri"/>
                <a:sym typeface="Calibri"/>
              </a:rPr>
              <a:t>is a process</a:t>
            </a:r>
            <a:r>
              <a:rPr b="1" lang="en-US" sz="2400">
                <a:solidFill>
                  <a:srgbClr val="666666"/>
                </a:solidFill>
                <a:highlight>
                  <a:srgbClr val="FFFFFF"/>
                </a:highlight>
                <a:latin typeface="Calibri"/>
                <a:ea typeface="Calibri"/>
                <a:cs typeface="Calibri"/>
                <a:sym typeface="Calibri"/>
              </a:rPr>
              <a:t> </a:t>
            </a:r>
            <a:r>
              <a:rPr lang="en-US" sz="2400">
                <a:solidFill>
                  <a:srgbClr val="666666"/>
                </a:solidFill>
                <a:highlight>
                  <a:srgbClr val="FFFFFF"/>
                </a:highlight>
                <a:latin typeface="Calibri"/>
                <a:ea typeface="Calibri"/>
                <a:cs typeface="Calibri"/>
                <a:sym typeface="Calibri"/>
              </a:rPr>
              <a:t>used to select features in the data that contributes the most in predicting the target variable. Working with selected features instead of all the features reduces the risk of over-fitting, improves accuracy, and decreases the training time.  We used PyCaret, which utilizes combination of several supervised feature selection techniques to select the subset of features that are most important for modeling. Those </a:t>
            </a:r>
            <a:r>
              <a:rPr lang="en-US" sz="2400">
                <a:solidFill>
                  <a:srgbClr val="666666"/>
                </a:solidFill>
                <a:highlight>
                  <a:srgbClr val="FFFFFF"/>
                </a:highlight>
                <a:latin typeface="Calibri"/>
                <a:ea typeface="Calibri"/>
                <a:cs typeface="Calibri"/>
                <a:sym typeface="Calibri"/>
              </a:rPr>
              <a:t>features</a:t>
            </a:r>
            <a:r>
              <a:rPr lang="en-US" sz="2400">
                <a:solidFill>
                  <a:srgbClr val="666666"/>
                </a:solidFill>
                <a:highlight>
                  <a:srgbClr val="FFFFFF"/>
                </a:highlight>
                <a:latin typeface="Calibri"/>
                <a:ea typeface="Calibri"/>
                <a:cs typeface="Calibri"/>
                <a:sym typeface="Calibri"/>
              </a:rPr>
              <a:t> with minimal variance were removed. </a:t>
            </a:r>
            <a:endParaRPr sz="2400">
              <a:latin typeface="Calibri"/>
              <a:ea typeface="Calibri"/>
              <a:cs typeface="Calibri"/>
              <a:sym typeface="Calibri"/>
            </a:endParaRPr>
          </a:p>
          <a:p>
            <a:pPr indent="0" lvl="0" marL="0" rtl="0" algn="l">
              <a:lnSpc>
                <a:spcPct val="100000"/>
              </a:lnSpc>
              <a:spcBef>
                <a:spcPts val="0"/>
              </a:spcBef>
              <a:spcAft>
                <a:spcPts val="0"/>
              </a:spcAft>
              <a:buNone/>
            </a:pPr>
            <a:r>
              <a:t/>
            </a:r>
            <a:endParaRPr sz="2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solidFill>
                  <a:srgbClr val="292929"/>
                </a:solidFill>
                <a:highlight>
                  <a:srgbClr val="FFFFFF"/>
                </a:highlight>
                <a:latin typeface="Calibri"/>
                <a:ea typeface="Calibri"/>
                <a:cs typeface="Calibri"/>
                <a:sym typeface="Calibri"/>
              </a:rPr>
              <a:t>Orthogonal Matching Pursuit Algorithm I OMP is I an iterative algorithm : it finds x element-by-element in a step-by-step iterative manner. I a greedy algorithm: at each stage, the problem is solved optimally.</a:t>
            </a:r>
            <a:endParaRPr sz="2400">
              <a:solidFill>
                <a:srgbClr val="292929"/>
              </a:solidFill>
              <a:highlight>
                <a:srgbClr val="FFFFFF"/>
              </a:highlight>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u="sng">
                <a:solidFill>
                  <a:srgbClr val="5F5F5F"/>
                </a:solidFill>
                <a:highlight>
                  <a:srgbClr val="FFFFFF"/>
                </a:highlight>
                <a:latin typeface="Calibri"/>
                <a:ea typeface="Calibri"/>
                <a:cs typeface="Calibri"/>
                <a:sym typeface="Calibri"/>
                <a:hlinkClick r:id="rId2">
                  <a:extLst>
                    <a:ext uri="{A12FA001-AC4F-418D-AE19-62706E023703}">
                      <ahyp:hlinkClr val="tx"/>
                    </a:ext>
                  </a:extLst>
                </a:hlinkClick>
              </a:rPr>
              <a:t>https://www.di.ens.fr/~mallat/papiers/MallatPursuit93.pdf</a:t>
            </a:r>
            <a:endParaRPr sz="2400">
              <a:solidFill>
                <a:srgbClr val="292929"/>
              </a:solidFill>
              <a:highlight>
                <a:srgbClr val="FFFFFF"/>
              </a:highlight>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400">
              <a:solidFill>
                <a:srgbClr val="292929"/>
              </a:solidFill>
              <a:highlight>
                <a:srgbClr val="FFFFFF"/>
              </a:highlight>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solidFill>
                  <a:srgbClr val="292929"/>
                </a:solidFill>
                <a:highlight>
                  <a:srgbClr val="FFFFFF"/>
                </a:highlight>
                <a:latin typeface="Calibri"/>
                <a:ea typeface="Calibri"/>
                <a:cs typeface="Calibri"/>
                <a:sym typeface="Calibri"/>
              </a:rPr>
              <a:t>A greedy algorithm that chooses at each iteration a wave form that best adapted approximate the signal.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ebb2ee2bc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ebb2ee2b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sz="2400">
                <a:solidFill>
                  <a:srgbClr val="292929"/>
                </a:solidFill>
                <a:highlight>
                  <a:srgbClr val="FFFFFF"/>
                </a:highlight>
                <a:latin typeface="Calibri"/>
                <a:ea typeface="Calibri"/>
                <a:cs typeface="Calibri"/>
                <a:sym typeface="Calibri"/>
              </a:rPr>
              <a:t>Milan - </a:t>
            </a:r>
            <a:r>
              <a:rPr b="1" lang="en-US" sz="1600">
                <a:solidFill>
                  <a:schemeClr val="dk1"/>
                </a:solidFill>
                <a:highlight>
                  <a:srgbClr val="E9F2FD"/>
                </a:highlight>
                <a:latin typeface="Georgia"/>
                <a:ea typeface="Georgia"/>
                <a:cs typeface="Georgia"/>
                <a:sym typeface="Georgia"/>
              </a:rPr>
              <a:t>  </a:t>
            </a:r>
            <a:endParaRPr b="1" sz="1600">
              <a:solidFill>
                <a:schemeClr val="dk1"/>
              </a:solidFill>
              <a:highlight>
                <a:srgbClr val="E9F2FD"/>
              </a:highlight>
              <a:latin typeface="Georgia"/>
              <a:ea typeface="Georgia"/>
              <a:cs typeface="Georgia"/>
              <a:sym typeface="Georgia"/>
            </a:endParaRPr>
          </a:p>
          <a:p>
            <a:pPr indent="0" lvl="0" marL="0" rtl="0" algn="l">
              <a:lnSpc>
                <a:spcPct val="100000"/>
              </a:lnSpc>
              <a:spcBef>
                <a:spcPts val="0"/>
              </a:spcBef>
              <a:spcAft>
                <a:spcPts val="0"/>
              </a:spcAft>
              <a:buNone/>
            </a:pPr>
            <a:r>
              <a:t/>
            </a:r>
            <a:endParaRPr b="1" sz="1600">
              <a:solidFill>
                <a:schemeClr val="dk1"/>
              </a:solidFill>
              <a:highlight>
                <a:srgbClr val="E9F2FD"/>
              </a:highlight>
              <a:latin typeface="Georgia"/>
              <a:ea typeface="Georgia"/>
              <a:cs typeface="Georgia"/>
              <a:sym typeface="Georgia"/>
            </a:endParaRPr>
          </a:p>
          <a:p>
            <a:pPr indent="0" lvl="0" marL="0" rtl="0" algn="l">
              <a:lnSpc>
                <a:spcPct val="100000"/>
              </a:lnSpc>
              <a:spcBef>
                <a:spcPts val="0"/>
              </a:spcBef>
              <a:spcAft>
                <a:spcPts val="0"/>
              </a:spcAft>
              <a:buNone/>
            </a:pPr>
            <a:r>
              <a:rPr b="1" lang="en-US" sz="1600">
                <a:solidFill>
                  <a:schemeClr val="dk1"/>
                </a:solidFill>
                <a:highlight>
                  <a:srgbClr val="E9F2FD"/>
                </a:highlight>
                <a:latin typeface="Georgia"/>
                <a:ea typeface="Georgia"/>
                <a:cs typeface="Georgia"/>
                <a:sym typeface="Georgia"/>
              </a:rPr>
              <a:t>What SHAP does is quantifying the contribution that each feature brings to the prediction made by the model</a:t>
            </a:r>
            <a:r>
              <a:rPr lang="en-US" sz="1600">
                <a:solidFill>
                  <a:schemeClr val="dk1"/>
                </a:solidFill>
                <a:highlight>
                  <a:srgbClr val="E9F2FD"/>
                </a:highlight>
                <a:latin typeface="Georgia"/>
                <a:ea typeface="Georgia"/>
                <a:cs typeface="Georgia"/>
                <a:sym typeface="Georgia"/>
              </a:rPr>
              <a:t>.</a:t>
            </a:r>
            <a:endParaRPr sz="2400">
              <a:solidFill>
                <a:srgbClr val="292929"/>
              </a:solidFill>
              <a:highlight>
                <a:srgbClr val="FFFFFF"/>
              </a:highlight>
              <a:latin typeface="Calibri"/>
              <a:ea typeface="Calibri"/>
              <a:cs typeface="Calibri"/>
              <a:sym typeface="Calibri"/>
            </a:endParaRPr>
          </a:p>
          <a:p>
            <a:pPr indent="0" lvl="0" marL="0" rtl="0" algn="l">
              <a:lnSpc>
                <a:spcPct val="100000"/>
              </a:lnSpc>
              <a:spcBef>
                <a:spcPts val="3200"/>
              </a:spcBef>
              <a:spcAft>
                <a:spcPts val="0"/>
              </a:spcAft>
              <a:buNone/>
            </a:pPr>
            <a:r>
              <a:rPr b="1" lang="en-US" sz="1600">
                <a:solidFill>
                  <a:srgbClr val="292929"/>
                </a:solidFill>
                <a:highlight>
                  <a:srgbClr val="FFFFFF"/>
                </a:highlight>
                <a:latin typeface="Georgia"/>
                <a:ea typeface="Georgia"/>
                <a:cs typeface="Georgia"/>
                <a:sym typeface="Georgia"/>
              </a:rPr>
              <a:t>The “game” is reproducing the outcome of the model</a:t>
            </a:r>
            <a:r>
              <a:rPr lang="en-US" sz="1600">
                <a:solidFill>
                  <a:srgbClr val="292929"/>
                </a:solidFill>
                <a:highlight>
                  <a:srgbClr val="FFFFFF"/>
                </a:highlight>
                <a:latin typeface="Georgia"/>
                <a:ea typeface="Georgia"/>
                <a:cs typeface="Georgia"/>
                <a:sym typeface="Georgia"/>
              </a:rPr>
              <a:t>.</a:t>
            </a:r>
            <a:endParaRPr sz="1600">
              <a:solidFill>
                <a:srgbClr val="292929"/>
              </a:solidFill>
              <a:highlight>
                <a:srgbClr val="FFFFFF"/>
              </a:highlight>
              <a:latin typeface="Georgia"/>
              <a:ea typeface="Georgia"/>
              <a:cs typeface="Georgia"/>
              <a:sym typeface="Georgia"/>
            </a:endParaRPr>
          </a:p>
          <a:p>
            <a:pPr indent="0" lvl="0" marL="0" rtl="0" algn="l">
              <a:lnSpc>
                <a:spcPct val="100000"/>
              </a:lnSpc>
              <a:spcBef>
                <a:spcPts val="3200"/>
              </a:spcBef>
              <a:spcAft>
                <a:spcPts val="0"/>
              </a:spcAft>
              <a:buNone/>
            </a:pPr>
            <a:r>
              <a:rPr b="1" lang="en-US" sz="1600">
                <a:solidFill>
                  <a:srgbClr val="292929"/>
                </a:solidFill>
                <a:highlight>
                  <a:srgbClr val="FFFFFF"/>
                </a:highlight>
                <a:latin typeface="Georgia"/>
                <a:ea typeface="Georgia"/>
                <a:cs typeface="Georgia"/>
                <a:sym typeface="Georgia"/>
              </a:rPr>
              <a:t>The “players” are the features included in the model</a:t>
            </a:r>
            <a:r>
              <a:rPr lang="en-US" sz="1600">
                <a:solidFill>
                  <a:srgbClr val="292929"/>
                </a:solidFill>
                <a:highlight>
                  <a:srgbClr val="FFFFFF"/>
                </a:highlight>
                <a:latin typeface="Georgia"/>
                <a:ea typeface="Georgia"/>
                <a:cs typeface="Georgia"/>
                <a:sym typeface="Georgia"/>
              </a:rPr>
              <a:t>.</a:t>
            </a:r>
            <a:endParaRPr sz="1600">
              <a:solidFill>
                <a:srgbClr val="292929"/>
              </a:solidFill>
              <a:highlight>
                <a:srgbClr val="FFFFFF"/>
              </a:highlight>
              <a:latin typeface="Georgia"/>
              <a:ea typeface="Georgia"/>
              <a:cs typeface="Georgia"/>
              <a:sym typeface="Georgia"/>
            </a:endParaRPr>
          </a:p>
          <a:p>
            <a:pPr indent="0" lvl="0" marL="0" rtl="0" algn="l">
              <a:lnSpc>
                <a:spcPct val="100000"/>
              </a:lnSpc>
              <a:spcBef>
                <a:spcPts val="320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rPr i="1" lang="en-US" sz="2400">
                <a:solidFill>
                  <a:srgbClr val="292929"/>
                </a:solidFill>
                <a:highlight>
                  <a:srgbClr val="FFFFFF"/>
                </a:highlight>
                <a:latin typeface="Calibri"/>
                <a:ea typeface="Calibri"/>
                <a:cs typeface="Calibri"/>
                <a:sym typeface="Calibri"/>
              </a:rPr>
              <a:t>Global interpretability</a:t>
            </a:r>
            <a:r>
              <a:rPr lang="en-US" sz="2400">
                <a:solidFill>
                  <a:srgbClr val="292929"/>
                </a:solidFill>
                <a:highlight>
                  <a:srgbClr val="FFFFFF"/>
                </a:highlight>
                <a:latin typeface="Calibri"/>
                <a:ea typeface="Calibri"/>
                <a:cs typeface="Calibri"/>
                <a:sym typeface="Calibri"/>
              </a:rPr>
              <a:t> — values can show how much each predictor contributes, either positively or negatively, to the target variable. This is like the variable importance plot, but it is able to show the positive or negative relationship for each variable with the target.</a:t>
            </a:r>
            <a:endParaRPr sz="2400">
              <a:solidFill>
                <a:srgbClr val="292929"/>
              </a:solidFill>
              <a:highlight>
                <a:srgbClr val="FFFFFF"/>
              </a:highlight>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i="1" sz="2400">
              <a:solidFill>
                <a:srgbClr val="292929"/>
              </a:solidFill>
              <a:highlight>
                <a:srgbClr val="FFFFFF"/>
              </a:highlight>
              <a:latin typeface="Calibri"/>
              <a:ea typeface="Calibri"/>
              <a:cs typeface="Calibri"/>
              <a:sym typeface="Calibri"/>
            </a:endParaRPr>
          </a:p>
          <a:p>
            <a:pPr indent="0" lvl="0" marL="0" rtl="0" algn="l">
              <a:spcBef>
                <a:spcPts val="0"/>
              </a:spcBef>
              <a:spcAft>
                <a:spcPts val="0"/>
              </a:spcAft>
              <a:buNone/>
            </a:pPr>
            <a:r>
              <a:rPr i="1" lang="en-US" sz="2400">
                <a:solidFill>
                  <a:srgbClr val="292929"/>
                </a:solidFill>
                <a:highlight>
                  <a:srgbClr val="FFFFFF"/>
                </a:highlight>
                <a:latin typeface="Calibri"/>
                <a:ea typeface="Calibri"/>
                <a:cs typeface="Calibri"/>
                <a:sym typeface="Calibri"/>
              </a:rPr>
              <a:t>Local interpretability</a:t>
            </a:r>
            <a:r>
              <a:rPr lang="en-US" sz="2400">
                <a:solidFill>
                  <a:srgbClr val="292929"/>
                </a:solidFill>
                <a:highlight>
                  <a:srgbClr val="FFFFFF"/>
                </a:highlight>
                <a:latin typeface="Calibri"/>
                <a:ea typeface="Calibri"/>
                <a:cs typeface="Calibri"/>
                <a:sym typeface="Calibri"/>
              </a:rPr>
              <a:t> — each observation gets its own set of SHAP values (see the individual SHAP value plot below). This greatly increases its transparency. We can explain why a case receives its prediction and the contributions of the predictors. Traditional variable importance algorithms only show the results across the entire population but not on each individual case. The local interpretability enables us to pinpoint and contrast the impacts of the factors.</a:t>
            </a:r>
            <a:endParaRPr sz="2400">
              <a:solidFill>
                <a:srgbClr val="292929"/>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2400">
              <a:solidFill>
                <a:srgbClr val="292929"/>
              </a:solidFill>
              <a:highlight>
                <a:srgbClr val="FFFFFF"/>
              </a:highlight>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ebb2ee2bc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ebb2ee2b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292929"/>
                </a:solidFill>
                <a:highlight>
                  <a:srgbClr val="FFFFFF"/>
                </a:highlight>
                <a:latin typeface="Calibri"/>
                <a:ea typeface="Calibri"/>
                <a:cs typeface="Calibri"/>
                <a:sym typeface="Calibri"/>
              </a:rPr>
              <a:t>Milan - </a:t>
            </a:r>
            <a:endParaRPr sz="2400">
              <a:solidFill>
                <a:srgbClr val="292929"/>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b="1" sz="1600">
              <a:solidFill>
                <a:schemeClr val="dk1"/>
              </a:solidFill>
              <a:highlight>
                <a:srgbClr val="E9F2FD"/>
              </a:highlight>
              <a:latin typeface="Georgia"/>
              <a:ea typeface="Georgia"/>
              <a:cs typeface="Georgia"/>
              <a:sym typeface="Georgia"/>
            </a:endParaRPr>
          </a:p>
          <a:p>
            <a:pPr indent="0" lvl="0" marL="0" rtl="0" algn="l">
              <a:lnSpc>
                <a:spcPct val="218181"/>
              </a:lnSpc>
              <a:spcBef>
                <a:spcPts val="3200"/>
              </a:spcBef>
              <a:spcAft>
                <a:spcPts val="0"/>
              </a:spcAft>
              <a:buNone/>
            </a:pPr>
            <a:r>
              <a:rPr b="1" lang="en-US" sz="1600">
                <a:solidFill>
                  <a:srgbClr val="292929"/>
                </a:solidFill>
                <a:highlight>
                  <a:srgbClr val="FFFFFF"/>
                </a:highlight>
                <a:latin typeface="Georgia"/>
                <a:ea typeface="Georgia"/>
                <a:cs typeface="Georgia"/>
                <a:sym typeface="Georgia"/>
              </a:rPr>
              <a:t>The “game” is reproducing the outcome of the model</a:t>
            </a:r>
            <a:r>
              <a:rPr lang="en-US" sz="1600">
                <a:solidFill>
                  <a:srgbClr val="292929"/>
                </a:solidFill>
                <a:highlight>
                  <a:srgbClr val="FFFFFF"/>
                </a:highlight>
                <a:latin typeface="Georgia"/>
                <a:ea typeface="Georgia"/>
                <a:cs typeface="Georgia"/>
                <a:sym typeface="Georgia"/>
              </a:rPr>
              <a:t>,</a:t>
            </a:r>
            <a:endParaRPr b="1" sz="1600">
              <a:solidFill>
                <a:schemeClr val="dk1"/>
              </a:solidFill>
              <a:highlight>
                <a:srgbClr val="E9F2FD"/>
              </a:highlight>
              <a:latin typeface="Georgia"/>
              <a:ea typeface="Georgia"/>
              <a:cs typeface="Georgia"/>
              <a:sym typeface="Georgia"/>
            </a:endParaRPr>
          </a:p>
          <a:p>
            <a:pPr indent="0" lvl="0" marL="0" rtl="0" algn="l">
              <a:spcBef>
                <a:spcPts val="0"/>
              </a:spcBef>
              <a:spcAft>
                <a:spcPts val="0"/>
              </a:spcAft>
              <a:buNone/>
            </a:pPr>
            <a:r>
              <a:t/>
            </a:r>
            <a:endParaRPr b="1" sz="1600">
              <a:solidFill>
                <a:schemeClr val="dk1"/>
              </a:solidFill>
              <a:highlight>
                <a:srgbClr val="E9F2FD"/>
              </a:highlight>
              <a:latin typeface="Georgia"/>
              <a:ea typeface="Georgia"/>
              <a:cs typeface="Georgia"/>
              <a:sym typeface="Georgia"/>
            </a:endParaRPr>
          </a:p>
          <a:p>
            <a:pPr indent="0" lvl="0" marL="0" rtl="0" algn="l">
              <a:spcBef>
                <a:spcPts val="0"/>
              </a:spcBef>
              <a:spcAft>
                <a:spcPts val="0"/>
              </a:spcAft>
              <a:buNone/>
            </a:pPr>
            <a:r>
              <a:rPr b="1" lang="en-US" sz="1600">
                <a:solidFill>
                  <a:schemeClr val="dk1"/>
                </a:solidFill>
                <a:highlight>
                  <a:srgbClr val="E9F2FD"/>
                </a:highlight>
                <a:latin typeface="Georgia"/>
                <a:ea typeface="Georgia"/>
                <a:cs typeface="Georgia"/>
                <a:sym typeface="Georgia"/>
              </a:rPr>
              <a:t>What Shapley does is quantifying the contribution that each player brings to the game.   </a:t>
            </a:r>
            <a:endParaRPr>
              <a:solidFill>
                <a:schemeClr val="dk1"/>
              </a:solidFill>
            </a:endParaRPr>
          </a:p>
          <a:p>
            <a:pPr indent="0" lvl="0" marL="0" rtl="0" algn="l">
              <a:spcBef>
                <a:spcPts val="0"/>
              </a:spcBef>
              <a:spcAft>
                <a:spcPts val="0"/>
              </a:spcAft>
              <a:buNone/>
            </a:pPr>
            <a:r>
              <a:t/>
            </a:r>
            <a:endParaRPr i="1" sz="2400">
              <a:solidFill>
                <a:srgbClr val="292929"/>
              </a:solidFill>
              <a:highlight>
                <a:srgbClr val="FFFFFF"/>
              </a:highlight>
              <a:latin typeface="Calibri"/>
              <a:ea typeface="Calibri"/>
              <a:cs typeface="Calibri"/>
              <a:sym typeface="Calibri"/>
            </a:endParaRPr>
          </a:p>
          <a:p>
            <a:pPr indent="0" lvl="0" marL="0" rtl="0" algn="l">
              <a:spcBef>
                <a:spcPts val="0"/>
              </a:spcBef>
              <a:spcAft>
                <a:spcPts val="0"/>
              </a:spcAft>
              <a:buNone/>
            </a:pPr>
            <a:r>
              <a:rPr i="1" lang="en-US" sz="2400">
                <a:solidFill>
                  <a:srgbClr val="292929"/>
                </a:solidFill>
                <a:highlight>
                  <a:srgbClr val="FFFFFF"/>
                </a:highlight>
                <a:latin typeface="Calibri"/>
                <a:ea typeface="Calibri"/>
                <a:cs typeface="Calibri"/>
                <a:sym typeface="Calibri"/>
              </a:rPr>
              <a:t>Local interpretability</a:t>
            </a:r>
            <a:r>
              <a:rPr lang="en-US" sz="2400">
                <a:solidFill>
                  <a:srgbClr val="292929"/>
                </a:solidFill>
                <a:highlight>
                  <a:srgbClr val="FFFFFF"/>
                </a:highlight>
                <a:latin typeface="Calibri"/>
                <a:ea typeface="Calibri"/>
                <a:cs typeface="Calibri"/>
                <a:sym typeface="Calibri"/>
              </a:rPr>
              <a:t> — each observation gets its own set of SHAP values (see the individual SHAP value plot below). This greatly increases its transparency. We can explain why a case receives its prediction and the contributions of the predictors. Traditional variable importance algorithms only show the results across the entire population but not on each individual case. The local interpretability enables us to pinpoint and contrast the impacts of the factors.</a:t>
            </a:r>
            <a:endParaRPr sz="2400">
              <a:solidFill>
                <a:srgbClr val="292929"/>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2400">
              <a:solidFill>
                <a:srgbClr val="292929"/>
              </a:solidFill>
              <a:highlight>
                <a:srgbClr val="FFFFFF"/>
              </a:highlight>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ebb2ee2bc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ebb2ee2b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highlight>
                  <a:schemeClr val="lt1"/>
                </a:highlight>
                <a:latin typeface="Calibri"/>
                <a:ea typeface="Calibri"/>
                <a:cs typeface="Calibri"/>
                <a:sym typeface="Calibri"/>
              </a:rPr>
              <a:t>Milan - </a:t>
            </a:r>
            <a:endParaRPr sz="2400">
              <a:solidFill>
                <a:schemeClr val="dk1"/>
              </a:solidFill>
              <a:highlight>
                <a:schemeClr val="lt1"/>
              </a:highlight>
              <a:latin typeface="Calibri"/>
              <a:ea typeface="Calibri"/>
              <a:cs typeface="Calibri"/>
              <a:sym typeface="Calibri"/>
            </a:endParaRPr>
          </a:p>
          <a:p>
            <a:pPr indent="0" lvl="0" marL="0" rtl="0" algn="l">
              <a:lnSpc>
                <a:spcPct val="115000"/>
              </a:lnSpc>
              <a:spcBef>
                <a:spcPts val="2000"/>
              </a:spcBef>
              <a:spcAft>
                <a:spcPts val="0"/>
              </a:spcAft>
              <a:buClr>
                <a:schemeClr val="dk1"/>
              </a:buClr>
              <a:buSzPts val="1100"/>
              <a:buFont typeface="Arial"/>
              <a:buNone/>
            </a:pPr>
            <a:r>
              <a:rPr b="1" lang="en-US" sz="2400">
                <a:solidFill>
                  <a:schemeClr val="dk1"/>
                </a:solidFill>
                <a:highlight>
                  <a:schemeClr val="lt1"/>
                </a:highlight>
                <a:latin typeface="Calibri"/>
                <a:ea typeface="Calibri"/>
                <a:cs typeface="Calibri"/>
                <a:sym typeface="Calibri"/>
              </a:rPr>
              <a:t>Why are Economic Indicators important?</a:t>
            </a:r>
            <a:endParaRPr b="1" sz="2400">
              <a:solidFill>
                <a:schemeClr val="dk1"/>
              </a:solidFill>
              <a:highlight>
                <a:schemeClr val="lt1"/>
              </a:highlight>
              <a:latin typeface="Calibri"/>
              <a:ea typeface="Calibri"/>
              <a:cs typeface="Calibri"/>
              <a:sym typeface="Calibri"/>
            </a:endParaRPr>
          </a:p>
          <a:p>
            <a:pPr indent="0" lvl="0" marL="0" rtl="0" algn="l">
              <a:lnSpc>
                <a:spcPct val="150000"/>
              </a:lnSpc>
              <a:spcBef>
                <a:spcPts val="1900"/>
              </a:spcBef>
              <a:spcAft>
                <a:spcPts val="0"/>
              </a:spcAft>
              <a:buNone/>
            </a:pPr>
            <a:r>
              <a:rPr lang="en-US" sz="2400">
                <a:solidFill>
                  <a:schemeClr val="dk1"/>
                </a:solidFill>
                <a:highlight>
                  <a:schemeClr val="lt1"/>
                </a:highlight>
                <a:latin typeface="Calibri"/>
                <a:ea typeface="Calibri"/>
                <a:cs typeface="Calibri"/>
                <a:sym typeface="Calibri"/>
              </a:rPr>
              <a:t>To understand the reasons to use economic indicators, we must first comprehend what they are. An economic indicator is a statistical representation of an economic activity.</a:t>
            </a:r>
            <a:endParaRPr sz="2400">
              <a:solidFill>
                <a:schemeClr val="dk1"/>
              </a:solidFill>
              <a:highlight>
                <a:schemeClr val="lt1"/>
              </a:highlight>
              <a:latin typeface="Calibri"/>
              <a:ea typeface="Calibri"/>
              <a:cs typeface="Calibri"/>
              <a:sym typeface="Calibri"/>
            </a:endParaRPr>
          </a:p>
          <a:p>
            <a:pPr indent="0" lvl="0" marL="0" rtl="0" algn="l">
              <a:lnSpc>
                <a:spcPct val="150000"/>
              </a:lnSpc>
              <a:spcBef>
                <a:spcPts val="0"/>
              </a:spcBef>
              <a:spcAft>
                <a:spcPts val="0"/>
              </a:spcAft>
              <a:buNone/>
            </a:pPr>
            <a:r>
              <a:rPr lang="en-US" sz="2400">
                <a:solidFill>
                  <a:schemeClr val="dk1"/>
                </a:solidFill>
                <a:highlight>
                  <a:schemeClr val="lt1"/>
                </a:highlight>
                <a:latin typeface="Calibri"/>
                <a:ea typeface="Calibri"/>
                <a:cs typeface="Calibri"/>
                <a:sym typeface="Calibri"/>
              </a:rPr>
              <a:t>Economic Indicators allow us to analyze economic performance and make predictions of how it is going to perform in the future. </a:t>
            </a:r>
            <a:endParaRPr sz="2400">
              <a:solidFill>
                <a:schemeClr val="dk1"/>
              </a:solidFill>
              <a:highlight>
                <a:schemeClr val="lt1"/>
              </a:highlight>
              <a:latin typeface="Calibri"/>
              <a:ea typeface="Calibri"/>
              <a:cs typeface="Calibri"/>
              <a:sym typeface="Calibri"/>
            </a:endParaRPr>
          </a:p>
          <a:p>
            <a:pPr indent="0" lvl="0" marL="0" rtl="0" algn="l">
              <a:lnSpc>
                <a:spcPct val="150000"/>
              </a:lnSpc>
              <a:spcBef>
                <a:spcPts val="1900"/>
              </a:spcBef>
              <a:spcAft>
                <a:spcPts val="0"/>
              </a:spcAft>
              <a:buClr>
                <a:schemeClr val="dk1"/>
              </a:buClr>
              <a:buSzPts val="1100"/>
              <a:buFont typeface="Arial"/>
              <a:buNone/>
            </a:pPr>
            <a:r>
              <a:t/>
            </a:r>
            <a:endParaRPr sz="1200">
              <a:solidFill>
                <a:srgbClr val="2C2C2C"/>
              </a:solidFill>
              <a:highlight>
                <a:srgbClr val="D6D6D6"/>
              </a:highlight>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e6fe233a6_0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e6fe233a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2400"/>
              <a:t>Milan - </a:t>
            </a:r>
            <a:r>
              <a:rPr lang="en-US" sz="2400" u="sng">
                <a:solidFill>
                  <a:schemeClr val="hlink"/>
                </a:solidFill>
                <a:hlinkClick r:id="rId2"/>
              </a:rPr>
              <a:t>https://tradingeconomics.com/united-states/unemployment-rate</a:t>
            </a:r>
            <a:endParaRPr sz="2400"/>
          </a:p>
          <a:p>
            <a:pPr indent="0" lvl="0" marL="0" rtl="0" algn="l">
              <a:lnSpc>
                <a:spcPct val="115000"/>
              </a:lnSpc>
              <a:spcBef>
                <a:spcPts val="2000"/>
              </a:spcBef>
              <a:spcAft>
                <a:spcPts val="0"/>
              </a:spcAft>
              <a:buClr>
                <a:schemeClr val="dk1"/>
              </a:buClr>
              <a:buSzPts val="1100"/>
              <a:buFont typeface="Arial"/>
              <a:buNone/>
            </a:pPr>
            <a:r>
              <a:rPr b="1" lang="en-US" sz="2400">
                <a:solidFill>
                  <a:srgbClr val="1C1C1C"/>
                </a:solidFill>
                <a:highlight>
                  <a:schemeClr val="lt1"/>
                </a:highlight>
                <a:latin typeface="Calibri"/>
                <a:ea typeface="Calibri"/>
                <a:cs typeface="Calibri"/>
                <a:sym typeface="Calibri"/>
              </a:rPr>
              <a:t>Economic Indicators important?</a:t>
            </a:r>
            <a:endParaRPr b="1" sz="2400">
              <a:solidFill>
                <a:srgbClr val="1C1C1C"/>
              </a:solidFill>
              <a:highlight>
                <a:schemeClr val="lt1"/>
              </a:highlight>
              <a:latin typeface="Calibri"/>
              <a:ea typeface="Calibri"/>
              <a:cs typeface="Calibri"/>
              <a:sym typeface="Calibri"/>
            </a:endParaRPr>
          </a:p>
          <a:p>
            <a:pPr indent="0" lvl="0" marL="0" rtl="0" algn="l">
              <a:lnSpc>
                <a:spcPct val="150000"/>
              </a:lnSpc>
              <a:spcBef>
                <a:spcPts val="0"/>
              </a:spcBef>
              <a:spcAft>
                <a:spcPts val="0"/>
              </a:spcAft>
              <a:buNone/>
            </a:pPr>
            <a:r>
              <a:rPr lang="en-US" sz="2400">
                <a:solidFill>
                  <a:srgbClr val="1C1C1C"/>
                </a:solidFill>
                <a:highlight>
                  <a:schemeClr val="lt1"/>
                </a:highlight>
                <a:latin typeface="Calibri"/>
                <a:ea typeface="Calibri"/>
                <a:cs typeface="Calibri"/>
                <a:sym typeface="Calibri"/>
              </a:rPr>
              <a:t>because they are a key input when making important business decisions, forecasts or policy, research in a wide variety of disciplines and more.</a:t>
            </a:r>
            <a:endParaRPr sz="2400">
              <a:solidFill>
                <a:srgbClr val="1C1C1C"/>
              </a:solidFill>
              <a:highlight>
                <a:schemeClr val="lt1"/>
              </a:highlight>
              <a:latin typeface="Calibri"/>
              <a:ea typeface="Calibri"/>
              <a:cs typeface="Calibri"/>
              <a:sym typeface="Calibri"/>
            </a:endParaRPr>
          </a:p>
          <a:p>
            <a:pPr indent="-381000" lvl="0" marL="876300" rtl="0" algn="l">
              <a:lnSpc>
                <a:spcPct val="150000"/>
              </a:lnSpc>
              <a:spcBef>
                <a:spcPts val="2200"/>
              </a:spcBef>
              <a:spcAft>
                <a:spcPts val="0"/>
              </a:spcAft>
              <a:buClr>
                <a:srgbClr val="1C1C1C"/>
              </a:buClr>
              <a:buSzPts val="2400"/>
              <a:buFont typeface="Calibri"/>
              <a:buChar char="●"/>
            </a:pPr>
            <a:r>
              <a:rPr lang="en-US" sz="2400">
                <a:solidFill>
                  <a:srgbClr val="1C1C1C"/>
                </a:solidFill>
                <a:highlight>
                  <a:schemeClr val="lt1"/>
                </a:highlight>
                <a:latin typeface="Calibri"/>
                <a:ea typeface="Calibri"/>
                <a:cs typeface="Calibri"/>
                <a:sym typeface="Calibri"/>
              </a:rPr>
              <a:t>Changing market conditions make it necessary for Home Depot to have access to reliable information in order to make intelligent decisions.  </a:t>
            </a:r>
            <a:endParaRPr sz="2400">
              <a:solidFill>
                <a:srgbClr val="1C1C1C"/>
              </a:solidFill>
              <a:highlight>
                <a:schemeClr val="lt1"/>
              </a:highlight>
              <a:latin typeface="Calibri"/>
              <a:ea typeface="Calibri"/>
              <a:cs typeface="Calibri"/>
              <a:sym typeface="Calibri"/>
            </a:endParaRPr>
          </a:p>
          <a:p>
            <a:pPr indent="0" lvl="0" marL="0" rtl="0" algn="l">
              <a:lnSpc>
                <a:spcPct val="150000"/>
              </a:lnSpc>
              <a:spcBef>
                <a:spcPts val="2200"/>
              </a:spcBef>
              <a:spcAft>
                <a:spcPts val="0"/>
              </a:spcAft>
              <a:buClr>
                <a:schemeClr val="dk1"/>
              </a:buClr>
              <a:buSzPts val="1100"/>
              <a:buFont typeface="Arial"/>
              <a:buNone/>
            </a:pPr>
            <a:r>
              <a:t/>
            </a:r>
            <a:endParaRPr sz="2400">
              <a:solidFill>
                <a:srgbClr val="1C1C1C"/>
              </a:solidFill>
              <a:highlight>
                <a:schemeClr val="lt1"/>
              </a:highlight>
              <a:latin typeface="Calibri"/>
              <a:ea typeface="Calibri"/>
              <a:cs typeface="Calibri"/>
              <a:sym typeface="Calibri"/>
            </a:endParaRPr>
          </a:p>
          <a:p>
            <a:pPr indent="0" lvl="0" marL="0" rtl="0" algn="l">
              <a:spcBef>
                <a:spcPts val="0"/>
              </a:spcBef>
              <a:spcAft>
                <a:spcPts val="0"/>
              </a:spcAft>
              <a:buNone/>
            </a:pPr>
            <a:r>
              <a:t/>
            </a:r>
            <a:endParaRPr sz="2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Slide" type="title">
  <p:cSld name="TITLE">
    <p:spTree>
      <p:nvGrpSpPr>
        <p:cNvPr id="10" name="Shape 10"/>
        <p:cNvGrpSpPr/>
        <p:nvPr/>
      </p:nvGrpSpPr>
      <p:grpSpPr>
        <a:xfrm>
          <a:off x="0" y="0"/>
          <a:ext cx="0" cy="0"/>
          <a:chOff x="0" y="0"/>
          <a:chExt cx="0" cy="0"/>
        </a:xfrm>
      </p:grpSpPr>
      <p:pic>
        <p:nvPicPr>
          <p:cNvPr id="11" name="Google Shape;11;p5"/>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12" name="Google Shape;12;p5"/>
          <p:cNvSpPr txBox="1"/>
          <p:nvPr>
            <p:ph type="ctrTitle"/>
          </p:nvPr>
        </p:nvSpPr>
        <p:spPr>
          <a:xfrm>
            <a:off x="838200" y="1676400"/>
            <a:ext cx="5867400" cy="228917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4000"/>
              <a:buFont typeface="Arial"/>
              <a:buNone/>
              <a:defRPr sz="40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5"/>
          <p:cNvSpPr txBox="1"/>
          <p:nvPr>
            <p:ph idx="1" type="subTitle"/>
          </p:nvPr>
        </p:nvSpPr>
        <p:spPr>
          <a:xfrm>
            <a:off x="838200" y="4504944"/>
            <a:ext cx="6400800" cy="108508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SzPts val="2000"/>
              <a:buNone/>
              <a:defRPr b="1" sz="2000">
                <a:solidFill>
                  <a:schemeClr val="dk1"/>
                </a:solidFill>
              </a:defRPr>
            </a:lvl1pPr>
            <a:lvl2pPr lvl="1" algn="ctr">
              <a:lnSpc>
                <a:spcPct val="100000"/>
              </a:lnSpc>
              <a:spcBef>
                <a:spcPts val="600"/>
              </a:spcBef>
              <a:spcAft>
                <a:spcPts val="0"/>
              </a:spcAft>
              <a:buClr>
                <a:srgbClr val="898989"/>
              </a:buClr>
              <a:buSzPts val="1800"/>
              <a:buNone/>
              <a:defRPr>
                <a:solidFill>
                  <a:srgbClr val="898989"/>
                </a:solidFill>
              </a:defRPr>
            </a:lvl2pPr>
            <a:lvl3pPr lvl="2" algn="ctr">
              <a:lnSpc>
                <a:spcPct val="100000"/>
              </a:lnSpc>
              <a:spcBef>
                <a:spcPts val="600"/>
              </a:spcBef>
              <a:spcAft>
                <a:spcPts val="0"/>
              </a:spcAft>
              <a:buClr>
                <a:srgbClr val="898989"/>
              </a:buClr>
              <a:buSzPts val="1800"/>
              <a:buNone/>
              <a:defRPr>
                <a:solidFill>
                  <a:srgbClr val="898989"/>
                </a:solidFill>
              </a:defRPr>
            </a:lvl3pPr>
            <a:lvl4pPr lvl="3" algn="ctr">
              <a:lnSpc>
                <a:spcPct val="100000"/>
              </a:lnSpc>
              <a:spcBef>
                <a:spcPts val="600"/>
              </a:spcBef>
              <a:spcAft>
                <a:spcPts val="0"/>
              </a:spcAft>
              <a:buClr>
                <a:srgbClr val="898989"/>
              </a:buClr>
              <a:buSzPts val="1800"/>
              <a:buNone/>
              <a:defRPr>
                <a:solidFill>
                  <a:srgbClr val="898989"/>
                </a:solidFill>
              </a:defRPr>
            </a:lvl4pPr>
            <a:lvl5pPr lvl="4" algn="ctr">
              <a:lnSpc>
                <a:spcPct val="100000"/>
              </a:lnSpc>
              <a:spcBef>
                <a:spcPts val="600"/>
              </a:spcBef>
              <a:spcAft>
                <a:spcPts val="0"/>
              </a:spcAft>
              <a:buClr>
                <a:srgbClr val="898989"/>
              </a:buClr>
              <a:buSzPts val="1800"/>
              <a:buNone/>
              <a:defRPr>
                <a:solidFill>
                  <a:srgbClr val="898989"/>
                </a:solidFill>
              </a:defRPr>
            </a:lvl5pPr>
            <a:lvl6pPr lvl="5" algn="ctr">
              <a:lnSpc>
                <a:spcPct val="100000"/>
              </a:lnSpc>
              <a:spcBef>
                <a:spcPts val="600"/>
              </a:spcBef>
              <a:spcAft>
                <a:spcPts val="0"/>
              </a:spcAft>
              <a:buClr>
                <a:srgbClr val="898989"/>
              </a:buClr>
              <a:buSzPts val="2000"/>
              <a:buNone/>
              <a:defRPr>
                <a:solidFill>
                  <a:srgbClr val="898989"/>
                </a:solidFill>
              </a:defRPr>
            </a:lvl6pPr>
            <a:lvl7pPr lvl="6" algn="ctr">
              <a:lnSpc>
                <a:spcPct val="100000"/>
              </a:lnSpc>
              <a:spcBef>
                <a:spcPts val="400"/>
              </a:spcBef>
              <a:spcAft>
                <a:spcPts val="0"/>
              </a:spcAft>
              <a:buClr>
                <a:srgbClr val="898989"/>
              </a:buClr>
              <a:buSzPts val="2000"/>
              <a:buNone/>
              <a:defRPr>
                <a:solidFill>
                  <a:srgbClr val="898989"/>
                </a:solidFill>
              </a:defRPr>
            </a:lvl7pPr>
            <a:lvl8pPr lvl="7" algn="ctr">
              <a:lnSpc>
                <a:spcPct val="100000"/>
              </a:lnSpc>
              <a:spcBef>
                <a:spcPts val="400"/>
              </a:spcBef>
              <a:spcAft>
                <a:spcPts val="0"/>
              </a:spcAft>
              <a:buClr>
                <a:srgbClr val="898989"/>
              </a:buClr>
              <a:buSzPts val="2000"/>
              <a:buNone/>
              <a:defRPr>
                <a:solidFill>
                  <a:srgbClr val="898989"/>
                </a:solidFill>
              </a:defRPr>
            </a:lvl8pPr>
            <a:lvl9pPr lvl="8" algn="ctr">
              <a:lnSpc>
                <a:spcPct val="100000"/>
              </a:lnSpc>
              <a:spcBef>
                <a:spcPts val="400"/>
              </a:spcBef>
              <a:spcAft>
                <a:spcPts val="0"/>
              </a:spcAft>
              <a:buClr>
                <a:srgbClr val="898989"/>
              </a:buClr>
              <a:buSzPts val="2000"/>
              <a:buNone/>
              <a:defRPr>
                <a:solidFill>
                  <a:srgbClr val="898989"/>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p:cSld name="Content Slide">
    <p:spTree>
      <p:nvGrpSpPr>
        <p:cNvPr id="14" name="Shape 14"/>
        <p:cNvGrpSpPr/>
        <p:nvPr/>
      </p:nvGrpSpPr>
      <p:grpSpPr>
        <a:xfrm>
          <a:off x="0" y="0"/>
          <a:ext cx="0" cy="0"/>
          <a:chOff x="0" y="0"/>
          <a:chExt cx="0" cy="0"/>
        </a:xfrm>
      </p:grpSpPr>
      <p:sp>
        <p:nvSpPr>
          <p:cNvPr id="15" name="Google Shape;15;p6"/>
          <p:cNvSpPr txBox="1"/>
          <p:nvPr>
            <p:ph type="title"/>
          </p:nvPr>
        </p:nvSpPr>
        <p:spPr>
          <a:xfrm>
            <a:off x="292608" y="0"/>
            <a:ext cx="8229600" cy="7620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2800"/>
              <a:buFont typeface="Arial"/>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6"/>
          <p:cNvSpPr txBox="1"/>
          <p:nvPr>
            <p:ph idx="1" type="body"/>
          </p:nvPr>
        </p:nvSpPr>
        <p:spPr>
          <a:xfrm>
            <a:off x="292608" y="1020762"/>
            <a:ext cx="8229600" cy="4525963"/>
          </a:xfrm>
          <a:prstGeom prst="rect">
            <a:avLst/>
          </a:prstGeom>
          <a:noFill/>
          <a:ln>
            <a:noFill/>
          </a:ln>
        </p:spPr>
        <p:txBody>
          <a:bodyPr anchorCtr="0" anchor="t" bIns="45700" lIns="91425" spcFirstLastPara="1" rIns="91425" wrap="square" tIns="45700">
            <a:normAutofit/>
          </a:bodyPr>
          <a:lstStyle>
            <a:lvl1pPr indent="-355600" lvl="0" marL="457200" algn="l">
              <a:lnSpc>
                <a:spcPct val="100000"/>
              </a:lnSpc>
              <a:spcBef>
                <a:spcPts val="0"/>
              </a:spcBef>
              <a:spcAft>
                <a:spcPts val="0"/>
              </a:spcAft>
              <a:buClr>
                <a:schemeClr val="dk2"/>
              </a:buClr>
              <a:buSzPts val="2000"/>
              <a:buChar char="▪"/>
              <a:defRPr sz="2000">
                <a:solidFill>
                  <a:schemeClr val="dk1"/>
                </a:solidFill>
              </a:defRPr>
            </a:lvl1pPr>
            <a:lvl2pPr indent="-342900" lvl="1" marL="914400" algn="l">
              <a:lnSpc>
                <a:spcPct val="100000"/>
              </a:lnSpc>
              <a:spcBef>
                <a:spcPts val="600"/>
              </a:spcBef>
              <a:spcAft>
                <a:spcPts val="0"/>
              </a:spcAft>
              <a:buClr>
                <a:schemeClr val="dk1"/>
              </a:buClr>
              <a:buSzPts val="1800"/>
              <a:buChar char="▪"/>
              <a:defRPr sz="1800">
                <a:solidFill>
                  <a:schemeClr val="dk1"/>
                </a:solidFill>
              </a:defRPr>
            </a:lvl2pPr>
            <a:lvl3pPr indent="-342900" lvl="2" marL="1371600" algn="l">
              <a:lnSpc>
                <a:spcPct val="100000"/>
              </a:lnSpc>
              <a:spcBef>
                <a:spcPts val="600"/>
              </a:spcBef>
              <a:spcAft>
                <a:spcPts val="0"/>
              </a:spcAft>
              <a:buClr>
                <a:schemeClr val="dk1"/>
              </a:buClr>
              <a:buSzPts val="1800"/>
              <a:buFont typeface="Noto Sans Symbols"/>
              <a:buChar char="▪"/>
              <a:defRPr sz="1800">
                <a:solidFill>
                  <a:schemeClr val="dk1"/>
                </a:solidFill>
              </a:defRPr>
            </a:lvl3pPr>
            <a:lvl4pPr indent="-342900" lvl="3" marL="1828800" algn="l">
              <a:lnSpc>
                <a:spcPct val="100000"/>
              </a:lnSpc>
              <a:spcBef>
                <a:spcPts val="600"/>
              </a:spcBef>
              <a:spcAft>
                <a:spcPts val="0"/>
              </a:spcAft>
              <a:buClr>
                <a:schemeClr val="dk1"/>
              </a:buClr>
              <a:buSzPts val="1800"/>
              <a:buFont typeface="Noto Sans Symbols"/>
              <a:buChar char="▪"/>
              <a:defRPr sz="1800">
                <a:solidFill>
                  <a:schemeClr val="dk1"/>
                </a:solidFill>
              </a:defRPr>
            </a:lvl4pPr>
            <a:lvl5pPr indent="-342900" lvl="4" marL="2286000" algn="l">
              <a:lnSpc>
                <a:spcPct val="100000"/>
              </a:lnSpc>
              <a:spcBef>
                <a:spcPts val="600"/>
              </a:spcBef>
              <a:spcAft>
                <a:spcPts val="0"/>
              </a:spcAft>
              <a:buClr>
                <a:schemeClr val="dk1"/>
              </a:buClr>
              <a:buSzPts val="1800"/>
              <a:buFont typeface="Noto Sans Symbols"/>
              <a:buChar char="▪"/>
              <a:defRPr sz="1800">
                <a:solidFill>
                  <a:schemeClr val="dk1"/>
                </a:solidFill>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7" name="Google Shape;17;p6"/>
          <p:cNvSpPr txBox="1"/>
          <p:nvPr>
            <p:ph idx="12" type="sldNum"/>
          </p:nvPr>
        </p:nvSpPr>
        <p:spPr>
          <a:xfrm>
            <a:off x="-15240" y="6548374"/>
            <a:ext cx="21336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 Footer" type="obj">
  <p:cSld name="OBJECT">
    <p:spTree>
      <p:nvGrpSpPr>
        <p:cNvPr id="18" name="Shape 18"/>
        <p:cNvGrpSpPr/>
        <p:nvPr/>
      </p:nvGrpSpPr>
      <p:grpSpPr>
        <a:xfrm>
          <a:off x="0" y="0"/>
          <a:ext cx="0" cy="0"/>
          <a:chOff x="0" y="0"/>
          <a:chExt cx="0" cy="0"/>
        </a:xfrm>
      </p:grpSpPr>
      <p:pic>
        <p:nvPicPr>
          <p:cNvPr id="19" name="Google Shape;19;p7"/>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20" name="Google Shape;20;p7"/>
          <p:cNvSpPr txBox="1"/>
          <p:nvPr>
            <p:ph type="title"/>
          </p:nvPr>
        </p:nvSpPr>
        <p:spPr>
          <a:xfrm>
            <a:off x="292608" y="0"/>
            <a:ext cx="8229600" cy="7620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2800"/>
              <a:buFont typeface="Arial"/>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7"/>
          <p:cNvSpPr txBox="1"/>
          <p:nvPr>
            <p:ph idx="1" type="body"/>
          </p:nvPr>
        </p:nvSpPr>
        <p:spPr>
          <a:xfrm>
            <a:off x="292608" y="1020762"/>
            <a:ext cx="8229600" cy="4525963"/>
          </a:xfrm>
          <a:prstGeom prst="rect">
            <a:avLst/>
          </a:prstGeom>
          <a:noFill/>
          <a:ln>
            <a:noFill/>
          </a:ln>
        </p:spPr>
        <p:txBody>
          <a:bodyPr anchorCtr="0" anchor="t" bIns="45700" lIns="91425" spcFirstLastPara="1" rIns="91425" wrap="square" tIns="45700">
            <a:normAutofit/>
          </a:bodyPr>
          <a:lstStyle>
            <a:lvl1pPr indent="-355600" lvl="0" marL="457200" algn="l">
              <a:lnSpc>
                <a:spcPct val="100000"/>
              </a:lnSpc>
              <a:spcBef>
                <a:spcPts val="0"/>
              </a:spcBef>
              <a:spcAft>
                <a:spcPts val="0"/>
              </a:spcAft>
              <a:buClr>
                <a:schemeClr val="dk2"/>
              </a:buClr>
              <a:buSzPts val="2000"/>
              <a:buChar char="▪"/>
              <a:defRPr sz="2000">
                <a:solidFill>
                  <a:schemeClr val="dk1"/>
                </a:solidFill>
              </a:defRPr>
            </a:lvl1pPr>
            <a:lvl2pPr indent="-342900" lvl="1" marL="914400" algn="l">
              <a:lnSpc>
                <a:spcPct val="100000"/>
              </a:lnSpc>
              <a:spcBef>
                <a:spcPts val="600"/>
              </a:spcBef>
              <a:spcAft>
                <a:spcPts val="0"/>
              </a:spcAft>
              <a:buClr>
                <a:schemeClr val="dk1"/>
              </a:buClr>
              <a:buSzPts val="1800"/>
              <a:buChar char="▪"/>
              <a:defRPr sz="1800">
                <a:solidFill>
                  <a:schemeClr val="dk1"/>
                </a:solidFill>
              </a:defRPr>
            </a:lvl2pPr>
            <a:lvl3pPr indent="-342900" lvl="2" marL="1371600" algn="l">
              <a:lnSpc>
                <a:spcPct val="100000"/>
              </a:lnSpc>
              <a:spcBef>
                <a:spcPts val="600"/>
              </a:spcBef>
              <a:spcAft>
                <a:spcPts val="0"/>
              </a:spcAft>
              <a:buClr>
                <a:schemeClr val="dk1"/>
              </a:buClr>
              <a:buSzPts val="1800"/>
              <a:buFont typeface="Noto Sans Symbols"/>
              <a:buChar char="▪"/>
              <a:defRPr sz="1800">
                <a:solidFill>
                  <a:schemeClr val="dk1"/>
                </a:solidFill>
              </a:defRPr>
            </a:lvl3pPr>
            <a:lvl4pPr indent="-342900" lvl="3" marL="1828800" algn="l">
              <a:lnSpc>
                <a:spcPct val="100000"/>
              </a:lnSpc>
              <a:spcBef>
                <a:spcPts val="600"/>
              </a:spcBef>
              <a:spcAft>
                <a:spcPts val="0"/>
              </a:spcAft>
              <a:buClr>
                <a:schemeClr val="dk1"/>
              </a:buClr>
              <a:buSzPts val="1800"/>
              <a:buFont typeface="Noto Sans Symbols"/>
              <a:buChar char="▪"/>
              <a:defRPr sz="1800">
                <a:solidFill>
                  <a:schemeClr val="dk1"/>
                </a:solidFill>
              </a:defRPr>
            </a:lvl4pPr>
            <a:lvl5pPr indent="-342900" lvl="4" marL="2286000" algn="l">
              <a:lnSpc>
                <a:spcPct val="100000"/>
              </a:lnSpc>
              <a:spcBef>
                <a:spcPts val="600"/>
              </a:spcBef>
              <a:spcAft>
                <a:spcPts val="0"/>
              </a:spcAft>
              <a:buClr>
                <a:schemeClr val="dk1"/>
              </a:buClr>
              <a:buSzPts val="1800"/>
              <a:buFont typeface="Noto Sans Symbols"/>
              <a:buChar char="▪"/>
              <a:defRPr sz="1800">
                <a:solidFill>
                  <a:schemeClr val="dk1"/>
                </a:solidFill>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 name="Google Shape;22;p7"/>
          <p:cNvSpPr txBox="1"/>
          <p:nvPr>
            <p:ph idx="11" type="ftr"/>
          </p:nvPr>
        </p:nvSpPr>
        <p:spPr>
          <a:xfrm>
            <a:off x="423672" y="6056376"/>
            <a:ext cx="7543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3" name="Google Shape;23;p7"/>
          <p:cNvSpPr txBox="1"/>
          <p:nvPr>
            <p:ph idx="12" type="sldNum"/>
          </p:nvPr>
        </p:nvSpPr>
        <p:spPr>
          <a:xfrm>
            <a:off x="-15240" y="6548374"/>
            <a:ext cx="21336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900"/>
              <a:buFont typeface="Arial"/>
              <a:buNone/>
              <a:defRPr b="1" i="0" sz="9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900"/>
              <a:buFont typeface="Arial"/>
              <a:buNone/>
              <a:defRPr b="1" i="0" sz="9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900"/>
              <a:buFont typeface="Arial"/>
              <a:buNone/>
              <a:defRPr b="1" i="0" sz="9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900"/>
              <a:buFont typeface="Arial"/>
              <a:buNone/>
              <a:defRPr b="1" i="0" sz="9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900"/>
              <a:buFont typeface="Arial"/>
              <a:buNone/>
              <a:defRPr b="1" i="0" sz="9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900"/>
              <a:buFont typeface="Arial"/>
              <a:buNone/>
              <a:defRPr b="1" i="0" sz="9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900"/>
              <a:buFont typeface="Arial"/>
              <a:buNone/>
              <a:defRPr b="1" i="0" sz="9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900"/>
              <a:buFont typeface="Arial"/>
              <a:buNone/>
              <a:defRPr b="1" i="0" sz="9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900"/>
              <a:buFont typeface="Arial"/>
              <a:buNone/>
              <a:defRPr b="1" i="0" sz="9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lide" type="titleOnly">
  <p:cSld name="TITLE_ONLY">
    <p:spTree>
      <p:nvGrpSpPr>
        <p:cNvPr id="24" name="Shape 24"/>
        <p:cNvGrpSpPr/>
        <p:nvPr/>
      </p:nvGrpSpPr>
      <p:grpSpPr>
        <a:xfrm>
          <a:off x="0" y="0"/>
          <a:ext cx="0" cy="0"/>
          <a:chOff x="0" y="0"/>
          <a:chExt cx="0" cy="0"/>
        </a:xfrm>
      </p:grpSpPr>
      <p:pic>
        <p:nvPicPr>
          <p:cNvPr id="25" name="Google Shape;25;p8"/>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26" name="Google Shape;26;p8"/>
          <p:cNvSpPr txBox="1"/>
          <p:nvPr>
            <p:ph type="title"/>
          </p:nvPr>
        </p:nvSpPr>
        <p:spPr>
          <a:xfrm>
            <a:off x="1560576" y="1524000"/>
            <a:ext cx="6108192" cy="34290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4000"/>
              <a:buFont typeface="Arial"/>
              <a:buNone/>
              <a:defRPr sz="40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8"/>
          <p:cNvSpPr txBox="1"/>
          <p:nvPr>
            <p:ph idx="12" type="sldNum"/>
          </p:nvPr>
        </p:nvSpPr>
        <p:spPr>
          <a:xfrm>
            <a:off x="-15240" y="6548374"/>
            <a:ext cx="21336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28" name="Shape 28"/>
        <p:cNvGrpSpPr/>
        <p:nvPr/>
      </p:nvGrpSpPr>
      <p:grpSpPr>
        <a:xfrm>
          <a:off x="0" y="0"/>
          <a:ext cx="0" cy="0"/>
          <a:chOff x="0" y="0"/>
          <a:chExt cx="0" cy="0"/>
        </a:xfrm>
      </p:grpSpPr>
      <p:pic>
        <p:nvPicPr>
          <p:cNvPr id="29" name="Google Shape;29;p9"/>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30" name="Google Shape;30;p9"/>
          <p:cNvSpPr txBox="1"/>
          <p:nvPr>
            <p:ph idx="12" type="sldNum"/>
          </p:nvPr>
        </p:nvSpPr>
        <p:spPr>
          <a:xfrm>
            <a:off x="-15240" y="6548374"/>
            <a:ext cx="21336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 2" type="twoObj">
  <p:cSld name="TWO_OBJECTS">
    <p:spTree>
      <p:nvGrpSpPr>
        <p:cNvPr id="31" name="Shape 31"/>
        <p:cNvGrpSpPr/>
        <p:nvPr/>
      </p:nvGrpSpPr>
      <p:grpSpPr>
        <a:xfrm>
          <a:off x="0" y="0"/>
          <a:ext cx="0" cy="0"/>
          <a:chOff x="0" y="0"/>
          <a:chExt cx="0" cy="0"/>
        </a:xfrm>
      </p:grpSpPr>
      <p:sp>
        <p:nvSpPr>
          <p:cNvPr id="32" name="Google Shape;32;p10"/>
          <p:cNvSpPr txBox="1"/>
          <p:nvPr>
            <p:ph type="title"/>
          </p:nvPr>
        </p:nvSpPr>
        <p:spPr>
          <a:xfrm>
            <a:off x="292608" y="0"/>
            <a:ext cx="8229600" cy="7620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2800"/>
              <a:buFont typeface="Arial"/>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0"/>
          <p:cNvSpPr txBox="1"/>
          <p:nvPr>
            <p:ph idx="1" type="body"/>
          </p:nvPr>
        </p:nvSpPr>
        <p:spPr>
          <a:xfrm>
            <a:off x="344424" y="1066800"/>
            <a:ext cx="4038600" cy="5059363"/>
          </a:xfrm>
          <a:prstGeom prst="rect">
            <a:avLst/>
          </a:prstGeom>
          <a:noFill/>
          <a:ln>
            <a:noFill/>
          </a:ln>
        </p:spPr>
        <p:txBody>
          <a:bodyPr anchorCtr="0" anchor="t" bIns="45700" lIns="91425" spcFirstLastPara="1" rIns="91425" wrap="square" tIns="45700">
            <a:normAutofit/>
          </a:bodyPr>
          <a:lstStyle>
            <a:lvl1pPr indent="-355600" lvl="0" marL="457200" algn="l">
              <a:lnSpc>
                <a:spcPct val="100000"/>
              </a:lnSpc>
              <a:spcBef>
                <a:spcPts val="0"/>
              </a:spcBef>
              <a:spcAft>
                <a:spcPts val="0"/>
              </a:spcAft>
              <a:buClr>
                <a:schemeClr val="dk2"/>
              </a:buClr>
              <a:buSzPts val="2000"/>
              <a:buChar char="▪"/>
              <a:defRPr sz="2000"/>
            </a:lvl1pPr>
            <a:lvl2pPr indent="-342900" lvl="1" marL="914400" algn="l">
              <a:lnSpc>
                <a:spcPct val="100000"/>
              </a:lnSpc>
              <a:spcBef>
                <a:spcPts val="600"/>
              </a:spcBef>
              <a:spcAft>
                <a:spcPts val="0"/>
              </a:spcAft>
              <a:buClr>
                <a:schemeClr val="dk1"/>
              </a:buClr>
              <a:buSzPts val="1800"/>
              <a:buChar char="▪"/>
              <a:defRPr sz="1800"/>
            </a:lvl2pPr>
            <a:lvl3pPr indent="-342900" lvl="2" marL="1371600" algn="l">
              <a:lnSpc>
                <a:spcPct val="100000"/>
              </a:lnSpc>
              <a:spcBef>
                <a:spcPts val="600"/>
              </a:spcBef>
              <a:spcAft>
                <a:spcPts val="0"/>
              </a:spcAft>
              <a:buClr>
                <a:schemeClr val="dk1"/>
              </a:buClr>
              <a:buSzPts val="1800"/>
              <a:buChar char="▪"/>
              <a:defRPr sz="1800"/>
            </a:lvl3pPr>
            <a:lvl4pPr indent="-342900" lvl="3" marL="1828800" algn="l">
              <a:lnSpc>
                <a:spcPct val="100000"/>
              </a:lnSpc>
              <a:spcBef>
                <a:spcPts val="600"/>
              </a:spcBef>
              <a:spcAft>
                <a:spcPts val="0"/>
              </a:spcAft>
              <a:buClr>
                <a:schemeClr val="dk1"/>
              </a:buClr>
              <a:buSzPts val="1800"/>
              <a:buChar char="▪"/>
              <a:defRPr sz="1800"/>
            </a:lvl4pPr>
            <a:lvl5pPr indent="-342900" lvl="4" marL="2286000" algn="l">
              <a:lnSpc>
                <a:spcPct val="100000"/>
              </a:lnSpc>
              <a:spcBef>
                <a:spcPts val="600"/>
              </a:spcBef>
              <a:spcAft>
                <a:spcPts val="0"/>
              </a:spcAft>
              <a:buClr>
                <a:schemeClr val="dk1"/>
              </a:buClr>
              <a:buSzPts val="1800"/>
              <a:buChar char="▪"/>
              <a:defRPr sz="1800"/>
            </a:lvl5pPr>
            <a:lvl6pPr indent="-342900" lvl="5" marL="2743200" algn="l">
              <a:lnSpc>
                <a:spcPct val="100000"/>
              </a:lnSpc>
              <a:spcBef>
                <a:spcPts val="60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4" name="Google Shape;34;p10"/>
          <p:cNvSpPr txBox="1"/>
          <p:nvPr>
            <p:ph idx="2" type="body"/>
          </p:nvPr>
        </p:nvSpPr>
        <p:spPr>
          <a:xfrm>
            <a:off x="4535424" y="1066800"/>
            <a:ext cx="4038600" cy="5059363"/>
          </a:xfrm>
          <a:prstGeom prst="rect">
            <a:avLst/>
          </a:prstGeom>
          <a:noFill/>
          <a:ln>
            <a:noFill/>
          </a:ln>
        </p:spPr>
        <p:txBody>
          <a:bodyPr anchorCtr="0" anchor="t" bIns="45700" lIns="91425" spcFirstLastPara="1" rIns="91425" wrap="square" tIns="45700">
            <a:normAutofit/>
          </a:bodyPr>
          <a:lstStyle>
            <a:lvl1pPr indent="-355600" lvl="0" marL="457200" algn="l">
              <a:lnSpc>
                <a:spcPct val="100000"/>
              </a:lnSpc>
              <a:spcBef>
                <a:spcPts val="0"/>
              </a:spcBef>
              <a:spcAft>
                <a:spcPts val="0"/>
              </a:spcAft>
              <a:buClr>
                <a:schemeClr val="dk2"/>
              </a:buClr>
              <a:buSzPts val="2000"/>
              <a:buChar char="▪"/>
              <a:defRPr sz="2000"/>
            </a:lvl1pPr>
            <a:lvl2pPr indent="-342900" lvl="1" marL="914400" algn="l">
              <a:lnSpc>
                <a:spcPct val="100000"/>
              </a:lnSpc>
              <a:spcBef>
                <a:spcPts val="600"/>
              </a:spcBef>
              <a:spcAft>
                <a:spcPts val="0"/>
              </a:spcAft>
              <a:buClr>
                <a:schemeClr val="dk1"/>
              </a:buClr>
              <a:buSzPts val="1800"/>
              <a:buChar char="▪"/>
              <a:defRPr sz="1800"/>
            </a:lvl2pPr>
            <a:lvl3pPr indent="-342900" lvl="2" marL="1371600" algn="l">
              <a:lnSpc>
                <a:spcPct val="100000"/>
              </a:lnSpc>
              <a:spcBef>
                <a:spcPts val="600"/>
              </a:spcBef>
              <a:spcAft>
                <a:spcPts val="0"/>
              </a:spcAft>
              <a:buClr>
                <a:schemeClr val="dk1"/>
              </a:buClr>
              <a:buSzPts val="1800"/>
              <a:buChar char="▪"/>
              <a:defRPr sz="1800"/>
            </a:lvl3pPr>
            <a:lvl4pPr indent="-342900" lvl="3" marL="1828800" algn="l">
              <a:lnSpc>
                <a:spcPct val="100000"/>
              </a:lnSpc>
              <a:spcBef>
                <a:spcPts val="600"/>
              </a:spcBef>
              <a:spcAft>
                <a:spcPts val="0"/>
              </a:spcAft>
              <a:buClr>
                <a:schemeClr val="dk1"/>
              </a:buClr>
              <a:buSzPts val="1800"/>
              <a:buChar char="▪"/>
              <a:defRPr sz="1800"/>
            </a:lvl4pPr>
            <a:lvl5pPr indent="-342900" lvl="4" marL="2286000" algn="l">
              <a:lnSpc>
                <a:spcPct val="100000"/>
              </a:lnSpc>
              <a:spcBef>
                <a:spcPts val="600"/>
              </a:spcBef>
              <a:spcAft>
                <a:spcPts val="0"/>
              </a:spcAft>
              <a:buClr>
                <a:schemeClr val="dk1"/>
              </a:buClr>
              <a:buSzPts val="1800"/>
              <a:buChar char="▪"/>
              <a:defRPr sz="1800"/>
            </a:lvl5pPr>
            <a:lvl6pPr indent="-342900" lvl="5" marL="2743200" algn="l">
              <a:lnSpc>
                <a:spcPct val="100000"/>
              </a:lnSpc>
              <a:spcBef>
                <a:spcPts val="60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5" name="Google Shape;35;p10"/>
          <p:cNvSpPr txBox="1"/>
          <p:nvPr>
            <p:ph idx="12" type="sldNum"/>
          </p:nvPr>
        </p:nvSpPr>
        <p:spPr>
          <a:xfrm>
            <a:off x="-15240" y="6548374"/>
            <a:ext cx="21336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lide" type="twoTxTwoObj">
  <p:cSld name="TWO_OBJECTS_WITH_TEXT">
    <p:spTree>
      <p:nvGrpSpPr>
        <p:cNvPr id="36" name="Shape 36"/>
        <p:cNvGrpSpPr/>
        <p:nvPr/>
      </p:nvGrpSpPr>
      <p:grpSpPr>
        <a:xfrm>
          <a:off x="0" y="0"/>
          <a:ext cx="0" cy="0"/>
          <a:chOff x="0" y="0"/>
          <a:chExt cx="0" cy="0"/>
        </a:xfrm>
      </p:grpSpPr>
      <p:sp>
        <p:nvSpPr>
          <p:cNvPr id="37" name="Google Shape;37;p11"/>
          <p:cNvSpPr txBox="1"/>
          <p:nvPr>
            <p:ph type="title"/>
          </p:nvPr>
        </p:nvSpPr>
        <p:spPr>
          <a:xfrm>
            <a:off x="292608" y="0"/>
            <a:ext cx="8229600" cy="7620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2800"/>
              <a:buFont typeface="Arial"/>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1"/>
          <p:cNvSpPr txBox="1"/>
          <p:nvPr>
            <p:ph idx="1" type="body"/>
          </p:nvPr>
        </p:nvSpPr>
        <p:spPr>
          <a:xfrm>
            <a:off x="359664" y="1066800"/>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SzPts val="2000"/>
              <a:buNone/>
              <a:defRPr b="1" sz="2000"/>
            </a:lvl1pPr>
            <a:lvl2pPr indent="-228600" lvl="1" marL="914400" algn="l">
              <a:lnSpc>
                <a:spcPct val="100000"/>
              </a:lnSpc>
              <a:spcBef>
                <a:spcPts val="600"/>
              </a:spcBef>
              <a:spcAft>
                <a:spcPts val="0"/>
              </a:spcAft>
              <a:buClr>
                <a:schemeClr val="dk1"/>
              </a:buClr>
              <a:buSzPts val="2000"/>
              <a:buNone/>
              <a:defRPr b="1" sz="2000"/>
            </a:lvl2pPr>
            <a:lvl3pPr indent="-228600" lvl="2" marL="1371600" algn="l">
              <a:lnSpc>
                <a:spcPct val="100000"/>
              </a:lnSpc>
              <a:spcBef>
                <a:spcPts val="600"/>
              </a:spcBef>
              <a:spcAft>
                <a:spcPts val="0"/>
              </a:spcAft>
              <a:buClr>
                <a:schemeClr val="dk1"/>
              </a:buClr>
              <a:buSzPts val="1800"/>
              <a:buNone/>
              <a:defRPr b="1" sz="1800"/>
            </a:lvl3pPr>
            <a:lvl4pPr indent="-228600" lvl="3" marL="1828800" algn="l">
              <a:lnSpc>
                <a:spcPct val="100000"/>
              </a:lnSpc>
              <a:spcBef>
                <a:spcPts val="600"/>
              </a:spcBef>
              <a:spcAft>
                <a:spcPts val="0"/>
              </a:spcAft>
              <a:buClr>
                <a:schemeClr val="dk1"/>
              </a:buClr>
              <a:buSzPts val="1600"/>
              <a:buNone/>
              <a:defRPr b="1" sz="1600"/>
            </a:lvl4pPr>
            <a:lvl5pPr indent="-228600" lvl="4" marL="2286000" algn="l">
              <a:lnSpc>
                <a:spcPct val="100000"/>
              </a:lnSpc>
              <a:spcBef>
                <a:spcPts val="600"/>
              </a:spcBef>
              <a:spcAft>
                <a:spcPts val="0"/>
              </a:spcAft>
              <a:buClr>
                <a:schemeClr val="dk1"/>
              </a:buClr>
              <a:buSzPts val="1600"/>
              <a:buNone/>
              <a:defRPr b="1" sz="1600"/>
            </a:lvl5pPr>
            <a:lvl6pPr indent="-228600" lvl="5" marL="2743200" algn="l">
              <a:lnSpc>
                <a:spcPct val="100000"/>
              </a:lnSpc>
              <a:spcBef>
                <a:spcPts val="60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9" name="Google Shape;39;p11"/>
          <p:cNvSpPr txBox="1"/>
          <p:nvPr>
            <p:ph idx="2" type="body"/>
          </p:nvPr>
        </p:nvSpPr>
        <p:spPr>
          <a:xfrm>
            <a:off x="359664" y="1706562"/>
            <a:ext cx="4040188" cy="3951288"/>
          </a:xfrm>
          <a:prstGeom prst="rect">
            <a:avLst/>
          </a:prstGeom>
          <a:noFill/>
          <a:ln>
            <a:noFill/>
          </a:ln>
        </p:spPr>
        <p:txBody>
          <a:bodyPr anchorCtr="0" anchor="t" bIns="45700" lIns="91425" spcFirstLastPara="1" rIns="91425" wrap="square" tIns="45700">
            <a:normAutofit/>
          </a:bodyPr>
          <a:lstStyle>
            <a:lvl1pPr indent="-355600" lvl="0" marL="457200" algn="l">
              <a:lnSpc>
                <a:spcPct val="100000"/>
              </a:lnSpc>
              <a:spcBef>
                <a:spcPts val="0"/>
              </a:spcBef>
              <a:spcAft>
                <a:spcPts val="0"/>
              </a:spcAft>
              <a:buClr>
                <a:schemeClr val="dk2"/>
              </a:buClr>
              <a:buSzPts val="2000"/>
              <a:buFont typeface="Noto Sans Symbols"/>
              <a:buChar char="▪"/>
              <a:defRPr sz="2000"/>
            </a:lvl1pPr>
            <a:lvl2pPr indent="-342900" lvl="1" marL="914400" algn="l">
              <a:lnSpc>
                <a:spcPct val="100000"/>
              </a:lnSpc>
              <a:spcBef>
                <a:spcPts val="600"/>
              </a:spcBef>
              <a:spcAft>
                <a:spcPts val="0"/>
              </a:spcAft>
              <a:buClr>
                <a:schemeClr val="dk1"/>
              </a:buClr>
              <a:buSzPts val="1800"/>
              <a:buChar char="▪"/>
              <a:defRPr sz="1800"/>
            </a:lvl2pPr>
            <a:lvl3pPr indent="-342900" lvl="2" marL="1371600" algn="l">
              <a:lnSpc>
                <a:spcPct val="100000"/>
              </a:lnSpc>
              <a:spcBef>
                <a:spcPts val="600"/>
              </a:spcBef>
              <a:spcAft>
                <a:spcPts val="0"/>
              </a:spcAft>
              <a:buClr>
                <a:schemeClr val="dk1"/>
              </a:buClr>
              <a:buSzPts val="1800"/>
              <a:buChar char="▪"/>
              <a:defRPr sz="1800"/>
            </a:lvl3pPr>
            <a:lvl4pPr indent="-342900" lvl="3" marL="1828800" algn="l">
              <a:lnSpc>
                <a:spcPct val="100000"/>
              </a:lnSpc>
              <a:spcBef>
                <a:spcPts val="600"/>
              </a:spcBef>
              <a:spcAft>
                <a:spcPts val="0"/>
              </a:spcAft>
              <a:buClr>
                <a:schemeClr val="dk1"/>
              </a:buClr>
              <a:buSzPts val="1800"/>
              <a:buChar char="▪"/>
              <a:defRPr sz="1800"/>
            </a:lvl4pPr>
            <a:lvl5pPr indent="-342900" lvl="4" marL="2286000" algn="l">
              <a:lnSpc>
                <a:spcPct val="100000"/>
              </a:lnSpc>
              <a:spcBef>
                <a:spcPts val="600"/>
              </a:spcBef>
              <a:spcAft>
                <a:spcPts val="0"/>
              </a:spcAft>
              <a:buClr>
                <a:schemeClr val="dk1"/>
              </a:buClr>
              <a:buSzPts val="1800"/>
              <a:buChar char="▪"/>
              <a:defRPr sz="1800"/>
            </a:lvl5pPr>
            <a:lvl6pPr indent="-330200" lvl="5" marL="2743200" algn="l">
              <a:lnSpc>
                <a:spcPct val="100000"/>
              </a:lnSpc>
              <a:spcBef>
                <a:spcPts val="60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0" name="Google Shape;40;p11"/>
          <p:cNvSpPr txBox="1"/>
          <p:nvPr>
            <p:ph idx="3" type="body"/>
          </p:nvPr>
        </p:nvSpPr>
        <p:spPr>
          <a:xfrm>
            <a:off x="4547489" y="1066800"/>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SzPts val="2000"/>
              <a:buNone/>
              <a:defRPr b="1" sz="2000"/>
            </a:lvl1pPr>
            <a:lvl2pPr indent="-228600" lvl="1" marL="914400" algn="l">
              <a:lnSpc>
                <a:spcPct val="100000"/>
              </a:lnSpc>
              <a:spcBef>
                <a:spcPts val="600"/>
              </a:spcBef>
              <a:spcAft>
                <a:spcPts val="0"/>
              </a:spcAft>
              <a:buClr>
                <a:schemeClr val="dk1"/>
              </a:buClr>
              <a:buSzPts val="2000"/>
              <a:buNone/>
              <a:defRPr b="1" sz="2000"/>
            </a:lvl2pPr>
            <a:lvl3pPr indent="-228600" lvl="2" marL="1371600" algn="l">
              <a:lnSpc>
                <a:spcPct val="100000"/>
              </a:lnSpc>
              <a:spcBef>
                <a:spcPts val="600"/>
              </a:spcBef>
              <a:spcAft>
                <a:spcPts val="0"/>
              </a:spcAft>
              <a:buClr>
                <a:schemeClr val="dk1"/>
              </a:buClr>
              <a:buSzPts val="1800"/>
              <a:buNone/>
              <a:defRPr b="1" sz="1800"/>
            </a:lvl3pPr>
            <a:lvl4pPr indent="-228600" lvl="3" marL="1828800" algn="l">
              <a:lnSpc>
                <a:spcPct val="100000"/>
              </a:lnSpc>
              <a:spcBef>
                <a:spcPts val="600"/>
              </a:spcBef>
              <a:spcAft>
                <a:spcPts val="0"/>
              </a:spcAft>
              <a:buClr>
                <a:schemeClr val="dk1"/>
              </a:buClr>
              <a:buSzPts val="1600"/>
              <a:buNone/>
              <a:defRPr b="1" sz="1600"/>
            </a:lvl4pPr>
            <a:lvl5pPr indent="-228600" lvl="4" marL="2286000" algn="l">
              <a:lnSpc>
                <a:spcPct val="100000"/>
              </a:lnSpc>
              <a:spcBef>
                <a:spcPts val="600"/>
              </a:spcBef>
              <a:spcAft>
                <a:spcPts val="0"/>
              </a:spcAft>
              <a:buClr>
                <a:schemeClr val="dk1"/>
              </a:buClr>
              <a:buSzPts val="1600"/>
              <a:buNone/>
              <a:defRPr b="1" sz="1600"/>
            </a:lvl5pPr>
            <a:lvl6pPr indent="-228600" lvl="5" marL="2743200" algn="l">
              <a:lnSpc>
                <a:spcPct val="100000"/>
              </a:lnSpc>
              <a:spcBef>
                <a:spcPts val="60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1" name="Google Shape;41;p11"/>
          <p:cNvSpPr txBox="1"/>
          <p:nvPr>
            <p:ph idx="4" type="body"/>
          </p:nvPr>
        </p:nvSpPr>
        <p:spPr>
          <a:xfrm>
            <a:off x="4547489" y="1706562"/>
            <a:ext cx="4041775" cy="3951288"/>
          </a:xfrm>
          <a:prstGeom prst="rect">
            <a:avLst/>
          </a:prstGeom>
          <a:noFill/>
          <a:ln>
            <a:noFill/>
          </a:ln>
        </p:spPr>
        <p:txBody>
          <a:bodyPr anchorCtr="0" anchor="t" bIns="45700" lIns="91425" spcFirstLastPara="1" rIns="91425" wrap="square" tIns="45700">
            <a:normAutofit/>
          </a:bodyPr>
          <a:lstStyle>
            <a:lvl1pPr indent="-355600" lvl="0" marL="457200" algn="l">
              <a:lnSpc>
                <a:spcPct val="100000"/>
              </a:lnSpc>
              <a:spcBef>
                <a:spcPts val="0"/>
              </a:spcBef>
              <a:spcAft>
                <a:spcPts val="0"/>
              </a:spcAft>
              <a:buClr>
                <a:schemeClr val="dk2"/>
              </a:buClr>
              <a:buSzPts val="2000"/>
              <a:buChar char="▪"/>
              <a:defRPr sz="2000"/>
            </a:lvl1pPr>
            <a:lvl2pPr indent="-342900" lvl="1" marL="914400" algn="l">
              <a:lnSpc>
                <a:spcPct val="100000"/>
              </a:lnSpc>
              <a:spcBef>
                <a:spcPts val="600"/>
              </a:spcBef>
              <a:spcAft>
                <a:spcPts val="0"/>
              </a:spcAft>
              <a:buClr>
                <a:schemeClr val="dk1"/>
              </a:buClr>
              <a:buSzPts val="1800"/>
              <a:buChar char="▪"/>
              <a:defRPr sz="1800"/>
            </a:lvl2pPr>
            <a:lvl3pPr indent="-342900" lvl="2" marL="1371600" algn="l">
              <a:lnSpc>
                <a:spcPct val="100000"/>
              </a:lnSpc>
              <a:spcBef>
                <a:spcPts val="600"/>
              </a:spcBef>
              <a:spcAft>
                <a:spcPts val="0"/>
              </a:spcAft>
              <a:buClr>
                <a:schemeClr val="dk1"/>
              </a:buClr>
              <a:buSzPts val="1800"/>
              <a:buChar char="▪"/>
              <a:defRPr sz="1800"/>
            </a:lvl3pPr>
            <a:lvl4pPr indent="-342900" lvl="3" marL="1828800" algn="l">
              <a:lnSpc>
                <a:spcPct val="100000"/>
              </a:lnSpc>
              <a:spcBef>
                <a:spcPts val="600"/>
              </a:spcBef>
              <a:spcAft>
                <a:spcPts val="0"/>
              </a:spcAft>
              <a:buClr>
                <a:schemeClr val="dk1"/>
              </a:buClr>
              <a:buSzPts val="1800"/>
              <a:buChar char="▪"/>
              <a:defRPr sz="1800"/>
            </a:lvl4pPr>
            <a:lvl5pPr indent="-342900" lvl="4" marL="2286000" algn="l">
              <a:lnSpc>
                <a:spcPct val="100000"/>
              </a:lnSpc>
              <a:spcBef>
                <a:spcPts val="600"/>
              </a:spcBef>
              <a:spcAft>
                <a:spcPts val="0"/>
              </a:spcAft>
              <a:buClr>
                <a:schemeClr val="dk1"/>
              </a:buClr>
              <a:buSzPts val="1800"/>
              <a:buChar char="▪"/>
              <a:defRPr sz="1800"/>
            </a:lvl5pPr>
            <a:lvl6pPr indent="-330200" lvl="5" marL="2743200" algn="l">
              <a:lnSpc>
                <a:spcPct val="100000"/>
              </a:lnSpc>
              <a:spcBef>
                <a:spcPts val="60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2" name="Google Shape;42;p11"/>
          <p:cNvSpPr txBox="1"/>
          <p:nvPr>
            <p:ph idx="12" type="sldNum"/>
          </p:nvPr>
        </p:nvSpPr>
        <p:spPr>
          <a:xfrm>
            <a:off x="-15240" y="6548374"/>
            <a:ext cx="21336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4"/>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7" name="Google Shape;7;p4"/>
          <p:cNvSpPr txBox="1"/>
          <p:nvPr>
            <p:ph type="title"/>
          </p:nvPr>
        </p:nvSpPr>
        <p:spPr>
          <a:xfrm>
            <a:off x="292608" y="0"/>
            <a:ext cx="8229600" cy="76200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dk2"/>
              </a:buClr>
              <a:buSzPts val="2800"/>
              <a:buFont typeface="Arial"/>
              <a:buNone/>
              <a:defRPr b="1" i="0" sz="28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4"/>
          <p:cNvSpPr txBox="1"/>
          <p:nvPr>
            <p:ph idx="1" type="body"/>
          </p:nvPr>
        </p:nvSpPr>
        <p:spPr>
          <a:xfrm>
            <a:off x="292608" y="1020762"/>
            <a:ext cx="8229600" cy="4525963"/>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00000"/>
              </a:lnSpc>
              <a:spcBef>
                <a:spcPts val="0"/>
              </a:spcBef>
              <a:spcAft>
                <a:spcPts val="0"/>
              </a:spcAft>
              <a:buClr>
                <a:schemeClr val="dk2"/>
              </a:buClr>
              <a:buSzPts val="2000"/>
              <a:buFont typeface="Noto Sans Symbols"/>
              <a:buChar char="▪"/>
              <a:defRPr b="0" i="0" sz="2000" u="none" cap="none" strike="noStrike">
                <a:solidFill>
                  <a:schemeClr val="dk1"/>
                </a:solidFill>
                <a:latin typeface="Arial"/>
                <a:ea typeface="Arial"/>
                <a:cs typeface="Arial"/>
                <a:sym typeface="Arial"/>
              </a:defRPr>
            </a:lvl1pPr>
            <a:lvl2pPr indent="-342900" lvl="1" marL="914400" marR="0" rtl="0" algn="l">
              <a:lnSpc>
                <a:spcPct val="100000"/>
              </a:lnSpc>
              <a:spcBef>
                <a:spcPts val="6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2pPr>
            <a:lvl3pPr indent="-342900" lvl="2" marL="1371600" marR="0" rtl="0" algn="l">
              <a:lnSpc>
                <a:spcPct val="100000"/>
              </a:lnSpc>
              <a:spcBef>
                <a:spcPts val="6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indent="-342900" lvl="3" marL="1828800" marR="0" rtl="0" algn="l">
              <a:lnSpc>
                <a:spcPct val="100000"/>
              </a:lnSpc>
              <a:spcBef>
                <a:spcPts val="6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6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5pPr>
            <a:lvl6pPr indent="-355600" lvl="5" marL="2743200" marR="0" rtl="0" algn="l">
              <a:lnSpc>
                <a:spcPct val="100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9" name="Google Shape;9;p4"/>
          <p:cNvSpPr txBox="1"/>
          <p:nvPr>
            <p:ph idx="12" type="sldNum"/>
          </p:nvPr>
        </p:nvSpPr>
        <p:spPr>
          <a:xfrm>
            <a:off x="-15240" y="6548374"/>
            <a:ext cx="2133600" cy="365125"/>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900"/>
              <a:buFont typeface="Arial"/>
              <a:buNone/>
              <a:defRPr b="1" i="0" sz="900" u="none" cap="none" strike="noStrike">
                <a:solidFill>
                  <a:srgbClr val="1C1C1C"/>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linkedin.com/in/renpin-luo-a770241b7/" TargetMode="External"/><Relationship Id="rId4" Type="http://schemas.openxmlformats.org/officeDocument/2006/relationships/hyperlink" Target="https://www.linkedin.com/in/milan-mcgraw/" TargetMode="External"/><Relationship Id="rId9" Type="http://schemas.openxmlformats.org/officeDocument/2006/relationships/image" Target="../media/image8.png"/><Relationship Id="rId5" Type="http://schemas.openxmlformats.org/officeDocument/2006/relationships/hyperlink" Target="https://www.linkedin.com/in/krishseth/" TargetMode="External"/><Relationship Id="rId6" Type="http://schemas.openxmlformats.org/officeDocument/2006/relationships/image" Target="../media/image3.png"/><Relationship Id="rId7" Type="http://schemas.openxmlformats.org/officeDocument/2006/relationships/image" Target="../media/image6.png"/><Relationship Id="rId8"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1.png"/><Relationship Id="rId5"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5.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arxiv.org/pdf/1703.07015.pdf" TargetMode="External"/><Relationship Id="rId4" Type="http://schemas.openxmlformats.org/officeDocument/2006/relationships/hyperlink" Target="https://gluon-ts.s3-accelerate.dualstack.amazonaws.com/master/index.html" TargetMode="External"/><Relationship Id="rId5" Type="http://schemas.openxmlformats.org/officeDocument/2006/relationships/hyperlink" Target="https://peerj.com/preprints/3190/" TargetMode="External"/><Relationship Id="rId6"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6.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2.png"/><Relationship Id="rId5"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1"/>
          <p:cNvSpPr txBox="1"/>
          <p:nvPr>
            <p:ph type="ctrTitle"/>
          </p:nvPr>
        </p:nvSpPr>
        <p:spPr>
          <a:xfrm>
            <a:off x="908225" y="1301450"/>
            <a:ext cx="7473300" cy="22893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Shrink Forecasting Using Deep Learning Methodologies</a:t>
            </a:r>
            <a:endParaRPr/>
          </a:p>
        </p:txBody>
      </p:sp>
      <p:sp>
        <p:nvSpPr>
          <p:cNvPr id="48" name="Google Shape;48;p1"/>
          <p:cNvSpPr txBox="1"/>
          <p:nvPr>
            <p:ph idx="1" type="subTitle"/>
          </p:nvPr>
        </p:nvSpPr>
        <p:spPr>
          <a:xfrm>
            <a:off x="838200" y="4504944"/>
            <a:ext cx="6400800" cy="1085088"/>
          </a:xfrm>
          <a:prstGeom prst="rect">
            <a:avLst/>
          </a:prstGeom>
          <a:noFill/>
          <a:ln>
            <a:noFill/>
          </a:ln>
        </p:spPr>
        <p:txBody>
          <a:bodyPr anchorCtr="0" anchor="t" bIns="45700" lIns="91425" spcFirstLastPara="1" rIns="91425" wrap="square" tIns="45700">
            <a:normAutofit fontScale="70000" lnSpcReduction="10000"/>
          </a:bodyPr>
          <a:lstStyle/>
          <a:p>
            <a:pPr indent="0" lvl="0" marL="0" rtl="0" algn="l">
              <a:lnSpc>
                <a:spcPct val="100000"/>
              </a:lnSpc>
              <a:spcBef>
                <a:spcPts val="0"/>
              </a:spcBef>
              <a:spcAft>
                <a:spcPts val="0"/>
              </a:spcAft>
              <a:buSzPct val="100000"/>
              <a:buNone/>
            </a:pPr>
            <a:r>
              <a:rPr lang="en-US"/>
              <a:t>June 8th, Final Update</a:t>
            </a:r>
            <a:endParaRPr/>
          </a:p>
          <a:p>
            <a:pPr indent="0" lvl="0" marL="0" rtl="0" algn="l">
              <a:lnSpc>
                <a:spcPct val="100000"/>
              </a:lnSpc>
              <a:spcBef>
                <a:spcPts val="0"/>
              </a:spcBef>
              <a:spcAft>
                <a:spcPts val="0"/>
              </a:spcAft>
              <a:buSzPct val="100000"/>
              <a:buNone/>
            </a:pPr>
            <a:r>
              <a:t/>
            </a:r>
            <a:endParaRPr/>
          </a:p>
          <a:p>
            <a:pPr indent="0" lvl="0" marL="0" rtl="0" algn="l">
              <a:spcBef>
                <a:spcPts val="0"/>
              </a:spcBef>
              <a:spcAft>
                <a:spcPts val="0"/>
              </a:spcAft>
              <a:buSzPct val="100000"/>
              <a:buNone/>
            </a:pPr>
            <a:r>
              <a:rPr lang="en-US"/>
              <a:t>Renpin Luo 		</a:t>
            </a:r>
            <a:r>
              <a:rPr lang="en-US" u="sng">
                <a:solidFill>
                  <a:schemeClr val="hlink"/>
                </a:solidFill>
                <a:hlinkClick r:id="rId3"/>
              </a:rPr>
              <a:t>https://www.linkedin.com/in/renpin-luo-a770241b7/</a:t>
            </a:r>
            <a:r>
              <a:rPr lang="en-US"/>
              <a:t> </a:t>
            </a:r>
            <a:endParaRPr/>
          </a:p>
          <a:p>
            <a:pPr indent="0" lvl="0" marL="0" rtl="0" algn="l">
              <a:lnSpc>
                <a:spcPct val="100000"/>
              </a:lnSpc>
              <a:spcBef>
                <a:spcPts val="0"/>
              </a:spcBef>
              <a:spcAft>
                <a:spcPts val="0"/>
              </a:spcAft>
              <a:buSzPct val="100000"/>
              <a:buNone/>
            </a:pPr>
            <a:r>
              <a:rPr lang="en-US"/>
              <a:t>Milan McGraw		</a:t>
            </a:r>
            <a:r>
              <a:rPr lang="en-US" u="sng">
                <a:solidFill>
                  <a:schemeClr val="hlink"/>
                </a:solidFill>
                <a:hlinkClick r:id="rId4"/>
              </a:rPr>
              <a:t>https://www.linkedin.com/in/milan-mcgraw/</a:t>
            </a:r>
            <a:r>
              <a:rPr lang="en-US"/>
              <a:t> </a:t>
            </a:r>
            <a:endParaRPr/>
          </a:p>
          <a:p>
            <a:pPr indent="0" lvl="0" marL="0" rtl="0" algn="l">
              <a:lnSpc>
                <a:spcPct val="100000"/>
              </a:lnSpc>
              <a:spcBef>
                <a:spcPts val="0"/>
              </a:spcBef>
              <a:spcAft>
                <a:spcPts val="0"/>
              </a:spcAft>
              <a:buSzPct val="100000"/>
              <a:buNone/>
            </a:pPr>
            <a:r>
              <a:rPr lang="en-US"/>
              <a:t>Krish Seth			</a:t>
            </a:r>
            <a:r>
              <a:rPr lang="en-US" u="sng">
                <a:solidFill>
                  <a:schemeClr val="hlink"/>
                </a:solidFill>
                <a:hlinkClick r:id="rId5"/>
              </a:rPr>
              <a:t>https://www.linkedin.com/in/krishseth/</a:t>
            </a:r>
            <a:r>
              <a:rPr lang="en-US"/>
              <a:t> </a:t>
            </a:r>
            <a:endParaRPr/>
          </a:p>
        </p:txBody>
      </p:sp>
      <p:pic>
        <p:nvPicPr>
          <p:cNvPr id="49" name="Google Shape;49;p1"/>
          <p:cNvPicPr preferRelativeResize="0"/>
          <p:nvPr/>
        </p:nvPicPr>
        <p:blipFill>
          <a:blip r:embed="rId6">
            <a:alphaModFix/>
          </a:blip>
          <a:stretch>
            <a:fillRect/>
          </a:stretch>
        </p:blipFill>
        <p:spPr>
          <a:xfrm>
            <a:off x="7239000" y="0"/>
            <a:ext cx="1906675" cy="1174150"/>
          </a:xfrm>
          <a:prstGeom prst="rect">
            <a:avLst/>
          </a:prstGeom>
          <a:noFill/>
          <a:ln>
            <a:noFill/>
          </a:ln>
        </p:spPr>
      </p:pic>
      <p:pic>
        <p:nvPicPr>
          <p:cNvPr id="50" name="Google Shape;50;p1"/>
          <p:cNvPicPr preferRelativeResize="0"/>
          <p:nvPr/>
        </p:nvPicPr>
        <p:blipFill rotWithShape="1">
          <a:blip r:embed="rId7">
            <a:alphaModFix/>
          </a:blip>
          <a:srcRect b="3221" l="15775" r="12811" t="7293"/>
          <a:stretch/>
        </p:blipFill>
        <p:spPr>
          <a:xfrm>
            <a:off x="6091225" y="5682525"/>
            <a:ext cx="1079400" cy="1085100"/>
          </a:xfrm>
          <a:prstGeom prst="ellipse">
            <a:avLst/>
          </a:prstGeom>
          <a:noFill/>
          <a:ln>
            <a:noFill/>
          </a:ln>
        </p:spPr>
      </p:pic>
      <p:pic>
        <p:nvPicPr>
          <p:cNvPr id="51" name="Google Shape;51;p1"/>
          <p:cNvPicPr preferRelativeResize="0"/>
          <p:nvPr/>
        </p:nvPicPr>
        <p:blipFill rotWithShape="1">
          <a:blip r:embed="rId8">
            <a:alphaModFix/>
          </a:blip>
          <a:srcRect b="37930" l="28695" r="26933" t="8841"/>
          <a:stretch/>
        </p:blipFill>
        <p:spPr>
          <a:xfrm>
            <a:off x="4383875" y="5696700"/>
            <a:ext cx="1118700" cy="1085100"/>
          </a:xfrm>
          <a:prstGeom prst="ellipse">
            <a:avLst/>
          </a:prstGeom>
          <a:noFill/>
          <a:ln>
            <a:noFill/>
          </a:ln>
        </p:spPr>
      </p:pic>
      <p:pic>
        <p:nvPicPr>
          <p:cNvPr id="52" name="Google Shape;52;p1"/>
          <p:cNvPicPr preferRelativeResize="0"/>
          <p:nvPr/>
        </p:nvPicPr>
        <p:blipFill rotWithShape="1">
          <a:blip r:embed="rId9">
            <a:alphaModFix/>
          </a:blip>
          <a:srcRect b="7424" l="15274" r="13347" t="12047"/>
          <a:stretch/>
        </p:blipFill>
        <p:spPr>
          <a:xfrm>
            <a:off x="2783325" y="5637975"/>
            <a:ext cx="1164300" cy="1174200"/>
          </a:xfrm>
          <a:prstGeom prst="ellipse">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debb2ee2bc_0_87"/>
          <p:cNvSpPr txBox="1"/>
          <p:nvPr>
            <p:ph type="title"/>
          </p:nvPr>
        </p:nvSpPr>
        <p:spPr>
          <a:xfrm>
            <a:off x="292608" y="0"/>
            <a:ext cx="8229600" cy="762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Agenda:</a:t>
            </a:r>
            <a:endParaRPr/>
          </a:p>
        </p:txBody>
      </p:sp>
      <p:sp>
        <p:nvSpPr>
          <p:cNvPr id="135" name="Google Shape;135;gdebb2ee2bc_0_87"/>
          <p:cNvSpPr txBox="1"/>
          <p:nvPr>
            <p:ph idx="1" type="body"/>
          </p:nvPr>
        </p:nvSpPr>
        <p:spPr>
          <a:xfrm>
            <a:off x="796133" y="798137"/>
            <a:ext cx="8229600" cy="4526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sz="2900"/>
          </a:p>
          <a:p>
            <a:pPr indent="-412750" lvl="0" marL="457200" rtl="0" algn="l">
              <a:spcBef>
                <a:spcPts val="0"/>
              </a:spcBef>
              <a:spcAft>
                <a:spcPts val="0"/>
              </a:spcAft>
              <a:buSzPts val="2900"/>
              <a:buChar char="▪"/>
            </a:pPr>
            <a:r>
              <a:rPr lang="en-US" sz="2900">
                <a:extLst>
                  <a:ext uri="http://customooxmlschemas.google.com/">
                    <go:slidesCustomData xmlns:go="http://customooxmlschemas.google.com/" textRoundtripDataId="9"/>
                  </a:ext>
                </a:extLst>
              </a:rPr>
              <a:t>Models:</a:t>
            </a:r>
            <a:endParaRPr sz="2700">
              <a:extLst>
                <a:ext uri="http://customooxmlschemas.google.com/">
                  <go:slidesCustomData xmlns:go="http://customooxmlschemas.google.com/" textRoundtripDataId="10"/>
                </a:ext>
              </a:extLst>
            </a:endParaRPr>
          </a:p>
          <a:p>
            <a:pPr indent="-400050" lvl="1" marL="914400" rtl="0" algn="l">
              <a:spcBef>
                <a:spcPts val="0"/>
              </a:spcBef>
              <a:spcAft>
                <a:spcPts val="0"/>
              </a:spcAft>
              <a:buSzPts val="2700"/>
              <a:buChar char="▪"/>
            </a:pPr>
            <a:r>
              <a:rPr lang="en-US" sz="2700">
                <a:extLst>
                  <a:ext uri="http://customooxmlschemas.google.com/">
                    <go:slidesCustomData xmlns:go="http://customooxmlschemas.google.com/" textRoundtripDataId="11"/>
                  </a:ext>
                </a:extLst>
              </a:rPr>
              <a:t>LSTM</a:t>
            </a:r>
            <a:endParaRPr sz="2700">
              <a:extLst>
                <a:ext uri="http://customooxmlschemas.google.com/">
                  <go:slidesCustomData xmlns:go="http://customooxmlschemas.google.com/" textRoundtripDataId="12"/>
                </a:ext>
              </a:extLst>
            </a:endParaRPr>
          </a:p>
          <a:p>
            <a:pPr indent="-400050" lvl="1" marL="914400" rtl="0" algn="l">
              <a:spcBef>
                <a:spcPts val="0"/>
              </a:spcBef>
              <a:spcAft>
                <a:spcPts val="0"/>
              </a:spcAft>
              <a:buSzPts val="2700"/>
              <a:buChar char="▪"/>
            </a:pPr>
            <a:r>
              <a:rPr lang="en-US" sz="2700">
                <a:extLst>
                  <a:ext uri="http://customooxmlschemas.google.com/">
                    <go:slidesCustomData xmlns:go="http://customooxmlschemas.google.com/" textRoundtripDataId="13"/>
                  </a:ext>
                </a:extLst>
              </a:rPr>
              <a:t>DeepAR - Store Level</a:t>
            </a:r>
            <a:endParaRPr sz="2700">
              <a:extLst>
                <a:ext uri="http://customooxmlschemas.google.com/">
                  <go:slidesCustomData xmlns:go="http://customooxmlschemas.google.com/" textRoundtripDataId="14"/>
                </a:ext>
              </a:extLst>
            </a:endParaRPr>
          </a:p>
          <a:p>
            <a:pPr indent="-400050" lvl="1" marL="914400" rtl="0" algn="l">
              <a:spcBef>
                <a:spcPts val="0"/>
              </a:spcBef>
              <a:spcAft>
                <a:spcPts val="0"/>
              </a:spcAft>
              <a:buSzPts val="2700"/>
              <a:buChar char="▪"/>
            </a:pPr>
            <a:r>
              <a:rPr lang="en-US" sz="2700">
                <a:extLst>
                  <a:ext uri="http://customooxmlschemas.google.com/">
                    <go:slidesCustomData xmlns:go="http://customooxmlschemas.google.com/" textRoundtripDataId="15"/>
                  </a:ext>
                </a:extLst>
              </a:rPr>
              <a:t>LSTNet</a:t>
            </a:r>
            <a:endParaRPr sz="2700">
              <a:extLst>
                <a:ext uri="http://customooxmlschemas.google.com/">
                  <go:slidesCustomData xmlns:go="http://customooxmlschemas.google.com/" textRoundtripDataId="16"/>
                </a:ext>
              </a:extLst>
            </a:endParaRPr>
          </a:p>
          <a:p>
            <a:pPr indent="-400050" lvl="1" marL="914400" rtl="0" algn="l">
              <a:spcBef>
                <a:spcPts val="0"/>
              </a:spcBef>
              <a:spcAft>
                <a:spcPts val="0"/>
              </a:spcAft>
              <a:buSzPts val="2700"/>
              <a:buChar char="▪"/>
            </a:pPr>
            <a:r>
              <a:rPr lang="en-US" sz="2700">
                <a:extLst>
                  <a:ext uri="http://customooxmlschemas.google.com/">
                    <go:slidesCustomData xmlns:go="http://customooxmlschemas.google.com/" textRoundtripDataId="17"/>
                  </a:ext>
                </a:extLst>
              </a:rPr>
              <a:t>Prophet - (700 Stores)</a:t>
            </a:r>
            <a:endParaRPr sz="2700"/>
          </a:p>
          <a:p>
            <a:pPr indent="-412750" lvl="0" marL="457200" rtl="0" algn="l">
              <a:spcBef>
                <a:spcPts val="0"/>
              </a:spcBef>
              <a:spcAft>
                <a:spcPts val="0"/>
              </a:spcAft>
              <a:buSzPts val="2900"/>
              <a:buChar char="▪"/>
            </a:pPr>
            <a:r>
              <a:rPr lang="en-US" sz="2900"/>
              <a:t>Live Walkthrough</a:t>
            </a:r>
            <a:endParaRPr sz="2900"/>
          </a:p>
          <a:p>
            <a:pPr indent="-412750" lvl="0" marL="457200" rtl="0" algn="l">
              <a:spcBef>
                <a:spcPts val="0"/>
              </a:spcBef>
              <a:spcAft>
                <a:spcPts val="0"/>
              </a:spcAft>
              <a:buSzPts val="2900"/>
              <a:buChar char="▪"/>
            </a:pPr>
            <a:r>
              <a:rPr lang="en-US" sz="2900"/>
              <a:t>Model Results</a:t>
            </a:r>
            <a:endParaRPr sz="2900"/>
          </a:p>
          <a:p>
            <a:pPr indent="-412750" lvl="0" marL="457200" rtl="0" algn="l">
              <a:spcBef>
                <a:spcPts val="0"/>
              </a:spcBef>
              <a:spcAft>
                <a:spcPts val="0"/>
              </a:spcAft>
              <a:buSzPts val="2900"/>
              <a:buChar char="▪"/>
            </a:pPr>
            <a:r>
              <a:rPr lang="en-US" sz="2900"/>
              <a:t>Future Improvements~</a:t>
            </a:r>
            <a:endParaRPr sz="2900"/>
          </a:p>
          <a:p>
            <a:pPr indent="0" lvl="0" marL="0" rtl="0" algn="l">
              <a:spcBef>
                <a:spcPts val="0"/>
              </a:spcBef>
              <a:spcAft>
                <a:spcPts val="0"/>
              </a:spcAft>
              <a:buNone/>
            </a:pPr>
            <a:r>
              <a:t/>
            </a:r>
            <a:endParaRPr/>
          </a:p>
        </p:txBody>
      </p:sp>
      <p:sp>
        <p:nvSpPr>
          <p:cNvPr id="136" name="Google Shape;136;gdebb2ee2bc_0_87"/>
          <p:cNvSpPr txBox="1"/>
          <p:nvPr>
            <p:ph idx="12" type="sldNum"/>
          </p:nvPr>
        </p:nvSpPr>
        <p:spPr>
          <a:xfrm>
            <a:off x="-15240" y="6548374"/>
            <a:ext cx="21336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900"/>
              <a:buFont typeface="Arial"/>
              <a:buNone/>
            </a:pPr>
            <a:fld id="{00000000-1234-1234-1234-123412341234}" type="slidenum">
              <a:rPr lang="en-US"/>
              <a:t>‹#›</a:t>
            </a:fld>
            <a:endParaRPr/>
          </a:p>
        </p:txBody>
      </p:sp>
      <p:pic>
        <p:nvPicPr>
          <p:cNvPr id="137" name="Google Shape;137;gdebb2ee2bc_0_87"/>
          <p:cNvPicPr preferRelativeResize="0"/>
          <p:nvPr/>
        </p:nvPicPr>
        <p:blipFill>
          <a:blip r:embed="rId3">
            <a:alphaModFix/>
          </a:blip>
          <a:stretch>
            <a:fillRect/>
          </a:stretch>
        </p:blipFill>
        <p:spPr>
          <a:xfrm>
            <a:off x="7967825" y="77675"/>
            <a:ext cx="1068650" cy="658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de6fe233a6_0_14"/>
          <p:cNvSpPr txBox="1"/>
          <p:nvPr>
            <p:ph type="title"/>
          </p:nvPr>
        </p:nvSpPr>
        <p:spPr>
          <a:xfrm>
            <a:off x="292608" y="0"/>
            <a:ext cx="8229600" cy="762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LSTM - Long Short-Term Memory (LSTM)</a:t>
            </a:r>
            <a:endParaRPr/>
          </a:p>
        </p:txBody>
      </p:sp>
      <p:sp>
        <p:nvSpPr>
          <p:cNvPr id="143" name="Google Shape;143;gde6fe233a6_0_14"/>
          <p:cNvSpPr txBox="1"/>
          <p:nvPr>
            <p:ph idx="12" type="sldNum"/>
          </p:nvPr>
        </p:nvSpPr>
        <p:spPr>
          <a:xfrm>
            <a:off x="-15240" y="6548374"/>
            <a:ext cx="21336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144" name="Google Shape;144;gde6fe233a6_0_14"/>
          <p:cNvPicPr preferRelativeResize="0"/>
          <p:nvPr/>
        </p:nvPicPr>
        <p:blipFill>
          <a:blip r:embed="rId3">
            <a:alphaModFix/>
          </a:blip>
          <a:stretch>
            <a:fillRect/>
          </a:stretch>
        </p:blipFill>
        <p:spPr>
          <a:xfrm>
            <a:off x="7967825" y="77675"/>
            <a:ext cx="1068650" cy="658075"/>
          </a:xfrm>
          <a:prstGeom prst="rect">
            <a:avLst/>
          </a:prstGeom>
          <a:noFill/>
          <a:ln>
            <a:noFill/>
          </a:ln>
        </p:spPr>
      </p:pic>
      <p:pic>
        <p:nvPicPr>
          <p:cNvPr id="145" name="Google Shape;145;gde6fe233a6_0_14"/>
          <p:cNvPicPr preferRelativeResize="0"/>
          <p:nvPr/>
        </p:nvPicPr>
        <p:blipFill>
          <a:blip r:embed="rId4">
            <a:alphaModFix/>
          </a:blip>
          <a:stretch>
            <a:fillRect/>
          </a:stretch>
        </p:blipFill>
        <p:spPr>
          <a:xfrm>
            <a:off x="795075" y="1027115"/>
            <a:ext cx="7650925" cy="4194175"/>
          </a:xfrm>
          <a:prstGeom prst="rect">
            <a:avLst/>
          </a:prstGeom>
          <a:noFill/>
          <a:ln>
            <a:noFill/>
          </a:ln>
        </p:spPr>
      </p:pic>
      <p:pic>
        <p:nvPicPr>
          <p:cNvPr id="146" name="Google Shape;146;gde6fe233a6_0_14"/>
          <p:cNvPicPr preferRelativeResize="0"/>
          <p:nvPr/>
        </p:nvPicPr>
        <p:blipFill>
          <a:blip r:embed="rId5">
            <a:alphaModFix/>
          </a:blip>
          <a:stretch>
            <a:fillRect/>
          </a:stretch>
        </p:blipFill>
        <p:spPr>
          <a:xfrm>
            <a:off x="2230075" y="5123975"/>
            <a:ext cx="4543901" cy="1734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de6fe233a6_0_20"/>
          <p:cNvSpPr txBox="1"/>
          <p:nvPr>
            <p:ph type="title"/>
          </p:nvPr>
        </p:nvSpPr>
        <p:spPr>
          <a:xfrm>
            <a:off x="292608" y="0"/>
            <a:ext cx="8229600" cy="762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extLst>
                  <a:ext uri="http://customooxmlschemas.google.com/">
                    <go:slidesCustomData xmlns:go="http://customooxmlschemas.google.com/" textRoundtripDataId="18"/>
                  </a:ext>
                </a:extLst>
              </a:rPr>
              <a:t>Prophet - Additive Regression Model</a:t>
            </a:r>
            <a:endParaRPr/>
          </a:p>
        </p:txBody>
      </p:sp>
      <p:sp>
        <p:nvSpPr>
          <p:cNvPr id="152" name="Google Shape;152;gde6fe233a6_0_20"/>
          <p:cNvSpPr txBox="1"/>
          <p:nvPr>
            <p:ph idx="12" type="sldNum"/>
          </p:nvPr>
        </p:nvSpPr>
        <p:spPr>
          <a:xfrm>
            <a:off x="-15240" y="6548374"/>
            <a:ext cx="21336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153" name="Google Shape;153;gde6fe233a6_0_20"/>
          <p:cNvPicPr preferRelativeResize="0"/>
          <p:nvPr/>
        </p:nvPicPr>
        <p:blipFill>
          <a:blip r:embed="rId3">
            <a:alphaModFix/>
          </a:blip>
          <a:stretch>
            <a:fillRect/>
          </a:stretch>
        </p:blipFill>
        <p:spPr>
          <a:xfrm>
            <a:off x="7967825" y="77675"/>
            <a:ext cx="1068650" cy="658075"/>
          </a:xfrm>
          <a:prstGeom prst="rect">
            <a:avLst/>
          </a:prstGeom>
          <a:noFill/>
          <a:ln>
            <a:noFill/>
          </a:ln>
        </p:spPr>
      </p:pic>
      <p:pic>
        <p:nvPicPr>
          <p:cNvPr id="154" name="Google Shape;154;gde6fe233a6_0_20"/>
          <p:cNvPicPr preferRelativeResize="0"/>
          <p:nvPr/>
        </p:nvPicPr>
        <p:blipFill>
          <a:blip r:embed="rId4">
            <a:alphaModFix/>
          </a:blip>
          <a:stretch>
            <a:fillRect/>
          </a:stretch>
        </p:blipFill>
        <p:spPr>
          <a:xfrm>
            <a:off x="664288" y="1175175"/>
            <a:ext cx="7815426" cy="450765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gde6fe233a6_0_8"/>
          <p:cNvPicPr preferRelativeResize="0"/>
          <p:nvPr/>
        </p:nvPicPr>
        <p:blipFill rotWithShape="1">
          <a:blip r:embed="rId3">
            <a:alphaModFix/>
          </a:blip>
          <a:srcRect b="3131" l="0" r="4852" t="5826"/>
          <a:stretch/>
        </p:blipFill>
        <p:spPr>
          <a:xfrm>
            <a:off x="671000" y="1159875"/>
            <a:ext cx="7423651" cy="4990626"/>
          </a:xfrm>
          <a:prstGeom prst="rect">
            <a:avLst/>
          </a:prstGeom>
          <a:noFill/>
          <a:ln>
            <a:noFill/>
          </a:ln>
        </p:spPr>
      </p:pic>
      <p:sp>
        <p:nvSpPr>
          <p:cNvPr id="160" name="Google Shape;160;gde6fe233a6_0_8"/>
          <p:cNvSpPr txBox="1"/>
          <p:nvPr>
            <p:ph type="title"/>
          </p:nvPr>
        </p:nvSpPr>
        <p:spPr>
          <a:xfrm>
            <a:off x="292608" y="0"/>
            <a:ext cx="8229600" cy="762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DeepAR GluonTS - Probabilistic Time Series</a:t>
            </a:r>
            <a:endParaRPr/>
          </a:p>
        </p:txBody>
      </p:sp>
      <p:sp>
        <p:nvSpPr>
          <p:cNvPr id="161" name="Google Shape;161;gde6fe233a6_0_8"/>
          <p:cNvSpPr txBox="1"/>
          <p:nvPr>
            <p:ph idx="12" type="sldNum"/>
          </p:nvPr>
        </p:nvSpPr>
        <p:spPr>
          <a:xfrm>
            <a:off x="-15240" y="6548374"/>
            <a:ext cx="21336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900"/>
              <a:buFont typeface="Arial"/>
              <a:buNone/>
            </a:pPr>
            <a:fld id="{00000000-1234-1234-1234-123412341234}" type="slidenum">
              <a:rPr lang="en-US"/>
              <a:t>‹#›</a:t>
            </a:fld>
            <a:endParaRPr/>
          </a:p>
        </p:txBody>
      </p:sp>
      <p:pic>
        <p:nvPicPr>
          <p:cNvPr id="162" name="Google Shape;162;gde6fe233a6_0_8"/>
          <p:cNvPicPr preferRelativeResize="0"/>
          <p:nvPr/>
        </p:nvPicPr>
        <p:blipFill>
          <a:blip r:embed="rId4">
            <a:alphaModFix/>
          </a:blip>
          <a:stretch>
            <a:fillRect/>
          </a:stretch>
        </p:blipFill>
        <p:spPr>
          <a:xfrm>
            <a:off x="7967825" y="77675"/>
            <a:ext cx="1068650" cy="658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debb2ee2bc_0_68"/>
          <p:cNvSpPr txBox="1"/>
          <p:nvPr>
            <p:ph type="title"/>
          </p:nvPr>
        </p:nvSpPr>
        <p:spPr>
          <a:xfrm>
            <a:off x="292608" y="0"/>
            <a:ext cx="8229600" cy="762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LSTM - Long Short-Term Memory (LSTM)</a:t>
            </a:r>
            <a:endParaRPr/>
          </a:p>
        </p:txBody>
      </p:sp>
      <p:sp>
        <p:nvSpPr>
          <p:cNvPr id="168" name="Google Shape;168;gdebb2ee2bc_0_68"/>
          <p:cNvSpPr txBox="1"/>
          <p:nvPr>
            <p:ph idx="12" type="sldNum"/>
          </p:nvPr>
        </p:nvSpPr>
        <p:spPr>
          <a:xfrm>
            <a:off x="-15240" y="6548374"/>
            <a:ext cx="21336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900"/>
              <a:buFont typeface="Arial"/>
              <a:buNone/>
            </a:pPr>
            <a:fld id="{00000000-1234-1234-1234-123412341234}" type="slidenum">
              <a:rPr lang="en-US"/>
              <a:t>‹#›</a:t>
            </a:fld>
            <a:endParaRPr/>
          </a:p>
        </p:txBody>
      </p:sp>
      <p:pic>
        <p:nvPicPr>
          <p:cNvPr id="169" name="Google Shape;169;gdebb2ee2bc_0_68"/>
          <p:cNvPicPr preferRelativeResize="0"/>
          <p:nvPr/>
        </p:nvPicPr>
        <p:blipFill>
          <a:blip r:embed="rId3">
            <a:alphaModFix/>
          </a:blip>
          <a:stretch>
            <a:fillRect/>
          </a:stretch>
        </p:blipFill>
        <p:spPr>
          <a:xfrm>
            <a:off x="891850" y="1160037"/>
            <a:ext cx="7031100" cy="4537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dbe97d5d7c_1_8"/>
          <p:cNvSpPr txBox="1"/>
          <p:nvPr>
            <p:ph type="title"/>
          </p:nvPr>
        </p:nvSpPr>
        <p:spPr>
          <a:xfrm>
            <a:off x="292608" y="0"/>
            <a:ext cx="8229600" cy="762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LSTM - Long Short-Term Memory (LSTM)</a:t>
            </a:r>
            <a:endParaRPr/>
          </a:p>
        </p:txBody>
      </p:sp>
      <p:sp>
        <p:nvSpPr>
          <p:cNvPr id="175" name="Google Shape;175;gdbe97d5d7c_1_8"/>
          <p:cNvSpPr txBox="1"/>
          <p:nvPr>
            <p:ph idx="12" type="sldNum"/>
          </p:nvPr>
        </p:nvSpPr>
        <p:spPr>
          <a:xfrm>
            <a:off x="-15240" y="6548374"/>
            <a:ext cx="21336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900"/>
              <a:buFont typeface="Arial"/>
              <a:buNone/>
            </a:pPr>
            <a:fld id="{00000000-1234-1234-1234-123412341234}" type="slidenum">
              <a:rPr lang="en-US"/>
              <a:t>‹#›</a:t>
            </a:fld>
            <a:endParaRPr/>
          </a:p>
        </p:txBody>
      </p:sp>
      <p:pic>
        <p:nvPicPr>
          <p:cNvPr id="176" name="Google Shape;176;gdbe97d5d7c_1_8"/>
          <p:cNvPicPr preferRelativeResize="0"/>
          <p:nvPr/>
        </p:nvPicPr>
        <p:blipFill>
          <a:blip r:embed="rId3">
            <a:alphaModFix/>
          </a:blip>
          <a:stretch>
            <a:fillRect/>
          </a:stretch>
        </p:blipFill>
        <p:spPr>
          <a:xfrm>
            <a:off x="60975" y="1005850"/>
            <a:ext cx="9083026" cy="4739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dbe97d5d7c_1_17"/>
          <p:cNvSpPr txBox="1"/>
          <p:nvPr>
            <p:ph type="title"/>
          </p:nvPr>
        </p:nvSpPr>
        <p:spPr>
          <a:xfrm>
            <a:off x="292608" y="0"/>
            <a:ext cx="8229600" cy="7620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LSTNet - </a:t>
            </a:r>
            <a:r>
              <a:rPr lang="en-US"/>
              <a:t>Long and Short term Time-series Network</a:t>
            </a:r>
            <a:endParaRPr/>
          </a:p>
        </p:txBody>
      </p:sp>
      <p:sp>
        <p:nvSpPr>
          <p:cNvPr id="182" name="Google Shape;182;gdbe97d5d7c_1_17"/>
          <p:cNvSpPr txBox="1"/>
          <p:nvPr>
            <p:ph idx="1" type="body"/>
          </p:nvPr>
        </p:nvSpPr>
        <p:spPr>
          <a:xfrm>
            <a:off x="292608" y="1020762"/>
            <a:ext cx="8229600" cy="4526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83" name="Google Shape;183;gdbe97d5d7c_1_17"/>
          <p:cNvSpPr txBox="1"/>
          <p:nvPr>
            <p:ph idx="12" type="sldNum"/>
          </p:nvPr>
        </p:nvSpPr>
        <p:spPr>
          <a:xfrm>
            <a:off x="-15240" y="6548374"/>
            <a:ext cx="21336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900"/>
              <a:buFont typeface="Arial"/>
              <a:buNone/>
            </a:pPr>
            <a:fld id="{00000000-1234-1234-1234-123412341234}" type="slidenum">
              <a:rPr lang="en-US"/>
              <a:t>‹#›</a:t>
            </a:fld>
            <a:endParaRPr/>
          </a:p>
        </p:txBody>
      </p:sp>
      <p:pic>
        <p:nvPicPr>
          <p:cNvPr id="184" name="Google Shape;184;gdbe97d5d7c_1_17"/>
          <p:cNvPicPr preferRelativeResize="0"/>
          <p:nvPr/>
        </p:nvPicPr>
        <p:blipFill>
          <a:blip r:embed="rId3">
            <a:alphaModFix/>
          </a:blip>
          <a:stretch>
            <a:fillRect/>
          </a:stretch>
        </p:blipFill>
        <p:spPr>
          <a:xfrm>
            <a:off x="0" y="1020750"/>
            <a:ext cx="9143998" cy="47320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debb2ee2bc_0_0"/>
          <p:cNvSpPr txBox="1"/>
          <p:nvPr>
            <p:ph type="title"/>
          </p:nvPr>
        </p:nvSpPr>
        <p:spPr>
          <a:xfrm>
            <a:off x="292608" y="0"/>
            <a:ext cx="8229600" cy="762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Model Walk through...</a:t>
            </a:r>
            <a:endParaRPr/>
          </a:p>
        </p:txBody>
      </p:sp>
      <p:sp>
        <p:nvSpPr>
          <p:cNvPr id="190" name="Google Shape;190;gdebb2ee2bc_0_0"/>
          <p:cNvSpPr txBox="1"/>
          <p:nvPr>
            <p:ph idx="1" type="body"/>
          </p:nvPr>
        </p:nvSpPr>
        <p:spPr>
          <a:xfrm>
            <a:off x="292608" y="1020762"/>
            <a:ext cx="8229600" cy="4526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Lets see live walkthrough….</a:t>
            </a:r>
            <a:endParaRPr/>
          </a:p>
        </p:txBody>
      </p:sp>
      <p:sp>
        <p:nvSpPr>
          <p:cNvPr id="191" name="Google Shape;191;gdebb2ee2bc_0_0"/>
          <p:cNvSpPr txBox="1"/>
          <p:nvPr>
            <p:ph idx="12" type="sldNum"/>
          </p:nvPr>
        </p:nvSpPr>
        <p:spPr>
          <a:xfrm>
            <a:off x="-15240" y="6548374"/>
            <a:ext cx="21336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900"/>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de6fe233a6_0_0"/>
          <p:cNvSpPr txBox="1"/>
          <p:nvPr>
            <p:ph type="title"/>
          </p:nvPr>
        </p:nvSpPr>
        <p:spPr>
          <a:xfrm>
            <a:off x="292608" y="0"/>
            <a:ext cx="8229600" cy="762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Model Results:</a:t>
            </a:r>
            <a:endParaRPr/>
          </a:p>
        </p:txBody>
      </p:sp>
      <p:sp>
        <p:nvSpPr>
          <p:cNvPr id="197" name="Google Shape;197;gde6fe233a6_0_0"/>
          <p:cNvSpPr txBox="1"/>
          <p:nvPr>
            <p:ph idx="12" type="sldNum"/>
          </p:nvPr>
        </p:nvSpPr>
        <p:spPr>
          <a:xfrm>
            <a:off x="-15240" y="6548374"/>
            <a:ext cx="21336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900"/>
              <a:buFont typeface="Arial"/>
              <a:buNone/>
            </a:pPr>
            <a:fld id="{00000000-1234-1234-1234-123412341234}" type="slidenum">
              <a:rPr lang="en-US"/>
              <a:t>‹#›</a:t>
            </a:fld>
            <a:endParaRPr/>
          </a:p>
        </p:txBody>
      </p:sp>
      <p:graphicFrame>
        <p:nvGraphicFramePr>
          <p:cNvPr id="198" name="Google Shape;198;gde6fe233a6_0_0"/>
          <p:cNvGraphicFramePr/>
          <p:nvPr/>
        </p:nvGraphicFramePr>
        <p:xfrm>
          <a:off x="1370938" y="1694088"/>
          <a:ext cx="3000000" cy="3000000"/>
        </p:xfrm>
        <a:graphic>
          <a:graphicData uri="http://schemas.openxmlformats.org/drawingml/2006/table">
            <a:tbl>
              <a:tblPr>
                <a:noFill/>
                <a:tableStyleId>{4CE77C08-7968-458C-84ED-C3D089584453}</a:tableStyleId>
              </a:tblPr>
              <a:tblGrid>
                <a:gridCol w="1278275"/>
                <a:gridCol w="1289000"/>
                <a:gridCol w="1278275"/>
                <a:gridCol w="1278275"/>
                <a:gridCol w="1278275"/>
              </a:tblGrid>
              <a:tr h="740025">
                <a:tc>
                  <a:txBody>
                    <a:bodyPr/>
                    <a:lstStyle/>
                    <a:p>
                      <a:pPr indent="0" lvl="0" marL="0" rtl="0" algn="ctr">
                        <a:lnSpc>
                          <a:spcPct val="115000"/>
                        </a:lnSpc>
                        <a:spcBef>
                          <a:spcPts val="0"/>
                        </a:spcBef>
                        <a:spcAft>
                          <a:spcPts val="0"/>
                        </a:spcAft>
                        <a:buNone/>
                      </a:pPr>
                      <a:r>
                        <a:rPr lang="en-US" sz="1800">
                          <a:solidFill>
                            <a:srgbClr val="FFFFFF"/>
                          </a:solidFill>
                          <a:latin typeface="Calibri"/>
                          <a:ea typeface="Calibri"/>
                          <a:cs typeface="Calibri"/>
                          <a:sym typeface="Calibri"/>
                        </a:rPr>
                        <a:t>Model Type</a:t>
                      </a:r>
                      <a:endParaRPr sz="1800">
                        <a:solidFill>
                          <a:srgbClr val="FFFFFF"/>
                        </a:solidFill>
                        <a:latin typeface="Calibri"/>
                        <a:ea typeface="Calibri"/>
                        <a:cs typeface="Calibri"/>
                        <a:sym typeface="Calibri"/>
                      </a:endParaRPr>
                    </a:p>
                  </a:txBody>
                  <a:tcPr marT="9525" marB="91425" marR="9525" marL="9525" anchor="ctr">
                    <a:lnL cap="flat" cmpd="sng" w="1905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lang="en-US" sz="1800">
                          <a:solidFill>
                            <a:srgbClr val="FFFFFF"/>
                          </a:solidFill>
                          <a:latin typeface="Calibri"/>
                          <a:ea typeface="Calibri"/>
                          <a:cs typeface="Calibri"/>
                          <a:sym typeface="Calibri"/>
                        </a:rPr>
                        <a:t>Time Frame</a:t>
                      </a:r>
                      <a:endParaRPr sz="1800">
                        <a:solidFill>
                          <a:srgbClr val="FFFFFF"/>
                        </a:solidFill>
                        <a:latin typeface="Calibri"/>
                        <a:ea typeface="Calibri"/>
                        <a:cs typeface="Calibri"/>
                        <a:sym typeface="Calibri"/>
                      </a:endParaRPr>
                    </a:p>
                  </a:txBody>
                  <a:tcPr marT="9525" marB="91425"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lang="en-US" sz="1800">
                          <a:solidFill>
                            <a:srgbClr val="FFFFFF"/>
                          </a:solidFill>
                          <a:latin typeface="Calibri"/>
                          <a:ea typeface="Calibri"/>
                          <a:cs typeface="Calibri"/>
                          <a:sym typeface="Calibri"/>
                        </a:rPr>
                        <a:t>MAE</a:t>
                      </a:r>
                      <a:endParaRPr sz="1800">
                        <a:solidFill>
                          <a:srgbClr val="FFFFFF"/>
                        </a:solidFill>
                        <a:latin typeface="Calibri"/>
                        <a:ea typeface="Calibri"/>
                        <a:cs typeface="Calibri"/>
                        <a:sym typeface="Calibri"/>
                      </a:endParaRPr>
                    </a:p>
                  </a:txBody>
                  <a:tcPr marT="9525" marB="91425"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lang="en-US" sz="1800">
                          <a:solidFill>
                            <a:srgbClr val="FFFFFF"/>
                          </a:solidFill>
                          <a:latin typeface="Calibri"/>
                          <a:ea typeface="Calibri"/>
                          <a:cs typeface="Calibri"/>
                          <a:sym typeface="Calibri"/>
                        </a:rPr>
                        <a:t>MAPE</a:t>
                      </a:r>
                      <a:endParaRPr sz="1800">
                        <a:solidFill>
                          <a:srgbClr val="FFFFFF"/>
                        </a:solidFill>
                        <a:latin typeface="Calibri"/>
                        <a:ea typeface="Calibri"/>
                        <a:cs typeface="Calibri"/>
                        <a:sym typeface="Calibri"/>
                      </a:endParaRPr>
                    </a:p>
                  </a:txBody>
                  <a:tcPr marT="9525" marB="91425"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lang="en-US" sz="1800">
                          <a:solidFill>
                            <a:srgbClr val="FFFFFF"/>
                          </a:solidFill>
                          <a:latin typeface="Calibri"/>
                          <a:ea typeface="Calibri"/>
                          <a:cs typeface="Calibri"/>
                          <a:sym typeface="Calibri"/>
                        </a:rPr>
                        <a:t>RMSE</a:t>
                      </a:r>
                      <a:endParaRPr sz="1800">
                        <a:solidFill>
                          <a:srgbClr val="FFFFFF"/>
                        </a:solidFill>
                        <a:latin typeface="Calibri"/>
                        <a:ea typeface="Calibri"/>
                        <a:cs typeface="Calibri"/>
                        <a:sym typeface="Calibri"/>
                      </a:endParaRPr>
                    </a:p>
                  </a:txBody>
                  <a:tcPr marT="9525" marB="91425"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solidFill>
                  </a:tcPr>
                </a:tc>
              </a:tr>
              <a:tr h="353575">
                <a:tc>
                  <a:txBody>
                    <a:bodyPr/>
                    <a:lstStyle/>
                    <a:p>
                      <a:pPr indent="0" lvl="0" marL="0" rtl="0" algn="ctr">
                        <a:spcBef>
                          <a:spcPts val="0"/>
                        </a:spcBef>
                        <a:spcAft>
                          <a:spcPts val="0"/>
                        </a:spcAft>
                        <a:buNone/>
                      </a:pPr>
                      <a:r>
                        <a:rPr lang="en-US">
                          <a:latin typeface="Calibri"/>
                          <a:ea typeface="Calibri"/>
                          <a:cs typeface="Calibri"/>
                          <a:sym typeface="Calibri"/>
                        </a:rPr>
                        <a:t> </a:t>
                      </a:r>
                      <a:r>
                        <a:rPr lang="en-US">
                          <a:latin typeface="Calibri"/>
                          <a:ea typeface="Calibri"/>
                          <a:cs typeface="Calibri"/>
                          <a:sym typeface="Calibri"/>
                        </a:rPr>
                        <a:t>DeepAR</a:t>
                      </a:r>
                      <a:endParaRPr>
                        <a:latin typeface="Calibri"/>
                        <a:ea typeface="Calibri"/>
                        <a:cs typeface="Calibri"/>
                        <a:sym typeface="Calibri"/>
                      </a:endParaRPr>
                    </a:p>
                  </a:txBody>
                  <a:tcPr marT="9525" marB="91425" marR="9525" marL="9525" anchor="ctr">
                    <a:lnL cap="flat" cmpd="sng" w="1905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latin typeface="Calibri"/>
                          <a:ea typeface="Calibri"/>
                          <a:cs typeface="Calibri"/>
                          <a:sym typeface="Calibri"/>
                        </a:rPr>
                        <a:t>13 Weeks </a:t>
                      </a:r>
                      <a:endParaRPr>
                        <a:latin typeface="Calibri"/>
                        <a:ea typeface="Calibri"/>
                        <a:cs typeface="Calibri"/>
                        <a:sym typeface="Calibri"/>
                      </a:endParaRPr>
                    </a:p>
                  </a:txBody>
                  <a:tcPr marT="9525" marB="91425"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latin typeface="Calibri"/>
                          <a:ea typeface="Calibri"/>
                          <a:cs typeface="Calibri"/>
                          <a:sym typeface="Calibri"/>
                        </a:rPr>
                        <a:t> $2,721.67</a:t>
                      </a:r>
                      <a:endParaRPr>
                        <a:latin typeface="Calibri"/>
                        <a:ea typeface="Calibri"/>
                        <a:cs typeface="Calibri"/>
                        <a:sym typeface="Calibri"/>
                      </a:endParaRPr>
                    </a:p>
                  </a:txBody>
                  <a:tcPr marT="9525" marB="91425"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latin typeface="Calibri"/>
                          <a:ea typeface="Calibri"/>
                          <a:cs typeface="Calibri"/>
                          <a:sym typeface="Calibri"/>
                        </a:rPr>
                        <a:t> 0.0679</a:t>
                      </a:r>
                      <a:endParaRPr>
                        <a:latin typeface="Calibri"/>
                        <a:ea typeface="Calibri"/>
                        <a:cs typeface="Calibri"/>
                        <a:sym typeface="Calibri"/>
                      </a:endParaRPr>
                    </a:p>
                  </a:txBody>
                  <a:tcPr marT="9525" marB="91425"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latin typeface="Calibri"/>
                          <a:ea typeface="Calibri"/>
                          <a:cs typeface="Calibri"/>
                          <a:sym typeface="Calibri"/>
                        </a:rPr>
                        <a:t> $2,984.21</a:t>
                      </a:r>
                      <a:endParaRPr>
                        <a:latin typeface="Calibri"/>
                        <a:ea typeface="Calibri"/>
                        <a:cs typeface="Calibri"/>
                        <a:sym typeface="Calibri"/>
                      </a:endParaRPr>
                    </a:p>
                  </a:txBody>
                  <a:tcPr marT="9525" marB="91425"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3575">
                <a:tc>
                  <a:txBody>
                    <a:bodyPr/>
                    <a:lstStyle/>
                    <a:p>
                      <a:pPr indent="0" lvl="0" marL="0" rtl="0" algn="ctr">
                        <a:spcBef>
                          <a:spcPts val="0"/>
                        </a:spcBef>
                        <a:spcAft>
                          <a:spcPts val="0"/>
                        </a:spcAft>
                        <a:buNone/>
                      </a:pPr>
                      <a:r>
                        <a:rPr lang="en-US">
                          <a:latin typeface="Calibri"/>
                          <a:ea typeface="Calibri"/>
                          <a:cs typeface="Calibri"/>
                          <a:sym typeface="Calibri"/>
                        </a:rPr>
                        <a:t> </a:t>
                      </a:r>
                      <a:r>
                        <a:rPr lang="en-US">
                          <a:latin typeface="Calibri"/>
                          <a:ea typeface="Calibri"/>
                          <a:cs typeface="Calibri"/>
                          <a:sym typeface="Calibri"/>
                        </a:rPr>
                        <a:t>LSTNet</a:t>
                      </a:r>
                      <a:endParaRPr>
                        <a:latin typeface="Calibri"/>
                        <a:ea typeface="Calibri"/>
                        <a:cs typeface="Calibri"/>
                        <a:sym typeface="Calibri"/>
                      </a:endParaRPr>
                    </a:p>
                  </a:txBody>
                  <a:tcPr marT="9525" marB="91425" marR="9525" marL="9525" anchor="ctr">
                    <a:lnL cap="flat" cmpd="sng" w="1905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latin typeface="Calibri"/>
                          <a:ea typeface="Calibri"/>
                          <a:cs typeface="Calibri"/>
                          <a:sym typeface="Calibri"/>
                        </a:rPr>
                        <a:t>13 Weeks </a:t>
                      </a:r>
                      <a:endParaRPr>
                        <a:latin typeface="Calibri"/>
                        <a:ea typeface="Calibri"/>
                        <a:cs typeface="Calibri"/>
                        <a:sym typeface="Calibri"/>
                      </a:endParaRPr>
                    </a:p>
                  </a:txBody>
                  <a:tcPr marT="9525" marB="91425"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latin typeface="Calibri"/>
                          <a:ea typeface="Calibri"/>
                          <a:cs typeface="Calibri"/>
                          <a:sym typeface="Calibri"/>
                        </a:rPr>
                        <a:t> $1,195.26</a:t>
                      </a:r>
                      <a:endParaRPr>
                        <a:latin typeface="Calibri"/>
                        <a:ea typeface="Calibri"/>
                        <a:cs typeface="Calibri"/>
                        <a:sym typeface="Calibri"/>
                      </a:endParaRPr>
                    </a:p>
                  </a:txBody>
                  <a:tcPr marT="9525" marB="91425"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latin typeface="Calibri"/>
                          <a:ea typeface="Calibri"/>
                          <a:cs typeface="Calibri"/>
                          <a:sym typeface="Calibri"/>
                        </a:rPr>
                        <a:t> 0.0973</a:t>
                      </a:r>
                      <a:endParaRPr>
                        <a:latin typeface="Calibri"/>
                        <a:ea typeface="Calibri"/>
                        <a:cs typeface="Calibri"/>
                        <a:sym typeface="Calibri"/>
                      </a:endParaRPr>
                    </a:p>
                  </a:txBody>
                  <a:tcPr marT="9525" marB="91425"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latin typeface="Calibri"/>
                          <a:ea typeface="Calibri"/>
                          <a:cs typeface="Calibri"/>
                          <a:sym typeface="Calibri"/>
                        </a:rPr>
                        <a:t> $1,569.58</a:t>
                      </a:r>
                      <a:endParaRPr>
                        <a:latin typeface="Calibri"/>
                        <a:ea typeface="Calibri"/>
                        <a:cs typeface="Calibri"/>
                        <a:sym typeface="Calibri"/>
                      </a:endParaRPr>
                    </a:p>
                  </a:txBody>
                  <a:tcPr marT="9525" marB="91425"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3575">
                <a:tc>
                  <a:txBody>
                    <a:bodyPr/>
                    <a:lstStyle/>
                    <a:p>
                      <a:pPr indent="0" lvl="0" marL="0" rtl="0" algn="ctr">
                        <a:spcBef>
                          <a:spcPts val="0"/>
                        </a:spcBef>
                        <a:spcAft>
                          <a:spcPts val="0"/>
                        </a:spcAft>
                        <a:buNone/>
                      </a:pPr>
                      <a:r>
                        <a:rPr lang="en-US">
                          <a:latin typeface="Calibri"/>
                          <a:ea typeface="Calibri"/>
                          <a:cs typeface="Calibri"/>
                          <a:sym typeface="Calibri"/>
                        </a:rPr>
                        <a:t> </a:t>
                      </a:r>
                      <a:r>
                        <a:rPr lang="en-US">
                          <a:latin typeface="Calibri"/>
                          <a:ea typeface="Calibri"/>
                          <a:cs typeface="Calibri"/>
                          <a:sym typeface="Calibri"/>
                        </a:rPr>
                        <a:t>DeepAR</a:t>
                      </a:r>
                      <a:endParaRPr>
                        <a:latin typeface="Calibri"/>
                        <a:ea typeface="Calibri"/>
                        <a:cs typeface="Calibri"/>
                        <a:sym typeface="Calibri"/>
                      </a:endParaRPr>
                    </a:p>
                  </a:txBody>
                  <a:tcPr marT="9525" marB="91425" marR="9525" marL="9525" anchor="ctr">
                    <a:lnL cap="flat" cmpd="sng" w="1905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rtl="0" algn="ctr">
                        <a:lnSpc>
                          <a:spcPct val="115000"/>
                        </a:lnSpc>
                        <a:spcBef>
                          <a:spcPts val="0"/>
                        </a:spcBef>
                        <a:spcAft>
                          <a:spcPts val="0"/>
                        </a:spcAft>
                        <a:buNone/>
                      </a:pPr>
                      <a:r>
                        <a:rPr lang="en-US">
                          <a:latin typeface="Calibri"/>
                          <a:ea typeface="Calibri"/>
                          <a:cs typeface="Calibri"/>
                          <a:sym typeface="Calibri"/>
                        </a:rPr>
                        <a:t>26 Weeks </a:t>
                      </a:r>
                      <a:endParaRPr>
                        <a:latin typeface="Calibri"/>
                        <a:ea typeface="Calibri"/>
                        <a:cs typeface="Calibri"/>
                        <a:sym typeface="Calibri"/>
                      </a:endParaRPr>
                    </a:p>
                  </a:txBody>
                  <a:tcPr marT="9525" marB="91425"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lang="en-US">
                          <a:latin typeface="Calibri"/>
                          <a:ea typeface="Calibri"/>
                          <a:cs typeface="Calibri"/>
                          <a:sym typeface="Calibri"/>
                        </a:rPr>
                        <a:t> $3,385.22</a:t>
                      </a:r>
                      <a:endParaRPr>
                        <a:latin typeface="Calibri"/>
                        <a:ea typeface="Calibri"/>
                        <a:cs typeface="Calibri"/>
                        <a:sym typeface="Calibri"/>
                      </a:endParaRPr>
                    </a:p>
                  </a:txBody>
                  <a:tcPr marT="9525" marB="91425"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lang="en-US">
                          <a:latin typeface="Calibri"/>
                          <a:ea typeface="Calibri"/>
                          <a:cs typeface="Calibri"/>
                          <a:sym typeface="Calibri"/>
                        </a:rPr>
                        <a:t> 0.1313</a:t>
                      </a:r>
                      <a:endParaRPr>
                        <a:latin typeface="Calibri"/>
                        <a:ea typeface="Calibri"/>
                        <a:cs typeface="Calibri"/>
                        <a:sym typeface="Calibri"/>
                      </a:endParaRPr>
                    </a:p>
                  </a:txBody>
                  <a:tcPr marT="9525" marB="91425"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lang="en-US">
                          <a:latin typeface="Calibri"/>
                          <a:ea typeface="Calibri"/>
                          <a:cs typeface="Calibri"/>
                          <a:sym typeface="Calibri"/>
                        </a:rPr>
                        <a:t> $3,655.26</a:t>
                      </a:r>
                      <a:endParaRPr>
                        <a:latin typeface="Calibri"/>
                        <a:ea typeface="Calibri"/>
                        <a:cs typeface="Calibri"/>
                        <a:sym typeface="Calibri"/>
                      </a:endParaRPr>
                    </a:p>
                  </a:txBody>
                  <a:tcPr marT="9525" marB="91425"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r>
              <a:tr h="353575">
                <a:tc>
                  <a:txBody>
                    <a:bodyPr/>
                    <a:lstStyle/>
                    <a:p>
                      <a:pPr indent="0" lvl="0" marL="0" rtl="0" algn="ctr">
                        <a:spcBef>
                          <a:spcPts val="0"/>
                        </a:spcBef>
                        <a:spcAft>
                          <a:spcPts val="0"/>
                        </a:spcAft>
                        <a:buNone/>
                      </a:pPr>
                      <a:r>
                        <a:rPr lang="en-US">
                          <a:latin typeface="Calibri"/>
                          <a:ea typeface="Calibri"/>
                          <a:cs typeface="Calibri"/>
                          <a:sym typeface="Calibri"/>
                        </a:rPr>
                        <a:t> </a:t>
                      </a:r>
                      <a:r>
                        <a:rPr lang="en-US">
                          <a:latin typeface="Calibri"/>
                          <a:ea typeface="Calibri"/>
                          <a:cs typeface="Calibri"/>
                          <a:sym typeface="Calibri"/>
                        </a:rPr>
                        <a:t>LSTNet</a:t>
                      </a:r>
                      <a:endParaRPr>
                        <a:latin typeface="Calibri"/>
                        <a:ea typeface="Calibri"/>
                        <a:cs typeface="Calibri"/>
                        <a:sym typeface="Calibri"/>
                      </a:endParaRPr>
                    </a:p>
                  </a:txBody>
                  <a:tcPr marT="9525" marB="91425" marR="9525" marL="9525" anchor="ctr">
                    <a:lnL cap="flat" cmpd="sng" w="1905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rtl="0" algn="ctr">
                        <a:lnSpc>
                          <a:spcPct val="115000"/>
                        </a:lnSpc>
                        <a:spcBef>
                          <a:spcPts val="0"/>
                        </a:spcBef>
                        <a:spcAft>
                          <a:spcPts val="0"/>
                        </a:spcAft>
                        <a:buNone/>
                      </a:pPr>
                      <a:r>
                        <a:rPr lang="en-US">
                          <a:latin typeface="Calibri"/>
                          <a:ea typeface="Calibri"/>
                          <a:cs typeface="Calibri"/>
                          <a:sym typeface="Calibri"/>
                        </a:rPr>
                        <a:t>26 Weeks </a:t>
                      </a:r>
                      <a:endParaRPr>
                        <a:latin typeface="Calibri"/>
                        <a:ea typeface="Calibri"/>
                        <a:cs typeface="Calibri"/>
                        <a:sym typeface="Calibri"/>
                      </a:endParaRPr>
                    </a:p>
                  </a:txBody>
                  <a:tcPr marT="9525" marB="91425"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lang="en-US">
                          <a:latin typeface="Calibri"/>
                          <a:ea typeface="Calibri"/>
                          <a:cs typeface="Calibri"/>
                          <a:sym typeface="Calibri"/>
                        </a:rPr>
                        <a:t> $1,264.33</a:t>
                      </a:r>
                      <a:endParaRPr>
                        <a:latin typeface="Calibri"/>
                        <a:ea typeface="Calibri"/>
                        <a:cs typeface="Calibri"/>
                        <a:sym typeface="Calibri"/>
                      </a:endParaRPr>
                    </a:p>
                  </a:txBody>
                  <a:tcPr marT="9525" marB="91425"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lang="en-US">
                          <a:latin typeface="Calibri"/>
                          <a:ea typeface="Calibri"/>
                          <a:cs typeface="Calibri"/>
                          <a:sym typeface="Calibri"/>
                        </a:rPr>
                        <a:t> 0.1000</a:t>
                      </a:r>
                      <a:endParaRPr>
                        <a:latin typeface="Calibri"/>
                        <a:ea typeface="Calibri"/>
                        <a:cs typeface="Calibri"/>
                        <a:sym typeface="Calibri"/>
                      </a:endParaRPr>
                    </a:p>
                  </a:txBody>
                  <a:tcPr marT="9525" marB="91425"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lang="en-US">
                          <a:latin typeface="Calibri"/>
                          <a:ea typeface="Calibri"/>
                          <a:cs typeface="Calibri"/>
                          <a:sym typeface="Calibri"/>
                        </a:rPr>
                        <a:t> $1,608.17</a:t>
                      </a:r>
                      <a:endParaRPr>
                        <a:latin typeface="Calibri"/>
                        <a:ea typeface="Calibri"/>
                        <a:cs typeface="Calibri"/>
                        <a:sym typeface="Calibri"/>
                      </a:endParaRPr>
                    </a:p>
                  </a:txBody>
                  <a:tcPr marT="9525" marB="91425"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r>
              <a:tr h="353575">
                <a:tc>
                  <a:txBody>
                    <a:bodyPr/>
                    <a:lstStyle/>
                    <a:p>
                      <a:pPr indent="0" lvl="0" marL="0" rtl="0" algn="ctr">
                        <a:spcBef>
                          <a:spcPts val="0"/>
                        </a:spcBef>
                        <a:spcAft>
                          <a:spcPts val="0"/>
                        </a:spcAft>
                        <a:buNone/>
                      </a:pPr>
                      <a:r>
                        <a:rPr lang="en-US">
                          <a:latin typeface="Calibri"/>
                          <a:ea typeface="Calibri"/>
                          <a:cs typeface="Calibri"/>
                          <a:sym typeface="Calibri"/>
                        </a:rPr>
                        <a:t> Prophet</a:t>
                      </a:r>
                      <a:endParaRPr>
                        <a:latin typeface="Calibri"/>
                        <a:ea typeface="Calibri"/>
                        <a:cs typeface="Calibri"/>
                        <a:sym typeface="Calibri"/>
                      </a:endParaRPr>
                    </a:p>
                  </a:txBody>
                  <a:tcPr marT="9525" marB="91425" marR="9525" marL="9525" anchor="ctr">
                    <a:lnL cap="flat" cmpd="sng" w="1905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c>
                  <a:txBody>
                    <a:bodyPr/>
                    <a:lstStyle/>
                    <a:p>
                      <a:pPr indent="0" lvl="0" marL="0" rtl="0" algn="ctr">
                        <a:lnSpc>
                          <a:spcPct val="115000"/>
                        </a:lnSpc>
                        <a:spcBef>
                          <a:spcPts val="0"/>
                        </a:spcBef>
                        <a:spcAft>
                          <a:spcPts val="0"/>
                        </a:spcAft>
                        <a:buNone/>
                      </a:pPr>
                      <a:r>
                        <a:rPr lang="en-US">
                          <a:latin typeface="Calibri"/>
                          <a:ea typeface="Calibri"/>
                          <a:cs typeface="Calibri"/>
                          <a:sym typeface="Calibri"/>
                        </a:rPr>
                        <a:t>26 Weeks </a:t>
                      </a:r>
                      <a:endParaRPr>
                        <a:latin typeface="Calibri"/>
                        <a:ea typeface="Calibri"/>
                        <a:cs typeface="Calibri"/>
                        <a:sym typeface="Calibri"/>
                      </a:endParaRPr>
                    </a:p>
                  </a:txBody>
                  <a:tcPr marT="9525" marB="91425"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lang="en-US">
                          <a:latin typeface="Calibri"/>
                          <a:ea typeface="Calibri"/>
                          <a:cs typeface="Calibri"/>
                          <a:sym typeface="Calibri"/>
                        </a:rPr>
                        <a:t> </a:t>
                      </a:r>
                      <a:endParaRPr>
                        <a:latin typeface="Calibri"/>
                        <a:ea typeface="Calibri"/>
                        <a:cs typeface="Calibri"/>
                        <a:sym typeface="Calibri"/>
                      </a:endParaRPr>
                    </a:p>
                  </a:txBody>
                  <a:tcPr marT="9525" marB="91425"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lang="en-US">
                          <a:latin typeface="Calibri"/>
                          <a:ea typeface="Calibri"/>
                          <a:cs typeface="Calibri"/>
                          <a:sym typeface="Calibri"/>
                        </a:rPr>
                        <a:t> </a:t>
                      </a:r>
                      <a:endParaRPr>
                        <a:latin typeface="Calibri"/>
                        <a:ea typeface="Calibri"/>
                        <a:cs typeface="Calibri"/>
                        <a:sym typeface="Calibri"/>
                      </a:endParaRPr>
                    </a:p>
                  </a:txBody>
                  <a:tcPr marT="9525" marB="91425"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lang="en-US">
                          <a:latin typeface="Calibri"/>
                          <a:ea typeface="Calibri"/>
                          <a:cs typeface="Calibri"/>
                          <a:sym typeface="Calibri"/>
                        </a:rPr>
                        <a:t> </a:t>
                      </a:r>
                      <a:endParaRPr>
                        <a:latin typeface="Calibri"/>
                        <a:ea typeface="Calibri"/>
                        <a:cs typeface="Calibri"/>
                        <a:sym typeface="Calibri"/>
                      </a:endParaRPr>
                    </a:p>
                  </a:txBody>
                  <a:tcPr marT="9525" marB="91425"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r>
              <a:tr h="353575">
                <a:tc>
                  <a:txBody>
                    <a:bodyPr/>
                    <a:lstStyle/>
                    <a:p>
                      <a:pPr indent="0" lvl="0" marL="0" rtl="0" algn="ctr">
                        <a:spcBef>
                          <a:spcPts val="0"/>
                        </a:spcBef>
                        <a:spcAft>
                          <a:spcPts val="0"/>
                        </a:spcAft>
                        <a:buNone/>
                      </a:pPr>
                      <a:r>
                        <a:rPr lang="en-US">
                          <a:latin typeface="Calibri"/>
                          <a:ea typeface="Calibri"/>
                          <a:cs typeface="Calibri"/>
                          <a:sym typeface="Calibri"/>
                        </a:rPr>
                        <a:t> </a:t>
                      </a:r>
                      <a:r>
                        <a:rPr lang="en-US">
                          <a:latin typeface="Calibri"/>
                          <a:ea typeface="Calibri"/>
                          <a:cs typeface="Calibri"/>
                          <a:sym typeface="Calibri"/>
                        </a:rPr>
                        <a:t>DeepAR</a:t>
                      </a:r>
                      <a:endParaRPr>
                        <a:latin typeface="Calibri"/>
                        <a:ea typeface="Calibri"/>
                        <a:cs typeface="Calibri"/>
                        <a:sym typeface="Calibri"/>
                      </a:endParaRPr>
                    </a:p>
                  </a:txBody>
                  <a:tcPr marT="9525" marB="91425" marR="9525" marL="9525" anchor="ctr">
                    <a:lnL cap="flat" cmpd="sng" w="1905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latin typeface="Calibri"/>
                          <a:ea typeface="Calibri"/>
                          <a:cs typeface="Calibri"/>
                          <a:sym typeface="Calibri"/>
                        </a:rPr>
                        <a:t>39 Weeks </a:t>
                      </a:r>
                      <a:endParaRPr>
                        <a:latin typeface="Calibri"/>
                        <a:ea typeface="Calibri"/>
                        <a:cs typeface="Calibri"/>
                        <a:sym typeface="Calibri"/>
                      </a:endParaRPr>
                    </a:p>
                  </a:txBody>
                  <a:tcPr marT="9525" marB="91425"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latin typeface="Calibri"/>
                          <a:ea typeface="Calibri"/>
                          <a:cs typeface="Calibri"/>
                          <a:sym typeface="Calibri"/>
                        </a:rPr>
                        <a:t> $5,005.31</a:t>
                      </a:r>
                      <a:endParaRPr>
                        <a:latin typeface="Calibri"/>
                        <a:ea typeface="Calibri"/>
                        <a:cs typeface="Calibri"/>
                        <a:sym typeface="Calibri"/>
                      </a:endParaRPr>
                    </a:p>
                  </a:txBody>
                  <a:tcPr marT="9525" marB="91425"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latin typeface="Calibri"/>
                          <a:ea typeface="Calibri"/>
                          <a:cs typeface="Calibri"/>
                          <a:sym typeface="Calibri"/>
                        </a:rPr>
                        <a:t> 0.1727</a:t>
                      </a:r>
                      <a:endParaRPr>
                        <a:latin typeface="Calibri"/>
                        <a:ea typeface="Calibri"/>
                        <a:cs typeface="Calibri"/>
                        <a:sym typeface="Calibri"/>
                      </a:endParaRPr>
                    </a:p>
                  </a:txBody>
                  <a:tcPr marT="9525" marB="91425"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latin typeface="Calibri"/>
                          <a:ea typeface="Calibri"/>
                          <a:cs typeface="Calibri"/>
                          <a:sym typeface="Calibri"/>
                        </a:rPr>
                        <a:t> $5,290.23</a:t>
                      </a:r>
                      <a:endParaRPr>
                        <a:latin typeface="Calibri"/>
                        <a:ea typeface="Calibri"/>
                        <a:cs typeface="Calibri"/>
                        <a:sym typeface="Calibri"/>
                      </a:endParaRPr>
                    </a:p>
                  </a:txBody>
                  <a:tcPr marT="9525" marB="91425"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3575">
                <a:tc>
                  <a:txBody>
                    <a:bodyPr/>
                    <a:lstStyle/>
                    <a:p>
                      <a:pPr indent="0" lvl="0" marL="0" rtl="0" algn="ctr">
                        <a:spcBef>
                          <a:spcPts val="0"/>
                        </a:spcBef>
                        <a:spcAft>
                          <a:spcPts val="0"/>
                        </a:spcAft>
                        <a:buNone/>
                      </a:pPr>
                      <a:r>
                        <a:rPr lang="en-US">
                          <a:latin typeface="Calibri"/>
                          <a:ea typeface="Calibri"/>
                          <a:cs typeface="Calibri"/>
                          <a:sym typeface="Calibri"/>
                        </a:rPr>
                        <a:t> </a:t>
                      </a:r>
                      <a:r>
                        <a:rPr lang="en-US">
                          <a:latin typeface="Calibri"/>
                          <a:ea typeface="Calibri"/>
                          <a:cs typeface="Calibri"/>
                          <a:sym typeface="Calibri"/>
                        </a:rPr>
                        <a:t>LSTNet</a:t>
                      </a:r>
                      <a:endParaRPr>
                        <a:latin typeface="Calibri"/>
                        <a:ea typeface="Calibri"/>
                        <a:cs typeface="Calibri"/>
                        <a:sym typeface="Calibri"/>
                      </a:endParaRPr>
                    </a:p>
                  </a:txBody>
                  <a:tcPr marT="9525" marB="91425" marR="9525" marL="9525" anchor="ctr">
                    <a:lnL cap="flat" cmpd="sng" w="1905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latin typeface="Calibri"/>
                          <a:ea typeface="Calibri"/>
                          <a:cs typeface="Calibri"/>
                          <a:sym typeface="Calibri"/>
                        </a:rPr>
                        <a:t>39 Weeks </a:t>
                      </a:r>
                      <a:endParaRPr>
                        <a:latin typeface="Calibri"/>
                        <a:ea typeface="Calibri"/>
                        <a:cs typeface="Calibri"/>
                        <a:sym typeface="Calibri"/>
                      </a:endParaRPr>
                    </a:p>
                  </a:txBody>
                  <a:tcPr marT="9525" marB="91425"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latin typeface="Calibri"/>
                          <a:ea typeface="Calibri"/>
                          <a:cs typeface="Calibri"/>
                          <a:sym typeface="Calibri"/>
                        </a:rPr>
                        <a:t> $1,238.83</a:t>
                      </a:r>
                      <a:endParaRPr>
                        <a:latin typeface="Calibri"/>
                        <a:ea typeface="Calibri"/>
                        <a:cs typeface="Calibri"/>
                        <a:sym typeface="Calibri"/>
                      </a:endParaRPr>
                    </a:p>
                  </a:txBody>
                  <a:tcPr marT="9525" marB="91425"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latin typeface="Calibri"/>
                          <a:ea typeface="Calibri"/>
                          <a:cs typeface="Calibri"/>
                          <a:sym typeface="Calibri"/>
                        </a:rPr>
                        <a:t> 0.0922</a:t>
                      </a:r>
                      <a:endParaRPr>
                        <a:latin typeface="Calibri"/>
                        <a:ea typeface="Calibri"/>
                        <a:cs typeface="Calibri"/>
                        <a:sym typeface="Calibri"/>
                      </a:endParaRPr>
                    </a:p>
                  </a:txBody>
                  <a:tcPr marT="9525" marB="91425"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latin typeface="Calibri"/>
                          <a:ea typeface="Calibri"/>
                          <a:cs typeface="Calibri"/>
                          <a:sym typeface="Calibri"/>
                        </a:rPr>
                        <a:t> $1,567.16</a:t>
                      </a:r>
                      <a:endParaRPr>
                        <a:latin typeface="Calibri"/>
                        <a:ea typeface="Calibri"/>
                        <a:cs typeface="Calibri"/>
                        <a:sym typeface="Calibri"/>
                      </a:endParaRPr>
                    </a:p>
                  </a:txBody>
                  <a:tcPr marT="9525" marB="91425"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3575">
                <a:tc>
                  <a:txBody>
                    <a:bodyPr/>
                    <a:lstStyle/>
                    <a:p>
                      <a:pPr indent="0" lvl="0" marL="0" rtl="0" algn="ctr">
                        <a:spcBef>
                          <a:spcPts val="0"/>
                        </a:spcBef>
                        <a:spcAft>
                          <a:spcPts val="0"/>
                        </a:spcAft>
                        <a:buNone/>
                      </a:pPr>
                      <a:r>
                        <a:rPr lang="en-US">
                          <a:latin typeface="Calibri"/>
                          <a:ea typeface="Calibri"/>
                          <a:cs typeface="Calibri"/>
                          <a:sym typeface="Calibri"/>
                        </a:rPr>
                        <a:t> </a:t>
                      </a:r>
                      <a:r>
                        <a:rPr lang="en-US">
                          <a:latin typeface="Calibri"/>
                          <a:ea typeface="Calibri"/>
                          <a:cs typeface="Calibri"/>
                          <a:sym typeface="Calibri"/>
                        </a:rPr>
                        <a:t>DeepAR</a:t>
                      </a:r>
                      <a:endParaRPr>
                        <a:latin typeface="Calibri"/>
                        <a:ea typeface="Calibri"/>
                        <a:cs typeface="Calibri"/>
                        <a:sym typeface="Calibri"/>
                      </a:endParaRPr>
                    </a:p>
                  </a:txBody>
                  <a:tcPr marT="9525" marB="91425" marR="9525" marL="9525" anchor="ctr">
                    <a:lnL cap="flat" cmpd="sng" w="1905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rtl="0" algn="ctr">
                        <a:lnSpc>
                          <a:spcPct val="115000"/>
                        </a:lnSpc>
                        <a:spcBef>
                          <a:spcPts val="0"/>
                        </a:spcBef>
                        <a:spcAft>
                          <a:spcPts val="0"/>
                        </a:spcAft>
                        <a:buNone/>
                      </a:pPr>
                      <a:r>
                        <a:rPr lang="en-US">
                          <a:latin typeface="Calibri"/>
                          <a:ea typeface="Calibri"/>
                          <a:cs typeface="Calibri"/>
                          <a:sym typeface="Calibri"/>
                        </a:rPr>
                        <a:t>52 Weeks </a:t>
                      </a:r>
                      <a:endParaRPr>
                        <a:latin typeface="Calibri"/>
                        <a:ea typeface="Calibri"/>
                        <a:cs typeface="Calibri"/>
                        <a:sym typeface="Calibri"/>
                      </a:endParaRPr>
                    </a:p>
                  </a:txBody>
                  <a:tcPr marT="9525" marB="91425"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lang="en-US">
                          <a:latin typeface="Calibri"/>
                          <a:ea typeface="Calibri"/>
                          <a:cs typeface="Calibri"/>
                          <a:sym typeface="Calibri"/>
                        </a:rPr>
                        <a:t> $18,784.97</a:t>
                      </a:r>
                      <a:endParaRPr>
                        <a:latin typeface="Calibri"/>
                        <a:ea typeface="Calibri"/>
                        <a:cs typeface="Calibri"/>
                        <a:sym typeface="Calibri"/>
                      </a:endParaRPr>
                    </a:p>
                  </a:txBody>
                  <a:tcPr marT="9525" marB="91425"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lang="en-US">
                          <a:latin typeface="Calibri"/>
                          <a:ea typeface="Calibri"/>
                          <a:cs typeface="Calibri"/>
                          <a:sym typeface="Calibri"/>
                        </a:rPr>
                        <a:t> 0.4806</a:t>
                      </a:r>
                      <a:endParaRPr>
                        <a:latin typeface="Calibri"/>
                        <a:ea typeface="Calibri"/>
                        <a:cs typeface="Calibri"/>
                        <a:sym typeface="Calibri"/>
                      </a:endParaRPr>
                    </a:p>
                  </a:txBody>
                  <a:tcPr marT="9525" marB="91425"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lang="en-US">
                          <a:latin typeface="Calibri"/>
                          <a:ea typeface="Calibri"/>
                          <a:cs typeface="Calibri"/>
                          <a:sym typeface="Calibri"/>
                        </a:rPr>
                        <a:t> $21,406.35</a:t>
                      </a:r>
                      <a:endParaRPr>
                        <a:latin typeface="Calibri"/>
                        <a:ea typeface="Calibri"/>
                        <a:cs typeface="Calibri"/>
                        <a:sym typeface="Calibri"/>
                      </a:endParaRPr>
                    </a:p>
                  </a:txBody>
                  <a:tcPr marT="9525" marB="91425"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r>
              <a:tr h="353575">
                <a:tc>
                  <a:txBody>
                    <a:bodyPr/>
                    <a:lstStyle/>
                    <a:p>
                      <a:pPr indent="0" lvl="0" marL="0" rtl="0" algn="ctr">
                        <a:spcBef>
                          <a:spcPts val="0"/>
                        </a:spcBef>
                        <a:spcAft>
                          <a:spcPts val="0"/>
                        </a:spcAft>
                        <a:buNone/>
                      </a:pPr>
                      <a:r>
                        <a:rPr lang="en-US">
                          <a:latin typeface="Calibri"/>
                          <a:ea typeface="Calibri"/>
                          <a:cs typeface="Calibri"/>
                          <a:sym typeface="Calibri"/>
                        </a:rPr>
                        <a:t> </a:t>
                      </a:r>
                      <a:r>
                        <a:rPr lang="en-US">
                          <a:latin typeface="Calibri"/>
                          <a:ea typeface="Calibri"/>
                          <a:cs typeface="Calibri"/>
                          <a:sym typeface="Calibri"/>
                        </a:rPr>
                        <a:t>LSTNet</a:t>
                      </a:r>
                      <a:endParaRPr>
                        <a:latin typeface="Calibri"/>
                        <a:ea typeface="Calibri"/>
                        <a:cs typeface="Calibri"/>
                        <a:sym typeface="Calibri"/>
                      </a:endParaRPr>
                    </a:p>
                  </a:txBody>
                  <a:tcPr marT="9525" marB="91425" marR="9525" marL="9525" anchor="ctr">
                    <a:lnL cap="flat" cmpd="sng" w="1905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rtl="0" algn="ctr">
                        <a:lnSpc>
                          <a:spcPct val="115000"/>
                        </a:lnSpc>
                        <a:spcBef>
                          <a:spcPts val="0"/>
                        </a:spcBef>
                        <a:spcAft>
                          <a:spcPts val="0"/>
                        </a:spcAft>
                        <a:buNone/>
                      </a:pPr>
                      <a:r>
                        <a:rPr lang="en-US">
                          <a:latin typeface="Calibri"/>
                          <a:ea typeface="Calibri"/>
                          <a:cs typeface="Calibri"/>
                          <a:sym typeface="Calibri"/>
                        </a:rPr>
                        <a:t>52 Weeks </a:t>
                      </a:r>
                      <a:endParaRPr>
                        <a:latin typeface="Calibri"/>
                        <a:ea typeface="Calibri"/>
                        <a:cs typeface="Calibri"/>
                        <a:sym typeface="Calibri"/>
                      </a:endParaRPr>
                    </a:p>
                  </a:txBody>
                  <a:tcPr marT="9525" marB="91425"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lang="en-US">
                          <a:latin typeface="Calibri"/>
                          <a:ea typeface="Calibri"/>
                          <a:cs typeface="Calibri"/>
                          <a:sym typeface="Calibri"/>
                        </a:rPr>
                        <a:t> $1,348.93</a:t>
                      </a:r>
                      <a:endParaRPr>
                        <a:latin typeface="Calibri"/>
                        <a:ea typeface="Calibri"/>
                        <a:cs typeface="Calibri"/>
                        <a:sym typeface="Calibri"/>
                      </a:endParaRPr>
                    </a:p>
                  </a:txBody>
                  <a:tcPr marT="9525" marB="91425"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lang="en-US">
                          <a:latin typeface="Calibri"/>
                          <a:ea typeface="Calibri"/>
                          <a:cs typeface="Calibri"/>
                          <a:sym typeface="Calibri"/>
                        </a:rPr>
                        <a:t> 0.1007</a:t>
                      </a:r>
                      <a:endParaRPr>
                        <a:latin typeface="Calibri"/>
                        <a:ea typeface="Calibri"/>
                        <a:cs typeface="Calibri"/>
                        <a:sym typeface="Calibri"/>
                      </a:endParaRPr>
                    </a:p>
                  </a:txBody>
                  <a:tcPr marT="9525" marB="91425"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lang="en-US">
                          <a:latin typeface="Calibri"/>
                          <a:ea typeface="Calibri"/>
                          <a:cs typeface="Calibri"/>
                          <a:sym typeface="Calibri"/>
                        </a:rPr>
                        <a:t> $1771.20</a:t>
                      </a:r>
                      <a:endParaRPr>
                        <a:latin typeface="Calibri"/>
                        <a:ea typeface="Calibri"/>
                        <a:cs typeface="Calibri"/>
                        <a:sym typeface="Calibri"/>
                      </a:endParaRPr>
                    </a:p>
                  </a:txBody>
                  <a:tcPr marT="9525" marB="91425"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r>
            </a:tbl>
          </a:graphicData>
        </a:graphic>
      </p:graphicFrame>
      <p:pic>
        <p:nvPicPr>
          <p:cNvPr id="199" name="Google Shape;199;gde6fe233a6_0_0"/>
          <p:cNvPicPr preferRelativeResize="0"/>
          <p:nvPr/>
        </p:nvPicPr>
        <p:blipFill>
          <a:blip r:embed="rId3">
            <a:alphaModFix/>
          </a:blip>
          <a:stretch>
            <a:fillRect/>
          </a:stretch>
        </p:blipFill>
        <p:spPr>
          <a:xfrm>
            <a:off x="7967825" y="77675"/>
            <a:ext cx="1068650" cy="658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de6fe233a6_0_76"/>
          <p:cNvSpPr txBox="1"/>
          <p:nvPr>
            <p:ph type="title"/>
          </p:nvPr>
        </p:nvSpPr>
        <p:spPr>
          <a:xfrm>
            <a:off x="292608" y="0"/>
            <a:ext cx="8229600" cy="762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Future Improvements:</a:t>
            </a:r>
            <a:endParaRPr/>
          </a:p>
        </p:txBody>
      </p:sp>
      <p:sp>
        <p:nvSpPr>
          <p:cNvPr id="205" name="Google Shape;205;gde6fe233a6_0_76"/>
          <p:cNvSpPr txBox="1"/>
          <p:nvPr>
            <p:ph idx="1" type="body"/>
          </p:nvPr>
        </p:nvSpPr>
        <p:spPr>
          <a:xfrm>
            <a:off x="292608" y="1020762"/>
            <a:ext cx="8229600" cy="4526100"/>
          </a:xfrm>
          <a:prstGeom prst="rect">
            <a:avLst/>
          </a:prstGeom>
        </p:spPr>
        <p:txBody>
          <a:bodyPr anchorCtr="0" anchor="t" bIns="45700" lIns="91425" spcFirstLastPara="1" rIns="91425" wrap="square" tIns="45700">
            <a:normAutofit lnSpcReduction="10000"/>
          </a:bodyPr>
          <a:lstStyle/>
          <a:p>
            <a:pPr indent="-355600" lvl="0" marL="457200" marR="0" rtl="0" algn="l">
              <a:lnSpc>
                <a:spcPct val="100000"/>
              </a:lnSpc>
              <a:spcBef>
                <a:spcPts val="0"/>
              </a:spcBef>
              <a:spcAft>
                <a:spcPts val="0"/>
              </a:spcAft>
              <a:buSzPts val="2000"/>
              <a:buFont typeface="Calibri"/>
              <a:buChar char="▪"/>
            </a:pPr>
            <a:r>
              <a:rPr lang="en-US">
                <a:latin typeface="Calibri"/>
                <a:ea typeface="Calibri"/>
                <a:cs typeface="Calibri"/>
                <a:sym typeface="Calibri"/>
              </a:rPr>
              <a:t>State level research</a:t>
            </a:r>
            <a:endParaRPr>
              <a:latin typeface="Calibri"/>
              <a:ea typeface="Calibri"/>
              <a:cs typeface="Calibri"/>
              <a:sym typeface="Calibri"/>
            </a:endParaRPr>
          </a:p>
          <a:p>
            <a:pPr indent="-355600" lvl="0" marL="457200" marR="0" rtl="0" algn="l">
              <a:lnSpc>
                <a:spcPct val="100000"/>
              </a:lnSpc>
              <a:spcBef>
                <a:spcPts val="0"/>
              </a:spcBef>
              <a:spcAft>
                <a:spcPts val="0"/>
              </a:spcAft>
              <a:buSzPts val="2000"/>
              <a:buFont typeface="Calibri"/>
              <a:buChar char="▪"/>
            </a:pPr>
            <a:r>
              <a:rPr lang="en-US">
                <a:latin typeface="Calibri"/>
                <a:ea typeface="Calibri"/>
                <a:cs typeface="Calibri"/>
                <a:sym typeface="Calibri"/>
              </a:rPr>
              <a:t>Identify the most important variables to forecast</a:t>
            </a:r>
            <a:endParaRPr>
              <a:latin typeface="Calibri"/>
              <a:ea typeface="Calibri"/>
              <a:cs typeface="Calibri"/>
              <a:sym typeface="Calibri"/>
            </a:endParaRPr>
          </a:p>
          <a:p>
            <a:pPr indent="-342900" lvl="1" marL="914400" rtl="0" algn="l">
              <a:spcBef>
                <a:spcPts val="0"/>
              </a:spcBef>
              <a:spcAft>
                <a:spcPts val="0"/>
              </a:spcAft>
              <a:buSzPts val="1800"/>
              <a:buFont typeface="Calibri"/>
              <a:buChar char="▪"/>
            </a:pPr>
            <a:r>
              <a:rPr lang="en-US">
                <a:latin typeface="Calibri"/>
                <a:ea typeface="Calibri"/>
                <a:cs typeface="Calibri"/>
                <a:sym typeface="Calibri"/>
              </a:rPr>
              <a:t>Additional study on feature importance grouped by store volume, type</a:t>
            </a:r>
            <a:endParaRPr>
              <a:latin typeface="Calibri"/>
              <a:ea typeface="Calibri"/>
              <a:cs typeface="Calibri"/>
              <a:sym typeface="Calibri"/>
            </a:endParaRPr>
          </a:p>
          <a:p>
            <a:pPr indent="-355600" lvl="0" marL="457200" marR="0" rtl="0" algn="l">
              <a:lnSpc>
                <a:spcPct val="100000"/>
              </a:lnSpc>
              <a:spcBef>
                <a:spcPts val="0"/>
              </a:spcBef>
              <a:spcAft>
                <a:spcPts val="0"/>
              </a:spcAft>
              <a:buSzPts val="2000"/>
              <a:buFont typeface="Calibri"/>
              <a:buChar char="▪"/>
            </a:pPr>
            <a:r>
              <a:rPr lang="en-US">
                <a:latin typeface="Calibri"/>
                <a:ea typeface="Calibri"/>
                <a:cs typeface="Calibri"/>
                <a:sym typeface="Calibri"/>
              </a:rPr>
              <a:t>Economic Indicators (US, State and Zip)</a:t>
            </a:r>
            <a:endParaRPr>
              <a:latin typeface="Calibri"/>
              <a:ea typeface="Calibri"/>
              <a:cs typeface="Calibri"/>
              <a:sym typeface="Calibri"/>
            </a:endParaRPr>
          </a:p>
          <a:p>
            <a:pPr indent="-355600" lvl="1" marL="914400" marR="0" rtl="0" algn="l">
              <a:lnSpc>
                <a:spcPct val="100000"/>
              </a:lnSpc>
              <a:spcBef>
                <a:spcPts val="0"/>
              </a:spcBef>
              <a:spcAft>
                <a:spcPts val="0"/>
              </a:spcAft>
              <a:buSzPts val="2000"/>
              <a:buFont typeface="Calibri"/>
              <a:buChar char="▪"/>
            </a:pPr>
            <a:r>
              <a:rPr lang="en-US" sz="2000">
                <a:latin typeface="Calibri"/>
                <a:ea typeface="Calibri"/>
                <a:cs typeface="Calibri"/>
                <a:sym typeface="Calibri"/>
              </a:rPr>
              <a:t>US employment and Unemployment Rates by State</a:t>
            </a:r>
            <a:endParaRPr sz="2000">
              <a:latin typeface="Calibri"/>
              <a:ea typeface="Calibri"/>
              <a:cs typeface="Calibri"/>
              <a:sym typeface="Calibri"/>
            </a:endParaRPr>
          </a:p>
          <a:p>
            <a:pPr indent="-355600" lvl="1" marL="914400" marR="0" rtl="0" algn="l">
              <a:lnSpc>
                <a:spcPct val="100000"/>
              </a:lnSpc>
              <a:spcBef>
                <a:spcPts val="0"/>
              </a:spcBef>
              <a:spcAft>
                <a:spcPts val="0"/>
              </a:spcAft>
              <a:buSzPts val="2000"/>
              <a:buFont typeface="Calibri"/>
              <a:buChar char="▪"/>
            </a:pPr>
            <a:r>
              <a:rPr lang="en-US" sz="2000">
                <a:latin typeface="Calibri"/>
                <a:ea typeface="Calibri"/>
                <a:cs typeface="Calibri"/>
                <a:sym typeface="Calibri"/>
              </a:rPr>
              <a:t>Youth unemployment rates</a:t>
            </a:r>
            <a:endParaRPr sz="2000">
              <a:latin typeface="Calibri"/>
              <a:ea typeface="Calibri"/>
              <a:cs typeface="Calibri"/>
              <a:sym typeface="Calibri"/>
            </a:endParaRPr>
          </a:p>
          <a:p>
            <a:pPr indent="-355600" lvl="1" marL="914400" marR="0" rtl="0" algn="l">
              <a:lnSpc>
                <a:spcPct val="100000"/>
              </a:lnSpc>
              <a:spcBef>
                <a:spcPts val="0"/>
              </a:spcBef>
              <a:spcAft>
                <a:spcPts val="0"/>
              </a:spcAft>
              <a:buSzPts val="2000"/>
              <a:buFont typeface="Calibri"/>
              <a:buChar char="▪"/>
            </a:pPr>
            <a:r>
              <a:rPr lang="en-US" sz="2000">
                <a:solidFill>
                  <a:srgbClr val="2C2E33"/>
                </a:solidFill>
                <a:highlight>
                  <a:srgbClr val="FFFFFF"/>
                </a:highlight>
                <a:latin typeface="Calibri"/>
                <a:ea typeface="Calibri"/>
                <a:cs typeface="Calibri"/>
                <a:sym typeface="Calibri"/>
              </a:rPr>
              <a:t>Consumer confidence, price inflation, housing data</a:t>
            </a:r>
            <a:endParaRPr sz="2000">
              <a:latin typeface="Calibri"/>
              <a:ea typeface="Calibri"/>
              <a:cs typeface="Calibri"/>
              <a:sym typeface="Calibri"/>
            </a:endParaRPr>
          </a:p>
          <a:p>
            <a:pPr indent="-355600" lvl="0" marL="457200" marR="0" rtl="0" algn="l">
              <a:lnSpc>
                <a:spcPct val="100000"/>
              </a:lnSpc>
              <a:spcBef>
                <a:spcPts val="0"/>
              </a:spcBef>
              <a:spcAft>
                <a:spcPts val="0"/>
              </a:spcAft>
              <a:buSzPts val="2000"/>
              <a:buFont typeface="Calibri"/>
              <a:buChar char="▪"/>
            </a:pPr>
            <a:r>
              <a:rPr lang="en-US">
                <a:latin typeface="Calibri"/>
                <a:ea typeface="Calibri"/>
                <a:cs typeface="Calibri"/>
                <a:sym typeface="Calibri"/>
              </a:rPr>
              <a:t>Scorecard all BOPIS, BOSS, BODFS, BORIS, BOSS by store volume</a:t>
            </a:r>
            <a:endParaRPr>
              <a:latin typeface="Calibri"/>
              <a:ea typeface="Calibri"/>
              <a:cs typeface="Calibri"/>
              <a:sym typeface="Calibri"/>
            </a:endParaRPr>
          </a:p>
          <a:p>
            <a:pPr indent="-355600" lvl="0" marL="457200" rtl="0" algn="l">
              <a:spcBef>
                <a:spcPts val="0"/>
              </a:spcBef>
              <a:spcAft>
                <a:spcPts val="0"/>
              </a:spcAft>
              <a:buSzPts val="2000"/>
              <a:buFont typeface="Calibri"/>
              <a:buChar char="▪"/>
            </a:pPr>
            <a:r>
              <a:rPr lang="en-US">
                <a:latin typeface="Calibri"/>
                <a:ea typeface="Calibri"/>
                <a:cs typeface="Calibri"/>
                <a:sym typeface="Calibri"/>
              </a:rPr>
              <a:t>Potentially increasing inventory frequency or quarterly cycle counts </a:t>
            </a:r>
            <a:endParaRPr>
              <a:latin typeface="Calibri"/>
              <a:ea typeface="Calibri"/>
              <a:cs typeface="Calibri"/>
              <a:sym typeface="Calibri"/>
            </a:endParaRPr>
          </a:p>
          <a:p>
            <a:pPr indent="-355600" lvl="0" marL="457200" marR="0" rtl="0" algn="l">
              <a:lnSpc>
                <a:spcPct val="100000"/>
              </a:lnSpc>
              <a:spcBef>
                <a:spcPts val="0"/>
              </a:spcBef>
              <a:spcAft>
                <a:spcPts val="0"/>
              </a:spcAft>
              <a:buSzPts val="2000"/>
              <a:buFont typeface="Calibri"/>
              <a:buChar char="▪"/>
            </a:pPr>
            <a:r>
              <a:rPr lang="en-US">
                <a:latin typeface="Calibri"/>
                <a:ea typeface="Calibri"/>
                <a:cs typeface="Calibri"/>
                <a:sym typeface="Calibri"/>
              </a:rPr>
              <a:t>Data improvements - matrix challenges(different data size for stores with additional inventories) 52 weeks of data vs 104 weeks+</a:t>
            </a:r>
            <a:endParaRPr>
              <a:latin typeface="Calibri"/>
              <a:ea typeface="Calibri"/>
              <a:cs typeface="Calibri"/>
              <a:sym typeface="Calibri"/>
            </a:endParaRPr>
          </a:p>
          <a:p>
            <a:pPr indent="-355600" lvl="0" marL="457200" marR="0" rtl="0" algn="l">
              <a:lnSpc>
                <a:spcPct val="100000"/>
              </a:lnSpc>
              <a:spcBef>
                <a:spcPts val="0"/>
              </a:spcBef>
              <a:spcAft>
                <a:spcPts val="0"/>
              </a:spcAft>
              <a:buSzPts val="2000"/>
              <a:buFont typeface="Calibri"/>
              <a:buChar char="▪"/>
            </a:pPr>
            <a:r>
              <a:rPr lang="en-US">
                <a:latin typeface="Calibri"/>
                <a:ea typeface="Calibri"/>
                <a:cs typeface="Calibri"/>
                <a:sym typeface="Calibri"/>
              </a:rPr>
              <a:t>1-4 years of data is sufficient, having 6-8 years of data improves accuracy at predicting 52 weeks out  </a:t>
            </a:r>
            <a:endParaRPr>
              <a:latin typeface="Calibri"/>
              <a:ea typeface="Calibri"/>
              <a:cs typeface="Calibri"/>
              <a:sym typeface="Calibri"/>
            </a:endParaRPr>
          </a:p>
          <a:p>
            <a:pPr indent="-355600" lvl="0" marL="457200" marR="0" rtl="0" algn="l">
              <a:lnSpc>
                <a:spcPct val="100000"/>
              </a:lnSpc>
              <a:spcBef>
                <a:spcPts val="0"/>
              </a:spcBef>
              <a:spcAft>
                <a:spcPts val="0"/>
              </a:spcAft>
              <a:buSzPts val="2000"/>
              <a:buFont typeface="Calibri"/>
              <a:buChar char="▪"/>
            </a:pPr>
            <a:r>
              <a:rPr lang="en-US">
                <a:latin typeface="Calibri"/>
                <a:ea typeface="Calibri"/>
                <a:cs typeface="Calibri"/>
                <a:sym typeface="Calibri"/>
              </a:rPr>
              <a:t>More dedication to improving hyperparameters to improve predictions</a:t>
            </a:r>
            <a:endParaRPr>
              <a:latin typeface="Calibri"/>
              <a:ea typeface="Calibri"/>
              <a:cs typeface="Calibri"/>
              <a:sym typeface="Calibri"/>
            </a:endParaRPr>
          </a:p>
          <a:p>
            <a:pPr indent="0" lvl="0" marL="0" marR="0" rtl="0" algn="l">
              <a:lnSpc>
                <a:spcPct val="100000"/>
              </a:lnSpc>
              <a:spcBef>
                <a:spcPts val="0"/>
              </a:spcBef>
              <a:spcAft>
                <a:spcPts val="0"/>
              </a:spcAft>
              <a:buNone/>
            </a:pPr>
            <a:r>
              <a:t/>
            </a:r>
            <a:endParaRPr>
              <a:latin typeface="Calibri"/>
              <a:ea typeface="Calibri"/>
              <a:cs typeface="Calibri"/>
              <a:sym typeface="Calibri"/>
            </a:endParaRPr>
          </a:p>
        </p:txBody>
      </p:sp>
      <p:sp>
        <p:nvSpPr>
          <p:cNvPr id="206" name="Google Shape;206;gde6fe233a6_0_76"/>
          <p:cNvSpPr txBox="1"/>
          <p:nvPr>
            <p:ph idx="12" type="sldNum"/>
          </p:nvPr>
        </p:nvSpPr>
        <p:spPr>
          <a:xfrm>
            <a:off x="-15240" y="6548374"/>
            <a:ext cx="21336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900"/>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gde6fe233a6_0_36"/>
          <p:cNvSpPr txBox="1"/>
          <p:nvPr>
            <p:ph type="title"/>
          </p:nvPr>
        </p:nvSpPr>
        <p:spPr>
          <a:xfrm>
            <a:off x="292608" y="0"/>
            <a:ext cx="8229600" cy="762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Agenda:</a:t>
            </a:r>
            <a:endParaRPr/>
          </a:p>
        </p:txBody>
      </p:sp>
      <p:sp>
        <p:nvSpPr>
          <p:cNvPr id="58" name="Google Shape;58;gde6fe233a6_0_36"/>
          <p:cNvSpPr txBox="1"/>
          <p:nvPr>
            <p:ph idx="1" type="body"/>
          </p:nvPr>
        </p:nvSpPr>
        <p:spPr>
          <a:xfrm>
            <a:off x="796133" y="1483937"/>
            <a:ext cx="8229600" cy="4526100"/>
          </a:xfrm>
          <a:prstGeom prst="rect">
            <a:avLst/>
          </a:prstGeom>
        </p:spPr>
        <p:txBody>
          <a:bodyPr anchorCtr="0" anchor="t" bIns="45700" lIns="91425" spcFirstLastPara="1" rIns="91425" wrap="square" tIns="45700">
            <a:normAutofit lnSpcReduction="20000"/>
          </a:bodyPr>
          <a:lstStyle/>
          <a:p>
            <a:pPr indent="-412750" lvl="0" marL="457200" rtl="0" algn="l">
              <a:spcBef>
                <a:spcPts val="0"/>
              </a:spcBef>
              <a:spcAft>
                <a:spcPts val="0"/>
              </a:spcAft>
              <a:buSzPts val="2900"/>
              <a:buChar char="▪"/>
            </a:pPr>
            <a:r>
              <a:rPr lang="en-US" sz="2900"/>
              <a:t>Problem - Opportunity</a:t>
            </a:r>
            <a:endParaRPr sz="2900"/>
          </a:p>
          <a:p>
            <a:pPr indent="-412750" lvl="0" marL="457200" rtl="0" algn="l">
              <a:spcBef>
                <a:spcPts val="0"/>
              </a:spcBef>
              <a:spcAft>
                <a:spcPts val="0"/>
              </a:spcAft>
              <a:buSzPts val="2900"/>
              <a:buChar char="▪"/>
            </a:pPr>
            <a:r>
              <a:rPr lang="en-US" sz="2900"/>
              <a:t>Approach  </a:t>
            </a:r>
            <a:endParaRPr i="1" sz="2900"/>
          </a:p>
          <a:p>
            <a:pPr indent="-412750" lvl="0" marL="457200" rtl="0" algn="l">
              <a:spcBef>
                <a:spcPts val="0"/>
              </a:spcBef>
              <a:spcAft>
                <a:spcPts val="0"/>
              </a:spcAft>
              <a:buSzPts val="2900"/>
              <a:buChar char="▪"/>
            </a:pPr>
            <a:r>
              <a:rPr lang="en-US" sz="2900"/>
              <a:t>Feature Importance</a:t>
            </a:r>
            <a:endParaRPr sz="2900"/>
          </a:p>
          <a:p>
            <a:pPr indent="-412750" lvl="0" marL="457200" rtl="0" algn="l">
              <a:spcBef>
                <a:spcPts val="0"/>
              </a:spcBef>
              <a:spcAft>
                <a:spcPts val="0"/>
              </a:spcAft>
              <a:buSzPts val="2900"/>
              <a:buChar char="▪"/>
            </a:pPr>
            <a:r>
              <a:rPr lang="en-US" sz="2900"/>
              <a:t>Economic Indicators</a:t>
            </a:r>
            <a:endParaRPr sz="2900"/>
          </a:p>
          <a:p>
            <a:pPr indent="-412750" lvl="0" marL="457200" rtl="0" algn="l">
              <a:spcBef>
                <a:spcPts val="0"/>
              </a:spcBef>
              <a:spcAft>
                <a:spcPts val="0"/>
              </a:spcAft>
              <a:buSzPts val="2900"/>
              <a:buChar char="▪"/>
            </a:pPr>
            <a:r>
              <a:rPr lang="en-US" sz="2900">
                <a:extLst>
                  <a:ext uri="http://customooxmlschemas.google.com/">
                    <go:slidesCustomData xmlns:go="http://customooxmlschemas.google.com/" textRoundtripDataId="0"/>
                  </a:ext>
                </a:extLst>
              </a:rPr>
              <a:t>Models:</a:t>
            </a:r>
            <a:endParaRPr sz="2700">
              <a:extLst>
                <a:ext uri="http://customooxmlschemas.google.com/">
                  <go:slidesCustomData xmlns:go="http://customooxmlschemas.google.com/" textRoundtripDataId="1"/>
                </a:ext>
              </a:extLst>
            </a:endParaRPr>
          </a:p>
          <a:p>
            <a:pPr indent="-400050" lvl="1" marL="914400" rtl="0" algn="l">
              <a:spcBef>
                <a:spcPts val="0"/>
              </a:spcBef>
              <a:spcAft>
                <a:spcPts val="0"/>
              </a:spcAft>
              <a:buSzPts val="2700"/>
              <a:buChar char="▪"/>
            </a:pPr>
            <a:r>
              <a:rPr lang="en-US" sz="2700">
                <a:extLst>
                  <a:ext uri="http://customooxmlschemas.google.com/">
                    <go:slidesCustomData xmlns:go="http://customooxmlschemas.google.com/" textRoundtripDataId="2"/>
                  </a:ext>
                </a:extLst>
              </a:rPr>
              <a:t>LSTM</a:t>
            </a:r>
            <a:endParaRPr sz="2700">
              <a:extLst>
                <a:ext uri="http://customooxmlschemas.google.com/">
                  <go:slidesCustomData xmlns:go="http://customooxmlschemas.google.com/" textRoundtripDataId="3"/>
                </a:ext>
              </a:extLst>
            </a:endParaRPr>
          </a:p>
          <a:p>
            <a:pPr indent="-400050" lvl="1" marL="914400" rtl="0" algn="l">
              <a:spcBef>
                <a:spcPts val="0"/>
              </a:spcBef>
              <a:spcAft>
                <a:spcPts val="0"/>
              </a:spcAft>
              <a:buSzPts val="2700"/>
              <a:buChar char="▪"/>
            </a:pPr>
            <a:r>
              <a:rPr lang="en-US" sz="2700">
                <a:extLst>
                  <a:ext uri="http://customooxmlschemas.google.com/">
                    <go:slidesCustomData xmlns:go="http://customooxmlschemas.google.com/" textRoundtripDataId="4"/>
                  </a:ext>
                </a:extLst>
              </a:rPr>
              <a:t>DeepAR - Store Level</a:t>
            </a:r>
            <a:endParaRPr sz="2700">
              <a:extLst>
                <a:ext uri="http://customooxmlschemas.google.com/">
                  <go:slidesCustomData xmlns:go="http://customooxmlschemas.google.com/" textRoundtripDataId="5"/>
                </a:ext>
              </a:extLst>
            </a:endParaRPr>
          </a:p>
          <a:p>
            <a:pPr indent="-400050" lvl="1" marL="914400" rtl="0" algn="l">
              <a:spcBef>
                <a:spcPts val="0"/>
              </a:spcBef>
              <a:spcAft>
                <a:spcPts val="0"/>
              </a:spcAft>
              <a:buSzPts val="2700"/>
              <a:buChar char="▪"/>
            </a:pPr>
            <a:r>
              <a:rPr lang="en-US" sz="2700">
                <a:extLst>
                  <a:ext uri="http://customooxmlschemas.google.com/">
                    <go:slidesCustomData xmlns:go="http://customooxmlschemas.google.com/" textRoundtripDataId="6"/>
                  </a:ext>
                </a:extLst>
              </a:rPr>
              <a:t>LSTNet</a:t>
            </a:r>
            <a:endParaRPr sz="2700">
              <a:extLst>
                <a:ext uri="http://customooxmlschemas.google.com/">
                  <go:slidesCustomData xmlns:go="http://customooxmlschemas.google.com/" textRoundtripDataId="7"/>
                </a:ext>
              </a:extLst>
            </a:endParaRPr>
          </a:p>
          <a:p>
            <a:pPr indent="-400050" lvl="1" marL="914400" rtl="0" algn="l">
              <a:spcBef>
                <a:spcPts val="0"/>
              </a:spcBef>
              <a:spcAft>
                <a:spcPts val="0"/>
              </a:spcAft>
              <a:buSzPts val="2700"/>
              <a:buChar char="▪"/>
            </a:pPr>
            <a:r>
              <a:rPr lang="en-US" sz="2700">
                <a:extLst>
                  <a:ext uri="http://customooxmlschemas.google.com/">
                    <go:slidesCustomData xmlns:go="http://customooxmlschemas.google.com/" textRoundtripDataId="8"/>
                  </a:ext>
                </a:extLst>
              </a:rPr>
              <a:t>Prophet - (700 Stores)</a:t>
            </a:r>
            <a:endParaRPr sz="2700"/>
          </a:p>
          <a:p>
            <a:pPr indent="-412750" lvl="0" marL="457200" rtl="0" algn="l">
              <a:spcBef>
                <a:spcPts val="0"/>
              </a:spcBef>
              <a:spcAft>
                <a:spcPts val="0"/>
              </a:spcAft>
              <a:buSzPts val="2900"/>
              <a:buChar char="▪"/>
            </a:pPr>
            <a:r>
              <a:rPr lang="en-US" sz="2900"/>
              <a:t>Model Results</a:t>
            </a:r>
            <a:endParaRPr sz="2900"/>
          </a:p>
          <a:p>
            <a:pPr indent="-412750" lvl="0" marL="457200" rtl="0" algn="l">
              <a:spcBef>
                <a:spcPts val="0"/>
              </a:spcBef>
              <a:spcAft>
                <a:spcPts val="0"/>
              </a:spcAft>
              <a:buSzPts val="2900"/>
              <a:buChar char="▪"/>
            </a:pPr>
            <a:r>
              <a:rPr lang="en-US" sz="2900"/>
              <a:t>Future Improvements~</a:t>
            </a:r>
            <a:endParaRPr sz="2900"/>
          </a:p>
          <a:p>
            <a:pPr indent="0" lvl="0" marL="0" rtl="0" algn="l">
              <a:spcBef>
                <a:spcPts val="0"/>
              </a:spcBef>
              <a:spcAft>
                <a:spcPts val="0"/>
              </a:spcAft>
              <a:buNone/>
            </a:pPr>
            <a:r>
              <a:t/>
            </a:r>
            <a:endParaRPr/>
          </a:p>
        </p:txBody>
      </p:sp>
      <p:sp>
        <p:nvSpPr>
          <p:cNvPr id="59" name="Google Shape;59;gde6fe233a6_0_36"/>
          <p:cNvSpPr txBox="1"/>
          <p:nvPr>
            <p:ph idx="12" type="sldNum"/>
          </p:nvPr>
        </p:nvSpPr>
        <p:spPr>
          <a:xfrm>
            <a:off x="-15240" y="6548374"/>
            <a:ext cx="21336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900"/>
              <a:buFont typeface="Arial"/>
              <a:buNone/>
            </a:pPr>
            <a:fld id="{00000000-1234-1234-1234-123412341234}" type="slidenum">
              <a:rPr lang="en-US"/>
              <a:t>‹#›</a:t>
            </a:fld>
            <a:endParaRPr/>
          </a:p>
        </p:txBody>
      </p:sp>
      <p:pic>
        <p:nvPicPr>
          <p:cNvPr id="60" name="Google Shape;60;gde6fe233a6_0_36"/>
          <p:cNvPicPr preferRelativeResize="0"/>
          <p:nvPr/>
        </p:nvPicPr>
        <p:blipFill>
          <a:blip r:embed="rId3">
            <a:alphaModFix/>
          </a:blip>
          <a:stretch>
            <a:fillRect/>
          </a:stretch>
        </p:blipFill>
        <p:spPr>
          <a:xfrm>
            <a:off x="7967825" y="77675"/>
            <a:ext cx="1068650" cy="658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dae7970759_0_6"/>
          <p:cNvSpPr txBox="1"/>
          <p:nvPr>
            <p:ph type="title"/>
          </p:nvPr>
        </p:nvSpPr>
        <p:spPr>
          <a:xfrm>
            <a:off x="292608" y="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2800"/>
              <a:buNone/>
            </a:pPr>
            <a:r>
              <a:rPr lang="en-US"/>
              <a:t>Appendix:</a:t>
            </a:r>
            <a:endParaRPr/>
          </a:p>
        </p:txBody>
      </p:sp>
      <p:sp>
        <p:nvSpPr>
          <p:cNvPr id="212" name="Google Shape;212;gdae7970759_0_6"/>
          <p:cNvSpPr txBox="1"/>
          <p:nvPr>
            <p:ph idx="1" type="body"/>
          </p:nvPr>
        </p:nvSpPr>
        <p:spPr>
          <a:xfrm>
            <a:off x="292608" y="1020762"/>
            <a:ext cx="8229600" cy="4526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000"/>
              <a:buNone/>
            </a:pPr>
            <a:r>
              <a:rPr lang="en-US">
                <a:latin typeface="Calibri"/>
                <a:ea typeface="Calibri"/>
                <a:cs typeface="Calibri"/>
                <a:sym typeface="Calibri"/>
              </a:rPr>
              <a:t>Research Papers:</a:t>
            </a:r>
            <a:endParaRPr>
              <a:latin typeface="Calibri"/>
              <a:ea typeface="Calibri"/>
              <a:cs typeface="Calibri"/>
              <a:sym typeface="Calibri"/>
            </a:endParaRPr>
          </a:p>
          <a:p>
            <a:pPr indent="0" lvl="0" marL="0" rtl="0" algn="l">
              <a:lnSpc>
                <a:spcPct val="100000"/>
              </a:lnSpc>
              <a:spcBef>
                <a:spcPts val="0"/>
              </a:spcBef>
              <a:spcAft>
                <a:spcPts val="0"/>
              </a:spcAft>
              <a:buSzPts val="2000"/>
              <a:buNone/>
            </a:pPr>
            <a:r>
              <a:t/>
            </a:r>
            <a:endParaRPr>
              <a:latin typeface="Calibri"/>
              <a:ea typeface="Calibri"/>
              <a:cs typeface="Calibri"/>
              <a:sym typeface="Calibri"/>
            </a:endParaRPr>
          </a:p>
          <a:p>
            <a:pPr indent="-355600" lvl="0" marL="457200" rtl="0" algn="l">
              <a:lnSpc>
                <a:spcPct val="100000"/>
              </a:lnSpc>
              <a:spcBef>
                <a:spcPts val="0"/>
              </a:spcBef>
              <a:spcAft>
                <a:spcPts val="0"/>
              </a:spcAft>
              <a:buSzPts val="2000"/>
              <a:buFont typeface="Calibri"/>
              <a:buChar char="▪"/>
            </a:pPr>
            <a:r>
              <a:rPr lang="en-US">
                <a:latin typeface="Calibri"/>
                <a:ea typeface="Calibri"/>
                <a:cs typeface="Calibri"/>
                <a:sym typeface="Calibri"/>
              </a:rPr>
              <a:t>LSTNet(Long- and Short-term Time-series network):</a:t>
            </a:r>
            <a:endParaRPr>
              <a:latin typeface="Calibri"/>
              <a:ea typeface="Calibri"/>
              <a:cs typeface="Calibri"/>
              <a:sym typeface="Calibri"/>
            </a:endParaRPr>
          </a:p>
          <a:p>
            <a:pPr indent="-342900" lvl="1" marL="914400" rtl="0" algn="l">
              <a:lnSpc>
                <a:spcPct val="100000"/>
              </a:lnSpc>
              <a:spcBef>
                <a:spcPts val="0"/>
              </a:spcBef>
              <a:spcAft>
                <a:spcPts val="0"/>
              </a:spcAft>
              <a:buSzPts val="1800"/>
              <a:buFont typeface="Calibri"/>
              <a:buChar char="▪"/>
            </a:pPr>
            <a:r>
              <a:rPr lang="en-US" u="sng">
                <a:solidFill>
                  <a:schemeClr val="hlink"/>
                </a:solidFill>
                <a:latin typeface="Calibri"/>
                <a:ea typeface="Calibri"/>
                <a:cs typeface="Calibri"/>
                <a:sym typeface="Calibri"/>
                <a:hlinkClick r:id="rId3"/>
              </a:rPr>
              <a:t>https://arxiv.org/pdf/1703.07015.pdf</a:t>
            </a:r>
            <a:endParaRPr>
              <a:latin typeface="Calibri"/>
              <a:ea typeface="Calibri"/>
              <a:cs typeface="Calibri"/>
              <a:sym typeface="Calibri"/>
            </a:endParaRPr>
          </a:p>
          <a:p>
            <a:pPr indent="-355600" lvl="0" marL="457200" rtl="0" algn="l">
              <a:lnSpc>
                <a:spcPct val="100000"/>
              </a:lnSpc>
              <a:spcBef>
                <a:spcPts val="0"/>
              </a:spcBef>
              <a:spcAft>
                <a:spcPts val="0"/>
              </a:spcAft>
              <a:buSzPts val="2000"/>
              <a:buFont typeface="Calibri"/>
              <a:buChar char="▪"/>
            </a:pPr>
            <a:r>
              <a:rPr lang="en-US">
                <a:latin typeface="Calibri"/>
                <a:ea typeface="Calibri"/>
                <a:cs typeface="Calibri"/>
                <a:sym typeface="Calibri"/>
              </a:rPr>
              <a:t>GLUON(</a:t>
            </a:r>
            <a:r>
              <a:rPr lang="en-US">
                <a:solidFill>
                  <a:srgbClr val="000000"/>
                </a:solidFill>
                <a:highlight>
                  <a:srgbClr val="FAFAFA"/>
                </a:highlight>
                <a:latin typeface="Calibri"/>
                <a:ea typeface="Calibri"/>
                <a:cs typeface="Calibri"/>
                <a:sym typeface="Calibri"/>
              </a:rPr>
              <a:t>Gluon Time Series)</a:t>
            </a:r>
            <a:r>
              <a:rPr lang="en-US">
                <a:latin typeface="Calibri"/>
                <a:ea typeface="Calibri"/>
                <a:cs typeface="Calibri"/>
                <a:sym typeface="Calibri"/>
              </a:rPr>
              <a:t>: </a:t>
            </a:r>
            <a:endParaRPr>
              <a:latin typeface="Calibri"/>
              <a:ea typeface="Calibri"/>
              <a:cs typeface="Calibri"/>
              <a:sym typeface="Calibri"/>
            </a:endParaRPr>
          </a:p>
          <a:p>
            <a:pPr indent="-342900" lvl="1" marL="914400" rtl="0" algn="l">
              <a:lnSpc>
                <a:spcPct val="100000"/>
              </a:lnSpc>
              <a:spcBef>
                <a:spcPts val="0"/>
              </a:spcBef>
              <a:spcAft>
                <a:spcPts val="0"/>
              </a:spcAft>
              <a:buSzPts val="1800"/>
              <a:buFont typeface="Calibri"/>
              <a:buChar char="▪"/>
            </a:pPr>
            <a:r>
              <a:rPr lang="en-US" u="sng">
                <a:solidFill>
                  <a:schemeClr val="hlink"/>
                </a:solidFill>
                <a:latin typeface="Calibri"/>
                <a:ea typeface="Calibri"/>
                <a:cs typeface="Calibri"/>
                <a:sym typeface="Calibri"/>
                <a:hlinkClick r:id="rId4"/>
              </a:rPr>
              <a:t>https://gluon-ts.s3-accelerate.dualstack.amazonaws.com/master/index.html</a:t>
            </a:r>
            <a:endParaRPr/>
          </a:p>
          <a:p>
            <a:pPr indent="-355600" lvl="0" marL="457200" rtl="0" algn="l">
              <a:lnSpc>
                <a:spcPct val="100000"/>
              </a:lnSpc>
              <a:spcBef>
                <a:spcPts val="0"/>
              </a:spcBef>
              <a:spcAft>
                <a:spcPts val="0"/>
              </a:spcAft>
              <a:buSzPts val="2000"/>
              <a:buChar char="▪"/>
            </a:pPr>
            <a:r>
              <a:rPr lang="en-US"/>
              <a:t>Facebook’s Profit:</a:t>
            </a:r>
            <a:endParaRPr/>
          </a:p>
          <a:p>
            <a:pPr indent="-342900" lvl="1" marL="914400" rtl="0" algn="l">
              <a:lnSpc>
                <a:spcPct val="100000"/>
              </a:lnSpc>
              <a:spcBef>
                <a:spcPts val="0"/>
              </a:spcBef>
              <a:spcAft>
                <a:spcPts val="0"/>
              </a:spcAft>
              <a:buSzPts val="1800"/>
              <a:buChar char="▪"/>
            </a:pPr>
            <a:r>
              <a:rPr lang="en-US" u="sng">
                <a:solidFill>
                  <a:schemeClr val="hlink"/>
                </a:solidFill>
                <a:hlinkClick r:id="rId5"/>
              </a:rPr>
              <a:t>https://peerj.com/preprints/3190/</a:t>
            </a:r>
            <a:r>
              <a:rPr lang="en-US"/>
              <a:t> </a:t>
            </a:r>
            <a:endParaRPr/>
          </a:p>
          <a:p>
            <a:pPr indent="0" lvl="0" marL="0" rtl="0" algn="l">
              <a:lnSpc>
                <a:spcPct val="100000"/>
              </a:lnSpc>
              <a:spcBef>
                <a:spcPts val="0"/>
              </a:spcBef>
              <a:spcAft>
                <a:spcPts val="0"/>
              </a:spcAft>
              <a:buSzPts val="2000"/>
              <a:buNone/>
            </a:pPr>
            <a:r>
              <a:t/>
            </a:r>
            <a:endParaRPr/>
          </a:p>
          <a:p>
            <a:pPr indent="0" lvl="0" marL="0" rtl="0" algn="l">
              <a:lnSpc>
                <a:spcPct val="100000"/>
              </a:lnSpc>
              <a:spcBef>
                <a:spcPts val="0"/>
              </a:spcBef>
              <a:spcAft>
                <a:spcPts val="0"/>
              </a:spcAft>
              <a:buSzPts val="2000"/>
              <a:buNone/>
            </a:pPr>
            <a:r>
              <a:t/>
            </a:r>
            <a:endParaRPr/>
          </a:p>
        </p:txBody>
      </p:sp>
      <p:sp>
        <p:nvSpPr>
          <p:cNvPr id="213" name="Google Shape;213;gdae7970759_0_6"/>
          <p:cNvSpPr txBox="1"/>
          <p:nvPr>
            <p:ph idx="12" type="sldNum"/>
          </p:nvPr>
        </p:nvSpPr>
        <p:spPr>
          <a:xfrm>
            <a:off x="-15240" y="6548374"/>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pic>
        <p:nvPicPr>
          <p:cNvPr id="214" name="Google Shape;214;gdae7970759_0_6"/>
          <p:cNvPicPr preferRelativeResize="0"/>
          <p:nvPr/>
        </p:nvPicPr>
        <p:blipFill>
          <a:blip r:embed="rId6">
            <a:alphaModFix/>
          </a:blip>
          <a:stretch>
            <a:fillRect/>
          </a:stretch>
        </p:blipFill>
        <p:spPr>
          <a:xfrm>
            <a:off x="7967825" y="77675"/>
            <a:ext cx="1068650" cy="658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dc850ac862_0_0"/>
          <p:cNvSpPr txBox="1"/>
          <p:nvPr>
            <p:ph type="title"/>
          </p:nvPr>
        </p:nvSpPr>
        <p:spPr>
          <a:xfrm>
            <a:off x="292608" y="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2800"/>
              <a:buNone/>
            </a:pPr>
            <a:r>
              <a:rPr lang="en-US"/>
              <a:t>Update</a:t>
            </a:r>
            <a:endParaRPr/>
          </a:p>
        </p:txBody>
      </p:sp>
      <p:sp>
        <p:nvSpPr>
          <p:cNvPr id="220" name="Google Shape;220;gdc850ac862_0_0"/>
          <p:cNvSpPr txBox="1"/>
          <p:nvPr>
            <p:ph idx="1" type="body"/>
          </p:nvPr>
        </p:nvSpPr>
        <p:spPr>
          <a:xfrm>
            <a:off x="292600" y="813438"/>
            <a:ext cx="8229600" cy="5683500"/>
          </a:xfrm>
          <a:prstGeom prst="rect">
            <a:avLst/>
          </a:prstGeom>
          <a:noFill/>
          <a:ln>
            <a:noFill/>
          </a:ln>
        </p:spPr>
        <p:txBody>
          <a:bodyPr anchorCtr="0" anchor="t" bIns="45700" lIns="91425" spcFirstLastPara="1" rIns="91425" wrap="square" tIns="45700">
            <a:normAutofit fontScale="62500" lnSpcReduction="10000"/>
          </a:bodyPr>
          <a:lstStyle/>
          <a:p>
            <a:pPr indent="-307975" lvl="0" marL="457200" rtl="0" algn="l">
              <a:lnSpc>
                <a:spcPct val="150000"/>
              </a:lnSpc>
              <a:spcBef>
                <a:spcPts val="0"/>
              </a:spcBef>
              <a:spcAft>
                <a:spcPts val="0"/>
              </a:spcAft>
              <a:buSzPct val="100000"/>
              <a:buChar char="▪"/>
            </a:pPr>
            <a:r>
              <a:rPr lang="en-US"/>
              <a:t>DATA</a:t>
            </a:r>
            <a:endParaRPr/>
          </a:p>
          <a:p>
            <a:pPr indent="-300037" lvl="1" marL="914400" rtl="0" algn="l">
              <a:lnSpc>
                <a:spcPct val="150000"/>
              </a:lnSpc>
              <a:spcBef>
                <a:spcPts val="0"/>
              </a:spcBef>
              <a:spcAft>
                <a:spcPts val="0"/>
              </a:spcAft>
              <a:buSzPct val="100000"/>
              <a:buChar char="▪"/>
            </a:pPr>
            <a:r>
              <a:rPr lang="en-US"/>
              <a:t>Stores Dropping</a:t>
            </a:r>
            <a:endParaRPr/>
          </a:p>
          <a:p>
            <a:pPr indent="-300037" lvl="2" marL="1371600" rtl="0" algn="l">
              <a:lnSpc>
                <a:spcPct val="150000"/>
              </a:lnSpc>
              <a:spcBef>
                <a:spcPts val="0"/>
              </a:spcBef>
              <a:spcAft>
                <a:spcPts val="0"/>
              </a:spcAft>
              <a:buSzPct val="100000"/>
              <a:buChar char="▪"/>
            </a:pPr>
            <a:r>
              <a:rPr lang="en-US"/>
              <a:t>1103, 1573, 1585, 1654, 1657, 1658, 1703, 1790, 1908, 1951, 1990, 2123, 2145, 2503, 2558, 2617, 2657, 2672, 2686 Roughly ~ 912 rows of data</a:t>
            </a:r>
            <a:endParaRPr/>
          </a:p>
          <a:p>
            <a:pPr indent="-307975" lvl="0" marL="457200" rtl="0" algn="l">
              <a:lnSpc>
                <a:spcPct val="150000"/>
              </a:lnSpc>
              <a:spcBef>
                <a:spcPts val="0"/>
              </a:spcBef>
              <a:spcAft>
                <a:spcPts val="0"/>
              </a:spcAft>
              <a:buSzPct val="100000"/>
              <a:buChar char="▪"/>
            </a:pPr>
            <a:r>
              <a:rPr lang="en-US"/>
              <a:t>EDA</a:t>
            </a:r>
            <a:endParaRPr/>
          </a:p>
          <a:p>
            <a:pPr indent="-300037" lvl="1" marL="914400" rtl="0" algn="l">
              <a:lnSpc>
                <a:spcPct val="150000"/>
              </a:lnSpc>
              <a:spcBef>
                <a:spcPts val="0"/>
              </a:spcBef>
              <a:spcAft>
                <a:spcPts val="0"/>
              </a:spcAft>
              <a:buSzPct val="90000"/>
              <a:buChar char="▪"/>
            </a:pPr>
            <a:r>
              <a:rPr lang="en-US" sz="2000"/>
              <a:t>Shrink</a:t>
            </a:r>
            <a:r>
              <a:rPr lang="en-US"/>
              <a:t> Over time vs Region (look at regional differences at Store level)</a:t>
            </a:r>
            <a:endParaRPr/>
          </a:p>
          <a:p>
            <a:pPr indent="-300037" lvl="1" marL="914400" rtl="0" algn="l">
              <a:lnSpc>
                <a:spcPct val="150000"/>
              </a:lnSpc>
              <a:spcBef>
                <a:spcPts val="0"/>
              </a:spcBef>
              <a:spcAft>
                <a:spcPts val="0"/>
              </a:spcAft>
              <a:buSzPct val="100000"/>
              <a:buChar char="▪"/>
            </a:pPr>
            <a:r>
              <a:rPr lang="en-US" strike="sngStrike"/>
              <a:t>Weekly Sales vs Region</a:t>
            </a:r>
            <a:endParaRPr strike="sngStrike"/>
          </a:p>
          <a:p>
            <a:pPr indent="-300037" lvl="1" marL="914400" rtl="0" algn="l">
              <a:lnSpc>
                <a:spcPct val="150000"/>
              </a:lnSpc>
              <a:spcBef>
                <a:spcPts val="0"/>
              </a:spcBef>
              <a:spcAft>
                <a:spcPts val="0"/>
              </a:spcAft>
              <a:buSzPct val="100000"/>
              <a:buChar char="▪"/>
            </a:pPr>
            <a:r>
              <a:rPr lang="en-US" strike="sngStrike"/>
              <a:t>Shrink Rate Over Time</a:t>
            </a:r>
            <a:endParaRPr strike="sngStrike"/>
          </a:p>
          <a:p>
            <a:pPr indent="-300037" lvl="1" marL="914400" rtl="0" algn="l">
              <a:lnSpc>
                <a:spcPct val="150000"/>
              </a:lnSpc>
              <a:spcBef>
                <a:spcPts val="0"/>
              </a:spcBef>
              <a:spcAft>
                <a:spcPts val="0"/>
              </a:spcAft>
              <a:buSzPct val="100000"/>
              <a:buChar char="▪"/>
            </a:pPr>
            <a:r>
              <a:rPr lang="en-US"/>
              <a:t>Sales vs Shrink Rate (defacto status quo)</a:t>
            </a:r>
            <a:endParaRPr/>
          </a:p>
          <a:p>
            <a:pPr indent="-300037" lvl="1" marL="914400" rtl="0" algn="l">
              <a:lnSpc>
                <a:spcPct val="150000"/>
              </a:lnSpc>
              <a:spcBef>
                <a:spcPts val="0"/>
              </a:spcBef>
              <a:spcAft>
                <a:spcPts val="0"/>
              </a:spcAft>
              <a:buSzPct val="100000"/>
              <a:buChar char="▪"/>
            </a:pPr>
            <a:r>
              <a:rPr lang="en-US"/>
              <a:t>Sales vs Shrink $</a:t>
            </a:r>
            <a:endParaRPr/>
          </a:p>
          <a:p>
            <a:pPr indent="-307975" lvl="0" marL="457200" rtl="0" algn="l">
              <a:lnSpc>
                <a:spcPct val="150000"/>
              </a:lnSpc>
              <a:spcBef>
                <a:spcPts val="0"/>
              </a:spcBef>
              <a:spcAft>
                <a:spcPts val="0"/>
              </a:spcAft>
              <a:buSzPct val="100000"/>
              <a:buChar char="▪"/>
            </a:pPr>
            <a:r>
              <a:rPr lang="en-US"/>
              <a:t>Feature Importance</a:t>
            </a:r>
            <a:endParaRPr/>
          </a:p>
          <a:p>
            <a:pPr indent="-300037" lvl="1" marL="914400" rtl="0" algn="l">
              <a:lnSpc>
                <a:spcPct val="150000"/>
              </a:lnSpc>
              <a:spcBef>
                <a:spcPts val="0"/>
              </a:spcBef>
              <a:spcAft>
                <a:spcPts val="0"/>
              </a:spcAft>
              <a:buSzPct val="100000"/>
              <a:buChar char="▪"/>
            </a:pPr>
            <a:r>
              <a:rPr lang="en-US"/>
              <a:t>Condensing RSN columns (open to trial, given low values)</a:t>
            </a:r>
            <a:endParaRPr/>
          </a:p>
          <a:p>
            <a:pPr indent="-300037" lvl="1" marL="914400" rtl="0" algn="l">
              <a:lnSpc>
                <a:spcPct val="150000"/>
              </a:lnSpc>
              <a:spcBef>
                <a:spcPts val="0"/>
              </a:spcBef>
              <a:spcAft>
                <a:spcPts val="0"/>
              </a:spcAft>
              <a:buSzPct val="100000"/>
              <a:buChar char="▪"/>
            </a:pPr>
            <a:r>
              <a:rPr lang="en-US"/>
              <a:t>BOPIS (Cancelled %, drop counts)</a:t>
            </a:r>
            <a:endParaRPr/>
          </a:p>
          <a:p>
            <a:pPr indent="-307975" lvl="0" marL="457200" rtl="0" algn="l">
              <a:lnSpc>
                <a:spcPct val="150000"/>
              </a:lnSpc>
              <a:spcBef>
                <a:spcPts val="0"/>
              </a:spcBef>
              <a:spcAft>
                <a:spcPts val="0"/>
              </a:spcAft>
              <a:buSzPct val="100000"/>
              <a:buChar char="▪"/>
            </a:pPr>
            <a:r>
              <a:rPr lang="en-US"/>
              <a:t>Economic Indicators</a:t>
            </a:r>
            <a:endParaRPr/>
          </a:p>
          <a:p>
            <a:pPr indent="-300037" lvl="1" marL="914400" rtl="0" algn="l">
              <a:lnSpc>
                <a:spcPct val="150000"/>
              </a:lnSpc>
              <a:spcBef>
                <a:spcPts val="0"/>
              </a:spcBef>
              <a:spcAft>
                <a:spcPts val="0"/>
              </a:spcAft>
              <a:buSzPct val="100000"/>
              <a:buChar char="▪"/>
            </a:pPr>
            <a:r>
              <a:rPr lang="en-US"/>
              <a:t>Unemployment</a:t>
            </a:r>
            <a:endParaRPr/>
          </a:p>
          <a:p>
            <a:pPr indent="-300037" lvl="1" marL="914400" rtl="0" algn="l">
              <a:lnSpc>
                <a:spcPct val="150000"/>
              </a:lnSpc>
              <a:spcBef>
                <a:spcPts val="0"/>
              </a:spcBef>
              <a:spcAft>
                <a:spcPts val="0"/>
              </a:spcAft>
              <a:buSzPct val="100000"/>
              <a:buChar char="▪"/>
            </a:pPr>
            <a:r>
              <a:rPr lang="en-US"/>
              <a:t>Building Permits</a:t>
            </a:r>
            <a:endParaRPr/>
          </a:p>
          <a:p>
            <a:pPr indent="-307975" lvl="0" marL="457200" rtl="0" algn="l">
              <a:lnSpc>
                <a:spcPct val="150000"/>
              </a:lnSpc>
              <a:spcBef>
                <a:spcPts val="0"/>
              </a:spcBef>
              <a:spcAft>
                <a:spcPts val="0"/>
              </a:spcAft>
              <a:buSzPct val="100000"/>
              <a:buChar char="▪"/>
            </a:pPr>
            <a:r>
              <a:rPr lang="en-US"/>
              <a:t>Modeling</a:t>
            </a:r>
            <a:endParaRPr/>
          </a:p>
          <a:p>
            <a:pPr indent="-300037" lvl="1" marL="914400" rtl="0" algn="l">
              <a:lnSpc>
                <a:spcPct val="150000"/>
              </a:lnSpc>
              <a:spcBef>
                <a:spcPts val="0"/>
              </a:spcBef>
              <a:spcAft>
                <a:spcPts val="0"/>
              </a:spcAft>
              <a:buSzPct val="100000"/>
              <a:buChar char="▪"/>
            </a:pPr>
            <a:r>
              <a:rPr lang="en-US"/>
              <a:t>LSTNet</a:t>
            </a:r>
            <a:endParaRPr/>
          </a:p>
          <a:p>
            <a:pPr indent="-300037" lvl="2" marL="1371600" rtl="0" algn="l">
              <a:lnSpc>
                <a:spcPct val="150000"/>
              </a:lnSpc>
              <a:spcBef>
                <a:spcPts val="0"/>
              </a:spcBef>
              <a:spcAft>
                <a:spcPts val="0"/>
              </a:spcAft>
              <a:buSzPct val="100000"/>
              <a:buChar char="▪"/>
            </a:pPr>
            <a:r>
              <a:rPr lang="en-US"/>
              <a:t>Multivariate</a:t>
            </a:r>
            <a:r>
              <a:rPr lang="en-US"/>
              <a:t> Time Series - CNN - RNN - FCN</a:t>
            </a:r>
            <a:endParaRPr/>
          </a:p>
          <a:p>
            <a:pPr indent="-300037" lvl="1" marL="914400" rtl="0" algn="l">
              <a:lnSpc>
                <a:spcPct val="150000"/>
              </a:lnSpc>
              <a:spcBef>
                <a:spcPts val="0"/>
              </a:spcBef>
              <a:spcAft>
                <a:spcPts val="0"/>
              </a:spcAft>
              <a:buSzPct val="100000"/>
              <a:buChar char="▪"/>
            </a:pPr>
            <a:r>
              <a:rPr lang="en-US"/>
              <a:t>RNN</a:t>
            </a:r>
            <a:endParaRPr/>
          </a:p>
          <a:p>
            <a:pPr indent="-300037" lvl="1" marL="914400" rtl="0" algn="l">
              <a:lnSpc>
                <a:spcPct val="150000"/>
              </a:lnSpc>
              <a:spcBef>
                <a:spcPts val="0"/>
              </a:spcBef>
              <a:spcAft>
                <a:spcPts val="0"/>
              </a:spcAft>
              <a:buSzPct val="100000"/>
              <a:buChar char="▪"/>
            </a:pPr>
            <a:r>
              <a:rPr lang="en-US"/>
              <a:t>CNN - LSTM</a:t>
            </a:r>
            <a:endParaRPr/>
          </a:p>
          <a:p>
            <a:pPr indent="-307975" lvl="0" marL="457200" rtl="0" algn="l">
              <a:lnSpc>
                <a:spcPct val="150000"/>
              </a:lnSpc>
              <a:spcBef>
                <a:spcPts val="0"/>
              </a:spcBef>
              <a:spcAft>
                <a:spcPts val="0"/>
              </a:spcAft>
              <a:buSzPct val="100000"/>
              <a:buChar char="▪"/>
            </a:pPr>
            <a:r>
              <a:rPr lang="en-US"/>
              <a:t>First Output - Tuesday June 1st</a:t>
            </a:r>
            <a:endParaRPr/>
          </a:p>
        </p:txBody>
      </p:sp>
      <p:sp>
        <p:nvSpPr>
          <p:cNvPr id="221" name="Google Shape;221;gdc850ac862_0_0"/>
          <p:cNvSpPr txBox="1"/>
          <p:nvPr>
            <p:ph idx="12" type="sldNum"/>
          </p:nvPr>
        </p:nvSpPr>
        <p:spPr>
          <a:xfrm>
            <a:off x="-15240" y="6548374"/>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pic>
        <p:nvPicPr>
          <p:cNvPr id="222" name="Google Shape;222;gdc850ac862_0_0"/>
          <p:cNvPicPr preferRelativeResize="0"/>
          <p:nvPr/>
        </p:nvPicPr>
        <p:blipFill>
          <a:blip r:embed="rId3">
            <a:alphaModFix/>
          </a:blip>
          <a:stretch>
            <a:fillRect/>
          </a:stretch>
        </p:blipFill>
        <p:spPr>
          <a:xfrm>
            <a:off x="7967825" y="77675"/>
            <a:ext cx="1068650" cy="658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d9290efb3b_0_0"/>
          <p:cNvSpPr txBox="1"/>
          <p:nvPr>
            <p:ph type="title"/>
          </p:nvPr>
        </p:nvSpPr>
        <p:spPr>
          <a:xfrm>
            <a:off x="292608" y="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2800"/>
              <a:buNone/>
            </a:pPr>
            <a:r>
              <a:rPr lang="en-US"/>
              <a:t>Appendix:</a:t>
            </a:r>
            <a:endParaRPr/>
          </a:p>
        </p:txBody>
      </p:sp>
      <p:sp>
        <p:nvSpPr>
          <p:cNvPr id="228" name="Google Shape;228;gd9290efb3b_0_0"/>
          <p:cNvSpPr txBox="1"/>
          <p:nvPr>
            <p:ph idx="12" type="sldNum"/>
          </p:nvPr>
        </p:nvSpPr>
        <p:spPr>
          <a:xfrm>
            <a:off x="-15240" y="6548374"/>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pic>
        <p:nvPicPr>
          <p:cNvPr id="229" name="Google Shape;229;gd9290efb3b_0_0"/>
          <p:cNvPicPr preferRelativeResize="0"/>
          <p:nvPr/>
        </p:nvPicPr>
        <p:blipFill rotWithShape="1">
          <a:blip r:embed="rId3">
            <a:alphaModFix/>
          </a:blip>
          <a:srcRect b="0" l="0" r="0" t="0"/>
          <a:stretch/>
        </p:blipFill>
        <p:spPr>
          <a:xfrm>
            <a:off x="457200" y="990600"/>
            <a:ext cx="8229600" cy="4663436"/>
          </a:xfrm>
          <a:prstGeom prst="rect">
            <a:avLst/>
          </a:prstGeom>
          <a:noFill/>
          <a:ln>
            <a:noFill/>
          </a:ln>
        </p:spPr>
      </p:pic>
      <p:pic>
        <p:nvPicPr>
          <p:cNvPr id="230" name="Google Shape;230;gd9290efb3b_0_0"/>
          <p:cNvPicPr preferRelativeResize="0"/>
          <p:nvPr/>
        </p:nvPicPr>
        <p:blipFill>
          <a:blip r:embed="rId4">
            <a:alphaModFix/>
          </a:blip>
          <a:stretch>
            <a:fillRect/>
          </a:stretch>
        </p:blipFill>
        <p:spPr>
          <a:xfrm>
            <a:off x="7967825" y="77675"/>
            <a:ext cx="1068650" cy="658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dae7970759_0_0"/>
          <p:cNvSpPr txBox="1"/>
          <p:nvPr>
            <p:ph type="title"/>
          </p:nvPr>
        </p:nvSpPr>
        <p:spPr>
          <a:xfrm>
            <a:off x="292608" y="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2800"/>
              <a:buNone/>
            </a:pPr>
            <a:r>
              <a:rPr lang="en-US"/>
              <a:t>June 1st Progress</a:t>
            </a:r>
            <a:endParaRPr/>
          </a:p>
        </p:txBody>
      </p:sp>
      <p:sp>
        <p:nvSpPr>
          <p:cNvPr id="236" name="Google Shape;236;gdae7970759_0_0"/>
          <p:cNvSpPr txBox="1"/>
          <p:nvPr>
            <p:ph idx="1" type="body"/>
          </p:nvPr>
        </p:nvSpPr>
        <p:spPr>
          <a:xfrm>
            <a:off x="292600" y="1020747"/>
            <a:ext cx="8229600" cy="5567100"/>
          </a:xfrm>
          <a:prstGeom prst="rect">
            <a:avLst/>
          </a:prstGeom>
          <a:noFill/>
          <a:ln>
            <a:noFill/>
          </a:ln>
        </p:spPr>
        <p:txBody>
          <a:bodyPr anchorCtr="0" anchor="t" bIns="45700" lIns="91425" spcFirstLastPara="1" rIns="91425" wrap="square" tIns="45700">
            <a:normAutofit lnSpcReduction="20000"/>
          </a:bodyPr>
          <a:lstStyle/>
          <a:p>
            <a:pPr indent="-355600" lvl="0" marL="457200" rtl="0" algn="l">
              <a:lnSpc>
                <a:spcPct val="100000"/>
              </a:lnSpc>
              <a:spcBef>
                <a:spcPts val="0"/>
              </a:spcBef>
              <a:spcAft>
                <a:spcPts val="0"/>
              </a:spcAft>
              <a:buSzPts val="2000"/>
              <a:buChar char="▪"/>
            </a:pPr>
            <a:r>
              <a:rPr lang="en-US"/>
              <a:t>Prophet - additive regression model</a:t>
            </a:r>
            <a:endParaRPr/>
          </a:p>
          <a:p>
            <a:pPr indent="-342900" lvl="1" marL="914400" rtl="0" algn="l">
              <a:lnSpc>
                <a:spcPct val="100000"/>
              </a:lnSpc>
              <a:spcBef>
                <a:spcPts val="0"/>
              </a:spcBef>
              <a:spcAft>
                <a:spcPts val="0"/>
              </a:spcAft>
              <a:buSzPts val="1800"/>
              <a:buChar char="▪"/>
            </a:pPr>
            <a:r>
              <a:rPr lang="en-US"/>
              <a:t>Evaluation Metric r^2</a:t>
            </a:r>
            <a:endParaRPr/>
          </a:p>
          <a:p>
            <a:pPr indent="-342900" lvl="2" marL="1371600" rtl="0" algn="l">
              <a:lnSpc>
                <a:spcPct val="100000"/>
              </a:lnSpc>
              <a:spcBef>
                <a:spcPts val="0"/>
              </a:spcBef>
              <a:spcAft>
                <a:spcPts val="0"/>
              </a:spcAft>
              <a:buSzPts val="1800"/>
              <a:buChar char="▪"/>
            </a:pPr>
            <a:r>
              <a:rPr lang="en-US" sz="1200">
                <a:solidFill>
                  <a:srgbClr val="1C1C1C"/>
                </a:solidFill>
                <a:highlight>
                  <a:srgbClr val="FFFFFF"/>
                </a:highlight>
              </a:rPr>
              <a:t>A piecewise linear or logistic growth curve trend. Prophet automatically detects changes in trends by selecting changepoints from the data.</a:t>
            </a:r>
            <a:endParaRPr sz="1200">
              <a:solidFill>
                <a:srgbClr val="1C1C1C"/>
              </a:solidFill>
              <a:highlight>
                <a:srgbClr val="FFFFFF"/>
              </a:highlight>
            </a:endParaRPr>
          </a:p>
          <a:p>
            <a:pPr indent="-342900" lvl="2" marL="1371600" rtl="0" algn="l">
              <a:lnSpc>
                <a:spcPct val="100000"/>
              </a:lnSpc>
              <a:spcBef>
                <a:spcPts val="0"/>
              </a:spcBef>
              <a:spcAft>
                <a:spcPts val="0"/>
              </a:spcAft>
              <a:buSzPts val="1800"/>
              <a:buChar char="▪"/>
            </a:pPr>
            <a:r>
              <a:rPr lang="en-US" sz="1200">
                <a:solidFill>
                  <a:srgbClr val="1C1C1C"/>
                </a:solidFill>
                <a:highlight>
                  <a:srgbClr val="FFFFFF"/>
                </a:highlight>
              </a:rPr>
              <a:t>A weekly component using dummies, yearly seasonal component modeled using Fourier series.</a:t>
            </a:r>
            <a:endParaRPr sz="1200">
              <a:solidFill>
                <a:srgbClr val="1C1C1C"/>
              </a:solidFill>
              <a:highlight>
                <a:srgbClr val="FFFFFF"/>
              </a:highlight>
            </a:endParaRPr>
          </a:p>
          <a:p>
            <a:pPr indent="0" lvl="0" marL="1371600" rtl="0" algn="l">
              <a:lnSpc>
                <a:spcPct val="100000"/>
              </a:lnSpc>
              <a:spcBef>
                <a:spcPts val="0"/>
              </a:spcBef>
              <a:spcAft>
                <a:spcPts val="0"/>
              </a:spcAft>
              <a:buSzPts val="2000"/>
              <a:buNone/>
            </a:pPr>
            <a:r>
              <a:t/>
            </a:r>
            <a:endParaRPr sz="1200">
              <a:solidFill>
                <a:srgbClr val="1C1C1C"/>
              </a:solidFill>
              <a:highlight>
                <a:srgbClr val="FFFFFF"/>
              </a:highlight>
            </a:endParaRPr>
          </a:p>
          <a:p>
            <a:pPr indent="0" lvl="0" marL="1371600" rtl="0" algn="l">
              <a:lnSpc>
                <a:spcPct val="100000"/>
              </a:lnSpc>
              <a:spcBef>
                <a:spcPts val="0"/>
              </a:spcBef>
              <a:spcAft>
                <a:spcPts val="0"/>
              </a:spcAft>
              <a:buSzPts val="2000"/>
              <a:buNone/>
            </a:pPr>
            <a:r>
              <a:t/>
            </a:r>
            <a:endParaRPr sz="1200">
              <a:solidFill>
                <a:srgbClr val="1C1C1C"/>
              </a:solidFill>
              <a:highlight>
                <a:srgbClr val="FFFFFF"/>
              </a:highlight>
            </a:endParaRPr>
          </a:p>
          <a:p>
            <a:pPr indent="-355600" lvl="0" marL="457200" marR="0" rtl="0" algn="l">
              <a:lnSpc>
                <a:spcPct val="100000"/>
              </a:lnSpc>
              <a:spcBef>
                <a:spcPts val="0"/>
              </a:spcBef>
              <a:spcAft>
                <a:spcPts val="0"/>
              </a:spcAft>
              <a:buSzPts val="2000"/>
              <a:buChar char="▪"/>
            </a:pPr>
            <a:r>
              <a:rPr lang="en-US"/>
              <a:t>LSTM - Long Short-Term Memory (LSTM)</a:t>
            </a:r>
            <a:endParaRPr/>
          </a:p>
          <a:p>
            <a:pPr indent="-342900" lvl="1" marL="914400" rtl="0" algn="l">
              <a:lnSpc>
                <a:spcPct val="100000"/>
              </a:lnSpc>
              <a:spcBef>
                <a:spcPts val="0"/>
              </a:spcBef>
              <a:spcAft>
                <a:spcPts val="0"/>
              </a:spcAft>
              <a:buSzPts val="1800"/>
              <a:buChar char="▪"/>
            </a:pPr>
            <a:r>
              <a:rPr lang="en-US"/>
              <a:t>Evaluation Metric r^2</a:t>
            </a:r>
            <a:endParaRPr/>
          </a:p>
          <a:p>
            <a:pPr indent="-342900" lvl="2" marL="1371600" rtl="0" algn="l">
              <a:lnSpc>
                <a:spcPct val="100000"/>
              </a:lnSpc>
              <a:spcBef>
                <a:spcPts val="0"/>
              </a:spcBef>
              <a:spcAft>
                <a:spcPts val="0"/>
              </a:spcAft>
              <a:buSzPts val="1800"/>
              <a:buChar char="▪"/>
            </a:pPr>
            <a:r>
              <a:rPr lang="en-US" sz="1200">
                <a:solidFill>
                  <a:srgbClr val="1C1C1C"/>
                </a:solidFill>
                <a:highlight>
                  <a:srgbClr val="FFFFFF"/>
                </a:highlight>
              </a:rPr>
              <a:t>Gates learns which data in a sequence is important to keep or throw away. </a:t>
            </a:r>
            <a:endParaRPr sz="1200">
              <a:solidFill>
                <a:srgbClr val="1C1C1C"/>
              </a:solidFill>
              <a:highlight>
                <a:srgbClr val="FFFFFF"/>
              </a:highlight>
            </a:endParaRPr>
          </a:p>
          <a:p>
            <a:pPr indent="0" lvl="0" marL="1371600" rtl="0" algn="l">
              <a:lnSpc>
                <a:spcPct val="100000"/>
              </a:lnSpc>
              <a:spcBef>
                <a:spcPts val="0"/>
              </a:spcBef>
              <a:spcAft>
                <a:spcPts val="0"/>
              </a:spcAft>
              <a:buSzPts val="2000"/>
              <a:buNone/>
            </a:pPr>
            <a:r>
              <a:t/>
            </a:r>
            <a:endParaRPr sz="1200">
              <a:solidFill>
                <a:srgbClr val="1C1C1C"/>
              </a:solidFill>
              <a:highlight>
                <a:srgbClr val="FFFFFF"/>
              </a:highlight>
            </a:endParaRPr>
          </a:p>
          <a:p>
            <a:pPr indent="0" lvl="0" marL="914400" rtl="0" algn="l">
              <a:lnSpc>
                <a:spcPct val="100000"/>
              </a:lnSpc>
              <a:spcBef>
                <a:spcPts val="0"/>
              </a:spcBef>
              <a:spcAft>
                <a:spcPts val="0"/>
              </a:spcAft>
              <a:buSzPts val="2000"/>
              <a:buNone/>
            </a:pPr>
            <a:r>
              <a:t/>
            </a:r>
            <a:endParaRPr/>
          </a:p>
          <a:p>
            <a:pPr indent="-355600" lvl="0" marL="457200" rtl="0" algn="l">
              <a:lnSpc>
                <a:spcPct val="100000"/>
              </a:lnSpc>
              <a:spcBef>
                <a:spcPts val="0"/>
              </a:spcBef>
              <a:spcAft>
                <a:spcPts val="0"/>
              </a:spcAft>
              <a:buSzPts val="2000"/>
              <a:buChar char="▪"/>
            </a:pPr>
            <a:r>
              <a:rPr lang="en-US"/>
              <a:t>DeepAR GluonTS - </a:t>
            </a:r>
            <a:r>
              <a:rPr lang="en-US" sz="2300">
                <a:solidFill>
                  <a:srgbClr val="000000"/>
                </a:solidFill>
                <a:highlight>
                  <a:srgbClr val="FAFAFA"/>
                </a:highlight>
                <a:latin typeface="Roboto"/>
                <a:ea typeface="Roboto"/>
                <a:cs typeface="Roboto"/>
                <a:sym typeface="Roboto"/>
              </a:rPr>
              <a:t>Probabilistic Time Series Modeling</a:t>
            </a:r>
            <a:endParaRPr sz="2300">
              <a:solidFill>
                <a:srgbClr val="000000"/>
              </a:solidFill>
              <a:highlight>
                <a:srgbClr val="FAFAFA"/>
              </a:highlight>
              <a:latin typeface="Roboto"/>
              <a:ea typeface="Roboto"/>
              <a:cs typeface="Roboto"/>
              <a:sym typeface="Roboto"/>
            </a:endParaRPr>
          </a:p>
          <a:p>
            <a:pPr indent="-342900" lvl="1" marL="914400" rtl="0" algn="l">
              <a:lnSpc>
                <a:spcPct val="100000"/>
              </a:lnSpc>
              <a:spcBef>
                <a:spcPts val="0"/>
              </a:spcBef>
              <a:spcAft>
                <a:spcPts val="0"/>
              </a:spcAft>
              <a:buSzPts val="1800"/>
              <a:buChar char="▪"/>
            </a:pPr>
            <a:r>
              <a:rPr lang="en-US"/>
              <a:t>Evaluation Metric r^2: currently at 0.95</a:t>
            </a:r>
            <a:endParaRPr/>
          </a:p>
          <a:p>
            <a:pPr indent="-301625" lvl="2" marL="1371600" rtl="0" algn="l">
              <a:lnSpc>
                <a:spcPct val="100000"/>
              </a:lnSpc>
              <a:spcBef>
                <a:spcPts val="0"/>
              </a:spcBef>
              <a:spcAft>
                <a:spcPts val="0"/>
              </a:spcAft>
              <a:buSzPts val="1150"/>
              <a:buChar char="▪"/>
            </a:pPr>
            <a:r>
              <a:rPr lang="en-US" sz="1150"/>
              <a:t>RNN based global model</a:t>
            </a:r>
            <a:endParaRPr sz="1150"/>
          </a:p>
          <a:p>
            <a:pPr indent="0" lvl="0" marL="0" rtl="0" algn="l">
              <a:lnSpc>
                <a:spcPct val="100000"/>
              </a:lnSpc>
              <a:spcBef>
                <a:spcPts val="0"/>
              </a:spcBef>
              <a:spcAft>
                <a:spcPts val="0"/>
              </a:spcAft>
              <a:buSzPts val="2000"/>
              <a:buNone/>
            </a:pPr>
            <a:r>
              <a:t/>
            </a:r>
            <a:endParaRPr/>
          </a:p>
          <a:p>
            <a:pPr indent="-355600" lvl="0" marL="457200" rtl="0" algn="l">
              <a:lnSpc>
                <a:spcPct val="100000"/>
              </a:lnSpc>
              <a:spcBef>
                <a:spcPts val="0"/>
              </a:spcBef>
              <a:spcAft>
                <a:spcPts val="0"/>
              </a:spcAft>
              <a:buSzPts val="2000"/>
              <a:buChar char="▪"/>
            </a:pPr>
            <a:r>
              <a:rPr lang="en-US"/>
              <a:t>Economic Indicators  </a:t>
            </a:r>
            <a:endParaRPr/>
          </a:p>
          <a:p>
            <a:pPr indent="-342900" lvl="1" marL="914400" rtl="0" algn="l">
              <a:lnSpc>
                <a:spcPct val="100000"/>
              </a:lnSpc>
              <a:spcBef>
                <a:spcPts val="0"/>
              </a:spcBef>
              <a:spcAft>
                <a:spcPts val="0"/>
              </a:spcAft>
              <a:buSzPts val="1800"/>
              <a:buChar char="▪"/>
            </a:pPr>
            <a:r>
              <a:rPr lang="en-US"/>
              <a:t>US Unemployment Rate</a:t>
            </a:r>
            <a:endParaRPr/>
          </a:p>
          <a:p>
            <a:pPr indent="-342900" lvl="1" marL="914400" rtl="0" algn="l">
              <a:lnSpc>
                <a:spcPct val="100000"/>
              </a:lnSpc>
              <a:spcBef>
                <a:spcPts val="0"/>
              </a:spcBef>
              <a:spcAft>
                <a:spcPts val="0"/>
              </a:spcAft>
              <a:buSzPts val="1800"/>
              <a:buChar char="▪"/>
            </a:pPr>
            <a:r>
              <a:rPr lang="en-US"/>
              <a:t>US Unemployment Rate: 16 - 24 year olds</a:t>
            </a:r>
            <a:endParaRPr/>
          </a:p>
          <a:p>
            <a:pPr indent="-342900" lvl="2" marL="1371600" rtl="0" algn="l">
              <a:lnSpc>
                <a:spcPct val="100000"/>
              </a:lnSpc>
              <a:spcBef>
                <a:spcPts val="0"/>
              </a:spcBef>
              <a:spcAft>
                <a:spcPts val="0"/>
              </a:spcAft>
              <a:buSzPts val="1800"/>
              <a:buChar char="▪"/>
            </a:pPr>
            <a:r>
              <a:rPr lang="en-US"/>
              <a:t>Not Added: Building Permits, Inflation, Crime</a:t>
            </a:r>
            <a:endParaRPr/>
          </a:p>
          <a:p>
            <a:pPr indent="0" lvl="0" marL="1371600" rtl="0" algn="l">
              <a:lnSpc>
                <a:spcPct val="100000"/>
              </a:lnSpc>
              <a:spcBef>
                <a:spcPts val="0"/>
              </a:spcBef>
              <a:spcAft>
                <a:spcPts val="0"/>
              </a:spcAft>
              <a:buSzPts val="2000"/>
              <a:buNone/>
            </a:pPr>
            <a:r>
              <a:t/>
            </a:r>
            <a:endParaRPr/>
          </a:p>
          <a:p>
            <a:pPr indent="0" lvl="0" marL="457200" rtl="0" algn="l">
              <a:lnSpc>
                <a:spcPct val="100000"/>
              </a:lnSpc>
              <a:spcBef>
                <a:spcPts val="0"/>
              </a:spcBef>
              <a:spcAft>
                <a:spcPts val="0"/>
              </a:spcAft>
              <a:buSzPts val="2000"/>
              <a:buNone/>
            </a:pPr>
            <a:r>
              <a:t/>
            </a:r>
            <a:endParaRPr/>
          </a:p>
          <a:p>
            <a:pPr indent="0" lvl="0" marL="0" rtl="0" algn="l">
              <a:lnSpc>
                <a:spcPct val="100000"/>
              </a:lnSpc>
              <a:spcBef>
                <a:spcPts val="0"/>
              </a:spcBef>
              <a:spcAft>
                <a:spcPts val="0"/>
              </a:spcAft>
              <a:buSzPts val="2000"/>
              <a:buNone/>
            </a:pPr>
            <a:r>
              <a:rPr lang="en-US"/>
              <a:t>In progress feature importance:</a:t>
            </a:r>
            <a:endParaRPr/>
          </a:p>
          <a:p>
            <a:pPr indent="-355600" lvl="0" marL="457200" rtl="0" algn="l">
              <a:lnSpc>
                <a:spcPct val="100000"/>
              </a:lnSpc>
              <a:spcBef>
                <a:spcPts val="0"/>
              </a:spcBef>
              <a:spcAft>
                <a:spcPts val="0"/>
              </a:spcAft>
              <a:buSzPts val="2000"/>
              <a:buChar char="▪"/>
            </a:pPr>
            <a:r>
              <a:rPr lang="en-US"/>
              <a:t>Currently have inclusive results</a:t>
            </a:r>
            <a:endParaRPr/>
          </a:p>
        </p:txBody>
      </p:sp>
      <p:sp>
        <p:nvSpPr>
          <p:cNvPr id="237" name="Google Shape;237;gdae7970759_0_0"/>
          <p:cNvSpPr txBox="1"/>
          <p:nvPr>
            <p:ph idx="12" type="sldNum"/>
          </p:nvPr>
        </p:nvSpPr>
        <p:spPr>
          <a:xfrm>
            <a:off x="-15240" y="6548374"/>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pic>
        <p:nvPicPr>
          <p:cNvPr id="238" name="Google Shape;238;gdae7970759_0_0"/>
          <p:cNvPicPr preferRelativeResize="0"/>
          <p:nvPr/>
        </p:nvPicPr>
        <p:blipFill>
          <a:blip r:embed="rId3">
            <a:alphaModFix/>
          </a:blip>
          <a:stretch>
            <a:fillRect/>
          </a:stretch>
        </p:blipFill>
        <p:spPr>
          <a:xfrm>
            <a:off x="7967825" y="77675"/>
            <a:ext cx="1068650" cy="658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gde6fe233a6_0_94"/>
          <p:cNvSpPr txBox="1"/>
          <p:nvPr>
            <p:ph type="title"/>
          </p:nvPr>
        </p:nvSpPr>
        <p:spPr>
          <a:xfrm>
            <a:off x="292608" y="0"/>
            <a:ext cx="8229600" cy="762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Problem - Opportunity</a:t>
            </a:r>
            <a:endParaRPr/>
          </a:p>
        </p:txBody>
      </p:sp>
      <p:sp>
        <p:nvSpPr>
          <p:cNvPr id="66" name="Google Shape;66;gde6fe233a6_0_94"/>
          <p:cNvSpPr txBox="1"/>
          <p:nvPr>
            <p:ph idx="1" type="body"/>
          </p:nvPr>
        </p:nvSpPr>
        <p:spPr>
          <a:xfrm>
            <a:off x="1116158" y="2022287"/>
            <a:ext cx="8229600" cy="4526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sz="20000"/>
              <a:t>$1.8B</a:t>
            </a:r>
            <a:endParaRPr sz="20000"/>
          </a:p>
        </p:txBody>
      </p:sp>
      <p:sp>
        <p:nvSpPr>
          <p:cNvPr id="67" name="Google Shape;67;gde6fe233a6_0_94"/>
          <p:cNvSpPr txBox="1"/>
          <p:nvPr>
            <p:ph idx="12" type="sldNum"/>
          </p:nvPr>
        </p:nvSpPr>
        <p:spPr>
          <a:xfrm>
            <a:off x="-15240" y="6548374"/>
            <a:ext cx="21336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900"/>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gd773b8997e_0_0"/>
          <p:cNvSpPr txBox="1"/>
          <p:nvPr>
            <p:ph type="title"/>
          </p:nvPr>
        </p:nvSpPr>
        <p:spPr>
          <a:xfrm>
            <a:off x="292608" y="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2800"/>
              <a:buFont typeface="Arial"/>
              <a:buNone/>
            </a:pPr>
            <a:r>
              <a:rPr lang="en-US"/>
              <a:t>Approach</a:t>
            </a:r>
            <a:endParaRPr/>
          </a:p>
        </p:txBody>
      </p:sp>
      <p:sp>
        <p:nvSpPr>
          <p:cNvPr id="73" name="Google Shape;73;gd773b8997e_0_0"/>
          <p:cNvSpPr txBox="1"/>
          <p:nvPr>
            <p:ph idx="12" type="sldNum"/>
          </p:nvPr>
        </p:nvSpPr>
        <p:spPr>
          <a:xfrm>
            <a:off x="-15240" y="6548374"/>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900"/>
              <a:buNone/>
            </a:pPr>
            <a:fld id="{00000000-1234-1234-1234-123412341234}" type="slidenum">
              <a:rPr lang="en-US">
                <a:solidFill>
                  <a:srgbClr val="1C1C1C"/>
                </a:solidFill>
              </a:rPr>
              <a:t>‹#›</a:t>
            </a:fld>
            <a:endParaRPr>
              <a:solidFill>
                <a:srgbClr val="1C1C1C"/>
              </a:solidFill>
            </a:endParaRPr>
          </a:p>
        </p:txBody>
      </p:sp>
      <p:pic>
        <p:nvPicPr>
          <p:cNvPr id="74" name="Google Shape;74;gd773b8997e_0_0"/>
          <p:cNvPicPr preferRelativeResize="0"/>
          <p:nvPr/>
        </p:nvPicPr>
        <p:blipFill rotWithShape="1">
          <a:blip r:embed="rId3">
            <a:alphaModFix/>
          </a:blip>
          <a:srcRect b="7388" l="0" r="0" t="9878"/>
          <a:stretch/>
        </p:blipFill>
        <p:spPr>
          <a:xfrm>
            <a:off x="1235050" y="2300090"/>
            <a:ext cx="7591974" cy="3473084"/>
          </a:xfrm>
          <a:prstGeom prst="rect">
            <a:avLst/>
          </a:prstGeom>
          <a:noFill/>
          <a:ln>
            <a:noFill/>
          </a:ln>
        </p:spPr>
      </p:pic>
      <p:sp>
        <p:nvSpPr>
          <p:cNvPr id="75" name="Google Shape;75;gd773b8997e_0_0"/>
          <p:cNvSpPr txBox="1"/>
          <p:nvPr/>
        </p:nvSpPr>
        <p:spPr>
          <a:xfrm>
            <a:off x="1313050" y="2122725"/>
            <a:ext cx="2185800" cy="4926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sng" cap="none" strike="noStrike">
                <a:solidFill>
                  <a:srgbClr val="000000"/>
                </a:solidFill>
                <a:latin typeface="Arial"/>
                <a:ea typeface="Arial"/>
                <a:cs typeface="Arial"/>
                <a:sym typeface="Arial"/>
              </a:rPr>
              <a:t>Shrink Factors</a:t>
            </a:r>
            <a:endParaRPr b="1" i="0" sz="2000" u="sng" cap="none" strike="noStrike">
              <a:solidFill>
                <a:srgbClr val="000000"/>
              </a:solidFill>
              <a:latin typeface="Arial"/>
              <a:ea typeface="Arial"/>
              <a:cs typeface="Arial"/>
              <a:sym typeface="Arial"/>
            </a:endParaRPr>
          </a:p>
        </p:txBody>
      </p:sp>
      <p:sp>
        <p:nvSpPr>
          <p:cNvPr id="76" name="Google Shape;76;gd773b8997e_0_0"/>
          <p:cNvSpPr txBox="1"/>
          <p:nvPr/>
        </p:nvSpPr>
        <p:spPr>
          <a:xfrm>
            <a:off x="1488410" y="2749258"/>
            <a:ext cx="1835100" cy="3693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Economic Indicators</a:t>
            </a:r>
            <a:endParaRPr b="0" i="0" sz="1200" u="none" cap="none" strike="noStrike">
              <a:solidFill>
                <a:srgbClr val="000000"/>
              </a:solidFill>
              <a:latin typeface="Arial"/>
              <a:ea typeface="Arial"/>
              <a:cs typeface="Arial"/>
              <a:sym typeface="Arial"/>
            </a:endParaRPr>
          </a:p>
        </p:txBody>
      </p:sp>
      <p:sp>
        <p:nvSpPr>
          <p:cNvPr id="77" name="Google Shape;77;gd773b8997e_0_0"/>
          <p:cNvSpPr txBox="1"/>
          <p:nvPr/>
        </p:nvSpPr>
        <p:spPr>
          <a:xfrm>
            <a:off x="1610212" y="3169767"/>
            <a:ext cx="1566300" cy="3693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Shrink Rate</a:t>
            </a:r>
            <a:endParaRPr b="0" i="0" sz="1200" u="none" cap="none" strike="noStrike">
              <a:solidFill>
                <a:srgbClr val="000000"/>
              </a:solidFill>
              <a:latin typeface="Arial"/>
              <a:ea typeface="Arial"/>
              <a:cs typeface="Arial"/>
              <a:sym typeface="Arial"/>
            </a:endParaRPr>
          </a:p>
        </p:txBody>
      </p:sp>
      <p:sp>
        <p:nvSpPr>
          <p:cNvPr id="78" name="Google Shape;78;gd773b8997e_0_0"/>
          <p:cNvSpPr txBox="1"/>
          <p:nvPr/>
        </p:nvSpPr>
        <p:spPr>
          <a:xfrm>
            <a:off x="1847349" y="5349025"/>
            <a:ext cx="1092000" cy="323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Clearance, Turns</a:t>
            </a:r>
            <a:endParaRPr b="0" i="0" sz="900" u="none" cap="none" strike="noStrike">
              <a:solidFill>
                <a:srgbClr val="000000"/>
              </a:solidFill>
              <a:latin typeface="Arial"/>
              <a:ea typeface="Arial"/>
              <a:cs typeface="Arial"/>
              <a:sym typeface="Arial"/>
            </a:endParaRPr>
          </a:p>
        </p:txBody>
      </p:sp>
      <p:sp>
        <p:nvSpPr>
          <p:cNvPr id="79" name="Google Shape;79;gd773b8997e_0_0"/>
          <p:cNvSpPr txBox="1"/>
          <p:nvPr/>
        </p:nvSpPr>
        <p:spPr>
          <a:xfrm>
            <a:off x="1813875" y="4925163"/>
            <a:ext cx="1121100" cy="3387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CS/RNN/BOPIS </a:t>
            </a:r>
            <a:endParaRPr b="0" i="0" sz="1000" u="none" cap="none" strike="noStrike">
              <a:solidFill>
                <a:srgbClr val="000000"/>
              </a:solidFill>
              <a:latin typeface="Arial"/>
              <a:ea typeface="Arial"/>
              <a:cs typeface="Arial"/>
              <a:sym typeface="Arial"/>
            </a:endParaRPr>
          </a:p>
        </p:txBody>
      </p:sp>
      <p:sp>
        <p:nvSpPr>
          <p:cNvPr id="80" name="Google Shape;80;gd773b8997e_0_0"/>
          <p:cNvSpPr txBox="1"/>
          <p:nvPr/>
        </p:nvSpPr>
        <p:spPr>
          <a:xfrm>
            <a:off x="1784425" y="4470725"/>
            <a:ext cx="1214400" cy="3693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Competition</a:t>
            </a:r>
            <a:endParaRPr b="0" i="0" sz="1200" u="none" cap="none" strike="noStrike">
              <a:solidFill>
                <a:srgbClr val="000000"/>
              </a:solidFill>
              <a:latin typeface="Arial"/>
              <a:ea typeface="Arial"/>
              <a:cs typeface="Arial"/>
              <a:sym typeface="Arial"/>
            </a:endParaRPr>
          </a:p>
        </p:txBody>
      </p:sp>
      <p:sp>
        <p:nvSpPr>
          <p:cNvPr id="81" name="Google Shape;81;gd773b8997e_0_0"/>
          <p:cNvSpPr txBox="1"/>
          <p:nvPr/>
        </p:nvSpPr>
        <p:spPr>
          <a:xfrm>
            <a:off x="1722775" y="4042897"/>
            <a:ext cx="1341000" cy="3387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HR, Terms, Tenure</a:t>
            </a:r>
            <a:endParaRPr b="0" i="0" sz="1000" u="none" cap="none" strike="noStrike">
              <a:solidFill>
                <a:srgbClr val="000000"/>
              </a:solidFill>
              <a:latin typeface="Arial"/>
              <a:ea typeface="Arial"/>
              <a:cs typeface="Arial"/>
              <a:sym typeface="Arial"/>
            </a:endParaRPr>
          </a:p>
        </p:txBody>
      </p:sp>
      <p:sp>
        <p:nvSpPr>
          <p:cNvPr id="82" name="Google Shape;82;gd773b8997e_0_0"/>
          <p:cNvSpPr txBox="1"/>
          <p:nvPr/>
        </p:nvSpPr>
        <p:spPr>
          <a:xfrm>
            <a:off x="1737387" y="3615103"/>
            <a:ext cx="1307700" cy="3540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FET, LU, Location</a:t>
            </a:r>
            <a:endParaRPr b="0" i="0" sz="1100" u="none" cap="none" strike="noStrike">
              <a:solidFill>
                <a:srgbClr val="000000"/>
              </a:solidFill>
              <a:latin typeface="Arial"/>
              <a:ea typeface="Arial"/>
              <a:cs typeface="Arial"/>
              <a:sym typeface="Arial"/>
            </a:endParaRPr>
          </a:p>
        </p:txBody>
      </p:sp>
      <p:pic>
        <p:nvPicPr>
          <p:cNvPr id="83" name="Google Shape;83;gd773b8997e_0_0"/>
          <p:cNvPicPr preferRelativeResize="0"/>
          <p:nvPr/>
        </p:nvPicPr>
        <p:blipFill rotWithShape="1">
          <a:blip r:embed="rId4">
            <a:alphaModFix/>
          </a:blip>
          <a:srcRect b="0" l="0" r="0" t="0"/>
          <a:stretch/>
        </p:blipFill>
        <p:spPr>
          <a:xfrm>
            <a:off x="-3110215" y="6207037"/>
            <a:ext cx="2486025" cy="161925"/>
          </a:xfrm>
          <a:prstGeom prst="rect">
            <a:avLst/>
          </a:prstGeom>
          <a:noFill/>
          <a:ln>
            <a:noFill/>
          </a:ln>
        </p:spPr>
      </p:pic>
      <p:sp>
        <p:nvSpPr>
          <p:cNvPr id="84" name="Google Shape;84;gd773b8997e_0_0"/>
          <p:cNvSpPr txBox="1"/>
          <p:nvPr/>
        </p:nvSpPr>
        <p:spPr>
          <a:xfrm>
            <a:off x="184275" y="714050"/>
            <a:ext cx="9048900" cy="1477500"/>
          </a:xfrm>
          <a:prstGeom prst="rect">
            <a:avLst/>
          </a:prstGeom>
          <a:noFill/>
          <a:ln>
            <a:noFill/>
          </a:ln>
        </p:spPr>
        <p:txBody>
          <a:bodyPr anchorCtr="0" anchor="t" bIns="91425" lIns="91425" spcFirstLastPara="1" rIns="91425" wrap="square" tIns="91425">
            <a:spAutoFit/>
          </a:bodyPr>
          <a:lstStyle/>
          <a:p>
            <a:pPr indent="-349250" lvl="0" marL="457200" marR="0" rtl="0" algn="l">
              <a:lnSpc>
                <a:spcPct val="150000"/>
              </a:lnSpc>
              <a:spcBef>
                <a:spcPts val="0"/>
              </a:spcBef>
              <a:spcAft>
                <a:spcPts val="0"/>
              </a:spcAft>
              <a:buClr>
                <a:schemeClr val="dk2"/>
              </a:buClr>
              <a:buSzPts val="1900"/>
              <a:buFont typeface="Calibri"/>
              <a:buChar char="▪"/>
            </a:pPr>
            <a:r>
              <a:rPr b="0" i="0" lang="en-US" sz="2100" u="none" cap="none" strike="noStrike">
                <a:solidFill>
                  <a:srgbClr val="000000"/>
                </a:solidFill>
                <a:latin typeface="Calibri"/>
                <a:ea typeface="Calibri"/>
                <a:cs typeface="Calibri"/>
                <a:sym typeface="Calibri"/>
              </a:rPr>
              <a:t>Identify the most important variables to forecast</a:t>
            </a:r>
            <a:endParaRPr b="0" i="0" sz="2100" u="none" cap="none" strike="noStrike">
              <a:solidFill>
                <a:srgbClr val="000000"/>
              </a:solidFill>
              <a:latin typeface="Calibri"/>
              <a:ea typeface="Calibri"/>
              <a:cs typeface="Calibri"/>
              <a:sym typeface="Calibri"/>
            </a:endParaRPr>
          </a:p>
          <a:p>
            <a:pPr indent="-349250" lvl="0" marL="457200" marR="0" rtl="0" algn="l">
              <a:lnSpc>
                <a:spcPct val="150000"/>
              </a:lnSpc>
              <a:spcBef>
                <a:spcPts val="0"/>
              </a:spcBef>
              <a:spcAft>
                <a:spcPts val="0"/>
              </a:spcAft>
              <a:buClr>
                <a:schemeClr val="dk2"/>
              </a:buClr>
              <a:buSzPts val="1900"/>
              <a:buFont typeface="Calibri"/>
              <a:buChar char="▪"/>
            </a:pPr>
            <a:r>
              <a:rPr b="0" i="0" lang="en-US" sz="2100" u="none" cap="none" strike="noStrike">
                <a:solidFill>
                  <a:srgbClr val="000000"/>
                </a:solidFill>
                <a:latin typeface="Calibri"/>
                <a:ea typeface="Calibri"/>
                <a:cs typeface="Calibri"/>
                <a:sym typeface="Calibri"/>
              </a:rPr>
              <a:t>Solve Time Series Problem utilizing deep learning</a:t>
            </a:r>
            <a:endParaRPr b="0" i="0" sz="2100" u="none" cap="none" strike="noStrike">
              <a:solidFill>
                <a:srgbClr val="000000"/>
              </a:solidFill>
              <a:latin typeface="Calibri"/>
              <a:ea typeface="Calibri"/>
              <a:cs typeface="Calibri"/>
              <a:sym typeface="Calibri"/>
            </a:endParaRPr>
          </a:p>
          <a:p>
            <a:pPr indent="-349250" lvl="0" marL="457200" marR="0" rtl="0" algn="l">
              <a:lnSpc>
                <a:spcPct val="150000"/>
              </a:lnSpc>
              <a:spcBef>
                <a:spcPts val="0"/>
              </a:spcBef>
              <a:spcAft>
                <a:spcPts val="0"/>
              </a:spcAft>
              <a:buClr>
                <a:schemeClr val="dk2"/>
              </a:buClr>
              <a:buSzPts val="1900"/>
              <a:buFont typeface="Calibri"/>
              <a:buChar char="▪"/>
            </a:pPr>
            <a:r>
              <a:rPr b="0" i="0" lang="en-US" sz="2100" u="none" cap="none" strike="noStrike">
                <a:solidFill>
                  <a:srgbClr val="000000"/>
                </a:solidFill>
                <a:latin typeface="Calibri"/>
                <a:ea typeface="Calibri"/>
                <a:cs typeface="Calibri"/>
                <a:sym typeface="Calibri"/>
              </a:rPr>
              <a:t>Forecast out by week 13-26 weeks out (potentially 39-52 weeks)</a:t>
            </a:r>
            <a:endParaRPr b="0" i="0" sz="1400" u="none" cap="none" strike="noStrike">
              <a:solidFill>
                <a:srgbClr val="000000"/>
              </a:solidFill>
              <a:latin typeface="Arial"/>
              <a:ea typeface="Arial"/>
              <a:cs typeface="Arial"/>
              <a:sym typeface="Arial"/>
            </a:endParaRPr>
          </a:p>
        </p:txBody>
      </p:sp>
      <p:pic>
        <p:nvPicPr>
          <p:cNvPr id="85" name="Google Shape;85;gd773b8997e_0_0"/>
          <p:cNvPicPr preferRelativeResize="0"/>
          <p:nvPr/>
        </p:nvPicPr>
        <p:blipFill>
          <a:blip r:embed="rId5">
            <a:alphaModFix/>
          </a:blip>
          <a:stretch>
            <a:fillRect/>
          </a:stretch>
        </p:blipFill>
        <p:spPr>
          <a:xfrm>
            <a:off x="7967825" y="77675"/>
            <a:ext cx="1068650" cy="658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de6fe233a6_0_56"/>
          <p:cNvSpPr txBox="1"/>
          <p:nvPr>
            <p:ph type="title"/>
          </p:nvPr>
        </p:nvSpPr>
        <p:spPr>
          <a:xfrm>
            <a:off x="292608" y="0"/>
            <a:ext cx="8229600" cy="762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Feature Importance</a:t>
            </a:r>
            <a:r>
              <a:rPr lang="en-US"/>
              <a:t>:</a:t>
            </a:r>
            <a:endParaRPr/>
          </a:p>
        </p:txBody>
      </p:sp>
      <p:sp>
        <p:nvSpPr>
          <p:cNvPr id="91" name="Google Shape;91;gde6fe233a6_0_56"/>
          <p:cNvSpPr txBox="1"/>
          <p:nvPr>
            <p:ph idx="12" type="sldNum"/>
          </p:nvPr>
        </p:nvSpPr>
        <p:spPr>
          <a:xfrm>
            <a:off x="-15240" y="6548374"/>
            <a:ext cx="21336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92" name="Google Shape;92;gde6fe233a6_0_56"/>
          <p:cNvPicPr preferRelativeResize="0"/>
          <p:nvPr/>
        </p:nvPicPr>
        <p:blipFill>
          <a:blip r:embed="rId3">
            <a:alphaModFix/>
          </a:blip>
          <a:stretch>
            <a:fillRect/>
          </a:stretch>
        </p:blipFill>
        <p:spPr>
          <a:xfrm>
            <a:off x="7967825" y="77675"/>
            <a:ext cx="1068650" cy="658075"/>
          </a:xfrm>
          <a:prstGeom prst="rect">
            <a:avLst/>
          </a:prstGeom>
          <a:noFill/>
          <a:ln>
            <a:noFill/>
          </a:ln>
        </p:spPr>
      </p:pic>
      <p:pic>
        <p:nvPicPr>
          <p:cNvPr id="93" name="Google Shape;93;gde6fe233a6_0_56"/>
          <p:cNvPicPr preferRelativeResize="0"/>
          <p:nvPr/>
        </p:nvPicPr>
        <p:blipFill>
          <a:blip r:embed="rId4">
            <a:alphaModFix/>
          </a:blip>
          <a:stretch>
            <a:fillRect/>
          </a:stretch>
        </p:blipFill>
        <p:spPr>
          <a:xfrm>
            <a:off x="349325" y="909300"/>
            <a:ext cx="5731376" cy="3100725"/>
          </a:xfrm>
          <a:prstGeom prst="rect">
            <a:avLst/>
          </a:prstGeom>
          <a:noFill/>
          <a:ln>
            <a:noFill/>
          </a:ln>
        </p:spPr>
      </p:pic>
      <p:pic>
        <p:nvPicPr>
          <p:cNvPr id="94" name="Google Shape;94;gde6fe233a6_0_56"/>
          <p:cNvPicPr preferRelativeResize="0"/>
          <p:nvPr/>
        </p:nvPicPr>
        <p:blipFill>
          <a:blip r:embed="rId5">
            <a:alphaModFix/>
          </a:blip>
          <a:stretch>
            <a:fillRect/>
          </a:stretch>
        </p:blipFill>
        <p:spPr>
          <a:xfrm>
            <a:off x="3369475" y="3217800"/>
            <a:ext cx="5502701" cy="3330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debb2ee2bc_0_17"/>
          <p:cNvSpPr txBox="1"/>
          <p:nvPr>
            <p:ph type="title"/>
          </p:nvPr>
        </p:nvSpPr>
        <p:spPr>
          <a:xfrm>
            <a:off x="292608" y="0"/>
            <a:ext cx="8229600" cy="7620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Feature Importance: SHapley Additive exPlanations</a:t>
            </a:r>
            <a:endParaRPr/>
          </a:p>
        </p:txBody>
      </p:sp>
      <p:sp>
        <p:nvSpPr>
          <p:cNvPr id="100" name="Google Shape;100;gdebb2ee2bc_0_17"/>
          <p:cNvSpPr txBox="1"/>
          <p:nvPr>
            <p:ph idx="12" type="sldNum"/>
          </p:nvPr>
        </p:nvSpPr>
        <p:spPr>
          <a:xfrm>
            <a:off x="-15240" y="6548374"/>
            <a:ext cx="21336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900"/>
              <a:buFont typeface="Arial"/>
              <a:buNone/>
            </a:pPr>
            <a:fld id="{00000000-1234-1234-1234-123412341234}" type="slidenum">
              <a:rPr lang="en-US"/>
              <a:t>‹#›</a:t>
            </a:fld>
            <a:endParaRPr/>
          </a:p>
        </p:txBody>
      </p:sp>
      <p:pic>
        <p:nvPicPr>
          <p:cNvPr id="101" name="Google Shape;101;gdebb2ee2bc_0_17"/>
          <p:cNvPicPr preferRelativeResize="0"/>
          <p:nvPr/>
        </p:nvPicPr>
        <p:blipFill>
          <a:blip r:embed="rId3">
            <a:alphaModFix/>
          </a:blip>
          <a:stretch>
            <a:fillRect/>
          </a:stretch>
        </p:blipFill>
        <p:spPr>
          <a:xfrm>
            <a:off x="1247776" y="800325"/>
            <a:ext cx="6767049" cy="5928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debb2ee2bc_0_60"/>
          <p:cNvSpPr txBox="1"/>
          <p:nvPr>
            <p:ph type="title"/>
          </p:nvPr>
        </p:nvSpPr>
        <p:spPr>
          <a:xfrm>
            <a:off x="292608" y="0"/>
            <a:ext cx="8229600" cy="7620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Feature Importance: SHapley Additive exPlanations</a:t>
            </a:r>
            <a:endParaRPr/>
          </a:p>
        </p:txBody>
      </p:sp>
      <p:sp>
        <p:nvSpPr>
          <p:cNvPr id="107" name="Google Shape;107;gdebb2ee2bc_0_60"/>
          <p:cNvSpPr txBox="1"/>
          <p:nvPr>
            <p:ph idx="12" type="sldNum"/>
          </p:nvPr>
        </p:nvSpPr>
        <p:spPr>
          <a:xfrm>
            <a:off x="-15240" y="6548374"/>
            <a:ext cx="21336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108" name="Google Shape;108;gdebb2ee2bc_0_60"/>
          <p:cNvPicPr preferRelativeResize="0"/>
          <p:nvPr/>
        </p:nvPicPr>
        <p:blipFill>
          <a:blip r:embed="rId3">
            <a:alphaModFix/>
          </a:blip>
          <a:stretch>
            <a:fillRect/>
          </a:stretch>
        </p:blipFill>
        <p:spPr>
          <a:xfrm>
            <a:off x="126500" y="1159800"/>
            <a:ext cx="8941302" cy="720369"/>
          </a:xfrm>
          <a:prstGeom prst="rect">
            <a:avLst/>
          </a:prstGeom>
          <a:noFill/>
          <a:ln>
            <a:noFill/>
          </a:ln>
        </p:spPr>
      </p:pic>
      <p:pic>
        <p:nvPicPr>
          <p:cNvPr id="109" name="Google Shape;109;gdebb2ee2bc_0_60"/>
          <p:cNvPicPr preferRelativeResize="0"/>
          <p:nvPr/>
        </p:nvPicPr>
        <p:blipFill>
          <a:blip r:embed="rId4">
            <a:alphaModFix/>
          </a:blip>
          <a:stretch>
            <a:fillRect/>
          </a:stretch>
        </p:blipFill>
        <p:spPr>
          <a:xfrm>
            <a:off x="1090600" y="2490800"/>
            <a:ext cx="6962775" cy="1743075"/>
          </a:xfrm>
          <a:prstGeom prst="rect">
            <a:avLst/>
          </a:prstGeom>
          <a:noFill/>
          <a:ln>
            <a:noFill/>
          </a:ln>
        </p:spPr>
      </p:pic>
      <p:pic>
        <p:nvPicPr>
          <p:cNvPr id="110" name="Google Shape;110;gdebb2ee2bc_0_60"/>
          <p:cNvPicPr preferRelativeResize="0"/>
          <p:nvPr/>
        </p:nvPicPr>
        <p:blipFill>
          <a:blip r:embed="rId5">
            <a:alphaModFix/>
          </a:blip>
          <a:stretch>
            <a:fillRect/>
          </a:stretch>
        </p:blipFill>
        <p:spPr>
          <a:xfrm>
            <a:off x="0" y="4030063"/>
            <a:ext cx="9144001" cy="13886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debb2ee2bc_0_27"/>
          <p:cNvSpPr txBox="1"/>
          <p:nvPr>
            <p:ph type="title"/>
          </p:nvPr>
        </p:nvSpPr>
        <p:spPr>
          <a:xfrm>
            <a:off x="292608" y="0"/>
            <a:ext cx="8229600" cy="762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Economic Indicators</a:t>
            </a:r>
            <a:endParaRPr/>
          </a:p>
        </p:txBody>
      </p:sp>
      <p:sp>
        <p:nvSpPr>
          <p:cNvPr id="116" name="Google Shape;116;gdebb2ee2bc_0_27"/>
          <p:cNvSpPr txBox="1"/>
          <p:nvPr>
            <p:ph idx="12" type="sldNum"/>
          </p:nvPr>
        </p:nvSpPr>
        <p:spPr>
          <a:xfrm>
            <a:off x="-15240" y="6548374"/>
            <a:ext cx="21336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900"/>
              <a:buFont typeface="Arial"/>
              <a:buNone/>
            </a:pPr>
            <a:fld id="{00000000-1234-1234-1234-123412341234}" type="slidenum">
              <a:rPr lang="en-US"/>
              <a:t>‹#›</a:t>
            </a:fld>
            <a:endParaRPr/>
          </a:p>
        </p:txBody>
      </p:sp>
      <p:pic>
        <p:nvPicPr>
          <p:cNvPr id="117" name="Google Shape;117;gdebb2ee2bc_0_27"/>
          <p:cNvPicPr preferRelativeResize="0"/>
          <p:nvPr/>
        </p:nvPicPr>
        <p:blipFill>
          <a:blip r:embed="rId3">
            <a:alphaModFix/>
          </a:blip>
          <a:stretch>
            <a:fillRect/>
          </a:stretch>
        </p:blipFill>
        <p:spPr>
          <a:xfrm>
            <a:off x="5791600" y="1243025"/>
            <a:ext cx="2951500" cy="4371950"/>
          </a:xfrm>
          <a:prstGeom prst="rect">
            <a:avLst/>
          </a:prstGeom>
          <a:noFill/>
          <a:ln>
            <a:noFill/>
          </a:ln>
        </p:spPr>
      </p:pic>
      <p:pic>
        <p:nvPicPr>
          <p:cNvPr id="118" name="Google Shape;118;gdebb2ee2bc_0_27"/>
          <p:cNvPicPr preferRelativeResize="0"/>
          <p:nvPr/>
        </p:nvPicPr>
        <p:blipFill>
          <a:blip r:embed="rId4">
            <a:alphaModFix/>
          </a:blip>
          <a:stretch>
            <a:fillRect/>
          </a:stretch>
        </p:blipFill>
        <p:spPr>
          <a:xfrm>
            <a:off x="243550" y="2736400"/>
            <a:ext cx="5486800" cy="2854862"/>
          </a:xfrm>
          <a:prstGeom prst="rect">
            <a:avLst/>
          </a:prstGeom>
          <a:noFill/>
          <a:ln>
            <a:noFill/>
          </a:ln>
        </p:spPr>
      </p:pic>
      <p:sp>
        <p:nvSpPr>
          <p:cNvPr id="119" name="Google Shape;119;gdebb2ee2bc_0_27"/>
          <p:cNvSpPr txBox="1"/>
          <p:nvPr/>
        </p:nvSpPr>
        <p:spPr>
          <a:xfrm>
            <a:off x="178150" y="1105925"/>
            <a:ext cx="9048900" cy="992700"/>
          </a:xfrm>
          <a:prstGeom prst="rect">
            <a:avLst/>
          </a:prstGeom>
          <a:noFill/>
          <a:ln>
            <a:noFill/>
          </a:ln>
        </p:spPr>
        <p:txBody>
          <a:bodyPr anchorCtr="0" anchor="t" bIns="91425" lIns="91425" spcFirstLastPara="1" rIns="91425" wrap="square" tIns="91425">
            <a:spAutoFit/>
          </a:bodyPr>
          <a:lstStyle/>
          <a:p>
            <a:pPr indent="-349250" lvl="0" marL="457200" marR="0" rtl="0" algn="l">
              <a:lnSpc>
                <a:spcPct val="150000"/>
              </a:lnSpc>
              <a:spcBef>
                <a:spcPts val="0"/>
              </a:spcBef>
              <a:spcAft>
                <a:spcPts val="0"/>
              </a:spcAft>
              <a:buClr>
                <a:schemeClr val="dk2"/>
              </a:buClr>
              <a:buSzPts val="1900"/>
              <a:buFont typeface="Calibri"/>
              <a:buChar char="▪"/>
            </a:pPr>
            <a:r>
              <a:rPr lang="en-US" sz="2100">
                <a:latin typeface="Calibri"/>
                <a:ea typeface="Calibri"/>
                <a:cs typeface="Calibri"/>
                <a:sym typeface="Calibri"/>
              </a:rPr>
              <a:t>Unemployment Rate by State</a:t>
            </a:r>
            <a:endParaRPr b="0" i="0" sz="2100" u="none" cap="none" strike="noStrike">
              <a:solidFill>
                <a:srgbClr val="000000"/>
              </a:solidFill>
              <a:latin typeface="Calibri"/>
              <a:ea typeface="Calibri"/>
              <a:cs typeface="Calibri"/>
              <a:sym typeface="Calibri"/>
            </a:endParaRPr>
          </a:p>
          <a:p>
            <a:pPr indent="-349250" lvl="0" marL="457200" marR="0" rtl="0" algn="l">
              <a:lnSpc>
                <a:spcPct val="150000"/>
              </a:lnSpc>
              <a:spcBef>
                <a:spcPts val="0"/>
              </a:spcBef>
              <a:spcAft>
                <a:spcPts val="0"/>
              </a:spcAft>
              <a:buClr>
                <a:schemeClr val="dk2"/>
              </a:buClr>
              <a:buSzPts val="1900"/>
              <a:buFont typeface="Calibri"/>
              <a:buChar char="▪"/>
            </a:pPr>
            <a:r>
              <a:rPr lang="en-US" sz="2100">
                <a:latin typeface="Calibri"/>
                <a:ea typeface="Calibri"/>
                <a:cs typeface="Calibri"/>
                <a:sym typeface="Calibri"/>
              </a:rPr>
              <a:t>Youth unemployment 14-24 year olds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de6fe233a6_0_105"/>
          <p:cNvSpPr txBox="1"/>
          <p:nvPr>
            <p:ph type="title"/>
          </p:nvPr>
        </p:nvSpPr>
        <p:spPr>
          <a:xfrm>
            <a:off x="292608" y="0"/>
            <a:ext cx="8229600" cy="762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Economic Indicators:</a:t>
            </a:r>
            <a:endParaRPr/>
          </a:p>
        </p:txBody>
      </p:sp>
      <p:sp>
        <p:nvSpPr>
          <p:cNvPr id="125" name="Google Shape;125;gde6fe233a6_0_105"/>
          <p:cNvSpPr txBox="1"/>
          <p:nvPr>
            <p:ph idx="12" type="sldNum"/>
          </p:nvPr>
        </p:nvSpPr>
        <p:spPr>
          <a:xfrm>
            <a:off x="-15240" y="6548374"/>
            <a:ext cx="21336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900"/>
              <a:buFont typeface="Arial"/>
              <a:buNone/>
            </a:pPr>
            <a:fld id="{00000000-1234-1234-1234-123412341234}" type="slidenum">
              <a:rPr lang="en-US"/>
              <a:t>‹#›</a:t>
            </a:fld>
            <a:endParaRPr/>
          </a:p>
        </p:txBody>
      </p:sp>
      <p:pic>
        <p:nvPicPr>
          <p:cNvPr id="126" name="Google Shape;126;gde6fe233a6_0_105"/>
          <p:cNvPicPr preferRelativeResize="0"/>
          <p:nvPr/>
        </p:nvPicPr>
        <p:blipFill>
          <a:blip r:embed="rId3">
            <a:alphaModFix/>
          </a:blip>
          <a:stretch>
            <a:fillRect/>
          </a:stretch>
        </p:blipFill>
        <p:spPr>
          <a:xfrm>
            <a:off x="7967825" y="77675"/>
            <a:ext cx="1068650" cy="658075"/>
          </a:xfrm>
          <a:prstGeom prst="rect">
            <a:avLst/>
          </a:prstGeom>
          <a:noFill/>
          <a:ln>
            <a:noFill/>
          </a:ln>
        </p:spPr>
      </p:pic>
      <p:pic>
        <p:nvPicPr>
          <p:cNvPr id="127" name="Google Shape;127;gde6fe233a6_0_105"/>
          <p:cNvPicPr preferRelativeResize="0"/>
          <p:nvPr/>
        </p:nvPicPr>
        <p:blipFill>
          <a:blip r:embed="rId4">
            <a:alphaModFix/>
          </a:blip>
          <a:stretch>
            <a:fillRect/>
          </a:stretch>
        </p:blipFill>
        <p:spPr>
          <a:xfrm>
            <a:off x="152400" y="2590800"/>
            <a:ext cx="8839199" cy="2660779"/>
          </a:xfrm>
          <a:prstGeom prst="rect">
            <a:avLst/>
          </a:prstGeom>
          <a:noFill/>
          <a:ln>
            <a:noFill/>
          </a:ln>
        </p:spPr>
      </p:pic>
      <p:sp>
        <p:nvSpPr>
          <p:cNvPr id="128" name="Google Shape;128;gde6fe233a6_0_105"/>
          <p:cNvSpPr txBox="1"/>
          <p:nvPr/>
        </p:nvSpPr>
        <p:spPr>
          <a:xfrm>
            <a:off x="228600" y="1251850"/>
            <a:ext cx="6464100" cy="992700"/>
          </a:xfrm>
          <a:prstGeom prst="rect">
            <a:avLst/>
          </a:prstGeom>
          <a:noFill/>
          <a:ln>
            <a:noFill/>
          </a:ln>
        </p:spPr>
        <p:txBody>
          <a:bodyPr anchorCtr="0" anchor="t" bIns="91425" lIns="91425" spcFirstLastPara="1" rIns="91425" wrap="square" tIns="91425">
            <a:spAutoFit/>
          </a:bodyPr>
          <a:lstStyle/>
          <a:p>
            <a:pPr indent="-349250" lvl="0" marL="457200" rtl="0" algn="l">
              <a:lnSpc>
                <a:spcPct val="150000"/>
              </a:lnSpc>
              <a:spcBef>
                <a:spcPts val="0"/>
              </a:spcBef>
              <a:spcAft>
                <a:spcPts val="0"/>
              </a:spcAft>
              <a:buClr>
                <a:schemeClr val="dk2"/>
              </a:buClr>
              <a:buSzPts val="1900"/>
              <a:buFont typeface="Calibri"/>
              <a:buChar char="▪"/>
            </a:pPr>
            <a:r>
              <a:rPr lang="en-US" sz="2100">
                <a:latin typeface="Calibri"/>
                <a:ea typeface="Calibri"/>
                <a:cs typeface="Calibri"/>
                <a:sym typeface="Calibri"/>
              </a:rPr>
              <a:t>US Building Permits by Local Zip</a:t>
            </a:r>
            <a:endParaRPr sz="2100">
              <a:latin typeface="Calibri"/>
              <a:ea typeface="Calibri"/>
              <a:cs typeface="Calibri"/>
              <a:sym typeface="Calibri"/>
            </a:endParaRPr>
          </a:p>
          <a:p>
            <a:pPr indent="-349250" lvl="0" marL="457200" rtl="0" algn="l">
              <a:lnSpc>
                <a:spcPct val="150000"/>
              </a:lnSpc>
              <a:spcBef>
                <a:spcPts val="0"/>
              </a:spcBef>
              <a:spcAft>
                <a:spcPts val="0"/>
              </a:spcAft>
              <a:buClr>
                <a:schemeClr val="dk2"/>
              </a:buClr>
              <a:buSzPts val="1900"/>
              <a:buFont typeface="Calibri"/>
              <a:buChar char="▪"/>
            </a:pPr>
            <a:r>
              <a:rPr lang="en-US" sz="2100">
                <a:latin typeface="Calibri"/>
                <a:ea typeface="Calibri"/>
                <a:cs typeface="Calibri"/>
                <a:sym typeface="Calibri"/>
              </a:rPr>
              <a:t>Local Mortgage Applications</a:t>
            </a:r>
            <a:endParaRPr sz="2100">
              <a:latin typeface="Calibri"/>
              <a:ea typeface="Calibri"/>
              <a:cs typeface="Calibri"/>
              <a:sym typeface="Calibri"/>
            </a:endParaRPr>
          </a:p>
        </p:txBody>
      </p:sp>
      <p:sp>
        <p:nvSpPr>
          <p:cNvPr id="129" name="Google Shape;129;gde6fe233a6_0_105"/>
          <p:cNvSpPr txBox="1"/>
          <p:nvPr/>
        </p:nvSpPr>
        <p:spPr>
          <a:xfrm>
            <a:off x="5246900" y="1260700"/>
            <a:ext cx="3000000" cy="992700"/>
          </a:xfrm>
          <a:prstGeom prst="rect">
            <a:avLst/>
          </a:prstGeom>
          <a:noFill/>
          <a:ln>
            <a:noFill/>
          </a:ln>
        </p:spPr>
        <p:txBody>
          <a:bodyPr anchorCtr="0" anchor="t" bIns="91425" lIns="91425" spcFirstLastPara="1" rIns="91425" wrap="square" tIns="91425">
            <a:spAutoFit/>
          </a:bodyPr>
          <a:lstStyle/>
          <a:p>
            <a:pPr indent="-349250" lvl="0" marL="457200" rtl="0" algn="l">
              <a:lnSpc>
                <a:spcPct val="150000"/>
              </a:lnSpc>
              <a:spcBef>
                <a:spcPts val="0"/>
              </a:spcBef>
              <a:spcAft>
                <a:spcPts val="0"/>
              </a:spcAft>
              <a:buClr>
                <a:schemeClr val="dk2"/>
              </a:buClr>
              <a:buSzPts val="1900"/>
              <a:buFont typeface="Calibri"/>
              <a:buChar char="▪"/>
            </a:pPr>
            <a:r>
              <a:rPr lang="en-US" sz="2100">
                <a:latin typeface="Calibri"/>
                <a:ea typeface="Calibri"/>
                <a:cs typeface="Calibri"/>
                <a:sym typeface="Calibri"/>
              </a:rPr>
              <a:t>Interest Rates</a:t>
            </a:r>
            <a:endParaRPr sz="2100">
              <a:latin typeface="Calibri"/>
              <a:ea typeface="Calibri"/>
              <a:cs typeface="Calibri"/>
              <a:sym typeface="Calibri"/>
            </a:endParaRPr>
          </a:p>
          <a:p>
            <a:pPr indent="-349250" lvl="0" marL="457200" rtl="0" algn="l">
              <a:lnSpc>
                <a:spcPct val="150000"/>
              </a:lnSpc>
              <a:spcBef>
                <a:spcPts val="0"/>
              </a:spcBef>
              <a:spcAft>
                <a:spcPts val="0"/>
              </a:spcAft>
              <a:buClr>
                <a:schemeClr val="dk2"/>
              </a:buClr>
              <a:buSzPts val="1900"/>
              <a:buFont typeface="Calibri"/>
              <a:buChar char="▪"/>
            </a:pPr>
            <a:r>
              <a:rPr lang="en-US" sz="2100">
                <a:latin typeface="Calibri"/>
                <a:ea typeface="Calibri"/>
                <a:cs typeface="Calibri"/>
                <a:sym typeface="Calibri"/>
              </a:rPr>
              <a:t>Gasoline Prices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3_THD 2015 - Standard Template">
  <a:themeElements>
    <a:clrScheme name="THD PowerPoint Template">
      <a:dk1>
        <a:srgbClr val="1C1C1C"/>
      </a:dk1>
      <a:lt1>
        <a:srgbClr val="FFFFFF"/>
      </a:lt1>
      <a:dk2>
        <a:srgbClr val="F58220"/>
      </a:dk2>
      <a:lt2>
        <a:srgbClr val="E8E8E8"/>
      </a:lt2>
      <a:accent1>
        <a:srgbClr val="D0D0D0"/>
      </a:accent1>
      <a:accent2>
        <a:srgbClr val="AEAEAE"/>
      </a:accent2>
      <a:accent3>
        <a:srgbClr val="F58220"/>
      </a:accent3>
      <a:accent4>
        <a:srgbClr val="E8E8E8"/>
      </a:accent4>
      <a:accent5>
        <a:srgbClr val="C6C6C6"/>
      </a:accent5>
      <a:accent6>
        <a:srgbClr val="F58220"/>
      </a:accent6>
      <a:hlink>
        <a:srgbClr val="5F5F5F"/>
      </a:hlink>
      <a:folHlink>
        <a:srgbClr val="0000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2018-01-19T01:16:08Z</dcterms:created>
  <dc:creator>Altenbach, Stephen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0x01010017A51E0741DDC24AAFECBC9B613AF99D</vt:lpwstr>
  </property>
</Properties>
</file>