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2"/>
  </p:notesMasterIdLst>
  <p:sldIdLst>
    <p:sldId id="256" r:id="rId5"/>
    <p:sldId id="257" r:id="rId6"/>
    <p:sldId id="258" r:id="rId7"/>
    <p:sldId id="9700" r:id="rId8"/>
    <p:sldId id="262" r:id="rId9"/>
    <p:sldId id="260" r:id="rId10"/>
    <p:sldId id="259" r:id="rId11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orient="horz" pos="645">
          <p15:clr>
            <a:srgbClr val="A4A3A4"/>
          </p15:clr>
        </p15:guide>
        <p15:guide id="3" pos="186">
          <p15:clr>
            <a:srgbClr val="A4A3A4"/>
          </p15:clr>
        </p15:guide>
        <p15:guide id="4" pos="5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22303-3E6E-E049-BF5B-50B128EB3A74}" v="157" dt="2021-04-13T13:16:3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3494"/>
        <p:guide orient="horz" pos="645"/>
        <p:guide pos="186"/>
        <p:guide pos="5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2F94C-ABB4-C646-9D6E-CE53D4AF787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84BA-1729-1246-95BE-BDB4A08D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B3C71-6033-449A-A632-FEDB732EF4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59352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D9D726-9365-4375-848B-A4C40E55061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51386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4975" y="1509714"/>
            <a:ext cx="8274051" cy="461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688338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FF6A50D-EB76-1747-8522-6184C213E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8269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FF6A50D-EB76-1747-8522-6184C213E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94C9C8-414C-6C42-8B51-33B777238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Northwestern Practicum: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Intro to Shrink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4F8E-2C4E-894E-B247-40EA42E67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13</a:t>
            </a:r>
            <a:r>
              <a:rPr lang="en-US" baseline="30000" dirty="0"/>
              <a:t>th</a:t>
            </a:r>
            <a:r>
              <a:rPr lang="en-US" dirty="0"/>
              <a:t>, 2021 </a:t>
            </a:r>
          </a:p>
        </p:txBody>
      </p:sp>
    </p:spTree>
    <p:extLst>
      <p:ext uri="{BB962C8B-B14F-4D97-AF65-F5344CB8AC3E}">
        <p14:creationId xmlns:p14="http://schemas.microsoft.com/office/powerpoint/2010/main" val="36793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E1D813D-2C66-7C4B-988F-72733C355A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53794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E1D813D-2C66-7C4B-988F-72733C355A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1770A4-1BFF-8E49-8AA5-06ED3809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is shrink?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2CAA-26EE-5C4C-AFBB-7C6E1E1F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020762"/>
            <a:ext cx="8229600" cy="5449612"/>
          </a:xfrm>
        </p:spPr>
        <p:txBody>
          <a:bodyPr>
            <a:normAutofit/>
          </a:bodyPr>
          <a:lstStyle/>
          <a:p>
            <a:r>
              <a:rPr lang="en-US" dirty="0"/>
              <a:t>Shrink is the difference in what a company </a:t>
            </a:r>
            <a:r>
              <a:rPr lang="en-US" b="1" i="1" dirty="0"/>
              <a:t>should</a:t>
            </a:r>
            <a:r>
              <a:rPr lang="en-US" i="1" dirty="0"/>
              <a:t> </a:t>
            </a:r>
            <a:r>
              <a:rPr lang="en-US" dirty="0"/>
              <a:t>have and what a company </a:t>
            </a:r>
            <a:r>
              <a:rPr lang="en-US" b="1" i="1" dirty="0"/>
              <a:t>actually</a:t>
            </a:r>
            <a:r>
              <a:rPr lang="en-US" i="1" dirty="0"/>
              <a:t> </a:t>
            </a:r>
            <a:r>
              <a:rPr lang="en-US" dirty="0"/>
              <a:t>has</a:t>
            </a:r>
          </a:p>
          <a:p>
            <a:endParaRPr lang="en-US" dirty="0"/>
          </a:p>
          <a:p>
            <a:r>
              <a:rPr lang="en-US" dirty="0"/>
              <a:t>Home Depot shrink is the difference between the quantity of products counted at physical inventory and the store’s book inventory </a:t>
            </a:r>
          </a:p>
          <a:p>
            <a:pPr lvl="1"/>
            <a:r>
              <a:rPr lang="en-US" dirty="0"/>
              <a:t>Occurs at the </a:t>
            </a:r>
            <a:r>
              <a:rPr lang="en-US" u="sng" dirty="0"/>
              <a:t>retail dollar amount </a:t>
            </a:r>
            <a:r>
              <a:rPr lang="en-US" dirty="0"/>
              <a:t>of the products </a:t>
            </a:r>
          </a:p>
          <a:p>
            <a:pPr lvl="1"/>
            <a:r>
              <a:rPr lang="en-US" b="1" i="1" dirty="0"/>
              <a:t>Example: </a:t>
            </a:r>
            <a:r>
              <a:rPr lang="en-US" i="1" dirty="0"/>
              <a:t>If a product is $99.99 and book inventory is 10, but during the physical inventory we can only find 9. We would shrink </a:t>
            </a:r>
            <a:r>
              <a:rPr lang="en-US" b="1" i="1" dirty="0">
                <a:solidFill>
                  <a:srgbClr val="FF0000"/>
                </a:solidFill>
              </a:rPr>
              <a:t>$99.99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1800" i="1" dirty="0"/>
              <a:t>Home Depot’s shrink calculations is typical across industry, but other measurements could include cost of the product to the retail </a:t>
            </a:r>
          </a:p>
          <a:p>
            <a:pPr lvl="1"/>
            <a:r>
              <a:rPr lang="en-US" sz="1600" i="1" dirty="0"/>
              <a:t>Example: If a product retails for $99.99, but only cost to the retailer is $79.99, then the shrink would be </a:t>
            </a:r>
            <a:r>
              <a:rPr lang="en-US" sz="1600" b="1" i="1" dirty="0"/>
              <a:t>$79.99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40EAA-A878-814E-9A9D-5D368B6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2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6004ADA-A8CF-1F40-908B-07262E373F1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39888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6004ADA-A8CF-1F40-908B-07262E373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86A4B7-26FB-6C42-AEC8-D175F986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Key metrics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BB7D-E94C-1E49-8199-C5A8EF06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Shrink $ (dollar)</a:t>
            </a:r>
            <a:r>
              <a:rPr lang="en-US" dirty="0"/>
              <a:t>: sum of all shrinking products at physical inventory</a:t>
            </a:r>
          </a:p>
          <a:p>
            <a:pPr lvl="1"/>
            <a:r>
              <a:rPr lang="en-US" i="1" dirty="0"/>
              <a:t>Calc: sum(retail $ of product * quantity of missing) </a:t>
            </a:r>
          </a:p>
          <a:p>
            <a:r>
              <a:rPr lang="en-US" b="1" dirty="0"/>
              <a:t>Swell $ (dollar): </a:t>
            </a:r>
            <a:r>
              <a:rPr lang="en-US" dirty="0"/>
              <a:t>sum of all extra products at physical inventory </a:t>
            </a:r>
          </a:p>
          <a:p>
            <a:pPr lvl="1"/>
            <a:r>
              <a:rPr lang="en-US" i="1" dirty="0"/>
              <a:t>Calc: sum(retail $ of product * quantity of extra)</a:t>
            </a:r>
          </a:p>
          <a:p>
            <a:r>
              <a:rPr lang="en-US" b="1" dirty="0"/>
              <a:t>Sales</a:t>
            </a:r>
            <a:r>
              <a:rPr lang="en-US" dirty="0"/>
              <a:t>: sum of all sales and returns at the end of the year</a:t>
            </a:r>
          </a:p>
          <a:p>
            <a:pPr lvl="1"/>
            <a:r>
              <a:rPr lang="en-US" i="1" dirty="0"/>
              <a:t>Calc: sum(total sales – total returns) </a:t>
            </a:r>
          </a:p>
          <a:p>
            <a:r>
              <a:rPr lang="en-US" b="1" dirty="0"/>
              <a:t>Shrink Rate</a:t>
            </a:r>
            <a:r>
              <a:rPr lang="en-US" dirty="0"/>
              <a:t>: sum of all shrink $ divided by the sales, represented by a percent of sales </a:t>
            </a:r>
          </a:p>
          <a:p>
            <a:pPr lvl="1"/>
            <a:r>
              <a:rPr lang="en-US" i="1" dirty="0"/>
              <a:t>Calc: sum(shrink $) / sum(sales)</a:t>
            </a:r>
          </a:p>
          <a:p>
            <a:pPr lvl="1"/>
            <a:r>
              <a:rPr lang="en-US" dirty="0"/>
              <a:t>Example: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E95A8-2E88-A347-8F6A-F5CBBA6E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3</a:t>
            </a:fld>
            <a:endParaRPr lang="en-US">
              <a:solidFill>
                <a:srgbClr val="1C1C1C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02CE1-7FE8-594E-8F2F-649FAFD06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458" y="4238625"/>
            <a:ext cx="4533900" cy="1308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55A00-D26E-7E47-B4C6-DAEB63F95EB1}"/>
              </a:ext>
            </a:extLst>
          </p:cNvPr>
          <p:cNvSpPr txBox="1"/>
          <p:nvPr/>
        </p:nvSpPr>
        <p:spPr>
          <a:xfrm>
            <a:off x="292608" y="5902043"/>
            <a:ext cx="783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shrink metrics can be aggregated from store-item(STR/SKU) level to company totals using the same formulas </a:t>
            </a:r>
          </a:p>
        </p:txBody>
      </p:sp>
    </p:spTree>
    <p:extLst>
      <p:ext uri="{BB962C8B-B14F-4D97-AF65-F5344CB8AC3E}">
        <p14:creationId xmlns:p14="http://schemas.microsoft.com/office/powerpoint/2010/main" val="89386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0272"/>
            <a:ext cx="9144000" cy="83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2000" b="1" dirty="0">
                <a:solidFill>
                  <a:srgbClr val="FFFFFF"/>
                </a:solidFill>
              </a:rPr>
              <a:t>  Types of Inventories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DDE3B-6E17-4A89-9F93-DBB317C0A6AD}" type="slidenum">
              <a:rPr lang="en-US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B247423-159A-7D4C-8F5B-F6A649C6C2F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44958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B247423-159A-7D4C-8F5B-F6A649C6C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D0E050-C0DC-E645-A4EA-4B00BEC1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Book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A5ED-1E0A-AF41-A32C-6A8B0FDE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Book inventory </a:t>
            </a:r>
            <a:r>
              <a:rPr lang="en-US" dirty="0"/>
              <a:t>is the amount of inventory recorded in your financial statements </a:t>
            </a:r>
          </a:p>
          <a:p>
            <a:r>
              <a:rPr lang="en-US" dirty="0"/>
              <a:t>Maintained at the retail $ level (not in units) </a:t>
            </a:r>
          </a:p>
          <a:p>
            <a:r>
              <a:rPr lang="en-US" dirty="0"/>
              <a:t>Calculated at the Store/SKU level monthly </a:t>
            </a:r>
          </a:p>
          <a:p>
            <a:pPr marL="0" indent="0">
              <a:buNone/>
            </a:pPr>
            <a:r>
              <a:rPr lang="en-US" b="1" i="1" dirty="0"/>
              <a:t>How does book inventory impact shrink? </a:t>
            </a:r>
            <a:endParaRPr lang="en-US" dirty="0"/>
          </a:p>
          <a:p>
            <a:r>
              <a:rPr lang="en-US" dirty="0"/>
              <a:t>Adding too much inventory to your book would cause shrink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809C1-B5B3-7A4E-BE8B-A7B40A90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08FE7-6D02-984A-99BD-69418EC19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140" y="3283743"/>
            <a:ext cx="5461276" cy="2336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71F79-4D50-3B44-8D48-50574BC78553}"/>
              </a:ext>
            </a:extLst>
          </p:cNvPr>
          <p:cNvSpPr txBox="1"/>
          <p:nvPr/>
        </p:nvSpPr>
        <p:spPr>
          <a:xfrm>
            <a:off x="322425" y="5927699"/>
            <a:ext cx="786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Failing to reduce book inventory when product leaves the store would cause shrink (e.g., not recording a sale)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4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D5EBE79-A04F-D84B-A88B-F146D87770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03555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D5EBE79-A04F-D84B-A88B-F146D8777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C942B2E-7777-1B49-9430-6347FF44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Perpetual Inventory (on-hand inventory)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F83-8ED0-DA4C-A1F9-419584A4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020762"/>
            <a:ext cx="8229600" cy="5320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is Perpetual Inventory? </a:t>
            </a:r>
            <a:endParaRPr lang="en-US" dirty="0"/>
          </a:p>
          <a:p>
            <a:r>
              <a:rPr lang="en-US" dirty="0"/>
              <a:t>Perpetual Inventory is the operational inventory record (non-financial) of how many units are in the store of a given SKU </a:t>
            </a:r>
          </a:p>
          <a:p>
            <a:r>
              <a:rPr lang="en-US" dirty="0"/>
              <a:t>Perpetual Inventory has </a:t>
            </a:r>
            <a:r>
              <a:rPr lang="en-US" b="1" dirty="0"/>
              <a:t>NO </a:t>
            </a:r>
            <a:r>
              <a:rPr lang="en-US" dirty="0"/>
              <a:t>impact on shrink/swell results </a:t>
            </a:r>
          </a:p>
          <a:p>
            <a:r>
              <a:rPr lang="en-US" dirty="0"/>
              <a:t>Also called on-hand inventory or “on-hands”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How is Perpetual Inventory Calculated? </a:t>
            </a:r>
            <a:endParaRPr lang="en-US" dirty="0"/>
          </a:p>
          <a:p>
            <a:r>
              <a:rPr lang="en-US" dirty="0"/>
              <a:t>Calculated similarly to book, but movement only occurs at the unit level (e.g., price changes will not impact perpetual counts)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On-Hand adjustments allow associates to change perpetual inventory units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1B6E-C734-004A-9494-61033C1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1C1C1C"/>
                </a:solidFill>
              </a:rPr>
              <a:pPr/>
              <a:t>6</a:t>
            </a:fld>
            <a:endParaRPr lang="en-US">
              <a:solidFill>
                <a:srgbClr val="1C1C1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04498-983F-E741-A0B8-E4546B138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55" y="3972933"/>
            <a:ext cx="8543714" cy="13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4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E9173A9-0311-BA44-8E45-7D55938517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878820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E9173A9-0311-BA44-8E45-7D5593851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EAC809-6231-9848-A1F3-1BCB6136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Physical Inventory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41A1-B2AB-874B-A9A3-CFA2A1EA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What is Physical Inventory? </a:t>
            </a:r>
            <a:endParaRPr lang="en-US" dirty="0"/>
          </a:p>
          <a:p>
            <a:r>
              <a:rPr lang="en-US" dirty="0"/>
              <a:t>▪The retail dollar amount of the physical product counted in the store ▪Maintained at the retail $ level (not in units) </a:t>
            </a:r>
          </a:p>
          <a:p>
            <a:r>
              <a:rPr lang="en-US" b="1" i="1" dirty="0"/>
              <a:t>How is Physical Inventory Calculated? </a:t>
            </a:r>
            <a:endParaRPr lang="en-US" dirty="0"/>
          </a:p>
          <a:p>
            <a:r>
              <a:rPr lang="en-US" dirty="0"/>
              <a:t>▪Physical inventory is the </a:t>
            </a:r>
            <a:r>
              <a:rPr lang="en-US" b="1" dirty="0"/>
              <a:t>annual </a:t>
            </a:r>
            <a:r>
              <a:rPr lang="en-US" dirty="0"/>
              <a:t>process to count all product in each store </a:t>
            </a:r>
          </a:p>
          <a:p>
            <a:r>
              <a:rPr lang="en-US" dirty="0"/>
              <a:t>▪Performed by third-party RGIS with HD Associate (Inventory Supervisor) </a:t>
            </a:r>
          </a:p>
          <a:p>
            <a:r>
              <a:rPr lang="en-US" dirty="0"/>
              <a:t>▪Units counted are multiplied by current retail and compared to expected Book Inventory to produce shrink amount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1D521-70D5-044A-A489-E1D1CCF1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726-9365-4375-848B-A4C40E550619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C0D536-6C51-1C42-B21C-4C8450AEF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50" y="4532113"/>
            <a:ext cx="7989316" cy="13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45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D Theme">
  <a:themeElements>
    <a:clrScheme name="Home Depot Them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D Theme" id="{0406EA76-C14D-B044-B590-1B86DBC6B039}" vid="{2A483EE4-B153-E64A-9BD6-D37BA6BD46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9A5F04C03974DB766644D0A7E3C25" ma:contentTypeVersion="11" ma:contentTypeDescription="Create a new document." ma:contentTypeScope="" ma:versionID="9cfaa2edfca25ea5ead9e5d8036051e7">
  <xsd:schema xmlns:xsd="http://www.w3.org/2001/XMLSchema" xmlns:xs="http://www.w3.org/2001/XMLSchema" xmlns:p="http://schemas.microsoft.com/office/2006/metadata/properties" xmlns:ns2="377b422d-0563-4a87-8860-dc420408a757" xmlns:ns3="bf08e418-c0d3-4425-8939-8ebd4e5b9b9a" targetNamespace="http://schemas.microsoft.com/office/2006/metadata/properties" ma:root="true" ma:fieldsID="f2aa0ec07b588160f9bcf3b4a323c172" ns2:_="" ns3:_="">
    <xsd:import namespace="377b422d-0563-4a87-8860-dc420408a757"/>
    <xsd:import namespace="bf08e418-c0d3-4425-8939-8ebd4e5b9b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b422d-0563-4a87-8860-dc420408a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8e418-c0d3-4425-8939-8ebd4e5b9b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65B175-3918-4803-8EFF-E97D30FFA493}">
  <ds:schemaRefs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f08e418-c0d3-4425-8939-8ebd4e5b9b9a"/>
    <ds:schemaRef ds:uri="http://schemas.microsoft.com/office/2006/documentManagement/types"/>
    <ds:schemaRef ds:uri="http://purl.org/dc/terms/"/>
    <ds:schemaRef ds:uri="377b422d-0563-4a87-8860-dc420408a757"/>
  </ds:schemaRefs>
</ds:datastoreItem>
</file>

<file path=customXml/itemProps2.xml><?xml version="1.0" encoding="utf-8"?>
<ds:datastoreItem xmlns:ds="http://schemas.openxmlformats.org/officeDocument/2006/customXml" ds:itemID="{7CEF2392-82FD-4606-8EA8-0C7E96EAA4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58661-EBC9-4624-BFE0-B9784A6B9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7b422d-0563-4a87-8860-dc420408a757"/>
    <ds:schemaRef ds:uri="bf08e418-c0d3-4425-8939-8ebd4e5b9b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HD Theme</Template>
  <TotalTime>45</TotalTime>
  <Words>530</Words>
  <Application>Microsoft Macintosh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HD Theme</vt:lpstr>
      <vt:lpstr>think-cell Slide</vt:lpstr>
      <vt:lpstr>Northwestern Practicum:  Intro to Shrink</vt:lpstr>
      <vt:lpstr>What is shrink?</vt:lpstr>
      <vt:lpstr>Key metrics for this project</vt:lpstr>
      <vt:lpstr>PowerPoint Presentation</vt:lpstr>
      <vt:lpstr>Book Inventory</vt:lpstr>
      <vt:lpstr>Perpetual Inventory (on-hand inventory)</vt:lpstr>
      <vt:lpstr>Physical Inventory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Shrink</dc:title>
  <dc:creator>Thomas, Samuel C</dc:creator>
  <cp:lastModifiedBy>Thomas, Samuel C</cp:lastModifiedBy>
  <cp:revision>4</cp:revision>
  <dcterms:created xsi:type="dcterms:W3CDTF">2021-04-12T13:10:18Z</dcterms:created>
  <dcterms:modified xsi:type="dcterms:W3CDTF">2021-04-13T13:16:31Z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0x0101002C39A5F04C03974DB766644D0A7E3C25</vt:lpwstr>
  </property>
</Properties>
</file>