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5" r:id="rId20"/>
    <p:sldId id="274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67326" autoAdjust="0"/>
  </p:normalViewPr>
  <p:slideViewPr>
    <p:cSldViewPr snapToGrid="0">
      <p:cViewPr varScale="1">
        <p:scale>
          <a:sx n="74" d="100"/>
          <a:sy n="74" d="100"/>
        </p:scale>
        <p:origin x="17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D05B-EB7F-4344-AE25-CE70B41EAF6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2C0F-A7EF-463C-ABA0-588B2835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2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Fully-connected layers are commonly used in neural networks, and connect every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 to every output neuron.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fully-connected layers directly correspond to GEMMs, their performance trends are identical to those described previously,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7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3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3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6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deep learning with neural networks faster and more power efficient. In practice that means focusing on a function called GEMM. It’s part of the BLAS (Basic Linear Algebra Subprograms) library.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explain why it’s so important, here’s a diagram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breaks down where the time’s going for a typical deep convolutional neural network doing image recognition using Alex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Krizhevsky’s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architecture. All of the layers that start with fc (for fully-connected)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 convolution) are implemented using GEMM, and almost all the time (95% of the GPU version, and 89% on CPU) is spent on those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C2C0F-A7EF-463C-ABA0-588B28353D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7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34EE-99E1-4B9D-934E-3D5E2EDCD32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0F13-ECDD-42B7-B3D3-17663C23F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1122363"/>
            <a:ext cx="10383253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Performance Guidelines of Neural Network Models: Perspective of Operation Efficiency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May 19. 2020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9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45" y="1407907"/>
            <a:ext cx="11769355" cy="43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027906"/>
            <a:ext cx="5295900" cy="421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 implementation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3665"/>
            <a:ext cx="10515600" cy="823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GPUs implement General Matrix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Multiplications (GEMMs)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partitioning the output matrix into tiles, which 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assigned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thread blocks.</a:t>
            </a:r>
          </a:p>
        </p:txBody>
      </p:sp>
    </p:spTree>
    <p:extLst>
      <p:ext uri="{BB962C8B-B14F-4D97-AF65-F5344CB8AC3E}">
        <p14:creationId xmlns:p14="http://schemas.microsoft.com/office/powerpoint/2010/main" val="73263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81" y="1027906"/>
            <a:ext cx="8448675" cy="3305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improves as the M-N footprint of the General Matrix Multiplication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(GEMM) increases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Duration also increases, but not as quickly as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M-N dimensions themselves.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sometimes possible to increase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GEMM size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use more weights) for only a small increase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9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Fully-connected Layer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93" y="1262989"/>
            <a:ext cx="4549962" cy="33532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9365"/>
            <a:ext cx="10515600" cy="4840646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Three </a:t>
            </a:r>
            <a:r>
              <a:rPr lang="en-US" dirty="0"/>
              <a:t>parameters define a fully-connected layer</a:t>
            </a:r>
            <a:r>
              <a:rPr lang="en-US" dirty="0" smtClean="0"/>
              <a:t>: </a:t>
            </a:r>
            <a:r>
              <a:rPr lang="en-US" dirty="0"/>
              <a:t>batch size, number of inputs, </a:t>
            </a:r>
            <a:r>
              <a:rPr lang="en-US" dirty="0" smtClean="0"/>
              <a:t>and number </a:t>
            </a:r>
            <a:r>
              <a:rPr lang="en-US" dirty="0"/>
              <a:t>of outputs.</a:t>
            </a:r>
            <a:endParaRPr lang="en-US" dirty="0" smtClean="0"/>
          </a:p>
          <a:p>
            <a:r>
              <a:rPr lang="en-US" dirty="0"/>
              <a:t>Forward propagation, activation gradient computation, and </a:t>
            </a:r>
            <a:r>
              <a:rPr lang="en-US" dirty="0" smtClean="0"/>
              <a:t>weight gradient </a:t>
            </a:r>
            <a:r>
              <a:rPr lang="en-US" dirty="0"/>
              <a:t>computation are directly expressed as matrix-matrix multiplications.</a:t>
            </a:r>
          </a:p>
        </p:txBody>
      </p:sp>
    </p:spTree>
    <p:extLst>
      <p:ext uri="{BB962C8B-B14F-4D97-AF65-F5344CB8AC3E}">
        <p14:creationId xmlns:p14="http://schemas.microsoft.com/office/powerpoint/2010/main" val="13064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704" y="395030"/>
            <a:ext cx="10515600" cy="5784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compositions of the matrices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GEMM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of equivalent GEMMs for (a) forward propagation, (b) activation gradient, and (c) weight gradient computations of a fully-connected 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69" y="1165122"/>
            <a:ext cx="9712501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462" y="1250191"/>
            <a:ext cx="7839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495" y="1107711"/>
            <a:ext cx="10515600" cy="33812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5370" y="278625"/>
            <a:ext cx="10515600" cy="6265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for (a) forward propagation, (b)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gradient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computation, and (c) weight gradient computation for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fully connected layer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4096 inputs, 1024 outputs, and varying batch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size.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Tesla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V100-SXM3-32GB GPU,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cuBLAS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v10.1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9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111" y="1027906"/>
            <a:ext cx="6952255" cy="43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Layer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01" y="2250246"/>
            <a:ext cx="7778798" cy="39024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minimum parameter set required to define a convolution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007786"/>
            <a:ext cx="988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MS"/>
              </a:rPr>
              <a:t>Convolution of an NCHW input tensor with a KCRS </a:t>
            </a:r>
            <a:r>
              <a:rPr lang="en-US" dirty="0" smtClean="0">
                <a:latin typeface="TrebuchetMS"/>
              </a:rPr>
              <a:t>weight tensor</a:t>
            </a:r>
            <a:r>
              <a:rPr lang="en-US" dirty="0">
                <a:latin typeface="TrebuchetMS"/>
              </a:rPr>
              <a:t>, producing a NKPQ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62120" y="730247"/>
            <a:ext cx="3678066" cy="3236504"/>
            <a:chOff x="7562120" y="730247"/>
            <a:chExt cx="3678066" cy="3236504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7582586" y="730247"/>
              <a:ext cx="3657600" cy="2948517"/>
              <a:chOff x="2748036" y="657805"/>
              <a:chExt cx="6667500" cy="538104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062" y="819150"/>
                <a:ext cx="6619875" cy="52197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b="27749"/>
              <a:stretch/>
            </p:blipFill>
            <p:spPr>
              <a:xfrm>
                <a:off x="2748036" y="657805"/>
                <a:ext cx="6667500" cy="701954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7562120" y="3597419"/>
              <a:ext cx="3672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MS"/>
                </a:rPr>
                <a:t>Parameters defining a convolution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05" y="730247"/>
            <a:ext cx="6543675" cy="1295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8004" y="2098070"/>
            <a:ext cx="6379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MS"/>
              </a:rPr>
              <a:t>Translation of convolution parameters to corresponding </a:t>
            </a:r>
            <a:r>
              <a:rPr lang="en-US" dirty="0" smtClean="0">
                <a:latin typeface="TrebuchetMS"/>
              </a:rPr>
              <a:t>GEMM parameters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45" y="3133057"/>
            <a:ext cx="6477000" cy="2409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0000" y="5449963"/>
            <a:ext cx="6983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MS"/>
              </a:rPr>
              <a:t>Dimensions of equivalent GEMMs for (a) forward convolution</a:t>
            </a:r>
            <a:r>
              <a:rPr lang="en-US" dirty="0" smtClean="0">
                <a:latin typeface="TrebuchetMS"/>
              </a:rPr>
              <a:t>, (</a:t>
            </a:r>
            <a:r>
              <a:rPr lang="en-US" dirty="0">
                <a:latin typeface="TrebuchetMS"/>
              </a:rPr>
              <a:t>b) activation gradient calculation, and (c) weight gradient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4222"/>
            <a:ext cx="9144000" cy="93206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 of Simplified GPU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67" y="1816148"/>
            <a:ext cx="5309263" cy="38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4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High-Performance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" r="516"/>
          <a:stretch/>
        </p:blipFill>
        <p:spPr>
          <a:xfrm>
            <a:off x="446689" y="1334553"/>
            <a:ext cx="11298621" cy="3608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can be seen for the convolutions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larger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batch sizes here, above 100 TFLOPS for activation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weight gradient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computation.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Tesla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V100-SXM3-32GB GPU,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cuDNN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v7.5.</a:t>
            </a:r>
          </a:p>
        </p:txBody>
      </p:sp>
    </p:spTree>
    <p:extLst>
      <p:ext uri="{BB962C8B-B14F-4D97-AF65-F5344CB8AC3E}">
        <p14:creationId xmlns:p14="http://schemas.microsoft.com/office/powerpoint/2010/main" val="247732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fully-connected layers: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‣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batch size and the number of inputs and outputs to be divisible by 8 (FP16)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(INT8) to enable Tensor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‣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Especially when one or more parameters are small, choosing batch size and the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inputs and outputs to be divisible by at least 64 and ideally 256 can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streamline tiling and reduce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overhead.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‣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values for batch size and the number of inputs and outputs improve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parallelization, thereby improving GPU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‣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rough guideline, batch sizes or neuron counts less than 128 will lead to the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 being limited by memory bandwidth, not computation rate (Tesla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V100).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826168" y="971382"/>
            <a:ext cx="10515600" cy="5537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quick-start checklist provides specific tips for convolutional layers.</a:t>
            </a:r>
            <a:endParaRPr lang="en-US" sz="6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number of input and output channels to be divisible by 8 to enable Tensor Cores. For the first convolutional layer in most CNNs where the input tensor consists of 3-channel images, padding to 4 channels is sufficient if a stride of 2 is used.</a:t>
            </a:r>
          </a:p>
          <a:p>
            <a:pPr>
              <a:lnSpc>
                <a:spcPct val="120000"/>
              </a:lnSpc>
            </a:pP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parameters (batch size, number of input and output channels) to be divisible by at least 64 and ideally 256 to enable efficient tiling and reduce overhead.</a:t>
            </a:r>
          </a:p>
          <a:p>
            <a:pPr>
              <a:lnSpc>
                <a:spcPct val="120000"/>
              </a:lnSpc>
            </a:pP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values for size-related parameters (batch size, input and output height and width, and the number of input and output channels) can improve parallelization. As with fully-connected layers, this speeds up an operation’s efficiency, but does not reduce its absolute duration.</a:t>
            </a:r>
          </a:p>
          <a:p>
            <a:pPr>
              <a:lnSpc>
                <a:spcPct val="120000"/>
              </a:lnSpc>
            </a:pP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libraries offer a set of different convolution algorithms with different performance behaviors, dependent on the convolution’s parameters. </a:t>
            </a:r>
          </a:p>
          <a:p>
            <a:pPr>
              <a:lnSpc>
                <a:spcPct val="120000"/>
              </a:lnSpc>
            </a:pP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size of the input processed by the network is the same in each iteration,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autotuning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efficient method to ensure the selection of the ideal algorithm for each convolution in the network. For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autotuning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enabled by default. For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enable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autotuning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adding </a:t>
            </a:r>
            <a:r>
              <a:rPr lang="en-US" altLang="en-US" sz="4900" dirty="0" err="1" smtClean="0">
                <a:solidFill>
                  <a:srgbClr val="224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torch.backends.cudnn.benchmark</a:t>
            </a:r>
            <a:r>
              <a:rPr lang="en-US" altLang="en-US" sz="4900" dirty="0" smtClean="0">
                <a:solidFill>
                  <a:srgbClr val="224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your code.</a:t>
            </a:r>
          </a:p>
          <a:p>
            <a:pPr>
              <a:lnSpc>
                <a:spcPct val="120000"/>
              </a:lnSpc>
            </a:pP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tensor layouts in memory to avoid transposing input and output data. There are two major conventions, each named for the order of dimensions: NHWC and NCHW. We recommend using the NHWC format where possible. This is supported natively in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MXNet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 </a:t>
            </a:r>
            <a:r>
              <a:rPr lang="en-US" alt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through XLA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</a:t>
            </a:r>
            <a:r>
              <a:rPr lang="en-US" altLang="en-US" sz="49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en-US" sz="4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6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activation functions, pooling, and similar operations:</a:t>
            </a:r>
          </a:p>
          <a:p>
            <a:pPr marL="0" indent="0">
              <a:buNone/>
            </a:pPr>
            <a:r>
              <a:rPr lang="en-US" b="1" dirty="0" smtClean="0"/>
              <a:t>‣ </a:t>
            </a:r>
            <a:r>
              <a:rPr lang="en-US" dirty="0"/>
              <a:t>The speed of these routines is limited by data movement speed (as opposed </a:t>
            </a:r>
            <a:r>
              <a:rPr lang="en-US" dirty="0" smtClean="0"/>
              <a:t>to calculation </a:t>
            </a:r>
            <a:r>
              <a:rPr lang="en-US" dirty="0"/>
              <a:t>speed), and hence Tensor Core acceleration is not </a:t>
            </a:r>
            <a:r>
              <a:rPr lang="en-US" dirty="0" smtClean="0"/>
              <a:t>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2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utilize their parallel resources, GPUs execute many threads concurrently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GPUs </a:t>
            </a:r>
            <a:r>
              <a:rPr lang="en-US" dirty="0"/>
              <a:t>execute functions using a 2-level hierarchy of threads.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GPUs hide dependent instruction latency by switching to the execution of other threads. </a:t>
            </a:r>
          </a:p>
          <a:p>
            <a:r>
              <a:rPr lang="en-US" dirty="0" smtClean="0"/>
              <a:t>The 2-level thread hierarchy is a result of GPUs having many SMs, each of which in turn has pipelines for executing many threads and enables its threads to communicate via shared memory and synchronization.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Understanding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a function on a given processor is limited by </a:t>
            </a:r>
            <a:r>
              <a:rPr lang="en-US" dirty="0" smtClean="0"/>
              <a:t>memory </a:t>
            </a:r>
            <a:r>
              <a:rPr lang="en-US" dirty="0"/>
              <a:t>bandwidth, math bandwidth </a:t>
            </a:r>
            <a:r>
              <a:rPr lang="en-US" dirty="0" smtClean="0"/>
              <a:t>or </a:t>
            </a:r>
            <a:r>
              <a:rPr lang="en-US" dirty="0"/>
              <a:t>latency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Math limited  –  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#ops/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i="1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#bytes/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the </a:t>
            </a:r>
            <a:r>
              <a:rPr lang="en-US" dirty="0"/>
              <a:t>inequality can be </a:t>
            </a:r>
            <a:r>
              <a:rPr lang="en-US" dirty="0" smtClean="0"/>
              <a:t>rearranged </a:t>
            </a:r>
            <a:r>
              <a:rPr lang="en-US" dirty="0"/>
              <a:t>to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#ops/#bytes</a:t>
            </a:r>
            <a:r>
              <a:rPr lang="en-US" i="1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smtClean="0"/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38270"/>
            <a:ext cx="10515600" cy="4351338"/>
          </a:xfrm>
        </p:spPr>
        <p:txBody>
          <a:bodyPr/>
          <a:lstStyle/>
          <a:p>
            <a:r>
              <a:rPr lang="en-US" dirty="0"/>
              <a:t>NVIDIA Volta V100 </a:t>
            </a:r>
            <a:r>
              <a:rPr lang="en-US" dirty="0" smtClean="0"/>
              <a:t>GPU: </a:t>
            </a:r>
          </a:p>
          <a:p>
            <a:pPr marL="457200" lvl="1" indent="0">
              <a:buNone/>
            </a:pPr>
            <a:r>
              <a:rPr lang="en-US" dirty="0"/>
              <a:t>peak math rate of 125 </a:t>
            </a:r>
            <a:r>
              <a:rPr lang="en-US" dirty="0" smtClean="0"/>
              <a:t>FP16 Tensor </a:t>
            </a:r>
            <a:r>
              <a:rPr lang="en-US" dirty="0"/>
              <a:t>TFLOPS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memory bandwidth of approx. 900 </a:t>
            </a:r>
            <a:r>
              <a:rPr lang="en-US" dirty="0" smtClean="0"/>
              <a:t>GB/s (off-chip), </a:t>
            </a:r>
            <a:r>
              <a:rPr lang="en-US" dirty="0"/>
              <a:t>3.1 </a:t>
            </a:r>
            <a:r>
              <a:rPr lang="en-US" dirty="0" smtClean="0"/>
              <a:t>TB/s (on-chip)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u="sng" dirty="0"/>
              <a:t>giving it a 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#ops/#bytes</a:t>
            </a:r>
            <a:r>
              <a:rPr lang="en-US" u="sng" dirty="0" smtClean="0"/>
              <a:t> </a:t>
            </a:r>
            <a:r>
              <a:rPr lang="en-US" u="sng" dirty="0"/>
              <a:t>ratio between 40 and 139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94" y="2679297"/>
            <a:ext cx="9421811" cy="32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likely performance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is limited by:</a:t>
            </a:r>
          </a:p>
          <a:p>
            <a:pPr marL="0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/>
              <a:t>‣ </a:t>
            </a:r>
            <a:r>
              <a:rPr lang="en-US" dirty="0"/>
              <a:t>Latency if there is not sufficient parallelism</a:t>
            </a:r>
          </a:p>
          <a:p>
            <a:pPr marL="0" indent="0">
              <a:buNone/>
            </a:pPr>
            <a:r>
              <a:rPr lang="en-US" b="1" dirty="0"/>
              <a:t>‣ </a:t>
            </a:r>
            <a:r>
              <a:rPr lang="en-US" dirty="0"/>
              <a:t>Math if there is sufficient parallelism and algorithm arithmetic intensity </a:t>
            </a:r>
            <a:r>
              <a:rPr lang="en-US" dirty="0" smtClean="0"/>
              <a:t>is higher </a:t>
            </a:r>
            <a:r>
              <a:rPr lang="en-US" dirty="0"/>
              <a:t>than the GPU 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#ops/#bytes</a:t>
            </a:r>
            <a:r>
              <a:rPr lang="en-US" dirty="0" smtClean="0"/>
              <a:t> </a:t>
            </a:r>
            <a:r>
              <a:rPr lang="en-US" dirty="0"/>
              <a:t>ratio.</a:t>
            </a:r>
          </a:p>
          <a:p>
            <a:pPr marL="0" indent="0">
              <a:buNone/>
            </a:pPr>
            <a:r>
              <a:rPr lang="en-US" b="1" dirty="0"/>
              <a:t>‣ </a:t>
            </a:r>
            <a:r>
              <a:rPr lang="en-US" dirty="0"/>
              <a:t>Memory if there is sufficient parallelism and algorithm arithmetic intensity </a:t>
            </a:r>
            <a:r>
              <a:rPr lang="en-US" dirty="0" smtClean="0"/>
              <a:t>is lower </a:t>
            </a:r>
            <a:r>
              <a:rPr lang="en-US" dirty="0"/>
              <a:t>than the GPU 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#ops/#bytes</a:t>
            </a:r>
            <a:r>
              <a:rPr lang="en-US" dirty="0" smtClean="0"/>
              <a:t> </a:t>
            </a:r>
            <a:r>
              <a:rPr lang="en-US" dirty="0"/>
              <a:t>ratio.</a:t>
            </a:r>
          </a:p>
        </p:txBody>
      </p:sp>
    </p:spTree>
    <p:extLst>
      <p:ext uri="{BB962C8B-B14F-4D97-AF65-F5344CB8AC3E}">
        <p14:creationId xmlns:p14="http://schemas.microsoft.com/office/powerpoint/2010/main" val="38801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Deep Neural Network Operation Categories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9158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Elementwise Operations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Sigmoid …</a:t>
            </a:r>
          </a:p>
          <a:p>
            <a:pPr marL="457200" lvl="1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layers tend to be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memory-limited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Pooling,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Batchnormailzation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reduction operations have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low arithmetic intensity and thus are memory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Dot-Product Operations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weight tensor, activation tensor… Fully-connected layer, Convolution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Math-limited if the corresponding matrices large enough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Memory-limited if the sizes of the matrix are small</a:t>
            </a:r>
          </a:p>
        </p:txBody>
      </p:sp>
    </p:spTree>
    <p:extLst>
      <p:ext uri="{BB962C8B-B14F-4D97-AF65-F5344CB8AC3E}">
        <p14:creationId xmlns:p14="http://schemas.microsoft.com/office/powerpoint/2010/main" val="25604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Matrix-Matrix Multiplication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General Matrix </a:t>
                </a:r>
                <a:r>
                  <a:rPr lang="en-US" dirty="0" smtClean="0"/>
                  <a:t>Multiplications (GEMMs), which are defined as the operation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are </a:t>
                </a:r>
                <a:r>
                  <a:rPr lang="en-US" dirty="0"/>
                  <a:t>a fundamental building block for many operations in neural </a:t>
                </a:r>
                <a:r>
                  <a:rPr lang="en-US" dirty="0" smtClean="0"/>
                  <a:t>networks.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 M x K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: K x N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: M x N matrix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has M x N values, each of which is a dot-product of K-element vectors.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A total of M*N*K fused multiply-adds are needed to compute the product.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3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Matrix-Matrix Multiplication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Each multiply-add is 2 operations, a multiply and an add.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2*M*N*K flops are required. 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Compare the arithmetic intensity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#ops/#bytes</a:t>
            </a:r>
            <a:r>
              <a:rPr lang="en-US" dirty="0" smtClean="0"/>
              <a:t> ratio to estimate if the particular matrix multiply is math or memory limited.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	Tesla V100 GPU: FLOPs/B ratio = 138.9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29" y="5487791"/>
            <a:ext cx="10147814" cy="6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1373</Words>
  <Application>Microsoft Office PowerPoint</Application>
  <PresentationFormat>Widescreen</PresentationFormat>
  <Paragraphs>148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TrebuchetMS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Performance Guidelines of Neural Network Models: Perspective of Operation Efficiency </vt:lpstr>
      <vt:lpstr>Diagram of Simplified GPU Architecture</vt:lpstr>
      <vt:lpstr>PowerPoint Presentation</vt:lpstr>
      <vt:lpstr>Understanding Performance</vt:lpstr>
      <vt:lpstr>PowerPoint Presentation</vt:lpstr>
      <vt:lpstr>PowerPoint Presentation</vt:lpstr>
      <vt:lpstr>Deep Neural Network Operation Categories</vt:lpstr>
      <vt:lpstr>Matrix-Matrix Multiplication</vt:lpstr>
      <vt:lpstr>Matrix-Matrix Multiplication</vt:lpstr>
      <vt:lpstr>PowerPoint Presentation</vt:lpstr>
      <vt:lpstr>GPU implementation</vt:lpstr>
      <vt:lpstr>PowerPoint Presentation</vt:lpstr>
      <vt:lpstr>Fully-connected Layer</vt:lpstr>
      <vt:lpstr>PowerPoint Presentation</vt:lpstr>
      <vt:lpstr>PowerPoint Presentation</vt:lpstr>
      <vt:lpstr>PowerPoint Presentation</vt:lpstr>
      <vt:lpstr>PowerPoint Presentation</vt:lpstr>
      <vt:lpstr>Convolution Layer</vt:lpstr>
      <vt:lpstr>PowerPoint Presentation</vt:lpstr>
      <vt:lpstr>High-Performance Example</vt:lpstr>
      <vt:lpstr>TL;DR</vt:lpstr>
      <vt:lpstr>PowerPoint Presentation</vt:lpstr>
      <vt:lpstr>PowerPoint Presentation</vt:lpstr>
    </vt:vector>
  </TitlesOfParts>
  <Company>Augusta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Diagram of GPU Architecture</dc:title>
  <dc:creator>mpowe2</dc:creator>
  <cp:lastModifiedBy>mpowe2</cp:lastModifiedBy>
  <cp:revision>64</cp:revision>
  <dcterms:created xsi:type="dcterms:W3CDTF">2020-05-16T16:46:01Z</dcterms:created>
  <dcterms:modified xsi:type="dcterms:W3CDTF">2020-05-19T08:22:46Z</dcterms:modified>
</cp:coreProperties>
</file>