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1122B6-71DF-4192-9F5B-43C335DF2E5D}">
  <a:tblStyle styleId="{C91122B6-71DF-4192-9F5B-43C335DF2E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 name="Google Shape;23;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e3d7f8239_2_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g4e3d7f8239_2_0: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g4e3d7f8239_2_0: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e3d7f8239_1_3: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g4e3d7f8239_1_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g4e3d7f8239_1_3: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8: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8: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8: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9: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9: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9: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e3d7f8239_2_16:notes"/>
          <p:cNvSpPr>
            <a:spLocks noGrp="1" noRot="1" noChangeAspect="1"/>
          </p:cNvSpPr>
          <p:nvPr>
            <p:ph type="sldImg" idx="2"/>
          </p:nvPr>
        </p:nvSpPr>
        <p:spPr>
          <a:xfrm>
            <a:off x="931863" y="739775"/>
            <a:ext cx="4935600" cy="3703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4e3d7f8239_2_16: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4e3d7f8239_2_16: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10: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e3d7f8239_2_27:notes"/>
          <p:cNvSpPr>
            <a:spLocks noGrp="1" noRot="1" noChangeAspect="1"/>
          </p:cNvSpPr>
          <p:nvPr>
            <p:ph type="sldImg" idx="2"/>
          </p:nvPr>
        </p:nvSpPr>
        <p:spPr>
          <a:xfrm>
            <a:off x="931863" y="739775"/>
            <a:ext cx="4935600" cy="3703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4e3d7f8239_2_27: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4e3d7f8239_2_27: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e3d7f8239_2_34:notes"/>
          <p:cNvSpPr>
            <a:spLocks noGrp="1" noRot="1" noChangeAspect="1"/>
          </p:cNvSpPr>
          <p:nvPr>
            <p:ph type="sldImg" idx="2"/>
          </p:nvPr>
        </p:nvSpPr>
        <p:spPr>
          <a:xfrm>
            <a:off x="931863" y="739775"/>
            <a:ext cx="4935600" cy="3703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g4e3d7f8239_2_34: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4e3d7f8239_2_34: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1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1: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2: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2: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 name="Google Shape;29;p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e3d7f8239_2_41:notes"/>
          <p:cNvSpPr>
            <a:spLocks noGrp="1" noRot="1" noChangeAspect="1"/>
          </p:cNvSpPr>
          <p:nvPr>
            <p:ph type="sldImg" idx="2"/>
          </p:nvPr>
        </p:nvSpPr>
        <p:spPr>
          <a:xfrm>
            <a:off x="931863" y="739775"/>
            <a:ext cx="4935600" cy="3703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4e3d7f8239_2_41: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4e3d7f8239_2_41: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3: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3: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4: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4: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e495d8da6_0_1: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3" name="Google Shape;193;g4e495d8da6_0_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0" name="Google Shape;200;p16: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4e3d7f8239_0_0: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 name="Google Shape;36;g4e3d7f8239_0_0:notes"/>
          <p:cNvSpPr>
            <a:spLocks noGrp="1" noRot="1" noChangeAspect="1"/>
          </p:cNvSpPr>
          <p:nvPr>
            <p:ph type="sldImg" idx="2"/>
          </p:nvPr>
        </p:nvSpPr>
        <p:spPr>
          <a:xfrm>
            <a:off x="931863" y="739775"/>
            <a:ext cx="4935600" cy="3703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3: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 name="Google Shape;43;p3: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4: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 name="Google Shape;50;p4: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5: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7" name="Google Shape;57;p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6: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6: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6: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e3d7f8239_2_48:notes"/>
          <p:cNvSpPr>
            <a:spLocks noGrp="1" noRot="1" noChangeAspect="1"/>
          </p:cNvSpPr>
          <p:nvPr>
            <p:ph type="sldImg" idx="2"/>
          </p:nvPr>
        </p:nvSpPr>
        <p:spPr>
          <a:xfrm>
            <a:off x="931863" y="739775"/>
            <a:ext cx="4935600" cy="3703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 name="Google Shape;72;g4e3d7f8239_2_48: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g4e3d7f8239_2_48: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4e3d7f8239_2_7: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g4e3d7f8239_2_7: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g4e3d7f8239_2_7: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3" name="Google Shape;13;p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alphaModFix/>
          </a:blip>
          <a:srcRect/>
          <a:stretch/>
        </p:blipFill>
        <p:spPr>
          <a:xfrm>
            <a:off x="179696" y="138752"/>
            <a:ext cx="868725" cy="972000"/>
          </a:xfrm>
          <a:prstGeom prst="rect">
            <a:avLst/>
          </a:prstGeom>
          <a:noFill/>
          <a:ln>
            <a:noFill/>
          </a:ln>
        </p:spPr>
      </p:pic>
      <p:grpSp>
        <p:nvGrpSpPr>
          <p:cNvPr id="14" name="Google Shape;14;p2"/>
          <p:cNvGrpSpPr/>
          <p:nvPr/>
        </p:nvGrpSpPr>
        <p:grpSpPr>
          <a:xfrm>
            <a:off x="1219200" y="102154"/>
            <a:ext cx="7924800" cy="1004990"/>
            <a:chOff x="1219200" y="102154"/>
            <a:chExt cx="7924800" cy="1004990"/>
          </a:xfrm>
        </p:grpSpPr>
        <p:pic>
          <p:nvPicPr>
            <p:cNvPr id="15" name="Google Shape;15;p2"/>
            <p:cNvPicPr preferRelativeResize="0"/>
            <p:nvPr/>
          </p:nvPicPr>
          <p:blipFill rotWithShape="1">
            <a:blip r:embed="rId3">
              <a:alphaModFix/>
            </a:blip>
            <a:srcRect/>
            <a:stretch/>
          </p:blipFill>
          <p:spPr>
            <a:xfrm>
              <a:off x="2702618" y="103496"/>
              <a:ext cx="1620982" cy="990600"/>
            </a:xfrm>
            <a:prstGeom prst="rect">
              <a:avLst/>
            </a:prstGeom>
            <a:noFill/>
            <a:ln>
              <a:noFill/>
            </a:ln>
          </p:spPr>
        </p:pic>
        <p:pic>
          <p:nvPicPr>
            <p:cNvPr id="16" name="Google Shape;16;p2"/>
            <p:cNvPicPr preferRelativeResize="0"/>
            <p:nvPr/>
          </p:nvPicPr>
          <p:blipFill rotWithShape="1">
            <a:blip r:embed="rId4">
              <a:alphaModFix/>
            </a:blip>
            <a:srcRect/>
            <a:stretch/>
          </p:blipFill>
          <p:spPr>
            <a:xfrm>
              <a:off x="4323600" y="106680"/>
              <a:ext cx="1620000" cy="988695"/>
            </a:xfrm>
            <a:prstGeom prst="rect">
              <a:avLst/>
            </a:prstGeom>
            <a:noFill/>
            <a:ln>
              <a:noFill/>
            </a:ln>
          </p:spPr>
        </p:pic>
        <p:pic>
          <p:nvPicPr>
            <p:cNvPr id="17" name="Google Shape;17;p2"/>
            <p:cNvPicPr preferRelativeResize="0"/>
            <p:nvPr/>
          </p:nvPicPr>
          <p:blipFill rotWithShape="1">
            <a:blip r:embed="rId5">
              <a:alphaModFix/>
            </a:blip>
            <a:srcRect/>
            <a:stretch/>
          </p:blipFill>
          <p:spPr>
            <a:xfrm>
              <a:off x="5923800" y="117144"/>
              <a:ext cx="1620000" cy="990000"/>
            </a:xfrm>
            <a:prstGeom prst="rect">
              <a:avLst/>
            </a:prstGeom>
            <a:noFill/>
            <a:ln>
              <a:noFill/>
            </a:ln>
          </p:spPr>
        </p:pic>
        <p:pic>
          <p:nvPicPr>
            <p:cNvPr id="18" name="Google Shape;18;p2"/>
            <p:cNvPicPr preferRelativeResize="0"/>
            <p:nvPr/>
          </p:nvPicPr>
          <p:blipFill rotWithShape="1">
            <a:blip r:embed="rId6">
              <a:alphaModFix/>
            </a:blip>
            <a:srcRect/>
            <a:stretch/>
          </p:blipFill>
          <p:spPr>
            <a:xfrm>
              <a:off x="7524000" y="112056"/>
              <a:ext cx="1620000" cy="990000"/>
            </a:xfrm>
            <a:prstGeom prst="rect">
              <a:avLst/>
            </a:prstGeom>
            <a:noFill/>
            <a:ln>
              <a:noFill/>
            </a:ln>
          </p:spPr>
        </p:pic>
        <p:pic>
          <p:nvPicPr>
            <p:cNvPr id="19" name="Google Shape;19;p2"/>
            <p:cNvPicPr preferRelativeResize="0"/>
            <p:nvPr/>
          </p:nvPicPr>
          <p:blipFill rotWithShape="1">
            <a:blip r:embed="rId7">
              <a:alphaModFix/>
            </a:blip>
            <a:srcRect/>
            <a:stretch/>
          </p:blipFill>
          <p:spPr>
            <a:xfrm>
              <a:off x="1219200" y="102154"/>
              <a:ext cx="1620000" cy="990000"/>
            </a:xfrm>
            <a:prstGeom prst="rect">
              <a:avLst/>
            </a:prstGeom>
            <a:noFill/>
            <a:ln>
              <a:noFill/>
            </a:ln>
          </p:spPr>
        </p:pic>
      </p:grpSp>
      <p:pic>
        <p:nvPicPr>
          <p:cNvPr id="20" name="Google Shape;20;p2"/>
          <p:cNvPicPr preferRelativeResize="0"/>
          <p:nvPr/>
        </p:nvPicPr>
        <p:blipFill rotWithShape="1">
          <a:blip r:embed="rId8">
            <a:alphaModFix/>
          </a:blip>
          <a:srcRect/>
          <a:stretch/>
        </p:blipFill>
        <p:spPr>
          <a:xfrm>
            <a:off x="7530152" y="1600200"/>
            <a:ext cx="1600200" cy="512700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3">
            <a:alphaModFix/>
          </a:blip>
          <a:srcRect/>
          <a:stretch/>
        </p:blipFill>
        <p:spPr>
          <a:xfrm>
            <a:off x="1" y="-35256"/>
            <a:ext cx="9144000" cy="6934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Google Shape;25;p3"/>
          <p:cNvSpPr/>
          <p:nvPr/>
        </p:nvSpPr>
        <p:spPr>
          <a:xfrm>
            <a:off x="381001" y="1905000"/>
            <a:ext cx="7759200" cy="708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a:solidFill>
                  <a:srgbClr val="FF0000"/>
                </a:solidFill>
                <a:latin typeface="Trebuchet MS"/>
                <a:ea typeface="Trebuchet MS"/>
                <a:cs typeface="Trebuchet MS"/>
                <a:sym typeface="Trebuchet MS"/>
              </a:rPr>
              <a:t>Project Approval</a:t>
            </a:r>
            <a:endParaRPr/>
          </a:p>
        </p:txBody>
      </p:sp>
      <p:sp>
        <p:nvSpPr>
          <p:cNvPr id="26" name="Google Shape;26;p3"/>
          <p:cNvSpPr txBox="1"/>
          <p:nvPr/>
        </p:nvSpPr>
        <p:spPr>
          <a:xfrm>
            <a:off x="381000" y="3276600"/>
            <a:ext cx="8458200" cy="22467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dirty="0">
                <a:solidFill>
                  <a:schemeClr val="dk1"/>
                </a:solidFill>
                <a:latin typeface="Trebuchet MS"/>
                <a:ea typeface="Trebuchet MS"/>
                <a:cs typeface="Trebuchet MS"/>
                <a:sym typeface="Trebuchet MS"/>
              </a:rPr>
              <a:t>Project Title	:    Semi Intelligent Discussion forum for code</a:t>
            </a:r>
            <a:br>
              <a:rPr lang="en-IN" sz="2000" dirty="0">
                <a:solidFill>
                  <a:schemeClr val="dk1"/>
                </a:solidFill>
                <a:latin typeface="Trebuchet MS"/>
                <a:ea typeface="Trebuchet MS"/>
                <a:cs typeface="Trebuchet MS"/>
                <a:sym typeface="Trebuchet MS"/>
              </a:rPr>
            </a:br>
            <a:r>
              <a:rPr lang="en-IN" sz="2000" dirty="0">
                <a:solidFill>
                  <a:schemeClr val="dk1"/>
                </a:solidFill>
                <a:latin typeface="Trebuchet MS"/>
                <a:ea typeface="Trebuchet MS"/>
                <a:cs typeface="Trebuchet MS"/>
                <a:sym typeface="Trebuchet MS"/>
              </a:rPr>
              <a:t>                       </a:t>
            </a:r>
            <a:endParaRPr sz="2000" dirty="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2000" dirty="0">
                <a:solidFill>
                  <a:schemeClr val="dk1"/>
                </a:solidFill>
                <a:latin typeface="Trebuchet MS"/>
                <a:ea typeface="Trebuchet MS"/>
                <a:cs typeface="Trebuchet MS"/>
                <a:sym typeface="Trebuchet MS"/>
              </a:rPr>
              <a:t>Project Guide	:    </a:t>
            </a:r>
            <a:r>
              <a:rPr lang="en-IN" sz="2000" dirty="0" err="1">
                <a:solidFill>
                  <a:schemeClr val="dk1"/>
                </a:solidFill>
                <a:latin typeface="Trebuchet MS"/>
                <a:ea typeface="Trebuchet MS"/>
                <a:cs typeface="Trebuchet MS"/>
                <a:sym typeface="Trebuchet MS"/>
              </a:rPr>
              <a:t>Dr.</a:t>
            </a:r>
            <a:r>
              <a:rPr lang="en-IN" sz="2000" dirty="0">
                <a:solidFill>
                  <a:schemeClr val="dk1"/>
                </a:solidFill>
                <a:latin typeface="Trebuchet MS"/>
                <a:ea typeface="Trebuchet MS"/>
                <a:cs typeface="Trebuchet MS"/>
                <a:sym typeface="Trebuchet MS"/>
              </a:rPr>
              <a:t> Viraj Kumar &amp; Prof. </a:t>
            </a:r>
            <a:r>
              <a:rPr lang="en-IN" sz="2000" dirty="0" err="1">
                <a:solidFill>
                  <a:schemeClr val="dk1"/>
                </a:solidFill>
                <a:latin typeface="Trebuchet MS"/>
                <a:ea typeface="Trebuchet MS"/>
                <a:cs typeface="Trebuchet MS"/>
                <a:sym typeface="Trebuchet MS"/>
              </a:rPr>
              <a:t>Channa</a:t>
            </a:r>
            <a:r>
              <a:rPr lang="en-IN" sz="2000" dirty="0">
                <a:solidFill>
                  <a:schemeClr val="dk1"/>
                </a:solidFill>
                <a:latin typeface="Trebuchet MS"/>
                <a:ea typeface="Trebuchet MS"/>
                <a:cs typeface="Trebuchet MS"/>
                <a:sym typeface="Trebuchet MS"/>
              </a:rPr>
              <a:t> </a:t>
            </a:r>
            <a:r>
              <a:rPr lang="en-IN" sz="2000" dirty="0" err="1">
                <a:solidFill>
                  <a:schemeClr val="dk1"/>
                </a:solidFill>
                <a:latin typeface="Trebuchet MS"/>
                <a:ea typeface="Trebuchet MS"/>
                <a:cs typeface="Trebuchet MS"/>
                <a:sym typeface="Trebuchet MS"/>
              </a:rPr>
              <a:t>Bankapur</a:t>
            </a:r>
            <a:r>
              <a:rPr lang="en-IN" sz="2000" dirty="0">
                <a:solidFill>
                  <a:schemeClr val="dk1"/>
                </a:solidFill>
                <a:latin typeface="Trebuchet MS"/>
                <a:ea typeface="Trebuchet MS"/>
                <a:cs typeface="Trebuchet MS"/>
                <a:sym typeface="Trebuchet MS"/>
              </a:rPr>
              <a:t>                      </a:t>
            </a:r>
            <a:endParaRPr dirty="0"/>
          </a:p>
          <a:p>
            <a:pPr marL="0" marR="0" lvl="0" indent="0" algn="l" rtl="0">
              <a:spcBef>
                <a:spcPts val="0"/>
              </a:spcBef>
              <a:spcAft>
                <a:spcPts val="0"/>
              </a:spcAft>
              <a:buNone/>
            </a:pPr>
            <a:endParaRPr sz="2000" dirty="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2000" dirty="0">
                <a:solidFill>
                  <a:schemeClr val="dk1"/>
                </a:solidFill>
                <a:latin typeface="Trebuchet MS"/>
                <a:ea typeface="Trebuchet MS"/>
                <a:cs typeface="Trebuchet MS"/>
                <a:sym typeface="Trebuchet MS"/>
              </a:rPr>
              <a:t>Project Team 	:    Michelle Roy (01FB15ECS171)</a:t>
            </a:r>
            <a:endParaRPr dirty="0"/>
          </a:p>
          <a:p>
            <a:pPr marL="0" marR="0" lvl="0" indent="0" algn="l" rtl="0">
              <a:spcBef>
                <a:spcPts val="0"/>
              </a:spcBef>
              <a:spcAft>
                <a:spcPts val="0"/>
              </a:spcAft>
              <a:buNone/>
            </a:pPr>
            <a:r>
              <a:rPr lang="en-IN" sz="2000" dirty="0">
                <a:solidFill>
                  <a:schemeClr val="dk1"/>
                </a:solidFill>
                <a:latin typeface="Trebuchet MS"/>
                <a:ea typeface="Trebuchet MS"/>
                <a:cs typeface="Trebuchet MS"/>
                <a:sym typeface="Trebuchet MS"/>
              </a:rPr>
              <a:t>		     Milan J S (01FB15ECS172) </a:t>
            </a:r>
            <a:endParaRPr dirty="0"/>
          </a:p>
          <a:p>
            <a:pPr marL="0" marR="0" lvl="0" indent="0" algn="l" rtl="0">
              <a:spcBef>
                <a:spcPts val="0"/>
              </a:spcBef>
              <a:spcAft>
                <a:spcPts val="0"/>
              </a:spcAft>
              <a:buNone/>
            </a:pPr>
            <a:endParaRPr sz="2000" dirty="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12"/>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dirty="0">
                <a:solidFill>
                  <a:srgbClr val="FF0000"/>
                </a:solidFill>
                <a:latin typeface="Trebuchet MS"/>
                <a:ea typeface="Trebuchet MS"/>
                <a:cs typeface="Trebuchet MS"/>
                <a:sym typeface="Trebuchet MS"/>
              </a:rPr>
              <a:t>Literature Survey - Generating questions from code </a:t>
            </a:r>
            <a:endParaRPr dirty="0"/>
          </a:p>
        </p:txBody>
      </p:sp>
      <p:sp>
        <p:nvSpPr>
          <p:cNvPr id="93" name="Google Shape;93;p12"/>
          <p:cNvSpPr txBox="1"/>
          <p:nvPr/>
        </p:nvSpPr>
        <p:spPr>
          <a:xfrm>
            <a:off x="0" y="1905000"/>
            <a:ext cx="7620000" cy="4724400"/>
          </a:xfrm>
          <a:prstGeom prst="rect">
            <a:avLst/>
          </a:prstGeom>
          <a:noFill/>
          <a:ln>
            <a:noFill/>
          </a:ln>
        </p:spPr>
        <p:txBody>
          <a:bodyPr spcFirstLastPara="1" wrap="square" lIns="91425" tIns="45700" rIns="91425" bIns="45700" anchor="t" anchorCtr="0">
            <a:noAutofit/>
          </a:bodyPr>
          <a:lstStyle/>
          <a:p>
            <a:pPr marL="457200" lvl="0" indent="-381000" algn="just" rtl="0">
              <a:spcBef>
                <a:spcPts val="480"/>
              </a:spcBef>
              <a:spcAft>
                <a:spcPts val="0"/>
              </a:spcAft>
              <a:buClr>
                <a:srgbClr val="0000FF"/>
              </a:buClr>
              <a:buSzPts val="2400"/>
              <a:buFont typeface="Trebuchet MS"/>
              <a:buChar char="●"/>
            </a:pPr>
            <a:r>
              <a:rPr lang="en-IN" sz="2400">
                <a:solidFill>
                  <a:srgbClr val="0000FF"/>
                </a:solidFill>
                <a:latin typeface="Trebuchet MS"/>
                <a:ea typeface="Trebuchet MS"/>
                <a:cs typeface="Trebuchet MS"/>
                <a:sym typeface="Trebuchet MS"/>
              </a:rPr>
              <a:t>Automatic Generation of Multiple Choice Questions using Surface-based Semantic Relations by  Naveed Afzal &amp; Automatic Generation of Multiple Choice Questions Using Wikipedia by Arjun Bhatia et al. to generate distractors automatically for MCQs generated.</a:t>
            </a:r>
            <a:endParaRPr sz="240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endParaRPr sz="2400">
              <a:solidFill>
                <a:srgbClr val="0000FF"/>
              </a:solidFill>
              <a:latin typeface="Trebuchet MS"/>
              <a:ea typeface="Trebuchet MS"/>
              <a:cs typeface="Trebuchet MS"/>
              <a:sym typeface="Trebuchet MS"/>
            </a:endParaRPr>
          </a:p>
          <a:p>
            <a:pPr marL="457200" marR="0" lvl="0" indent="-381000" algn="just" rtl="0">
              <a:spcBef>
                <a:spcPts val="480"/>
              </a:spcBef>
              <a:spcAft>
                <a:spcPts val="0"/>
              </a:spcAft>
              <a:buClr>
                <a:srgbClr val="0000FF"/>
              </a:buClr>
              <a:buSzPts val="2400"/>
              <a:buFont typeface="Trebuchet MS"/>
              <a:buChar char="●"/>
            </a:pPr>
            <a:r>
              <a:rPr lang="en-IN" sz="2400">
                <a:solidFill>
                  <a:srgbClr val="0000FF"/>
                </a:solidFill>
                <a:latin typeface="Trebuchet MS"/>
                <a:ea typeface="Trebuchet MS"/>
                <a:cs typeface="Trebuchet MS"/>
                <a:sym typeface="Trebuchet MS"/>
              </a:rPr>
              <a:t>We will use this technique to try and automatically generate questions for the code uploaded by active users and teachers.</a:t>
            </a:r>
            <a:endParaRPr sz="240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endParaRPr sz="2400">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13"/>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dirty="0">
                <a:solidFill>
                  <a:srgbClr val="FF0000"/>
                </a:solidFill>
                <a:latin typeface="Trebuchet MS"/>
                <a:ea typeface="Trebuchet MS"/>
                <a:cs typeface="Trebuchet MS"/>
                <a:sym typeface="Trebuchet MS"/>
              </a:rPr>
              <a:t>Literature Survey - Examining difficulty of code </a:t>
            </a:r>
            <a:endParaRPr dirty="0"/>
          </a:p>
        </p:txBody>
      </p:sp>
      <p:sp>
        <p:nvSpPr>
          <p:cNvPr id="101" name="Google Shape;101;p13"/>
          <p:cNvSpPr txBox="1"/>
          <p:nvPr/>
        </p:nvSpPr>
        <p:spPr>
          <a:xfrm>
            <a:off x="0" y="1898475"/>
            <a:ext cx="7620000" cy="4724400"/>
          </a:xfrm>
          <a:prstGeom prst="rect">
            <a:avLst/>
          </a:prstGeom>
          <a:noFill/>
          <a:ln>
            <a:noFill/>
          </a:ln>
        </p:spPr>
        <p:txBody>
          <a:bodyPr spcFirstLastPara="1" wrap="square" lIns="91425" tIns="45700" rIns="91425" bIns="45700" anchor="t" anchorCtr="0">
            <a:noAutofit/>
          </a:bodyPr>
          <a:lstStyle/>
          <a:p>
            <a:pPr marL="457200" marR="0" lvl="0" indent="-381000" algn="just" rtl="0">
              <a:spcBef>
                <a:spcPts val="480"/>
              </a:spcBef>
              <a:spcAft>
                <a:spcPts val="0"/>
              </a:spcAft>
              <a:buClr>
                <a:srgbClr val="0000FF"/>
              </a:buClr>
              <a:buSzPts val="2400"/>
              <a:buFont typeface="Trebuchet MS"/>
              <a:buChar char="●"/>
            </a:pPr>
            <a:r>
              <a:rPr lang="en-IN" sz="2400">
                <a:solidFill>
                  <a:srgbClr val="0000FF"/>
                </a:solidFill>
                <a:latin typeface="Trebuchet MS"/>
                <a:ea typeface="Trebuchet MS"/>
                <a:cs typeface="Trebuchet MS"/>
                <a:sym typeface="Trebuchet MS"/>
              </a:rPr>
              <a:t>Classification of Examination Questions Difficulty Level Based on Bloom’s Taxonomy by Salmah Fattah et al. &amp; Analyzing the cognitive level of classroom questions using machine learning techniques by Anwar Yahya et al. to help us assess the level of difficulty of questions we put forth.</a:t>
            </a:r>
            <a:endParaRPr sz="240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endParaRPr sz="2400">
              <a:solidFill>
                <a:srgbClr val="0000FF"/>
              </a:solidFill>
              <a:latin typeface="Trebuchet MS"/>
              <a:ea typeface="Trebuchet MS"/>
              <a:cs typeface="Trebuchet MS"/>
              <a:sym typeface="Trebuchet MS"/>
            </a:endParaRPr>
          </a:p>
          <a:p>
            <a:pPr marL="457200" marR="0" lvl="0" indent="-381000" algn="just" rtl="0">
              <a:spcBef>
                <a:spcPts val="480"/>
              </a:spcBef>
              <a:spcAft>
                <a:spcPts val="0"/>
              </a:spcAft>
              <a:buClr>
                <a:srgbClr val="0000FF"/>
              </a:buClr>
              <a:buSzPts val="2400"/>
              <a:buFont typeface="Trebuchet MS"/>
              <a:buChar char="●"/>
            </a:pPr>
            <a:r>
              <a:rPr lang="en-IN" sz="2400">
                <a:solidFill>
                  <a:srgbClr val="0000FF"/>
                </a:solidFill>
                <a:latin typeface="Trebuchet MS"/>
                <a:ea typeface="Trebuchet MS"/>
                <a:cs typeface="Trebuchet MS"/>
                <a:sym typeface="Trebuchet MS"/>
              </a:rPr>
              <a:t>This can be used to provide code and questions of an appropriate difficulty level when requested by the user</a:t>
            </a:r>
            <a:endParaRPr sz="2400">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 name="Google Shape;108;p14"/>
          <p:cNvSpPr txBox="1"/>
          <p:nvPr/>
        </p:nvSpPr>
        <p:spPr>
          <a:xfrm>
            <a:off x="0" y="1828800"/>
            <a:ext cx="7543800" cy="4724400"/>
          </a:xfrm>
          <a:prstGeom prst="rect">
            <a:avLst/>
          </a:prstGeom>
          <a:noFill/>
          <a:ln>
            <a:noFill/>
          </a:ln>
        </p:spPr>
        <p:txBody>
          <a:bodyPr spcFirstLastPara="1" wrap="square" lIns="91425" tIns="45700" rIns="91425" bIns="45700" anchor="t" anchorCtr="0">
            <a:noAutofit/>
          </a:bodyPr>
          <a:lstStyle/>
          <a:p>
            <a:pPr marL="457200" marR="0" lvl="0" indent="0" algn="just" rtl="0">
              <a:lnSpc>
                <a:spcPct val="100000"/>
              </a:lnSpc>
              <a:spcBef>
                <a:spcPts val="0"/>
              </a:spcBef>
              <a:spcAft>
                <a:spcPts val="0"/>
              </a:spcAft>
              <a:buNone/>
            </a:pPr>
            <a:r>
              <a:rPr lang="en-IN" sz="2400">
                <a:solidFill>
                  <a:srgbClr val="0000FF"/>
                </a:solidFill>
                <a:latin typeface="Trebuchet MS"/>
                <a:ea typeface="Trebuchet MS"/>
                <a:cs typeface="Trebuchet MS"/>
                <a:sym typeface="Trebuchet MS"/>
              </a:rPr>
              <a:t>The proposed solution system consists of 2 parts:</a:t>
            </a:r>
            <a:endParaRPr sz="2400">
              <a:solidFill>
                <a:srgbClr val="0000FF"/>
              </a:solidFill>
              <a:latin typeface="Trebuchet MS"/>
              <a:ea typeface="Trebuchet MS"/>
              <a:cs typeface="Trebuchet MS"/>
              <a:sym typeface="Trebuchet MS"/>
            </a:endParaRPr>
          </a:p>
          <a:p>
            <a:pPr marL="457200" marR="0" lvl="0" indent="0" algn="just" rtl="0">
              <a:lnSpc>
                <a:spcPct val="100000"/>
              </a:lnSpc>
              <a:spcBef>
                <a:spcPts val="0"/>
              </a:spcBef>
              <a:spcAft>
                <a:spcPts val="0"/>
              </a:spcAft>
              <a:buNone/>
            </a:pPr>
            <a:endParaRPr sz="2400">
              <a:solidFill>
                <a:srgbClr val="0000FF"/>
              </a:solidFill>
              <a:latin typeface="Trebuchet MS"/>
              <a:ea typeface="Trebuchet MS"/>
              <a:cs typeface="Trebuchet MS"/>
              <a:sym typeface="Trebuchet MS"/>
            </a:endParaRPr>
          </a:p>
          <a:p>
            <a:pPr marL="457200" marR="0" lvl="0" indent="-368300" algn="just" rtl="0">
              <a:lnSpc>
                <a:spcPct val="100000"/>
              </a:lnSpc>
              <a:spcBef>
                <a:spcPts val="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A web platform that contains the code that is useful to teachers and students. This allows teachers/students to post code snippets that are of interest, and build conversations around these snippets in a variety of languages. The code snippets are tagged, both manually and algorithmically, to provide a way for users to access the code and conversations  </a:t>
            </a:r>
            <a:endParaRPr sz="2200">
              <a:solidFill>
                <a:srgbClr val="0000FF"/>
              </a:solidFill>
              <a:latin typeface="Trebuchet MS"/>
              <a:ea typeface="Trebuchet MS"/>
              <a:cs typeface="Trebuchet MS"/>
              <a:sym typeface="Trebuchet MS"/>
            </a:endParaRPr>
          </a:p>
          <a:p>
            <a:pPr marL="457200" marR="0" lvl="0" indent="-381000" algn="just" rtl="0">
              <a:lnSpc>
                <a:spcPct val="100000"/>
              </a:lnSpc>
              <a:spcBef>
                <a:spcPts val="0"/>
              </a:spcBef>
              <a:spcAft>
                <a:spcPts val="0"/>
              </a:spcAft>
              <a:buClr>
                <a:srgbClr val="0000FF"/>
              </a:buClr>
              <a:buSzPts val="2400"/>
              <a:buFont typeface="Trebuchet MS"/>
              <a:buChar char="●"/>
            </a:pPr>
            <a:r>
              <a:rPr lang="en-IN" sz="2200">
                <a:solidFill>
                  <a:srgbClr val="0000FF"/>
                </a:solidFill>
                <a:latin typeface="Trebuchet MS"/>
                <a:ea typeface="Trebuchet MS"/>
                <a:cs typeface="Trebuchet MS"/>
                <a:sym typeface="Trebuchet MS"/>
              </a:rPr>
              <a:t>A social media based notification/conversation system that sends relevant data, along with links to the code, to the users of the web platform</a:t>
            </a:r>
            <a:br>
              <a:rPr lang="en-IN" sz="2400">
                <a:solidFill>
                  <a:srgbClr val="0000FF"/>
                </a:solidFill>
                <a:latin typeface="Trebuchet MS"/>
                <a:ea typeface="Trebuchet MS"/>
                <a:cs typeface="Trebuchet MS"/>
                <a:sym typeface="Trebuchet MS"/>
              </a:rPr>
            </a:br>
            <a:endParaRPr sz="2000" b="0" i="0" u="none" strike="noStrike" cap="none">
              <a:solidFill>
                <a:schemeClr val="dk1"/>
              </a:solidFill>
              <a:latin typeface="Trebuchet MS"/>
              <a:ea typeface="Trebuchet MS"/>
              <a:cs typeface="Trebuchet MS"/>
              <a:sym typeface="Trebuchet MS"/>
            </a:endParaRPr>
          </a:p>
        </p:txBody>
      </p:sp>
      <p:sp>
        <p:nvSpPr>
          <p:cNvPr id="109" name="Google Shape;109;p14"/>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a:solidFill>
                  <a:srgbClr val="FF0000"/>
                </a:solidFill>
                <a:latin typeface="Trebuchet MS"/>
                <a:ea typeface="Trebuchet MS"/>
                <a:cs typeface="Trebuchet MS"/>
                <a:sym typeface="Trebuchet MS"/>
              </a:rPr>
              <a:t>Proposed Solution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5"/>
          <p:cNvSpPr txBox="1"/>
          <p:nvPr/>
        </p:nvSpPr>
        <p:spPr>
          <a:xfrm>
            <a:off x="0" y="1828800"/>
            <a:ext cx="7544100" cy="4724400"/>
          </a:xfrm>
          <a:prstGeom prst="rect">
            <a:avLst/>
          </a:prstGeom>
          <a:noFill/>
          <a:ln>
            <a:noFill/>
          </a:ln>
        </p:spPr>
        <p:txBody>
          <a:bodyPr spcFirstLastPara="1" wrap="square" lIns="91425" tIns="45700" rIns="91425" bIns="45700" anchor="t" anchorCtr="0">
            <a:noAutofit/>
          </a:bodyPr>
          <a:lstStyle/>
          <a:p>
            <a:pPr marL="457200" marR="0" lvl="0" indent="-368300" algn="just" rtl="0">
              <a:lnSpc>
                <a:spcPct val="100000"/>
              </a:lnSpc>
              <a:spcBef>
                <a:spcPts val="48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An area to post snippets of code. This will be linted and formatted for display. Users can copy the code snippet from this area using a single click</a:t>
            </a:r>
            <a:endParaRPr sz="2200">
              <a:solidFill>
                <a:srgbClr val="0000FF"/>
              </a:solidFill>
              <a:latin typeface="Trebuchet MS"/>
              <a:ea typeface="Trebuchet MS"/>
              <a:cs typeface="Trebuchet MS"/>
              <a:sym typeface="Trebuchet MS"/>
            </a:endParaRPr>
          </a:p>
          <a:p>
            <a:pPr marL="457200" marR="0" lvl="0" indent="0" algn="just" rtl="0">
              <a:lnSpc>
                <a:spcPct val="100000"/>
              </a:lnSpc>
              <a:spcBef>
                <a:spcPts val="480"/>
              </a:spcBef>
              <a:spcAft>
                <a:spcPts val="0"/>
              </a:spcAft>
              <a:buNone/>
            </a:pPr>
            <a:endParaRPr sz="2200">
              <a:solidFill>
                <a:srgbClr val="0000FF"/>
              </a:solidFill>
              <a:latin typeface="Trebuchet MS"/>
              <a:ea typeface="Trebuchet MS"/>
              <a:cs typeface="Trebuchet MS"/>
              <a:sym typeface="Trebuchet MS"/>
            </a:endParaRPr>
          </a:p>
          <a:p>
            <a:pPr marL="457200" marR="0" lvl="0" indent="-368300" algn="just" rtl="0">
              <a:lnSpc>
                <a:spcPct val="100000"/>
              </a:lnSpc>
              <a:spcBef>
                <a:spcPts val="48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Questions generated on the code uploaded based on it’s functions. These are asked to the users on the platform as well through polls on social media platforms - for easier availability and access - as Multiple Choice Questions</a:t>
            </a:r>
            <a:endParaRPr sz="2200">
              <a:solidFill>
                <a:srgbClr val="0000FF"/>
              </a:solidFill>
              <a:latin typeface="Trebuchet MS"/>
              <a:ea typeface="Trebuchet MS"/>
              <a:cs typeface="Trebuchet MS"/>
              <a:sym typeface="Trebuchet MS"/>
            </a:endParaRPr>
          </a:p>
          <a:p>
            <a:pPr marL="457200" marR="0" lvl="0" indent="0" algn="just" rtl="0">
              <a:lnSpc>
                <a:spcPct val="100000"/>
              </a:lnSpc>
              <a:spcBef>
                <a:spcPts val="480"/>
              </a:spcBef>
              <a:spcAft>
                <a:spcPts val="0"/>
              </a:spcAft>
              <a:buNone/>
            </a:pPr>
            <a:endParaRPr sz="2200">
              <a:solidFill>
                <a:srgbClr val="0000FF"/>
              </a:solidFill>
              <a:latin typeface="Trebuchet MS"/>
              <a:ea typeface="Trebuchet MS"/>
              <a:cs typeface="Trebuchet MS"/>
              <a:sym typeface="Trebuchet MS"/>
            </a:endParaRPr>
          </a:p>
          <a:p>
            <a:pPr marL="457200" marR="0" lvl="0" indent="-368300" algn="just" rtl="0">
              <a:lnSpc>
                <a:spcPct val="100000"/>
              </a:lnSpc>
              <a:spcBef>
                <a:spcPts val="48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Tags are provided for each question. These can be provided by the uploader, or automatically generated </a:t>
            </a:r>
            <a:endParaRPr sz="2200">
              <a:solidFill>
                <a:srgbClr val="0000FF"/>
              </a:solidFill>
              <a:latin typeface="Trebuchet MS"/>
              <a:ea typeface="Trebuchet MS"/>
              <a:cs typeface="Trebuchet MS"/>
              <a:sym typeface="Trebuchet MS"/>
            </a:endParaRPr>
          </a:p>
          <a:p>
            <a:pPr marL="457200" marR="0" lvl="0" indent="0" algn="just" rtl="0">
              <a:lnSpc>
                <a:spcPct val="100000"/>
              </a:lnSpc>
              <a:spcBef>
                <a:spcPts val="480"/>
              </a:spcBef>
              <a:spcAft>
                <a:spcPts val="0"/>
              </a:spcAft>
              <a:buNone/>
            </a:pPr>
            <a:endParaRPr sz="2400">
              <a:solidFill>
                <a:srgbClr val="0000FF"/>
              </a:solidFill>
              <a:latin typeface="Trebuchet MS"/>
              <a:ea typeface="Trebuchet MS"/>
              <a:cs typeface="Trebuchet MS"/>
              <a:sym typeface="Trebuchet MS"/>
            </a:endParaRPr>
          </a:p>
        </p:txBody>
      </p:sp>
      <p:sp>
        <p:nvSpPr>
          <p:cNvPr id="117" name="Google Shape;117;p15"/>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a:solidFill>
                  <a:srgbClr val="FF0000"/>
                </a:solidFill>
                <a:latin typeface="Trebuchet MS"/>
                <a:ea typeface="Trebuchet MS"/>
                <a:cs typeface="Trebuchet MS"/>
                <a:sym typeface="Trebuchet MS"/>
              </a:rPr>
              <a:t>Proposed Solution - Features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6"/>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16"/>
          <p:cNvSpPr txBox="1"/>
          <p:nvPr/>
        </p:nvSpPr>
        <p:spPr>
          <a:xfrm>
            <a:off x="0" y="1828800"/>
            <a:ext cx="7543800" cy="4724400"/>
          </a:xfrm>
          <a:prstGeom prst="rect">
            <a:avLst/>
          </a:prstGeom>
          <a:noFill/>
          <a:ln>
            <a:noFill/>
          </a:ln>
        </p:spPr>
        <p:txBody>
          <a:bodyPr spcFirstLastPara="1" wrap="square" lIns="91425" tIns="45700" rIns="91425" bIns="45700" anchor="t" anchorCtr="0">
            <a:noAutofit/>
          </a:bodyPr>
          <a:lstStyle/>
          <a:p>
            <a:pPr marL="457200" marR="0" lvl="0" indent="-368300" algn="just" rtl="0">
              <a:lnSpc>
                <a:spcPct val="100000"/>
              </a:lnSpc>
              <a:spcBef>
                <a:spcPts val="48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Search functionality to find relevant snippets of code by using the associated tags</a:t>
            </a:r>
            <a:endParaRPr sz="2200">
              <a:solidFill>
                <a:srgbClr val="0000FF"/>
              </a:solidFill>
              <a:latin typeface="Trebuchet MS"/>
              <a:ea typeface="Trebuchet MS"/>
              <a:cs typeface="Trebuchet MS"/>
              <a:sym typeface="Trebuchet MS"/>
            </a:endParaRPr>
          </a:p>
          <a:p>
            <a:pPr marL="457200" marR="0" lvl="0" indent="0" algn="just" rtl="0">
              <a:lnSpc>
                <a:spcPct val="100000"/>
              </a:lnSpc>
              <a:spcBef>
                <a:spcPts val="480"/>
              </a:spcBef>
              <a:spcAft>
                <a:spcPts val="0"/>
              </a:spcAft>
              <a:buNone/>
            </a:pPr>
            <a:endParaRPr sz="2200">
              <a:solidFill>
                <a:srgbClr val="0000FF"/>
              </a:solidFill>
              <a:latin typeface="Trebuchet MS"/>
              <a:ea typeface="Trebuchet MS"/>
              <a:cs typeface="Trebuchet MS"/>
              <a:sym typeface="Trebuchet MS"/>
            </a:endParaRPr>
          </a:p>
          <a:p>
            <a:pPr marL="457200" marR="0" lvl="0" indent="-368300" algn="just" rtl="0">
              <a:lnSpc>
                <a:spcPct val="100000"/>
              </a:lnSpc>
              <a:spcBef>
                <a:spcPts val="48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Recommendation of questions and codes to users based on their history. This is available on the user’s homepage and also delivered to the user on a daily basis </a:t>
            </a:r>
            <a:endParaRPr sz="2200">
              <a:solidFill>
                <a:srgbClr val="0000FF"/>
              </a:solidFill>
              <a:latin typeface="Trebuchet MS"/>
              <a:ea typeface="Trebuchet MS"/>
              <a:cs typeface="Trebuchet MS"/>
              <a:sym typeface="Trebuchet MS"/>
            </a:endParaRPr>
          </a:p>
          <a:p>
            <a:pPr marL="457200" marR="0" lvl="0" indent="0" algn="just" rtl="0">
              <a:lnSpc>
                <a:spcPct val="100000"/>
              </a:lnSpc>
              <a:spcBef>
                <a:spcPts val="480"/>
              </a:spcBef>
              <a:spcAft>
                <a:spcPts val="0"/>
              </a:spcAft>
              <a:buNone/>
            </a:pPr>
            <a:endParaRPr sz="2200">
              <a:solidFill>
                <a:srgbClr val="0000FF"/>
              </a:solidFill>
              <a:latin typeface="Trebuchet MS"/>
              <a:ea typeface="Trebuchet MS"/>
              <a:cs typeface="Trebuchet MS"/>
              <a:sym typeface="Trebuchet MS"/>
            </a:endParaRPr>
          </a:p>
          <a:p>
            <a:pPr marL="457200" marR="0" lvl="0" indent="-381000" algn="just" rtl="0">
              <a:lnSpc>
                <a:spcPct val="100000"/>
              </a:lnSpc>
              <a:spcBef>
                <a:spcPts val="480"/>
              </a:spcBef>
              <a:spcAft>
                <a:spcPts val="0"/>
              </a:spcAft>
              <a:buClr>
                <a:srgbClr val="0000FF"/>
              </a:buClr>
              <a:buSzPts val="2400"/>
              <a:buFont typeface="Trebuchet MS"/>
              <a:buChar char="●"/>
            </a:pPr>
            <a:r>
              <a:rPr lang="en-IN" sz="2200">
                <a:solidFill>
                  <a:srgbClr val="0000FF"/>
                </a:solidFill>
                <a:latin typeface="Trebuchet MS"/>
                <a:ea typeface="Trebuchet MS"/>
                <a:cs typeface="Trebuchet MS"/>
                <a:sym typeface="Trebuchet MS"/>
              </a:rPr>
              <a:t>Auto-generated questions, based on the comments that have been provided. Distractors are used to form multiple choice questions for automatic grading  </a:t>
            </a:r>
            <a:endParaRPr sz="2400">
              <a:solidFill>
                <a:srgbClr val="0000FF"/>
              </a:solidFill>
              <a:latin typeface="Trebuchet MS"/>
              <a:ea typeface="Trebuchet MS"/>
              <a:cs typeface="Trebuchet MS"/>
              <a:sym typeface="Trebuchet MS"/>
            </a:endParaRPr>
          </a:p>
          <a:p>
            <a:pPr marL="457200" marR="0" lvl="0" indent="0" algn="just" rtl="0">
              <a:lnSpc>
                <a:spcPct val="100000"/>
              </a:lnSpc>
              <a:spcBef>
                <a:spcPts val="480"/>
              </a:spcBef>
              <a:spcAft>
                <a:spcPts val="0"/>
              </a:spcAft>
              <a:buNone/>
            </a:pPr>
            <a:endParaRPr sz="2400">
              <a:solidFill>
                <a:srgbClr val="0000FF"/>
              </a:solidFill>
              <a:latin typeface="Trebuchet MS"/>
              <a:ea typeface="Trebuchet MS"/>
              <a:cs typeface="Trebuchet MS"/>
              <a:sym typeface="Trebuchet MS"/>
            </a:endParaRPr>
          </a:p>
        </p:txBody>
      </p:sp>
      <p:sp>
        <p:nvSpPr>
          <p:cNvPr id="125" name="Google Shape;125;p16"/>
          <p:cNvSpPr txBox="1"/>
          <p:nvPr/>
        </p:nvSpPr>
        <p:spPr>
          <a:xfrm>
            <a:off x="2667000" y="1143000"/>
            <a:ext cx="64770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a:solidFill>
                  <a:srgbClr val="FF0000"/>
                </a:solidFill>
                <a:latin typeface="Trebuchet MS"/>
                <a:ea typeface="Trebuchet MS"/>
                <a:cs typeface="Trebuchet MS"/>
                <a:sym typeface="Trebuchet MS"/>
              </a:rPr>
              <a:t>Proposed Solution - Features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17"/>
          <p:cNvSpPr txBox="1"/>
          <p:nvPr/>
        </p:nvSpPr>
        <p:spPr>
          <a:xfrm>
            <a:off x="1371600" y="1143000"/>
            <a:ext cx="77724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a:solidFill>
                  <a:srgbClr val="FF0000"/>
                </a:solidFill>
                <a:latin typeface="Trebuchet MS"/>
                <a:ea typeface="Trebuchet MS"/>
                <a:cs typeface="Trebuchet MS"/>
                <a:sym typeface="Trebuchet MS"/>
              </a:rPr>
              <a:t>Why Your Solution is Better?</a:t>
            </a:r>
            <a:endParaRPr/>
          </a:p>
        </p:txBody>
      </p:sp>
      <p:sp>
        <p:nvSpPr>
          <p:cNvPr id="133" name="Google Shape;133;p17"/>
          <p:cNvSpPr txBox="1"/>
          <p:nvPr/>
        </p:nvSpPr>
        <p:spPr>
          <a:xfrm>
            <a:off x="0" y="1828800"/>
            <a:ext cx="7391400" cy="47244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400"/>
              </a:spcBef>
              <a:spcAft>
                <a:spcPts val="0"/>
              </a:spcAft>
              <a:buClr>
                <a:srgbClr val="0000FF"/>
              </a:buClr>
              <a:buSzPts val="2400"/>
              <a:buFont typeface="Trebuchet MS"/>
              <a:buChar char="●"/>
            </a:pPr>
            <a:r>
              <a:rPr lang="en-IN" sz="2400">
                <a:solidFill>
                  <a:srgbClr val="0000FF"/>
                </a:solidFill>
                <a:latin typeface="Trebuchet MS"/>
                <a:ea typeface="Trebuchet MS"/>
                <a:cs typeface="Trebuchet MS"/>
                <a:sym typeface="Trebuchet MS"/>
              </a:rPr>
              <a:t>Unlike current solutions, our platform is designed specifically for the learning community</a:t>
            </a:r>
            <a:endParaRPr sz="2400">
              <a:solidFill>
                <a:srgbClr val="0000FF"/>
              </a:solidFill>
              <a:latin typeface="Trebuchet MS"/>
              <a:ea typeface="Trebuchet MS"/>
              <a:cs typeface="Trebuchet MS"/>
              <a:sym typeface="Trebuchet MS"/>
            </a:endParaRPr>
          </a:p>
          <a:p>
            <a:pPr marL="457200" marR="0" lvl="0" indent="-381000" algn="l" rtl="0">
              <a:lnSpc>
                <a:spcPct val="100000"/>
              </a:lnSpc>
              <a:spcBef>
                <a:spcPts val="0"/>
              </a:spcBef>
              <a:spcAft>
                <a:spcPts val="0"/>
              </a:spcAft>
              <a:buClr>
                <a:srgbClr val="0000FF"/>
              </a:buClr>
              <a:buSzPts val="2400"/>
              <a:buFont typeface="Trebuchet MS"/>
              <a:buChar char="●"/>
            </a:pPr>
            <a:r>
              <a:rPr lang="en-IN" sz="2400">
                <a:solidFill>
                  <a:srgbClr val="0000FF"/>
                </a:solidFill>
                <a:latin typeface="Trebuchet MS"/>
                <a:ea typeface="Trebuchet MS"/>
                <a:cs typeface="Trebuchet MS"/>
                <a:sym typeface="Trebuchet MS"/>
              </a:rPr>
              <a:t>Our solution offers a highly customized, intuitive, accessible, intelligent, clear and feature-rich experience to the users</a:t>
            </a:r>
            <a:endParaRPr sz="2400">
              <a:solidFill>
                <a:srgbClr val="0000FF"/>
              </a:solidFill>
              <a:latin typeface="Trebuchet MS"/>
              <a:ea typeface="Trebuchet MS"/>
              <a:cs typeface="Trebuchet MS"/>
              <a:sym typeface="Trebuchet MS"/>
            </a:endParaRPr>
          </a:p>
          <a:p>
            <a:pPr marL="457200" marR="0" lvl="0" indent="0" algn="l" rtl="0">
              <a:lnSpc>
                <a:spcPct val="100000"/>
              </a:lnSpc>
              <a:spcBef>
                <a:spcPts val="400"/>
              </a:spcBef>
              <a:spcAft>
                <a:spcPts val="0"/>
              </a:spcAft>
              <a:buNone/>
            </a:pPr>
            <a:endParaRPr sz="2400">
              <a:solidFill>
                <a:srgbClr val="0000FF"/>
              </a:solidFill>
              <a:latin typeface="Trebuchet MS"/>
              <a:ea typeface="Trebuchet MS"/>
              <a:cs typeface="Trebuchet MS"/>
              <a:sym typeface="Trebuchet MS"/>
            </a:endParaRPr>
          </a:p>
          <a:p>
            <a:pPr marL="457200" marR="0" lvl="0" indent="-368300" algn="l" rtl="0">
              <a:lnSpc>
                <a:spcPct val="100000"/>
              </a:lnSpc>
              <a:spcBef>
                <a:spcPts val="40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Customized - Our system offers a learning specific experience. The conversations around code by peer groups of teachers across regions help bring together thoughts, and leverages the diverse and representative views   </a:t>
            </a:r>
            <a:endParaRPr sz="2200">
              <a:solidFill>
                <a:srgbClr val="0000FF"/>
              </a:solidFill>
              <a:latin typeface="Trebuchet MS"/>
              <a:ea typeface="Trebuchet MS"/>
              <a:cs typeface="Trebuchet MS"/>
              <a:sym typeface="Trebuchet MS"/>
            </a:endParaRPr>
          </a:p>
          <a:p>
            <a:pPr marL="0" marR="0" lvl="0" indent="0" algn="l" rtl="0">
              <a:lnSpc>
                <a:spcPct val="100000"/>
              </a:lnSpc>
              <a:spcBef>
                <a:spcPts val="400"/>
              </a:spcBef>
              <a:spcAft>
                <a:spcPts val="0"/>
              </a:spcAft>
              <a:buNone/>
            </a:pPr>
            <a:endParaRPr sz="2400">
              <a:solidFill>
                <a:srgbClr val="0000FF"/>
              </a:solidFill>
              <a:latin typeface="Trebuchet MS"/>
              <a:ea typeface="Trebuchet MS"/>
              <a:cs typeface="Trebuchet MS"/>
              <a:sym typeface="Trebuchet MS"/>
            </a:endParaRPr>
          </a:p>
          <a:p>
            <a:pPr marL="0" marR="0" lvl="0" indent="0" algn="l" rtl="0">
              <a:lnSpc>
                <a:spcPct val="100000"/>
              </a:lnSpc>
              <a:spcBef>
                <a:spcPts val="400"/>
              </a:spcBef>
              <a:spcAft>
                <a:spcPts val="0"/>
              </a:spcAft>
              <a:buNone/>
            </a:pP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18"/>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a:solidFill>
                  <a:srgbClr val="FF0000"/>
                </a:solidFill>
                <a:latin typeface="Trebuchet MS"/>
                <a:ea typeface="Trebuchet MS"/>
                <a:cs typeface="Trebuchet MS"/>
                <a:sym typeface="Trebuchet MS"/>
              </a:rPr>
              <a:t>Why Your Solution is Better?</a:t>
            </a:r>
            <a:endParaRPr/>
          </a:p>
        </p:txBody>
      </p:sp>
      <p:sp>
        <p:nvSpPr>
          <p:cNvPr id="141" name="Google Shape;141;p18"/>
          <p:cNvSpPr txBox="1"/>
          <p:nvPr/>
        </p:nvSpPr>
        <p:spPr>
          <a:xfrm>
            <a:off x="0" y="1882975"/>
            <a:ext cx="7391400" cy="4746300"/>
          </a:xfrm>
          <a:prstGeom prst="rect">
            <a:avLst/>
          </a:prstGeom>
          <a:noFill/>
          <a:ln>
            <a:noFill/>
          </a:ln>
        </p:spPr>
        <p:txBody>
          <a:bodyPr spcFirstLastPara="1" wrap="square" lIns="91425" tIns="45700" rIns="91425" bIns="45700" anchor="t" anchorCtr="0">
            <a:noAutofit/>
          </a:bodyPr>
          <a:lstStyle/>
          <a:p>
            <a:pPr marL="457200" lvl="0" indent="-368300" algn="l" rtl="0">
              <a:spcBef>
                <a:spcPts val="40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Intuitive - Our solution will not completely rely on manual tagging. It will provide suggestions thus organising codes and conversations better.</a:t>
            </a:r>
            <a:endParaRPr sz="2200">
              <a:solidFill>
                <a:srgbClr val="0000FF"/>
              </a:solidFill>
              <a:latin typeface="Trebuchet MS"/>
              <a:ea typeface="Trebuchet MS"/>
              <a:cs typeface="Trebuchet MS"/>
              <a:sym typeface="Trebuchet MS"/>
            </a:endParaRPr>
          </a:p>
          <a:p>
            <a:pPr marL="457200" lvl="0" indent="0" algn="l" rtl="0">
              <a:spcBef>
                <a:spcPts val="400"/>
              </a:spcBef>
              <a:spcAft>
                <a:spcPts val="0"/>
              </a:spcAft>
              <a:buNone/>
            </a:pPr>
            <a:endParaRPr sz="2200">
              <a:solidFill>
                <a:srgbClr val="0000FF"/>
              </a:solidFill>
              <a:latin typeface="Trebuchet MS"/>
              <a:ea typeface="Trebuchet MS"/>
              <a:cs typeface="Trebuchet MS"/>
              <a:sym typeface="Trebuchet MS"/>
            </a:endParaRPr>
          </a:p>
          <a:p>
            <a:pPr marL="457200" lvl="0" indent="-368300" algn="l" rtl="0">
              <a:spcBef>
                <a:spcPts val="40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Intelligent - We provide a method to learn concepts from automatic generation of questions. This can be used by teachers in classrooms. The level of usability is clearly indicated via polls, retweets, surveys etc. </a:t>
            </a:r>
            <a:endParaRPr sz="2200">
              <a:solidFill>
                <a:srgbClr val="0000FF"/>
              </a:solidFill>
              <a:latin typeface="Trebuchet MS"/>
              <a:ea typeface="Trebuchet MS"/>
              <a:cs typeface="Trebuchet MS"/>
              <a:sym typeface="Trebuchet MS"/>
            </a:endParaRPr>
          </a:p>
          <a:p>
            <a:pPr marL="457200" lvl="0" indent="0" algn="l" rtl="0">
              <a:spcBef>
                <a:spcPts val="400"/>
              </a:spcBef>
              <a:spcAft>
                <a:spcPts val="0"/>
              </a:spcAft>
              <a:buNone/>
            </a:pPr>
            <a:endParaRPr sz="2200">
              <a:solidFill>
                <a:srgbClr val="0000FF"/>
              </a:solidFill>
              <a:latin typeface="Trebuchet MS"/>
              <a:ea typeface="Trebuchet MS"/>
              <a:cs typeface="Trebuchet MS"/>
              <a:sym typeface="Trebuchet MS"/>
            </a:endParaRPr>
          </a:p>
          <a:p>
            <a:pPr marL="457200" lvl="0" indent="-368300" algn="l" rtl="0">
              <a:spcBef>
                <a:spcPts val="40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Accessible - We also provide a question of the day via frequently used forms of social media. This is easily accessible to everyone and encourages learning. </a:t>
            </a:r>
            <a:endParaRPr sz="2200">
              <a:solidFill>
                <a:srgbClr val="0000F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19"/>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a:solidFill>
                  <a:srgbClr val="FF0000"/>
                </a:solidFill>
                <a:latin typeface="Trebuchet MS"/>
                <a:ea typeface="Trebuchet MS"/>
                <a:cs typeface="Trebuchet MS"/>
                <a:sym typeface="Trebuchet MS"/>
              </a:rPr>
              <a:t>Why Your Solution is Better?</a:t>
            </a:r>
            <a:endParaRPr/>
          </a:p>
        </p:txBody>
      </p:sp>
      <p:sp>
        <p:nvSpPr>
          <p:cNvPr id="149" name="Google Shape;149;p19"/>
          <p:cNvSpPr txBox="1"/>
          <p:nvPr/>
        </p:nvSpPr>
        <p:spPr>
          <a:xfrm>
            <a:off x="0" y="1959175"/>
            <a:ext cx="7391400" cy="4746300"/>
          </a:xfrm>
          <a:prstGeom prst="rect">
            <a:avLst/>
          </a:prstGeom>
          <a:noFill/>
          <a:ln>
            <a:noFill/>
          </a:ln>
        </p:spPr>
        <p:txBody>
          <a:bodyPr spcFirstLastPara="1" wrap="square" lIns="91425" tIns="45700" rIns="91425" bIns="45700" anchor="t" anchorCtr="0">
            <a:noAutofit/>
          </a:bodyPr>
          <a:lstStyle/>
          <a:p>
            <a:pPr marL="457200" lvl="0" indent="-368300" algn="l" rtl="0">
              <a:spcBef>
                <a:spcPts val="40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Clarity - The platform includes a visualization tool that supports multiple languages - include Python, C and Java - courtesy of Python tutor. This helps to visualize the code that is being presented </a:t>
            </a:r>
            <a:endParaRPr sz="2200">
              <a:solidFill>
                <a:srgbClr val="0000FF"/>
              </a:solidFill>
              <a:latin typeface="Trebuchet MS"/>
              <a:ea typeface="Trebuchet MS"/>
              <a:cs typeface="Trebuchet MS"/>
              <a:sym typeface="Trebuchet MS"/>
            </a:endParaRPr>
          </a:p>
          <a:p>
            <a:pPr marL="457200" lvl="0" indent="0" algn="l" rtl="0">
              <a:spcBef>
                <a:spcPts val="400"/>
              </a:spcBef>
              <a:spcAft>
                <a:spcPts val="0"/>
              </a:spcAft>
              <a:buNone/>
            </a:pPr>
            <a:endParaRPr sz="2200">
              <a:solidFill>
                <a:srgbClr val="0000FF"/>
              </a:solidFill>
              <a:latin typeface="Trebuchet MS"/>
              <a:ea typeface="Trebuchet MS"/>
              <a:cs typeface="Trebuchet MS"/>
              <a:sym typeface="Trebuchet MS"/>
            </a:endParaRPr>
          </a:p>
          <a:p>
            <a:pPr marL="457200" lvl="0" indent="-368300" algn="l" rtl="0">
              <a:spcBef>
                <a:spcPts val="40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Feature rich -The set of features provided by the platform cannot be found on any existing solution. These have been listed in the feature list of the platform</a:t>
            </a:r>
            <a:endParaRPr sz="2200">
              <a:solidFill>
                <a:srgbClr val="0000FF"/>
              </a:solidFill>
              <a:latin typeface="Trebuchet MS"/>
              <a:ea typeface="Trebuchet MS"/>
              <a:cs typeface="Trebuchet MS"/>
              <a:sym typeface="Trebuchet MS"/>
            </a:endParaRPr>
          </a:p>
          <a:p>
            <a:pPr marL="0" lvl="0" indent="0" algn="l" rtl="0">
              <a:spcBef>
                <a:spcPts val="400"/>
              </a:spcBef>
              <a:spcAft>
                <a:spcPts val="0"/>
              </a:spcAft>
              <a:buNone/>
            </a:pPr>
            <a:endParaRPr sz="2200">
              <a:solidFill>
                <a:srgbClr val="0000FF"/>
              </a:solidFill>
              <a:latin typeface="Trebuchet MS"/>
              <a:ea typeface="Trebuchet MS"/>
              <a:cs typeface="Trebuchet MS"/>
              <a:sym typeface="Trebuchet MS"/>
            </a:endParaRPr>
          </a:p>
          <a:p>
            <a:pPr marL="914400" lvl="0" indent="0" algn="l" rtl="0">
              <a:spcBef>
                <a:spcPts val="400"/>
              </a:spcBef>
              <a:spcAft>
                <a:spcPts val="0"/>
              </a:spcAft>
              <a:buNone/>
            </a:pPr>
            <a:endParaRPr sz="2200">
              <a:solidFill>
                <a:srgbClr val="0000FF"/>
              </a:solidFill>
              <a:latin typeface="Trebuchet MS"/>
              <a:ea typeface="Trebuchet MS"/>
              <a:cs typeface="Trebuchet MS"/>
              <a:sym typeface="Trebuchet MS"/>
            </a:endParaRPr>
          </a:p>
          <a:p>
            <a:pPr marL="457200" lvl="0" indent="0" algn="l" rtl="0">
              <a:spcBef>
                <a:spcPts val="400"/>
              </a:spcBef>
              <a:spcAft>
                <a:spcPts val="0"/>
              </a:spcAft>
              <a:buNone/>
            </a:pPr>
            <a:endParaRPr sz="2200">
              <a:solidFill>
                <a:srgbClr val="0000FF"/>
              </a:solidFill>
              <a:latin typeface="Trebuchet MS"/>
              <a:ea typeface="Trebuchet MS"/>
              <a:cs typeface="Trebuchet MS"/>
              <a:sym typeface="Trebuchet MS"/>
            </a:endParaRPr>
          </a:p>
          <a:p>
            <a:pPr marL="914400" lvl="0" indent="0" algn="l" rtl="0">
              <a:spcBef>
                <a:spcPts val="400"/>
              </a:spcBef>
              <a:spcAft>
                <a:spcPts val="0"/>
              </a:spcAft>
              <a:buNone/>
            </a:pPr>
            <a:endParaRPr sz="2200">
              <a:solidFill>
                <a:srgbClr val="0000FF"/>
              </a:solidFill>
              <a:latin typeface="Trebuchet MS"/>
              <a:ea typeface="Trebuchet MS"/>
              <a:cs typeface="Trebuchet MS"/>
              <a:sym typeface="Trebuchet MS"/>
            </a:endParaRPr>
          </a:p>
          <a:p>
            <a:pPr marL="0" lvl="0" indent="0" algn="l" rtl="0">
              <a:spcBef>
                <a:spcPts val="400"/>
              </a:spcBef>
              <a:spcAft>
                <a:spcPts val="0"/>
              </a:spcAft>
              <a:buNone/>
            </a:pPr>
            <a:endParaRPr sz="2200">
              <a:solidFill>
                <a:srgbClr val="0000FF"/>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 name="Google Shape;156;p20"/>
          <p:cNvSpPr txBox="1"/>
          <p:nvPr/>
        </p:nvSpPr>
        <p:spPr>
          <a:xfrm>
            <a:off x="1371600" y="1143000"/>
            <a:ext cx="77724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a:solidFill>
                  <a:srgbClr val="FF0000"/>
                </a:solidFill>
                <a:latin typeface="Trebuchet MS"/>
                <a:ea typeface="Trebuchet MS"/>
                <a:cs typeface="Trebuchet MS"/>
                <a:sym typeface="Trebuchet MS"/>
              </a:rPr>
              <a:t>Technologies </a:t>
            </a:r>
            <a:endParaRPr/>
          </a:p>
        </p:txBody>
      </p:sp>
      <p:sp>
        <p:nvSpPr>
          <p:cNvPr id="157" name="Google Shape;157;p20"/>
          <p:cNvSpPr txBox="1"/>
          <p:nvPr/>
        </p:nvSpPr>
        <p:spPr>
          <a:xfrm>
            <a:off x="0" y="1905000"/>
            <a:ext cx="7620000" cy="4724400"/>
          </a:xfrm>
          <a:prstGeom prst="rect">
            <a:avLst/>
          </a:prstGeom>
          <a:noFill/>
          <a:ln>
            <a:noFill/>
          </a:ln>
        </p:spPr>
        <p:txBody>
          <a:bodyPr spcFirstLastPara="1" wrap="square" lIns="91425" tIns="45700" rIns="91425" bIns="45700" anchor="t" anchorCtr="0">
            <a:noAutofit/>
          </a:bodyPr>
          <a:lstStyle/>
          <a:p>
            <a:pPr marL="0" marR="0" lvl="0" indent="457200" algn="just" rtl="0">
              <a:lnSpc>
                <a:spcPct val="100000"/>
              </a:lnSpc>
              <a:spcBef>
                <a:spcPts val="0"/>
              </a:spcBef>
              <a:spcAft>
                <a:spcPts val="0"/>
              </a:spcAft>
              <a:buNone/>
            </a:pPr>
            <a:r>
              <a:rPr lang="en-IN" sz="2400">
                <a:solidFill>
                  <a:srgbClr val="0000FF"/>
                </a:solidFill>
                <a:latin typeface="Trebuchet MS"/>
                <a:ea typeface="Trebuchet MS"/>
                <a:cs typeface="Trebuchet MS"/>
                <a:sym typeface="Trebuchet MS"/>
              </a:rPr>
              <a:t>Front End : HTML + Bootstrap</a:t>
            </a:r>
            <a:endParaRPr sz="2400">
              <a:solidFill>
                <a:srgbClr val="0000FF"/>
              </a:solidFill>
              <a:latin typeface="Trebuchet MS"/>
              <a:ea typeface="Trebuchet MS"/>
              <a:cs typeface="Trebuchet MS"/>
              <a:sym typeface="Trebuchet MS"/>
            </a:endParaRPr>
          </a:p>
          <a:p>
            <a:pPr marL="457200" marR="0" lvl="0" indent="0" algn="just" rtl="0">
              <a:lnSpc>
                <a:spcPct val="100000"/>
              </a:lnSpc>
              <a:spcBef>
                <a:spcPts val="0"/>
              </a:spcBef>
              <a:spcAft>
                <a:spcPts val="0"/>
              </a:spcAft>
              <a:buNone/>
            </a:pPr>
            <a:endParaRPr sz="2400">
              <a:solidFill>
                <a:srgbClr val="0000FF"/>
              </a:solidFill>
              <a:latin typeface="Trebuchet MS"/>
              <a:ea typeface="Trebuchet MS"/>
              <a:cs typeface="Trebuchet MS"/>
              <a:sym typeface="Trebuchet MS"/>
            </a:endParaRPr>
          </a:p>
          <a:p>
            <a:pPr marL="800100" marR="0" lvl="2" indent="-342900" algn="just" rtl="0">
              <a:spcBef>
                <a:spcPts val="480"/>
              </a:spcBef>
              <a:spcAft>
                <a:spcPts val="0"/>
              </a:spcAft>
              <a:buClr>
                <a:srgbClr val="0000FF"/>
              </a:buClr>
              <a:buSzPts val="2400"/>
              <a:buFont typeface="Noto Sans Symbols"/>
              <a:buChar char="▪"/>
            </a:pPr>
            <a:r>
              <a:rPr lang="en-IN" sz="2400">
                <a:solidFill>
                  <a:srgbClr val="0000FF"/>
                </a:solidFill>
                <a:latin typeface="Trebuchet MS"/>
                <a:ea typeface="Trebuchet MS"/>
                <a:cs typeface="Trebuchet MS"/>
                <a:sym typeface="Trebuchet MS"/>
              </a:rPr>
              <a:t>Web based GUI for ease of use</a:t>
            </a:r>
            <a:endParaRPr sz="2400">
              <a:solidFill>
                <a:srgbClr val="0000FF"/>
              </a:solidFill>
              <a:latin typeface="Trebuchet MS"/>
              <a:ea typeface="Trebuchet MS"/>
              <a:cs typeface="Trebuchet MS"/>
              <a:sym typeface="Trebuchet MS"/>
            </a:endParaRPr>
          </a:p>
          <a:p>
            <a:pPr marL="800100" marR="0" lvl="2" indent="-342900" algn="just" rtl="0">
              <a:spcBef>
                <a:spcPts val="480"/>
              </a:spcBef>
              <a:spcAft>
                <a:spcPts val="0"/>
              </a:spcAft>
              <a:buClr>
                <a:srgbClr val="0000FF"/>
              </a:buClr>
              <a:buSzPts val="2400"/>
              <a:buFont typeface="Trebuchet MS"/>
              <a:buChar char="▪"/>
            </a:pPr>
            <a:r>
              <a:rPr lang="en-IN" sz="2400">
                <a:solidFill>
                  <a:srgbClr val="0000FF"/>
                </a:solidFill>
                <a:latin typeface="Trebuchet MS"/>
                <a:ea typeface="Trebuchet MS"/>
                <a:cs typeface="Trebuchet MS"/>
                <a:sym typeface="Trebuchet MS"/>
              </a:rPr>
              <a:t>Web based system ensures that the platform can be accessible from any device at any time</a:t>
            </a:r>
            <a:endParaRPr sz="2400">
              <a:solidFill>
                <a:srgbClr val="0000FF"/>
              </a:solidFill>
              <a:latin typeface="Trebuchet MS"/>
              <a:ea typeface="Trebuchet MS"/>
              <a:cs typeface="Trebuchet MS"/>
              <a:sym typeface="Trebuchet MS"/>
            </a:endParaRPr>
          </a:p>
          <a:p>
            <a:pPr marL="800100" marR="0" lvl="2" indent="-342900" algn="just" rtl="0">
              <a:spcBef>
                <a:spcPts val="480"/>
              </a:spcBef>
              <a:spcAft>
                <a:spcPts val="0"/>
              </a:spcAft>
              <a:buClr>
                <a:srgbClr val="0000FF"/>
              </a:buClr>
              <a:buSzPts val="2400"/>
              <a:buFont typeface="Trebuchet MS"/>
              <a:buChar char="▪"/>
            </a:pPr>
            <a:r>
              <a:rPr lang="en-IN" sz="2400">
                <a:solidFill>
                  <a:srgbClr val="0000FF"/>
                </a:solidFill>
                <a:latin typeface="Trebuchet MS"/>
                <a:ea typeface="Trebuchet MS"/>
                <a:cs typeface="Trebuchet MS"/>
                <a:sym typeface="Trebuchet MS"/>
              </a:rPr>
              <a:t>Bootstrap allows for applications that scale to a variety of display sizes and orientations, making the platform available on computers, tablets, and smartphones without any loss in functionality</a:t>
            </a:r>
            <a:endParaRPr sz="2400">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Google Shape;164;p21"/>
          <p:cNvSpPr txBox="1"/>
          <p:nvPr/>
        </p:nvSpPr>
        <p:spPr>
          <a:xfrm>
            <a:off x="1371600" y="1143000"/>
            <a:ext cx="77724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a:solidFill>
                  <a:srgbClr val="FF0000"/>
                </a:solidFill>
                <a:latin typeface="Trebuchet MS"/>
                <a:ea typeface="Trebuchet MS"/>
                <a:cs typeface="Trebuchet MS"/>
                <a:sym typeface="Trebuchet MS"/>
              </a:rPr>
              <a:t>Technologies </a:t>
            </a:r>
            <a:endParaRPr/>
          </a:p>
        </p:txBody>
      </p:sp>
      <p:sp>
        <p:nvSpPr>
          <p:cNvPr id="165" name="Google Shape;165;p21"/>
          <p:cNvSpPr txBox="1"/>
          <p:nvPr/>
        </p:nvSpPr>
        <p:spPr>
          <a:xfrm>
            <a:off x="0" y="1828800"/>
            <a:ext cx="7620000" cy="4175400"/>
          </a:xfrm>
          <a:prstGeom prst="rect">
            <a:avLst/>
          </a:prstGeom>
          <a:noFill/>
          <a:ln>
            <a:noFill/>
          </a:ln>
        </p:spPr>
        <p:txBody>
          <a:bodyPr spcFirstLastPara="1" wrap="square" lIns="91425" tIns="45700" rIns="91425" bIns="45700" anchor="t" anchorCtr="0">
            <a:noAutofit/>
          </a:bodyPr>
          <a:lstStyle/>
          <a:p>
            <a:pPr marL="457200" marR="0" lvl="0" indent="0" algn="just" rtl="0">
              <a:lnSpc>
                <a:spcPct val="100000"/>
              </a:lnSpc>
              <a:spcBef>
                <a:spcPts val="0"/>
              </a:spcBef>
              <a:spcAft>
                <a:spcPts val="0"/>
              </a:spcAft>
              <a:buNone/>
            </a:pPr>
            <a:r>
              <a:rPr lang="en-IN" sz="2400">
                <a:solidFill>
                  <a:srgbClr val="0000FF"/>
                </a:solidFill>
                <a:latin typeface="Trebuchet MS"/>
                <a:ea typeface="Trebuchet MS"/>
                <a:cs typeface="Trebuchet MS"/>
                <a:sym typeface="Trebuchet MS"/>
              </a:rPr>
              <a:t>Backend: Python-Flask server</a:t>
            </a:r>
            <a:endParaRPr sz="2400">
              <a:solidFill>
                <a:srgbClr val="0000FF"/>
              </a:solidFill>
              <a:latin typeface="Trebuchet MS"/>
              <a:ea typeface="Trebuchet MS"/>
              <a:cs typeface="Trebuchet MS"/>
              <a:sym typeface="Trebuchet MS"/>
            </a:endParaRPr>
          </a:p>
          <a:p>
            <a:pPr marL="457200" marR="0" lvl="0" indent="0" algn="just" rtl="0">
              <a:lnSpc>
                <a:spcPct val="100000"/>
              </a:lnSpc>
              <a:spcBef>
                <a:spcPts val="0"/>
              </a:spcBef>
              <a:spcAft>
                <a:spcPts val="0"/>
              </a:spcAft>
              <a:buNone/>
            </a:pPr>
            <a:endParaRPr sz="2400">
              <a:solidFill>
                <a:srgbClr val="0000FF"/>
              </a:solidFill>
              <a:latin typeface="Trebuchet MS"/>
              <a:ea typeface="Trebuchet MS"/>
              <a:cs typeface="Trebuchet MS"/>
              <a:sym typeface="Trebuchet MS"/>
            </a:endParaRPr>
          </a:p>
          <a:p>
            <a:pPr marL="800100" marR="0" lvl="2" indent="-342900" algn="just" rtl="0">
              <a:lnSpc>
                <a:spcPct val="100000"/>
              </a:lnSpc>
              <a:spcBef>
                <a:spcPts val="480"/>
              </a:spcBef>
              <a:spcAft>
                <a:spcPts val="0"/>
              </a:spcAft>
              <a:buClr>
                <a:srgbClr val="0000FF"/>
              </a:buClr>
              <a:buSzPts val="2400"/>
              <a:buFont typeface="Noto Sans Symbols"/>
              <a:buChar char="▪"/>
            </a:pPr>
            <a:r>
              <a:rPr lang="en-IN" sz="2400">
                <a:solidFill>
                  <a:srgbClr val="0000FF"/>
                </a:solidFill>
                <a:latin typeface="Trebuchet MS"/>
                <a:ea typeface="Trebuchet MS"/>
                <a:cs typeface="Trebuchet MS"/>
                <a:sym typeface="Trebuchet MS"/>
              </a:rPr>
              <a:t>Python is a powerful language that supports a large number of libraries that would add functionality to the platform</a:t>
            </a:r>
            <a:endParaRPr sz="2400">
              <a:solidFill>
                <a:srgbClr val="0000FF"/>
              </a:solidFill>
              <a:latin typeface="Trebuchet MS"/>
              <a:ea typeface="Trebuchet MS"/>
              <a:cs typeface="Trebuchet MS"/>
              <a:sym typeface="Trebuchet MS"/>
            </a:endParaRPr>
          </a:p>
          <a:p>
            <a:pPr marL="800100" marR="0" lvl="2" indent="-342900" algn="just" rtl="0">
              <a:lnSpc>
                <a:spcPct val="100000"/>
              </a:lnSpc>
              <a:spcBef>
                <a:spcPts val="480"/>
              </a:spcBef>
              <a:spcAft>
                <a:spcPts val="0"/>
              </a:spcAft>
              <a:buClr>
                <a:srgbClr val="0000FF"/>
              </a:buClr>
              <a:buSzPts val="2400"/>
              <a:buFont typeface="Noto Sans Symbols"/>
              <a:buChar char="▪"/>
            </a:pPr>
            <a:r>
              <a:rPr lang="en-IN" sz="2400">
                <a:solidFill>
                  <a:srgbClr val="0000FF"/>
                </a:solidFill>
                <a:latin typeface="Trebuchet MS"/>
                <a:ea typeface="Trebuchet MS"/>
                <a:cs typeface="Trebuchet MS"/>
                <a:sym typeface="Trebuchet MS"/>
              </a:rPr>
              <a:t>APIs available for access to social media platforms</a:t>
            </a:r>
            <a:endParaRPr sz="2400">
              <a:solidFill>
                <a:srgbClr val="0000FF"/>
              </a:solidFill>
              <a:latin typeface="Trebuchet MS"/>
              <a:ea typeface="Trebuchet MS"/>
              <a:cs typeface="Trebuchet MS"/>
              <a:sym typeface="Trebuchet MS"/>
            </a:endParaRPr>
          </a:p>
          <a:p>
            <a:pPr marL="800100" marR="0" lvl="2" indent="-342900" algn="just" rtl="0">
              <a:lnSpc>
                <a:spcPct val="100000"/>
              </a:lnSpc>
              <a:spcBef>
                <a:spcPts val="480"/>
              </a:spcBef>
              <a:spcAft>
                <a:spcPts val="0"/>
              </a:spcAft>
              <a:buClr>
                <a:srgbClr val="0000FF"/>
              </a:buClr>
              <a:buSzPts val="2400"/>
              <a:buFont typeface="Noto Sans Symbols"/>
              <a:buChar char="▪"/>
            </a:pPr>
            <a:r>
              <a:rPr lang="en-IN" sz="2400">
                <a:solidFill>
                  <a:srgbClr val="0000FF"/>
                </a:solidFill>
                <a:latin typeface="Trebuchet MS"/>
                <a:ea typeface="Trebuchet MS"/>
                <a:cs typeface="Trebuchet MS"/>
                <a:sym typeface="Trebuchet MS"/>
              </a:rPr>
              <a:t>Well supported by intelligent systems, has good support for machine learning tools for the intelligence on the platform</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 name="Google Shape;32;p4"/>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a:solidFill>
                  <a:srgbClr val="FF0000"/>
                </a:solidFill>
                <a:latin typeface="Trebuchet MS"/>
                <a:ea typeface="Trebuchet MS"/>
                <a:cs typeface="Trebuchet MS"/>
                <a:sym typeface="Trebuchet MS"/>
              </a:rPr>
              <a:t>Problem Statement </a:t>
            </a:r>
            <a:endParaRPr/>
          </a:p>
        </p:txBody>
      </p:sp>
      <p:sp>
        <p:nvSpPr>
          <p:cNvPr id="33" name="Google Shape;33;p4"/>
          <p:cNvSpPr txBox="1"/>
          <p:nvPr/>
        </p:nvSpPr>
        <p:spPr>
          <a:xfrm>
            <a:off x="0" y="1828800"/>
            <a:ext cx="7620000" cy="41148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15000"/>
              </a:lnSpc>
              <a:spcBef>
                <a:spcPts val="0"/>
              </a:spcBef>
              <a:spcAft>
                <a:spcPts val="0"/>
              </a:spcAft>
              <a:buClr>
                <a:srgbClr val="0000FF"/>
              </a:buClr>
              <a:buSzPts val="2000"/>
              <a:buFont typeface="Trebuchet MS"/>
              <a:buChar char="●"/>
            </a:pPr>
            <a:r>
              <a:rPr lang="en-IN" sz="2000">
                <a:solidFill>
                  <a:srgbClr val="0000FF"/>
                </a:solidFill>
                <a:latin typeface="Trebuchet MS"/>
                <a:ea typeface="Trebuchet MS"/>
                <a:cs typeface="Trebuchet MS"/>
                <a:sym typeface="Trebuchet MS"/>
              </a:rPr>
              <a:t>Computer programming in today’s world is growing by leaps and bounds in popularity</a:t>
            </a:r>
            <a:endParaRPr sz="2000">
              <a:solidFill>
                <a:srgbClr val="0000FF"/>
              </a:solidFill>
              <a:latin typeface="Trebuchet MS"/>
              <a:ea typeface="Trebuchet MS"/>
              <a:cs typeface="Trebuchet MS"/>
              <a:sym typeface="Trebuchet MS"/>
            </a:endParaRPr>
          </a:p>
          <a:p>
            <a:pPr marL="457200" marR="0" lvl="0" indent="-355600" algn="l" rtl="0">
              <a:lnSpc>
                <a:spcPct val="115000"/>
              </a:lnSpc>
              <a:spcBef>
                <a:spcPts val="0"/>
              </a:spcBef>
              <a:spcAft>
                <a:spcPts val="0"/>
              </a:spcAft>
              <a:buClr>
                <a:srgbClr val="0000FF"/>
              </a:buClr>
              <a:buSzPts val="2000"/>
              <a:buFont typeface="Trebuchet MS"/>
              <a:buChar char="●"/>
            </a:pPr>
            <a:r>
              <a:rPr lang="en-IN" sz="2000">
                <a:solidFill>
                  <a:srgbClr val="0000FF"/>
                </a:solidFill>
                <a:latin typeface="Trebuchet MS"/>
                <a:ea typeface="Trebuchet MS"/>
                <a:cs typeface="Trebuchet MS"/>
                <a:sym typeface="Trebuchet MS"/>
              </a:rPr>
              <a:t>It has become important for students at the university level to learn the concepts of computer programming</a:t>
            </a:r>
            <a:endParaRPr sz="2000">
              <a:solidFill>
                <a:srgbClr val="0000FF"/>
              </a:solidFill>
              <a:latin typeface="Trebuchet MS"/>
              <a:ea typeface="Trebuchet MS"/>
              <a:cs typeface="Trebuchet MS"/>
              <a:sym typeface="Trebuchet MS"/>
            </a:endParaRPr>
          </a:p>
          <a:p>
            <a:pPr marL="457200" marR="0" lvl="0" indent="-355600" algn="l" rtl="0">
              <a:lnSpc>
                <a:spcPct val="115000"/>
              </a:lnSpc>
              <a:spcBef>
                <a:spcPts val="0"/>
              </a:spcBef>
              <a:spcAft>
                <a:spcPts val="0"/>
              </a:spcAft>
              <a:buClr>
                <a:srgbClr val="0000FF"/>
              </a:buClr>
              <a:buSzPts val="2000"/>
              <a:buFont typeface="Trebuchet MS"/>
              <a:buChar char="●"/>
            </a:pPr>
            <a:r>
              <a:rPr lang="en-IN" sz="2000">
                <a:solidFill>
                  <a:srgbClr val="0000FF"/>
                </a:solidFill>
                <a:latin typeface="Trebuchet MS"/>
                <a:ea typeface="Trebuchet MS"/>
                <a:cs typeface="Trebuchet MS"/>
                <a:sym typeface="Trebuchet MS"/>
              </a:rPr>
              <a:t>Teachers at the university level would benefit from having access to a set of resources to help with their methods of instruction and testing.</a:t>
            </a:r>
            <a:endParaRPr sz="2000">
              <a:solidFill>
                <a:srgbClr val="0000FF"/>
              </a:solidFill>
              <a:latin typeface="Trebuchet MS"/>
              <a:ea typeface="Trebuchet MS"/>
              <a:cs typeface="Trebuchet MS"/>
              <a:sym typeface="Trebuchet MS"/>
            </a:endParaRPr>
          </a:p>
          <a:p>
            <a:pPr marL="457200" marR="0" lvl="0" indent="-355600" algn="l" rtl="0">
              <a:lnSpc>
                <a:spcPct val="115000"/>
              </a:lnSpc>
              <a:spcBef>
                <a:spcPts val="0"/>
              </a:spcBef>
              <a:spcAft>
                <a:spcPts val="0"/>
              </a:spcAft>
              <a:buClr>
                <a:srgbClr val="0000FF"/>
              </a:buClr>
              <a:buSzPts val="2000"/>
              <a:buFont typeface="Trebuchet MS"/>
              <a:buChar char="●"/>
            </a:pPr>
            <a:r>
              <a:rPr lang="en-IN" sz="2000">
                <a:solidFill>
                  <a:srgbClr val="0000FF"/>
                </a:solidFill>
                <a:latin typeface="Trebuchet MS"/>
                <a:ea typeface="Trebuchet MS"/>
                <a:cs typeface="Trebuchet MS"/>
                <a:sym typeface="Trebuchet MS"/>
              </a:rPr>
              <a:t> This project aims to help the teachers gather resources in the form of questions easily by automatic tagging and linking of questions of similar topic, while providing multilingual support to include teachers and students of all regions</a:t>
            </a:r>
            <a:endParaRPr sz="2000">
              <a:solidFill>
                <a:srgbClr val="0000FF"/>
              </a:solidFill>
              <a:latin typeface="Trebuchet MS"/>
              <a:ea typeface="Trebuchet MS"/>
              <a:cs typeface="Trebuchet MS"/>
              <a:sym typeface="Trebuchet MS"/>
            </a:endParaRPr>
          </a:p>
          <a:p>
            <a:pPr marL="457200" marR="0" lvl="0" indent="0" algn="just" rtl="0">
              <a:spcBef>
                <a:spcPts val="1600"/>
              </a:spcBef>
              <a:spcAft>
                <a:spcPts val="0"/>
              </a:spcAft>
              <a:buNone/>
            </a:pPr>
            <a:endParaRPr sz="2000">
              <a:solidFill>
                <a:srgbClr val="0000FF"/>
              </a:solidFill>
              <a:latin typeface="Trebuchet MS"/>
              <a:ea typeface="Trebuchet MS"/>
              <a:cs typeface="Trebuchet MS"/>
              <a:sym typeface="Trebuchet MS"/>
            </a:endParaRPr>
          </a:p>
          <a:p>
            <a:pPr marL="342900" marR="0" lvl="0" indent="-190500" algn="just" rtl="0">
              <a:lnSpc>
                <a:spcPct val="100000"/>
              </a:lnSpc>
              <a:spcBef>
                <a:spcPts val="480"/>
              </a:spcBef>
              <a:spcAft>
                <a:spcPts val="0"/>
              </a:spcAft>
              <a:buClr>
                <a:srgbClr val="FF0000"/>
              </a:buClr>
              <a:buSzPts val="2400"/>
              <a:buFont typeface="Noto Sans Symbols"/>
              <a:buNone/>
            </a:pPr>
            <a:endParaRPr sz="20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 name="Google Shape;172;p22"/>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a:solidFill>
                  <a:srgbClr val="FF0000"/>
                </a:solidFill>
                <a:latin typeface="Trebuchet MS"/>
                <a:ea typeface="Trebuchet MS"/>
                <a:cs typeface="Trebuchet MS"/>
                <a:sym typeface="Trebuchet MS"/>
              </a:rPr>
              <a:t>Technologies </a:t>
            </a:r>
            <a:endParaRPr/>
          </a:p>
        </p:txBody>
      </p:sp>
      <p:sp>
        <p:nvSpPr>
          <p:cNvPr id="173" name="Google Shape;173;p22"/>
          <p:cNvSpPr txBox="1"/>
          <p:nvPr/>
        </p:nvSpPr>
        <p:spPr>
          <a:xfrm>
            <a:off x="0" y="1828800"/>
            <a:ext cx="7620000" cy="3581400"/>
          </a:xfrm>
          <a:prstGeom prst="rect">
            <a:avLst/>
          </a:prstGeom>
          <a:noFill/>
          <a:ln>
            <a:noFill/>
          </a:ln>
        </p:spPr>
        <p:txBody>
          <a:bodyPr spcFirstLastPara="1" wrap="square" lIns="91425" tIns="45700" rIns="91425" bIns="45700" anchor="t" anchorCtr="0">
            <a:noAutofit/>
          </a:bodyPr>
          <a:lstStyle/>
          <a:p>
            <a:pPr marL="457200" marR="0" lvl="0" indent="0" algn="just" rtl="0">
              <a:lnSpc>
                <a:spcPct val="100000"/>
              </a:lnSpc>
              <a:spcBef>
                <a:spcPts val="0"/>
              </a:spcBef>
              <a:spcAft>
                <a:spcPts val="0"/>
              </a:spcAft>
              <a:buNone/>
            </a:pPr>
            <a:r>
              <a:rPr lang="en-IN" sz="2400">
                <a:solidFill>
                  <a:srgbClr val="0000FF"/>
                </a:solidFill>
                <a:latin typeface="Trebuchet MS"/>
                <a:ea typeface="Trebuchet MS"/>
                <a:cs typeface="Trebuchet MS"/>
                <a:sym typeface="Trebuchet MS"/>
              </a:rPr>
              <a:t>Database: SQLite3</a:t>
            </a:r>
            <a:endParaRPr sz="2400">
              <a:solidFill>
                <a:srgbClr val="0000FF"/>
              </a:solidFill>
              <a:latin typeface="Trebuchet MS"/>
              <a:ea typeface="Trebuchet MS"/>
              <a:cs typeface="Trebuchet MS"/>
              <a:sym typeface="Trebuchet MS"/>
            </a:endParaRPr>
          </a:p>
          <a:p>
            <a:pPr marL="457200" marR="0" lvl="0" indent="0" algn="just" rtl="0">
              <a:lnSpc>
                <a:spcPct val="100000"/>
              </a:lnSpc>
              <a:spcBef>
                <a:spcPts val="0"/>
              </a:spcBef>
              <a:spcAft>
                <a:spcPts val="0"/>
              </a:spcAft>
              <a:buNone/>
            </a:pPr>
            <a:endParaRPr sz="2400">
              <a:solidFill>
                <a:srgbClr val="0000FF"/>
              </a:solidFill>
              <a:latin typeface="Trebuchet MS"/>
              <a:ea typeface="Trebuchet MS"/>
              <a:cs typeface="Trebuchet MS"/>
              <a:sym typeface="Trebuchet MS"/>
            </a:endParaRPr>
          </a:p>
          <a:p>
            <a:pPr marL="800100" marR="0" lvl="2" indent="-342900" algn="just" rtl="0">
              <a:lnSpc>
                <a:spcPct val="100000"/>
              </a:lnSpc>
              <a:spcBef>
                <a:spcPts val="480"/>
              </a:spcBef>
              <a:spcAft>
                <a:spcPts val="0"/>
              </a:spcAft>
              <a:buClr>
                <a:srgbClr val="0000FF"/>
              </a:buClr>
              <a:buSzPts val="2400"/>
              <a:buFont typeface="Noto Sans Symbols"/>
              <a:buChar char="▪"/>
            </a:pPr>
            <a:r>
              <a:rPr lang="en-IN" sz="2400">
                <a:solidFill>
                  <a:srgbClr val="0000FF"/>
                </a:solidFill>
                <a:latin typeface="Trebuchet MS"/>
                <a:ea typeface="Trebuchet MS"/>
                <a:cs typeface="Trebuchet MS"/>
                <a:sym typeface="Trebuchet MS"/>
              </a:rPr>
              <a:t>Relational database that is well supported by Python </a:t>
            </a:r>
            <a:endParaRPr sz="2400">
              <a:solidFill>
                <a:srgbClr val="0000FF"/>
              </a:solidFill>
              <a:latin typeface="Trebuchet MS"/>
              <a:ea typeface="Trebuchet MS"/>
              <a:cs typeface="Trebuchet MS"/>
              <a:sym typeface="Trebuchet MS"/>
            </a:endParaRPr>
          </a:p>
          <a:p>
            <a:pPr marL="800100" marR="0" lvl="2" indent="-342900" algn="just" rtl="0">
              <a:lnSpc>
                <a:spcPct val="100000"/>
              </a:lnSpc>
              <a:spcBef>
                <a:spcPts val="480"/>
              </a:spcBef>
              <a:spcAft>
                <a:spcPts val="0"/>
              </a:spcAft>
              <a:buClr>
                <a:srgbClr val="0000FF"/>
              </a:buClr>
              <a:buSzPts val="2400"/>
              <a:buFont typeface="Noto Sans Symbols"/>
              <a:buChar char="▪"/>
            </a:pPr>
            <a:r>
              <a:rPr lang="en-IN" sz="2400">
                <a:solidFill>
                  <a:srgbClr val="0000FF"/>
                </a:solidFill>
                <a:latin typeface="Trebuchet MS"/>
                <a:ea typeface="Trebuchet MS"/>
                <a:cs typeface="Trebuchet MS"/>
                <a:sym typeface="Trebuchet MS"/>
              </a:rPr>
              <a:t>Runs locally with a python server instance, does not require an external database instance</a:t>
            </a:r>
            <a:endParaRPr sz="2400">
              <a:solidFill>
                <a:srgbClr val="0000FF"/>
              </a:solidFill>
              <a:latin typeface="Trebuchet MS"/>
              <a:ea typeface="Trebuchet MS"/>
              <a:cs typeface="Trebuchet MS"/>
              <a:sym typeface="Trebuchet MS"/>
            </a:endParaRPr>
          </a:p>
          <a:p>
            <a:pPr marL="800100" marR="0" lvl="2" indent="-342900" algn="just" rtl="0">
              <a:lnSpc>
                <a:spcPct val="100000"/>
              </a:lnSpc>
              <a:spcBef>
                <a:spcPts val="480"/>
              </a:spcBef>
              <a:spcAft>
                <a:spcPts val="0"/>
              </a:spcAft>
              <a:buClr>
                <a:srgbClr val="0000FF"/>
              </a:buClr>
              <a:buSzPts val="2400"/>
              <a:buFont typeface="Noto Sans Symbols"/>
              <a:buChar char="▪"/>
            </a:pPr>
            <a:r>
              <a:rPr lang="en-IN" sz="2400">
                <a:solidFill>
                  <a:srgbClr val="0000FF"/>
                </a:solidFill>
                <a:latin typeface="Trebuchet MS"/>
                <a:ea typeface="Trebuchet MS"/>
                <a:cs typeface="Trebuchet MS"/>
                <a:sym typeface="Trebuchet MS"/>
              </a:rPr>
              <a:t>Relational databases are suitable for the data that is to be stored by the platform </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23"/>
          <p:cNvSpPr txBox="1"/>
          <p:nvPr/>
        </p:nvSpPr>
        <p:spPr>
          <a:xfrm>
            <a:off x="1371600" y="1143000"/>
            <a:ext cx="77724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a:solidFill>
                  <a:srgbClr val="FF0000"/>
                </a:solidFill>
                <a:latin typeface="Trebuchet MS"/>
                <a:ea typeface="Trebuchet MS"/>
                <a:cs typeface="Trebuchet MS"/>
                <a:sym typeface="Trebuchet MS"/>
              </a:rPr>
              <a:t>Technologies </a:t>
            </a:r>
            <a:endParaRPr/>
          </a:p>
        </p:txBody>
      </p:sp>
      <p:sp>
        <p:nvSpPr>
          <p:cNvPr id="181" name="Google Shape;181;p23"/>
          <p:cNvSpPr txBox="1"/>
          <p:nvPr/>
        </p:nvSpPr>
        <p:spPr>
          <a:xfrm>
            <a:off x="0" y="1828800"/>
            <a:ext cx="7620000" cy="4724400"/>
          </a:xfrm>
          <a:prstGeom prst="rect">
            <a:avLst/>
          </a:prstGeom>
          <a:noFill/>
          <a:ln>
            <a:noFill/>
          </a:ln>
        </p:spPr>
        <p:txBody>
          <a:bodyPr spcFirstLastPara="1" wrap="square" lIns="91425" tIns="45700" rIns="91425" bIns="45700" anchor="t" anchorCtr="0">
            <a:noAutofit/>
          </a:bodyPr>
          <a:lstStyle/>
          <a:p>
            <a:pPr marL="457200" marR="0" lvl="0" indent="0" algn="just" rtl="0">
              <a:lnSpc>
                <a:spcPct val="100000"/>
              </a:lnSpc>
              <a:spcBef>
                <a:spcPts val="0"/>
              </a:spcBef>
              <a:spcAft>
                <a:spcPts val="0"/>
              </a:spcAft>
              <a:buNone/>
            </a:pPr>
            <a:r>
              <a:rPr lang="en-IN" sz="2400">
                <a:solidFill>
                  <a:srgbClr val="0000FF"/>
                </a:solidFill>
                <a:latin typeface="Trebuchet MS"/>
                <a:ea typeface="Trebuchet MS"/>
                <a:cs typeface="Trebuchet MS"/>
                <a:sym typeface="Trebuchet MS"/>
              </a:rPr>
              <a:t>Version control system : Gitlab</a:t>
            </a:r>
            <a:endParaRPr sz="2400">
              <a:solidFill>
                <a:srgbClr val="0000FF"/>
              </a:solidFill>
              <a:latin typeface="Trebuchet MS"/>
              <a:ea typeface="Trebuchet MS"/>
              <a:cs typeface="Trebuchet MS"/>
              <a:sym typeface="Trebuchet MS"/>
            </a:endParaRPr>
          </a:p>
          <a:p>
            <a:pPr marL="457200" marR="0" lvl="0" indent="0" algn="just" rtl="0">
              <a:lnSpc>
                <a:spcPct val="100000"/>
              </a:lnSpc>
              <a:spcBef>
                <a:spcPts val="0"/>
              </a:spcBef>
              <a:spcAft>
                <a:spcPts val="0"/>
              </a:spcAft>
              <a:buNone/>
            </a:pPr>
            <a:endParaRPr sz="2400">
              <a:solidFill>
                <a:srgbClr val="0000FF"/>
              </a:solidFill>
              <a:latin typeface="Trebuchet MS"/>
              <a:ea typeface="Trebuchet MS"/>
              <a:cs typeface="Trebuchet MS"/>
              <a:sym typeface="Trebuchet MS"/>
            </a:endParaRPr>
          </a:p>
          <a:p>
            <a:pPr marL="800100" marR="0" lvl="2" indent="-342900" algn="just" rtl="0">
              <a:lnSpc>
                <a:spcPct val="100000"/>
              </a:lnSpc>
              <a:spcBef>
                <a:spcPts val="480"/>
              </a:spcBef>
              <a:spcAft>
                <a:spcPts val="0"/>
              </a:spcAft>
              <a:buClr>
                <a:srgbClr val="0000FF"/>
              </a:buClr>
              <a:buSzPts val="2400"/>
              <a:buFont typeface="Noto Sans Symbols"/>
              <a:buChar char="▪"/>
            </a:pPr>
            <a:r>
              <a:rPr lang="en-IN" sz="2400">
                <a:solidFill>
                  <a:srgbClr val="0000FF"/>
                </a:solidFill>
                <a:latin typeface="Trebuchet MS"/>
                <a:ea typeface="Trebuchet MS"/>
                <a:cs typeface="Trebuchet MS"/>
                <a:sym typeface="Trebuchet MS"/>
              </a:rPr>
              <a:t>Allows for secure and safe updation of code</a:t>
            </a:r>
            <a:endParaRPr sz="2400">
              <a:solidFill>
                <a:srgbClr val="0000FF"/>
              </a:solidFill>
              <a:latin typeface="Trebuchet MS"/>
              <a:ea typeface="Trebuchet MS"/>
              <a:cs typeface="Trebuchet MS"/>
              <a:sym typeface="Trebuchet MS"/>
            </a:endParaRPr>
          </a:p>
          <a:p>
            <a:pPr marL="800100" marR="0" lvl="2" indent="-342900" algn="just" rtl="0">
              <a:lnSpc>
                <a:spcPct val="100000"/>
              </a:lnSpc>
              <a:spcBef>
                <a:spcPts val="480"/>
              </a:spcBef>
              <a:spcAft>
                <a:spcPts val="0"/>
              </a:spcAft>
              <a:buClr>
                <a:srgbClr val="0000FF"/>
              </a:buClr>
              <a:buSzPts val="2400"/>
              <a:buFont typeface="Noto Sans Symbols"/>
              <a:buChar char="▪"/>
            </a:pPr>
            <a:r>
              <a:rPr lang="en-IN" sz="2400">
                <a:solidFill>
                  <a:srgbClr val="0000FF"/>
                </a:solidFill>
                <a:latin typeface="Trebuchet MS"/>
                <a:ea typeface="Trebuchet MS"/>
                <a:cs typeface="Trebuchet MS"/>
                <a:sym typeface="Trebuchet MS"/>
              </a:rPr>
              <a:t>Shareable among contributors</a:t>
            </a:r>
            <a:endParaRPr sz="2400">
              <a:solidFill>
                <a:srgbClr val="0000FF"/>
              </a:solidFill>
              <a:latin typeface="Trebuchet MS"/>
              <a:ea typeface="Trebuchet MS"/>
              <a:cs typeface="Trebuchet MS"/>
              <a:sym typeface="Trebuchet MS"/>
            </a:endParaRPr>
          </a:p>
          <a:p>
            <a:pPr marL="800100" marR="0" lvl="2" indent="-342900" algn="just" rtl="0">
              <a:lnSpc>
                <a:spcPct val="100000"/>
              </a:lnSpc>
              <a:spcBef>
                <a:spcPts val="480"/>
              </a:spcBef>
              <a:spcAft>
                <a:spcPts val="0"/>
              </a:spcAft>
              <a:buClr>
                <a:srgbClr val="0000FF"/>
              </a:buClr>
              <a:buSzPts val="2400"/>
              <a:buFont typeface="Noto Sans Symbols"/>
              <a:buChar char="▪"/>
            </a:pPr>
            <a:r>
              <a:rPr lang="en-IN" sz="2400">
                <a:solidFill>
                  <a:srgbClr val="0000FF"/>
                </a:solidFill>
                <a:latin typeface="Trebuchet MS"/>
                <a:ea typeface="Trebuchet MS"/>
                <a:cs typeface="Trebuchet MS"/>
                <a:sym typeface="Trebuchet MS"/>
              </a:rPr>
              <a:t>Private repository ensures that code remains safe from unauthorized access </a:t>
            </a:r>
            <a:endParaRPr sz="2400">
              <a:solidFill>
                <a:srgbClr val="0000FF"/>
              </a:solidFill>
              <a:latin typeface="Trebuchet MS"/>
              <a:ea typeface="Trebuchet MS"/>
              <a:cs typeface="Trebuchet MS"/>
              <a:sym typeface="Trebuchet MS"/>
            </a:endParaRPr>
          </a:p>
          <a:p>
            <a:pPr marL="800100" marR="0" lvl="2" indent="-342900" algn="just" rtl="0">
              <a:lnSpc>
                <a:spcPct val="100000"/>
              </a:lnSpc>
              <a:spcBef>
                <a:spcPts val="480"/>
              </a:spcBef>
              <a:spcAft>
                <a:spcPts val="0"/>
              </a:spcAft>
              <a:buClr>
                <a:srgbClr val="0000FF"/>
              </a:buClr>
              <a:buSzPts val="2400"/>
              <a:buFont typeface="Noto Sans Symbols"/>
              <a:buChar char="▪"/>
            </a:pPr>
            <a:r>
              <a:rPr lang="en-IN" sz="2400">
                <a:solidFill>
                  <a:srgbClr val="0000FF"/>
                </a:solidFill>
                <a:latin typeface="Trebuchet MS"/>
                <a:ea typeface="Trebuchet MS"/>
                <a:cs typeface="Trebuchet MS"/>
                <a:sym typeface="Trebuchet MS"/>
              </a:rPr>
              <a:t>Older versions recoverable </a:t>
            </a:r>
            <a:endParaRPr sz="2400">
              <a:solidFill>
                <a:srgbClr val="0000FF"/>
              </a:solidFill>
              <a:latin typeface="Trebuchet MS"/>
              <a:ea typeface="Trebuchet MS"/>
              <a:cs typeface="Trebuchet MS"/>
              <a:sym typeface="Trebuchet MS"/>
            </a:endParaRPr>
          </a:p>
          <a:p>
            <a:pPr marL="800100" marR="0" lvl="2" indent="-342900" algn="just" rtl="0">
              <a:lnSpc>
                <a:spcPct val="100000"/>
              </a:lnSpc>
              <a:spcBef>
                <a:spcPts val="480"/>
              </a:spcBef>
              <a:spcAft>
                <a:spcPts val="0"/>
              </a:spcAft>
              <a:buClr>
                <a:srgbClr val="0000FF"/>
              </a:buClr>
              <a:buSzPts val="2400"/>
              <a:buFont typeface="Noto Sans Symbols"/>
              <a:buChar char="▪"/>
            </a:pPr>
            <a:r>
              <a:rPr lang="en-IN" sz="2400">
                <a:solidFill>
                  <a:srgbClr val="0000FF"/>
                </a:solidFill>
                <a:latin typeface="Trebuchet MS"/>
                <a:ea typeface="Trebuchet MS"/>
                <a:cs typeface="Trebuchet MS"/>
                <a:sym typeface="Trebuchet MS"/>
              </a:rPr>
              <a:t>New features can be tested on a separate branch before merging to master</a:t>
            </a:r>
            <a:endParaRPr sz="2400">
              <a:solidFill>
                <a:srgbClr val="0000FF"/>
              </a:solidFill>
              <a:latin typeface="Trebuchet MS"/>
              <a:ea typeface="Trebuchet MS"/>
              <a:cs typeface="Trebuchet MS"/>
              <a:sym typeface="Trebuchet MS"/>
            </a:endParaRPr>
          </a:p>
          <a:p>
            <a:pPr marL="800100" marR="0" lvl="2" indent="-342900" algn="just" rtl="0">
              <a:lnSpc>
                <a:spcPct val="100000"/>
              </a:lnSpc>
              <a:spcBef>
                <a:spcPts val="480"/>
              </a:spcBef>
              <a:spcAft>
                <a:spcPts val="0"/>
              </a:spcAft>
              <a:buClr>
                <a:srgbClr val="0000FF"/>
              </a:buClr>
              <a:buSzPts val="2400"/>
              <a:buFont typeface="Noto Sans Symbols"/>
              <a:buChar char="▪"/>
            </a:pPr>
            <a:r>
              <a:rPr lang="en-IN" sz="2400">
                <a:solidFill>
                  <a:srgbClr val="0000FF"/>
                </a:solidFill>
                <a:latin typeface="Trebuchet MS"/>
                <a:ea typeface="Trebuchet MS"/>
                <a:cs typeface="Trebuchet MS"/>
                <a:sym typeface="Trebuchet MS"/>
              </a:rPr>
              <a:t>Tracking of estimates in resources and time</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24"/>
          <p:cNvSpPr txBox="1"/>
          <p:nvPr/>
        </p:nvSpPr>
        <p:spPr>
          <a:xfrm>
            <a:off x="1371600" y="1143000"/>
            <a:ext cx="77724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a:solidFill>
                  <a:srgbClr val="FF0000"/>
                </a:solidFill>
                <a:latin typeface="Trebuchet MS"/>
                <a:ea typeface="Trebuchet MS"/>
                <a:cs typeface="Trebuchet MS"/>
                <a:sym typeface="Trebuchet MS"/>
              </a:rPr>
              <a:t>Project Timelines &amp; Plan</a:t>
            </a:r>
            <a:endParaRPr/>
          </a:p>
        </p:txBody>
      </p:sp>
      <p:sp>
        <p:nvSpPr>
          <p:cNvPr id="189" name="Google Shape;189;p24"/>
          <p:cNvSpPr txBox="1"/>
          <p:nvPr/>
        </p:nvSpPr>
        <p:spPr>
          <a:xfrm>
            <a:off x="533400" y="1828800"/>
            <a:ext cx="8458200" cy="4724400"/>
          </a:xfrm>
          <a:prstGeom prst="rect">
            <a:avLst/>
          </a:prstGeom>
          <a:noFill/>
          <a:ln>
            <a:noFill/>
          </a:ln>
        </p:spPr>
        <p:txBody>
          <a:bodyPr spcFirstLastPara="1" wrap="square" lIns="91425" tIns="45700" rIns="91425" bIns="45700" anchor="t" anchorCtr="0">
            <a:noAutofit/>
          </a:bodyPr>
          <a:lstStyle/>
          <a:p>
            <a:pPr marL="1077913" marR="0" lvl="1" indent="-265113" algn="just" rtl="0">
              <a:spcBef>
                <a:spcPts val="0"/>
              </a:spcBef>
              <a:spcAft>
                <a:spcPts val="0"/>
              </a:spcAft>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sp>
        <p:nvSpPr>
          <p:cNvPr id="190" name="Google Shape;190;p24"/>
          <p:cNvSpPr txBox="1"/>
          <p:nvPr/>
        </p:nvSpPr>
        <p:spPr>
          <a:xfrm>
            <a:off x="228600" y="2005550"/>
            <a:ext cx="7620000" cy="4319100"/>
          </a:xfrm>
          <a:prstGeom prst="rect">
            <a:avLst/>
          </a:prstGeom>
          <a:noFill/>
          <a:ln>
            <a:noFill/>
          </a:ln>
        </p:spPr>
        <p:txBody>
          <a:bodyPr spcFirstLastPara="1" wrap="square" lIns="91425" tIns="45700" rIns="91425" bIns="45700" anchor="t" anchorCtr="0">
            <a:noAutofit/>
          </a:bodyPr>
          <a:lstStyle/>
          <a:p>
            <a:pPr marL="457200" marR="0" lvl="0" indent="-361950" algn="l" rtl="0">
              <a:lnSpc>
                <a:spcPct val="100000"/>
              </a:lnSpc>
              <a:spcBef>
                <a:spcPts val="0"/>
              </a:spcBef>
              <a:spcAft>
                <a:spcPts val="0"/>
              </a:spcAft>
              <a:buClr>
                <a:srgbClr val="0000FF"/>
              </a:buClr>
              <a:buSzPts val="2100"/>
              <a:buFont typeface="Trebuchet MS"/>
              <a:buChar char="●"/>
            </a:pPr>
            <a:r>
              <a:rPr lang="en-IN" sz="2100">
                <a:solidFill>
                  <a:srgbClr val="0000FF"/>
                </a:solidFill>
                <a:latin typeface="Trebuchet MS"/>
                <a:ea typeface="Trebuchet MS"/>
                <a:cs typeface="Trebuchet MS"/>
                <a:sym typeface="Trebuchet MS"/>
              </a:rPr>
              <a:t>Week 1 : Idea Generation &amp; Feasibility Study</a:t>
            </a:r>
            <a:endParaRPr sz="2100">
              <a:solidFill>
                <a:srgbClr val="0000FF"/>
              </a:solidFill>
              <a:latin typeface="Trebuchet MS"/>
              <a:ea typeface="Trebuchet MS"/>
              <a:cs typeface="Trebuchet MS"/>
              <a:sym typeface="Trebuchet MS"/>
            </a:endParaRPr>
          </a:p>
          <a:p>
            <a:pPr marL="914400" marR="0" lvl="0" indent="0" algn="l" rtl="0">
              <a:lnSpc>
                <a:spcPct val="100000"/>
              </a:lnSpc>
              <a:spcBef>
                <a:spcPts val="0"/>
              </a:spcBef>
              <a:spcAft>
                <a:spcPts val="0"/>
              </a:spcAft>
              <a:buNone/>
            </a:pPr>
            <a:endParaRPr sz="2100">
              <a:solidFill>
                <a:srgbClr val="0000FF"/>
              </a:solidFill>
              <a:latin typeface="Trebuchet MS"/>
              <a:ea typeface="Trebuchet MS"/>
              <a:cs typeface="Trebuchet MS"/>
              <a:sym typeface="Trebuchet MS"/>
            </a:endParaRPr>
          </a:p>
          <a:p>
            <a:pPr marL="457200" marR="0" lvl="0" indent="-361950" algn="l" rtl="0">
              <a:lnSpc>
                <a:spcPct val="100000"/>
              </a:lnSpc>
              <a:spcBef>
                <a:spcPts val="0"/>
              </a:spcBef>
              <a:spcAft>
                <a:spcPts val="0"/>
              </a:spcAft>
              <a:buClr>
                <a:srgbClr val="0000FF"/>
              </a:buClr>
              <a:buSzPts val="2100"/>
              <a:buFont typeface="Trebuchet MS"/>
              <a:buChar char="●"/>
            </a:pPr>
            <a:r>
              <a:rPr lang="en-IN" sz="2100">
                <a:solidFill>
                  <a:srgbClr val="0000FF"/>
                </a:solidFill>
                <a:latin typeface="Trebuchet MS"/>
                <a:ea typeface="Trebuchet MS"/>
                <a:cs typeface="Trebuchet MS"/>
                <a:sym typeface="Trebuchet MS"/>
              </a:rPr>
              <a:t>Week 2 - 3 : Literature Survey and High level design</a:t>
            </a:r>
            <a:endParaRPr sz="2100">
              <a:solidFill>
                <a:srgbClr val="0000FF"/>
              </a:solidFill>
              <a:latin typeface="Trebuchet MS"/>
              <a:ea typeface="Trebuchet MS"/>
              <a:cs typeface="Trebuchet MS"/>
              <a:sym typeface="Trebuchet MS"/>
            </a:endParaRPr>
          </a:p>
          <a:p>
            <a:pPr marL="914400" marR="0" lvl="0" indent="0" algn="l" rtl="0">
              <a:lnSpc>
                <a:spcPct val="100000"/>
              </a:lnSpc>
              <a:spcBef>
                <a:spcPts val="0"/>
              </a:spcBef>
              <a:spcAft>
                <a:spcPts val="0"/>
              </a:spcAft>
              <a:buNone/>
            </a:pPr>
            <a:endParaRPr sz="2100">
              <a:solidFill>
                <a:srgbClr val="0000FF"/>
              </a:solidFill>
              <a:latin typeface="Trebuchet MS"/>
              <a:ea typeface="Trebuchet MS"/>
              <a:cs typeface="Trebuchet MS"/>
              <a:sym typeface="Trebuchet MS"/>
            </a:endParaRPr>
          </a:p>
          <a:p>
            <a:pPr marL="457200" marR="0" lvl="0" indent="-361950" algn="l" rtl="0">
              <a:lnSpc>
                <a:spcPct val="100000"/>
              </a:lnSpc>
              <a:spcBef>
                <a:spcPts val="0"/>
              </a:spcBef>
              <a:spcAft>
                <a:spcPts val="0"/>
              </a:spcAft>
              <a:buClr>
                <a:srgbClr val="0000FF"/>
              </a:buClr>
              <a:buSzPts val="2100"/>
              <a:buFont typeface="Trebuchet MS"/>
              <a:buChar char="●"/>
            </a:pPr>
            <a:r>
              <a:rPr lang="en-IN" sz="2100">
                <a:solidFill>
                  <a:srgbClr val="0000FF"/>
                </a:solidFill>
                <a:latin typeface="Trebuchet MS"/>
                <a:ea typeface="Trebuchet MS"/>
                <a:cs typeface="Trebuchet MS"/>
                <a:sym typeface="Trebuchet MS"/>
              </a:rPr>
              <a:t>Week 3 - 5: </a:t>
            </a:r>
            <a:endParaRPr sz="2100">
              <a:solidFill>
                <a:srgbClr val="0000FF"/>
              </a:solidFill>
              <a:latin typeface="Trebuchet MS"/>
              <a:ea typeface="Trebuchet MS"/>
              <a:cs typeface="Trebuchet MS"/>
              <a:sym typeface="Trebuchet MS"/>
            </a:endParaRPr>
          </a:p>
          <a:p>
            <a:pPr marL="1371600" marR="0" lvl="2" indent="-361950" algn="l" rtl="0">
              <a:lnSpc>
                <a:spcPct val="100000"/>
              </a:lnSpc>
              <a:spcBef>
                <a:spcPts val="0"/>
              </a:spcBef>
              <a:spcAft>
                <a:spcPts val="0"/>
              </a:spcAft>
              <a:buClr>
                <a:srgbClr val="0000FF"/>
              </a:buClr>
              <a:buSzPts val="2100"/>
              <a:buFont typeface="Trebuchet MS"/>
              <a:buChar char="■"/>
            </a:pPr>
            <a:r>
              <a:rPr lang="en-IN" sz="2100">
                <a:solidFill>
                  <a:srgbClr val="0000FF"/>
                </a:solidFill>
                <a:latin typeface="Trebuchet MS"/>
                <a:ea typeface="Trebuchet MS"/>
                <a:cs typeface="Trebuchet MS"/>
                <a:sym typeface="Trebuchet MS"/>
              </a:rPr>
              <a:t>Low level design</a:t>
            </a:r>
            <a:endParaRPr sz="2100">
              <a:solidFill>
                <a:srgbClr val="0000FF"/>
              </a:solidFill>
              <a:latin typeface="Trebuchet MS"/>
              <a:ea typeface="Trebuchet MS"/>
              <a:cs typeface="Trebuchet MS"/>
              <a:sym typeface="Trebuchet MS"/>
            </a:endParaRPr>
          </a:p>
          <a:p>
            <a:pPr marL="1371600" marR="0" lvl="2" indent="-361950" algn="l" rtl="0">
              <a:lnSpc>
                <a:spcPct val="100000"/>
              </a:lnSpc>
              <a:spcBef>
                <a:spcPts val="0"/>
              </a:spcBef>
              <a:spcAft>
                <a:spcPts val="0"/>
              </a:spcAft>
              <a:buClr>
                <a:srgbClr val="0000FF"/>
              </a:buClr>
              <a:buSzPts val="2100"/>
              <a:buFont typeface="Trebuchet MS"/>
              <a:buChar char="■"/>
            </a:pPr>
            <a:r>
              <a:rPr lang="en-IN" sz="2100">
                <a:solidFill>
                  <a:srgbClr val="0000FF"/>
                </a:solidFill>
                <a:latin typeface="Trebuchet MS"/>
                <a:ea typeface="Trebuchet MS"/>
                <a:cs typeface="Trebuchet MS"/>
                <a:sym typeface="Trebuchet MS"/>
              </a:rPr>
              <a:t>Implementation of core features and testing</a:t>
            </a:r>
            <a:endParaRPr sz="2100">
              <a:solidFill>
                <a:srgbClr val="0000FF"/>
              </a:solidFill>
              <a:latin typeface="Trebuchet MS"/>
              <a:ea typeface="Trebuchet MS"/>
              <a:cs typeface="Trebuchet MS"/>
              <a:sym typeface="Trebuchet MS"/>
            </a:endParaRPr>
          </a:p>
          <a:p>
            <a:pPr marL="914400" marR="0" lvl="0" indent="0" algn="l" rtl="0">
              <a:lnSpc>
                <a:spcPct val="100000"/>
              </a:lnSpc>
              <a:spcBef>
                <a:spcPts val="0"/>
              </a:spcBef>
              <a:spcAft>
                <a:spcPts val="0"/>
              </a:spcAft>
              <a:buNone/>
            </a:pPr>
            <a:endParaRPr sz="2100">
              <a:solidFill>
                <a:srgbClr val="0000FF"/>
              </a:solidFill>
              <a:latin typeface="Trebuchet MS"/>
              <a:ea typeface="Trebuchet MS"/>
              <a:cs typeface="Trebuchet MS"/>
              <a:sym typeface="Trebuchet MS"/>
            </a:endParaRPr>
          </a:p>
          <a:p>
            <a:pPr marL="457200" marR="0" lvl="0" indent="-361950" algn="l" rtl="0">
              <a:lnSpc>
                <a:spcPct val="100000"/>
              </a:lnSpc>
              <a:spcBef>
                <a:spcPts val="0"/>
              </a:spcBef>
              <a:spcAft>
                <a:spcPts val="0"/>
              </a:spcAft>
              <a:buClr>
                <a:srgbClr val="0000FF"/>
              </a:buClr>
              <a:buSzPts val="2100"/>
              <a:buFont typeface="Trebuchet MS"/>
              <a:buChar char="●"/>
            </a:pPr>
            <a:r>
              <a:rPr lang="en-IN" sz="2100">
                <a:solidFill>
                  <a:srgbClr val="0000FF"/>
                </a:solidFill>
                <a:latin typeface="Trebuchet MS"/>
                <a:ea typeface="Trebuchet MS"/>
                <a:cs typeface="Trebuchet MS"/>
                <a:sym typeface="Trebuchet MS"/>
              </a:rPr>
              <a:t>Week 6 - 10 : Implementation of Intelligent features</a:t>
            </a:r>
            <a:endParaRPr sz="2100">
              <a:solidFill>
                <a:srgbClr val="0000FF"/>
              </a:solidFill>
              <a:latin typeface="Trebuchet MS"/>
              <a:ea typeface="Trebuchet MS"/>
              <a:cs typeface="Trebuchet MS"/>
              <a:sym typeface="Trebuchet MS"/>
            </a:endParaRPr>
          </a:p>
          <a:p>
            <a:pPr marL="914400" marR="0" lvl="0" indent="0" algn="l" rtl="0">
              <a:lnSpc>
                <a:spcPct val="100000"/>
              </a:lnSpc>
              <a:spcBef>
                <a:spcPts val="0"/>
              </a:spcBef>
              <a:spcAft>
                <a:spcPts val="0"/>
              </a:spcAft>
              <a:buNone/>
            </a:pPr>
            <a:endParaRPr sz="2100">
              <a:solidFill>
                <a:srgbClr val="0000FF"/>
              </a:solidFill>
              <a:latin typeface="Trebuchet MS"/>
              <a:ea typeface="Trebuchet MS"/>
              <a:cs typeface="Trebuchet MS"/>
              <a:sym typeface="Trebuchet MS"/>
            </a:endParaRPr>
          </a:p>
          <a:p>
            <a:pPr marL="457200" marR="0" lvl="0" indent="-361950" algn="l" rtl="0">
              <a:lnSpc>
                <a:spcPct val="100000"/>
              </a:lnSpc>
              <a:spcBef>
                <a:spcPts val="0"/>
              </a:spcBef>
              <a:spcAft>
                <a:spcPts val="0"/>
              </a:spcAft>
              <a:buClr>
                <a:srgbClr val="0000FF"/>
              </a:buClr>
              <a:buSzPts val="2100"/>
              <a:buFont typeface="Trebuchet MS"/>
              <a:buChar char="●"/>
            </a:pPr>
            <a:r>
              <a:rPr lang="en-IN" sz="2100">
                <a:solidFill>
                  <a:srgbClr val="0000FF"/>
                </a:solidFill>
                <a:latin typeface="Trebuchet MS"/>
                <a:ea typeface="Trebuchet MS"/>
                <a:cs typeface="Trebuchet MS"/>
                <a:sym typeface="Trebuchet MS"/>
              </a:rPr>
              <a:t>Week 11 - 12 : Testing and Optimization</a:t>
            </a:r>
            <a:endParaRPr sz="2100">
              <a:solidFill>
                <a:srgbClr val="0000FF"/>
              </a:solidFill>
              <a:latin typeface="Trebuchet MS"/>
              <a:ea typeface="Trebuchet MS"/>
              <a:cs typeface="Trebuchet MS"/>
              <a:sym typeface="Trebuchet MS"/>
            </a:endParaRPr>
          </a:p>
          <a:p>
            <a:pPr marL="914400" marR="0" lvl="0" indent="0" algn="l" rtl="0">
              <a:lnSpc>
                <a:spcPct val="100000"/>
              </a:lnSpc>
              <a:spcBef>
                <a:spcPts val="0"/>
              </a:spcBef>
              <a:spcAft>
                <a:spcPts val="0"/>
              </a:spcAft>
              <a:buNone/>
            </a:pPr>
            <a:endParaRPr sz="2100">
              <a:solidFill>
                <a:srgbClr val="0000FF"/>
              </a:solidFill>
              <a:latin typeface="Trebuchet MS"/>
              <a:ea typeface="Trebuchet MS"/>
              <a:cs typeface="Trebuchet MS"/>
              <a:sym typeface="Trebuchet MS"/>
            </a:endParaRPr>
          </a:p>
          <a:p>
            <a:pPr marL="457200" marR="0" lvl="0" indent="-361950" algn="l" rtl="0">
              <a:lnSpc>
                <a:spcPct val="100000"/>
              </a:lnSpc>
              <a:spcBef>
                <a:spcPts val="0"/>
              </a:spcBef>
              <a:spcAft>
                <a:spcPts val="0"/>
              </a:spcAft>
              <a:buClr>
                <a:srgbClr val="0000FF"/>
              </a:buClr>
              <a:buSzPts val="2100"/>
              <a:buFont typeface="Trebuchet MS"/>
              <a:buChar char="●"/>
            </a:pPr>
            <a:r>
              <a:rPr lang="en-IN" sz="2100">
                <a:solidFill>
                  <a:srgbClr val="0000FF"/>
                </a:solidFill>
                <a:latin typeface="Trebuchet MS"/>
                <a:ea typeface="Trebuchet MS"/>
                <a:cs typeface="Trebuchet MS"/>
                <a:sym typeface="Trebuchet MS"/>
              </a:rPr>
              <a:t>Week 13 : Final Release </a:t>
            </a:r>
            <a:endParaRPr sz="2100">
              <a:solidFill>
                <a:srgbClr val="0000FF"/>
              </a:solidFill>
              <a:latin typeface="Trebuchet MS"/>
              <a:ea typeface="Trebuchet MS"/>
              <a:cs typeface="Trebuchet MS"/>
              <a:sym typeface="Trebuchet MS"/>
            </a:endParaRPr>
          </a:p>
          <a:p>
            <a:pPr marL="914400" marR="0" lvl="0" indent="0" algn="l" rtl="0">
              <a:spcBef>
                <a:spcPts val="0"/>
              </a:spcBef>
              <a:spcAft>
                <a:spcPts val="0"/>
              </a:spcAft>
              <a:buNone/>
            </a:pPr>
            <a:endParaRPr sz="2000" b="0" i="0" u="none" strike="noStrike" cap="none">
              <a:solidFill>
                <a:srgbClr val="0000FF"/>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25"/>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a:solidFill>
                  <a:srgbClr val="FF0000"/>
                </a:solidFill>
                <a:latin typeface="Trebuchet MS"/>
                <a:ea typeface="Trebuchet MS"/>
                <a:cs typeface="Trebuchet MS"/>
                <a:sym typeface="Trebuchet MS"/>
              </a:rPr>
              <a:t>Project Effort Estimation</a:t>
            </a:r>
            <a:endParaRPr sz="2400">
              <a:solidFill>
                <a:srgbClr val="FF0000"/>
              </a:solidFill>
              <a:latin typeface="Trebuchet MS"/>
              <a:ea typeface="Trebuchet MS"/>
              <a:cs typeface="Trebuchet MS"/>
              <a:sym typeface="Trebuchet MS"/>
            </a:endParaRPr>
          </a:p>
        </p:txBody>
      </p:sp>
      <p:graphicFrame>
        <p:nvGraphicFramePr>
          <p:cNvPr id="197" name="Google Shape;197;p25"/>
          <p:cNvGraphicFramePr/>
          <p:nvPr>
            <p:extLst>
              <p:ext uri="{D42A27DB-BD31-4B8C-83A1-F6EECF244321}">
                <p14:modId xmlns:p14="http://schemas.microsoft.com/office/powerpoint/2010/main" val="3744870204"/>
              </p:ext>
            </p:extLst>
          </p:nvPr>
        </p:nvGraphicFramePr>
        <p:xfrm>
          <a:off x="227805" y="1725850"/>
          <a:ext cx="7239000" cy="4876500"/>
        </p:xfrm>
        <a:graphic>
          <a:graphicData uri="http://schemas.openxmlformats.org/drawingml/2006/table">
            <a:tbl>
              <a:tblPr>
                <a:noFill/>
                <a:tableStyleId>{C91122B6-71DF-4192-9F5B-43C335DF2E5D}</a:tableStyleId>
              </a:tblPr>
              <a:tblGrid>
                <a:gridCol w="5010700">
                  <a:extLst>
                    <a:ext uri="{9D8B030D-6E8A-4147-A177-3AD203B41FA5}">
                      <a16:colId xmlns:a16="http://schemas.microsoft.com/office/drawing/2014/main" val="20000"/>
                    </a:ext>
                  </a:extLst>
                </a:gridCol>
                <a:gridCol w="2228300">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r>
                        <a:rPr lang="en-IN" sz="2000">
                          <a:solidFill>
                            <a:srgbClr val="0000FF"/>
                          </a:solidFill>
                          <a:latin typeface="Trebuchet MS"/>
                          <a:ea typeface="Trebuchet MS"/>
                          <a:cs typeface="Trebuchet MS"/>
                          <a:sym typeface="Trebuchet MS"/>
                        </a:rPr>
                        <a:t>Effort</a:t>
                      </a:r>
                      <a:endParaRPr sz="2000">
                        <a:solidFill>
                          <a:srgbClr val="0000FF"/>
                        </a:solidFill>
                        <a:latin typeface="Trebuchet MS"/>
                        <a:ea typeface="Trebuchet MS"/>
                        <a:cs typeface="Trebuchet MS"/>
                        <a:sym typeface="Trebuchet MS"/>
                      </a:endParaRPr>
                    </a:p>
                  </a:txBody>
                  <a:tcPr marL="91425" marR="91425" marT="91425" marB="91425"/>
                </a:tc>
                <a:tc>
                  <a:txBody>
                    <a:bodyPr/>
                    <a:lstStyle/>
                    <a:p>
                      <a:pPr marL="0" lvl="0" indent="0" algn="ctr" rtl="0">
                        <a:spcBef>
                          <a:spcPts val="0"/>
                        </a:spcBef>
                        <a:spcAft>
                          <a:spcPts val="0"/>
                        </a:spcAft>
                        <a:buNone/>
                      </a:pPr>
                      <a:r>
                        <a:rPr lang="en-IN" sz="2000">
                          <a:solidFill>
                            <a:srgbClr val="0000FF"/>
                          </a:solidFill>
                          <a:latin typeface="Trebuchet MS"/>
                          <a:ea typeface="Trebuchet MS"/>
                          <a:cs typeface="Trebuchet MS"/>
                          <a:sym typeface="Trebuchet MS"/>
                        </a:rPr>
                        <a:t>Hours / Person</a:t>
                      </a:r>
                      <a:endParaRPr sz="2000">
                        <a:solidFill>
                          <a:srgbClr val="0000FF"/>
                        </a:solidFill>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IN" sz="2000">
                          <a:solidFill>
                            <a:srgbClr val="0000FF"/>
                          </a:solidFill>
                          <a:latin typeface="Trebuchet MS"/>
                          <a:ea typeface="Trebuchet MS"/>
                          <a:cs typeface="Trebuchet MS"/>
                          <a:sym typeface="Trebuchet MS"/>
                        </a:rPr>
                        <a:t>Feasibility study</a:t>
                      </a:r>
                      <a:endParaRPr sz="2000">
                        <a:solidFill>
                          <a:srgbClr val="0000FF"/>
                        </a:solidFill>
                        <a:latin typeface="Trebuchet MS"/>
                        <a:ea typeface="Trebuchet MS"/>
                        <a:cs typeface="Trebuchet MS"/>
                        <a:sym typeface="Trebuchet MS"/>
                      </a:endParaRPr>
                    </a:p>
                  </a:txBody>
                  <a:tcPr marL="91425" marR="91425" marT="91425" marB="91425"/>
                </a:tc>
                <a:tc>
                  <a:txBody>
                    <a:bodyPr/>
                    <a:lstStyle/>
                    <a:p>
                      <a:pPr marL="0" lvl="0" indent="0" algn="ctr" rtl="0">
                        <a:spcBef>
                          <a:spcPts val="0"/>
                        </a:spcBef>
                        <a:spcAft>
                          <a:spcPts val="0"/>
                        </a:spcAft>
                        <a:buNone/>
                      </a:pPr>
                      <a:r>
                        <a:rPr lang="en-IN" sz="2000">
                          <a:solidFill>
                            <a:srgbClr val="0000FF"/>
                          </a:solidFill>
                          <a:latin typeface="Trebuchet MS"/>
                          <a:ea typeface="Trebuchet MS"/>
                          <a:cs typeface="Trebuchet MS"/>
                          <a:sym typeface="Trebuchet MS"/>
                        </a:rPr>
                        <a:t> 20</a:t>
                      </a:r>
                      <a:endParaRPr sz="2000">
                        <a:solidFill>
                          <a:srgbClr val="0000FF"/>
                        </a:solidFill>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IN" sz="2000">
                          <a:solidFill>
                            <a:srgbClr val="0000FF"/>
                          </a:solidFill>
                          <a:latin typeface="Trebuchet MS"/>
                          <a:ea typeface="Trebuchet MS"/>
                          <a:cs typeface="Trebuchet MS"/>
                          <a:sym typeface="Trebuchet MS"/>
                        </a:rPr>
                        <a:t>Literature survey</a:t>
                      </a:r>
                      <a:endParaRPr sz="2000">
                        <a:solidFill>
                          <a:srgbClr val="0000FF"/>
                        </a:solidFill>
                        <a:latin typeface="Trebuchet MS"/>
                        <a:ea typeface="Trebuchet MS"/>
                        <a:cs typeface="Trebuchet MS"/>
                        <a:sym typeface="Trebuchet MS"/>
                      </a:endParaRPr>
                    </a:p>
                  </a:txBody>
                  <a:tcPr marL="91425" marR="91425" marT="91425" marB="91425"/>
                </a:tc>
                <a:tc>
                  <a:txBody>
                    <a:bodyPr/>
                    <a:lstStyle/>
                    <a:p>
                      <a:pPr marL="0" lvl="0" indent="0" algn="ctr" rtl="0">
                        <a:spcBef>
                          <a:spcPts val="0"/>
                        </a:spcBef>
                        <a:spcAft>
                          <a:spcPts val="0"/>
                        </a:spcAft>
                        <a:buNone/>
                      </a:pPr>
                      <a:r>
                        <a:rPr lang="en-IN" sz="2000">
                          <a:solidFill>
                            <a:srgbClr val="0000FF"/>
                          </a:solidFill>
                          <a:latin typeface="Trebuchet MS"/>
                          <a:ea typeface="Trebuchet MS"/>
                          <a:cs typeface="Trebuchet MS"/>
                          <a:sym typeface="Trebuchet MS"/>
                        </a:rPr>
                        <a:t>15</a:t>
                      </a:r>
                      <a:endParaRPr sz="2000">
                        <a:solidFill>
                          <a:srgbClr val="0000FF"/>
                        </a:solidFill>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IN" sz="2000">
                          <a:solidFill>
                            <a:srgbClr val="0000FF"/>
                          </a:solidFill>
                          <a:latin typeface="Trebuchet MS"/>
                          <a:ea typeface="Trebuchet MS"/>
                          <a:cs typeface="Trebuchet MS"/>
                          <a:sym typeface="Trebuchet MS"/>
                        </a:rPr>
                        <a:t>Requirement specification</a:t>
                      </a:r>
                      <a:endParaRPr sz="2000">
                        <a:solidFill>
                          <a:srgbClr val="0000FF"/>
                        </a:solidFill>
                        <a:latin typeface="Trebuchet MS"/>
                        <a:ea typeface="Trebuchet MS"/>
                        <a:cs typeface="Trebuchet MS"/>
                        <a:sym typeface="Trebuchet MS"/>
                      </a:endParaRPr>
                    </a:p>
                  </a:txBody>
                  <a:tcPr marL="91425" marR="91425" marT="91425" marB="91425"/>
                </a:tc>
                <a:tc>
                  <a:txBody>
                    <a:bodyPr/>
                    <a:lstStyle/>
                    <a:p>
                      <a:pPr marL="0" lvl="0" indent="0" algn="ctr" rtl="0">
                        <a:spcBef>
                          <a:spcPts val="0"/>
                        </a:spcBef>
                        <a:spcAft>
                          <a:spcPts val="0"/>
                        </a:spcAft>
                        <a:buNone/>
                      </a:pPr>
                      <a:r>
                        <a:rPr lang="en-IN" sz="2000">
                          <a:solidFill>
                            <a:srgbClr val="0000FF"/>
                          </a:solidFill>
                          <a:latin typeface="Trebuchet MS"/>
                          <a:ea typeface="Trebuchet MS"/>
                          <a:cs typeface="Trebuchet MS"/>
                          <a:sym typeface="Trebuchet MS"/>
                        </a:rPr>
                        <a:t>30</a:t>
                      </a:r>
                      <a:endParaRPr sz="2000">
                        <a:solidFill>
                          <a:srgbClr val="0000FF"/>
                        </a:solidFill>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IN" sz="2000">
                          <a:solidFill>
                            <a:srgbClr val="0000FF"/>
                          </a:solidFill>
                          <a:latin typeface="Trebuchet MS"/>
                          <a:ea typeface="Trebuchet MS"/>
                          <a:cs typeface="Trebuchet MS"/>
                          <a:sym typeface="Trebuchet MS"/>
                        </a:rPr>
                        <a:t>High Level Design + Documentation</a:t>
                      </a:r>
                      <a:endParaRPr sz="2000">
                        <a:solidFill>
                          <a:srgbClr val="0000FF"/>
                        </a:solidFill>
                        <a:latin typeface="Trebuchet MS"/>
                        <a:ea typeface="Trebuchet MS"/>
                        <a:cs typeface="Trebuchet MS"/>
                        <a:sym typeface="Trebuchet MS"/>
                      </a:endParaRPr>
                    </a:p>
                  </a:txBody>
                  <a:tcPr marL="91425" marR="91425" marT="91425" marB="91425"/>
                </a:tc>
                <a:tc>
                  <a:txBody>
                    <a:bodyPr/>
                    <a:lstStyle/>
                    <a:p>
                      <a:pPr marL="0" lvl="0" indent="0" algn="ctr" rtl="0">
                        <a:spcBef>
                          <a:spcPts val="0"/>
                        </a:spcBef>
                        <a:spcAft>
                          <a:spcPts val="0"/>
                        </a:spcAft>
                        <a:buNone/>
                      </a:pPr>
                      <a:r>
                        <a:rPr lang="en-IN" sz="2000">
                          <a:solidFill>
                            <a:srgbClr val="0000FF"/>
                          </a:solidFill>
                          <a:latin typeface="Trebuchet MS"/>
                          <a:ea typeface="Trebuchet MS"/>
                          <a:cs typeface="Trebuchet MS"/>
                          <a:sym typeface="Trebuchet MS"/>
                        </a:rPr>
                        <a:t>30</a:t>
                      </a:r>
                      <a:endParaRPr sz="2000">
                        <a:solidFill>
                          <a:srgbClr val="0000FF"/>
                        </a:solidFill>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IN" sz="2000">
                          <a:solidFill>
                            <a:srgbClr val="0000FF"/>
                          </a:solidFill>
                          <a:latin typeface="Trebuchet MS"/>
                          <a:ea typeface="Trebuchet MS"/>
                          <a:cs typeface="Trebuchet MS"/>
                          <a:sym typeface="Trebuchet MS"/>
                        </a:rPr>
                        <a:t>Coding and Implementation</a:t>
                      </a:r>
                      <a:endParaRPr sz="2000">
                        <a:solidFill>
                          <a:srgbClr val="0000FF"/>
                        </a:solidFill>
                        <a:latin typeface="Trebuchet MS"/>
                        <a:ea typeface="Trebuchet MS"/>
                        <a:cs typeface="Trebuchet MS"/>
                        <a:sym typeface="Trebuchet MS"/>
                      </a:endParaRPr>
                    </a:p>
                  </a:txBody>
                  <a:tcPr marL="91425" marR="91425" marT="91425" marB="91425"/>
                </a:tc>
                <a:tc>
                  <a:txBody>
                    <a:bodyPr/>
                    <a:lstStyle/>
                    <a:p>
                      <a:pPr marL="0" lvl="0" indent="0" algn="ctr" rtl="0">
                        <a:spcBef>
                          <a:spcPts val="0"/>
                        </a:spcBef>
                        <a:spcAft>
                          <a:spcPts val="0"/>
                        </a:spcAft>
                        <a:buNone/>
                      </a:pPr>
                      <a:r>
                        <a:rPr lang="en-IN" sz="2000">
                          <a:solidFill>
                            <a:srgbClr val="0000FF"/>
                          </a:solidFill>
                          <a:latin typeface="Trebuchet MS"/>
                          <a:ea typeface="Trebuchet MS"/>
                          <a:cs typeface="Trebuchet MS"/>
                          <a:sym typeface="Trebuchet MS"/>
                        </a:rPr>
                        <a:t>60</a:t>
                      </a:r>
                      <a:endParaRPr sz="2000">
                        <a:solidFill>
                          <a:srgbClr val="0000FF"/>
                        </a:solidFill>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IN" sz="2000">
                          <a:solidFill>
                            <a:srgbClr val="0000FF"/>
                          </a:solidFill>
                          <a:latin typeface="Trebuchet MS"/>
                          <a:ea typeface="Trebuchet MS"/>
                          <a:cs typeface="Trebuchet MS"/>
                          <a:sym typeface="Trebuchet MS"/>
                        </a:rPr>
                        <a:t>Testing</a:t>
                      </a:r>
                      <a:endParaRPr sz="2000">
                        <a:solidFill>
                          <a:srgbClr val="0000FF"/>
                        </a:solidFill>
                        <a:latin typeface="Trebuchet MS"/>
                        <a:ea typeface="Trebuchet MS"/>
                        <a:cs typeface="Trebuchet MS"/>
                        <a:sym typeface="Trebuchet MS"/>
                      </a:endParaRPr>
                    </a:p>
                  </a:txBody>
                  <a:tcPr marL="91425" marR="91425" marT="91425" marB="91425"/>
                </a:tc>
                <a:tc>
                  <a:txBody>
                    <a:bodyPr/>
                    <a:lstStyle/>
                    <a:p>
                      <a:pPr marL="0" lvl="0" indent="0" algn="ctr" rtl="0">
                        <a:spcBef>
                          <a:spcPts val="0"/>
                        </a:spcBef>
                        <a:spcAft>
                          <a:spcPts val="0"/>
                        </a:spcAft>
                        <a:buNone/>
                      </a:pPr>
                      <a:r>
                        <a:rPr lang="en-IN" sz="2000">
                          <a:solidFill>
                            <a:srgbClr val="0000FF"/>
                          </a:solidFill>
                          <a:latin typeface="Trebuchet MS"/>
                          <a:ea typeface="Trebuchet MS"/>
                          <a:cs typeface="Trebuchet MS"/>
                          <a:sym typeface="Trebuchet MS"/>
                        </a:rPr>
                        <a:t>20</a:t>
                      </a:r>
                      <a:endParaRPr sz="2000">
                        <a:solidFill>
                          <a:srgbClr val="0000FF"/>
                        </a:solidFill>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IN" sz="2000">
                          <a:solidFill>
                            <a:srgbClr val="0000FF"/>
                          </a:solidFill>
                          <a:latin typeface="Trebuchet MS"/>
                          <a:ea typeface="Trebuchet MS"/>
                          <a:cs typeface="Trebuchet MS"/>
                          <a:sym typeface="Trebuchet MS"/>
                        </a:rPr>
                        <a:t>Report writing</a:t>
                      </a:r>
                      <a:endParaRPr sz="2000">
                        <a:solidFill>
                          <a:srgbClr val="0000FF"/>
                        </a:solidFill>
                        <a:latin typeface="Trebuchet MS"/>
                        <a:ea typeface="Trebuchet MS"/>
                        <a:cs typeface="Trebuchet MS"/>
                        <a:sym typeface="Trebuchet MS"/>
                      </a:endParaRPr>
                    </a:p>
                  </a:txBody>
                  <a:tcPr marL="91425" marR="91425" marT="91425" marB="91425"/>
                </a:tc>
                <a:tc>
                  <a:txBody>
                    <a:bodyPr/>
                    <a:lstStyle/>
                    <a:p>
                      <a:pPr marL="0" lvl="0" indent="0" algn="ctr" rtl="0">
                        <a:spcBef>
                          <a:spcPts val="0"/>
                        </a:spcBef>
                        <a:spcAft>
                          <a:spcPts val="0"/>
                        </a:spcAft>
                        <a:buNone/>
                      </a:pPr>
                      <a:r>
                        <a:rPr lang="en-IN" sz="2000">
                          <a:solidFill>
                            <a:srgbClr val="0000FF"/>
                          </a:solidFill>
                          <a:latin typeface="Trebuchet MS"/>
                          <a:ea typeface="Trebuchet MS"/>
                          <a:cs typeface="Trebuchet MS"/>
                          <a:sym typeface="Trebuchet MS"/>
                        </a:rPr>
                        <a:t>10</a:t>
                      </a:r>
                      <a:endParaRPr sz="2000">
                        <a:solidFill>
                          <a:srgbClr val="0000FF"/>
                        </a:solidFill>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IN" sz="2000">
                          <a:solidFill>
                            <a:srgbClr val="0000FF"/>
                          </a:solidFill>
                          <a:latin typeface="Trebuchet MS"/>
                          <a:ea typeface="Trebuchet MS"/>
                          <a:cs typeface="Trebuchet MS"/>
                          <a:sym typeface="Trebuchet MS"/>
                        </a:rPr>
                        <a:t>Buffer for risk</a:t>
                      </a:r>
                      <a:endParaRPr sz="2000">
                        <a:solidFill>
                          <a:srgbClr val="0000FF"/>
                        </a:solidFill>
                        <a:latin typeface="Trebuchet MS"/>
                        <a:ea typeface="Trebuchet MS"/>
                        <a:cs typeface="Trebuchet MS"/>
                        <a:sym typeface="Trebuchet MS"/>
                      </a:endParaRPr>
                    </a:p>
                  </a:txBody>
                  <a:tcPr marL="91425" marR="91425" marT="91425" marB="91425"/>
                </a:tc>
                <a:tc>
                  <a:txBody>
                    <a:bodyPr/>
                    <a:lstStyle/>
                    <a:p>
                      <a:pPr marL="0" lvl="0" indent="0" algn="ctr" rtl="0">
                        <a:spcBef>
                          <a:spcPts val="0"/>
                        </a:spcBef>
                        <a:spcAft>
                          <a:spcPts val="0"/>
                        </a:spcAft>
                        <a:buNone/>
                      </a:pPr>
                      <a:r>
                        <a:rPr lang="en-IN" sz="2000">
                          <a:solidFill>
                            <a:srgbClr val="0000FF"/>
                          </a:solidFill>
                          <a:latin typeface="Trebuchet MS"/>
                          <a:ea typeface="Trebuchet MS"/>
                          <a:cs typeface="Trebuchet MS"/>
                          <a:sym typeface="Trebuchet MS"/>
                        </a:rPr>
                        <a:t>15</a:t>
                      </a:r>
                      <a:endParaRPr sz="2000">
                        <a:solidFill>
                          <a:srgbClr val="0000FF"/>
                        </a:solidFill>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8"/>
                  </a:ext>
                </a:extLst>
              </a:tr>
              <a:tr h="381000">
                <a:tc>
                  <a:txBody>
                    <a:bodyPr/>
                    <a:lstStyle/>
                    <a:p>
                      <a:pPr marL="0" lvl="0" indent="0" algn="l" rtl="0">
                        <a:spcBef>
                          <a:spcPts val="0"/>
                        </a:spcBef>
                        <a:spcAft>
                          <a:spcPts val="0"/>
                        </a:spcAft>
                        <a:buNone/>
                      </a:pPr>
                      <a:r>
                        <a:rPr lang="en-IN" sz="2000">
                          <a:solidFill>
                            <a:srgbClr val="0000FF"/>
                          </a:solidFill>
                          <a:latin typeface="Trebuchet MS"/>
                          <a:ea typeface="Trebuchet MS"/>
                          <a:cs typeface="Trebuchet MS"/>
                          <a:sym typeface="Trebuchet MS"/>
                        </a:rPr>
                        <a:t>Total</a:t>
                      </a:r>
                      <a:endParaRPr sz="2000">
                        <a:solidFill>
                          <a:srgbClr val="0000FF"/>
                        </a:solidFill>
                        <a:latin typeface="Trebuchet MS"/>
                        <a:ea typeface="Trebuchet MS"/>
                        <a:cs typeface="Trebuchet MS"/>
                        <a:sym typeface="Trebuchet MS"/>
                      </a:endParaRPr>
                    </a:p>
                  </a:txBody>
                  <a:tcPr marL="91425" marR="91425" marT="91425" marB="91425"/>
                </a:tc>
                <a:tc>
                  <a:txBody>
                    <a:bodyPr/>
                    <a:lstStyle/>
                    <a:p>
                      <a:pPr marL="0" lvl="0" indent="0" algn="ctr" rtl="0">
                        <a:spcBef>
                          <a:spcPts val="0"/>
                        </a:spcBef>
                        <a:spcAft>
                          <a:spcPts val="0"/>
                        </a:spcAft>
                        <a:buNone/>
                      </a:pPr>
                      <a:r>
                        <a:rPr lang="en-IN" sz="2000" dirty="0">
                          <a:solidFill>
                            <a:srgbClr val="0000FF"/>
                          </a:solidFill>
                          <a:latin typeface="Trebuchet MS"/>
                          <a:ea typeface="Trebuchet MS"/>
                          <a:cs typeface="Trebuchet MS"/>
                          <a:sym typeface="Trebuchet MS"/>
                        </a:rPr>
                        <a:t>200</a:t>
                      </a:r>
                      <a:endParaRPr sz="2000" dirty="0">
                        <a:solidFill>
                          <a:srgbClr val="0000FF"/>
                        </a:solidFill>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p:nvPr/>
        </p:nvSpPr>
        <p:spPr>
          <a:xfrm>
            <a:off x="0" y="3352800"/>
            <a:ext cx="7541700" cy="708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800">
                <a:solidFill>
                  <a:srgbClr val="FF0000"/>
                </a:solidFill>
                <a:latin typeface="Trebuchet MS"/>
                <a:ea typeface="Trebuchet MS"/>
                <a:cs typeface="Trebuchet MS"/>
                <a:sym typeface="Trebuchet MS"/>
              </a:rPr>
              <a:t>Thank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5"/>
          <p:cNvSpPr txBox="1"/>
          <p:nvPr/>
        </p:nvSpPr>
        <p:spPr>
          <a:xfrm>
            <a:off x="2667000" y="1143000"/>
            <a:ext cx="64770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a:solidFill>
                  <a:srgbClr val="FF0000"/>
                </a:solidFill>
                <a:latin typeface="Trebuchet MS"/>
                <a:ea typeface="Trebuchet MS"/>
                <a:cs typeface="Trebuchet MS"/>
                <a:sym typeface="Trebuchet MS"/>
              </a:rPr>
              <a:t>Problem Statement </a:t>
            </a:r>
            <a:endParaRPr/>
          </a:p>
        </p:txBody>
      </p:sp>
      <p:sp>
        <p:nvSpPr>
          <p:cNvPr id="40" name="Google Shape;40;p5"/>
          <p:cNvSpPr txBox="1"/>
          <p:nvPr/>
        </p:nvSpPr>
        <p:spPr>
          <a:xfrm>
            <a:off x="0" y="1752600"/>
            <a:ext cx="8010900" cy="41148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15000"/>
              </a:lnSpc>
              <a:spcBef>
                <a:spcPts val="0"/>
              </a:spcBef>
              <a:spcAft>
                <a:spcPts val="0"/>
              </a:spcAft>
              <a:buClr>
                <a:srgbClr val="0000FF"/>
              </a:buClr>
              <a:buSzPts val="2000"/>
              <a:buFont typeface="Trebuchet MS"/>
              <a:buChar char="●"/>
            </a:pPr>
            <a:r>
              <a:rPr lang="en-IN" sz="2000">
                <a:solidFill>
                  <a:srgbClr val="0000FF"/>
                </a:solidFill>
                <a:latin typeface="Trebuchet MS"/>
                <a:ea typeface="Trebuchet MS"/>
                <a:cs typeface="Trebuchet MS"/>
                <a:sym typeface="Trebuchet MS"/>
              </a:rPr>
              <a:t>Conversations are built around a piece of code by the teachers</a:t>
            </a:r>
            <a:endParaRPr sz="2000">
              <a:solidFill>
                <a:srgbClr val="0000FF"/>
              </a:solidFill>
              <a:latin typeface="Trebuchet MS"/>
              <a:ea typeface="Trebuchet MS"/>
              <a:cs typeface="Trebuchet MS"/>
              <a:sym typeface="Trebuchet MS"/>
            </a:endParaRPr>
          </a:p>
          <a:p>
            <a:pPr marL="457200" marR="0" lvl="0" indent="-355600" algn="l" rtl="0">
              <a:lnSpc>
                <a:spcPct val="115000"/>
              </a:lnSpc>
              <a:spcBef>
                <a:spcPts val="0"/>
              </a:spcBef>
              <a:spcAft>
                <a:spcPts val="0"/>
              </a:spcAft>
              <a:buClr>
                <a:srgbClr val="0000FF"/>
              </a:buClr>
              <a:buSzPts val="2000"/>
              <a:buFont typeface="Trebuchet MS"/>
              <a:buChar char="●"/>
            </a:pPr>
            <a:r>
              <a:rPr lang="en-IN" sz="2000">
                <a:solidFill>
                  <a:srgbClr val="0000FF"/>
                </a:solidFill>
                <a:latin typeface="Trebuchet MS"/>
                <a:ea typeface="Trebuchet MS"/>
                <a:cs typeface="Trebuchet MS"/>
                <a:sym typeface="Trebuchet MS"/>
              </a:rPr>
              <a:t>These conversations provide a way for teachers to share the knowledge and experience of programming</a:t>
            </a:r>
            <a:endParaRPr sz="2000">
              <a:solidFill>
                <a:srgbClr val="0000FF"/>
              </a:solidFill>
              <a:latin typeface="Trebuchet MS"/>
              <a:ea typeface="Trebuchet MS"/>
              <a:cs typeface="Trebuchet MS"/>
              <a:sym typeface="Trebuchet MS"/>
            </a:endParaRPr>
          </a:p>
          <a:p>
            <a:pPr marL="457200" marR="0" lvl="0" indent="-355600" algn="l" rtl="0">
              <a:lnSpc>
                <a:spcPct val="115000"/>
              </a:lnSpc>
              <a:spcBef>
                <a:spcPts val="0"/>
              </a:spcBef>
              <a:spcAft>
                <a:spcPts val="0"/>
              </a:spcAft>
              <a:buClr>
                <a:srgbClr val="0000FF"/>
              </a:buClr>
              <a:buSzPts val="2000"/>
              <a:buFont typeface="Trebuchet MS"/>
              <a:buChar char="●"/>
            </a:pPr>
            <a:r>
              <a:rPr lang="en-IN" sz="2000">
                <a:solidFill>
                  <a:srgbClr val="0000FF"/>
                </a:solidFill>
                <a:latin typeface="Trebuchet MS"/>
                <a:ea typeface="Trebuchet MS"/>
                <a:cs typeface="Trebuchet MS"/>
                <a:sym typeface="Trebuchet MS"/>
              </a:rPr>
              <a:t>Questions generated from these conversations and code can be delivered to the teachers or students through a common social media platform (eg. Twitter)</a:t>
            </a:r>
            <a:endParaRPr sz="2000">
              <a:solidFill>
                <a:srgbClr val="0000FF"/>
              </a:solidFill>
              <a:latin typeface="Trebuchet MS"/>
              <a:ea typeface="Trebuchet MS"/>
              <a:cs typeface="Trebuchet MS"/>
              <a:sym typeface="Trebuchet MS"/>
            </a:endParaRPr>
          </a:p>
          <a:p>
            <a:pPr marL="457200" marR="0" lvl="0" indent="-355600" algn="l" rtl="0">
              <a:lnSpc>
                <a:spcPct val="115000"/>
              </a:lnSpc>
              <a:spcBef>
                <a:spcPts val="0"/>
              </a:spcBef>
              <a:spcAft>
                <a:spcPts val="0"/>
              </a:spcAft>
              <a:buClr>
                <a:srgbClr val="0000FF"/>
              </a:buClr>
              <a:buSzPts val="2000"/>
              <a:buFont typeface="Trebuchet MS"/>
              <a:buChar char="●"/>
            </a:pPr>
            <a:r>
              <a:rPr lang="en-IN" sz="2000">
                <a:solidFill>
                  <a:srgbClr val="0000FF"/>
                </a:solidFill>
                <a:latin typeface="Trebuchet MS"/>
                <a:ea typeface="Trebuchet MS"/>
                <a:cs typeface="Trebuchet MS"/>
                <a:sym typeface="Trebuchet MS"/>
              </a:rPr>
              <a:t>The primary objective is to get teachers and students interested in the codes being written, and to encourage thought around standard coding constructs</a:t>
            </a:r>
            <a:endParaRPr sz="2000">
              <a:solidFill>
                <a:srgbClr val="0000FF"/>
              </a:solidFill>
              <a:latin typeface="Trebuchet MS"/>
              <a:ea typeface="Trebuchet MS"/>
              <a:cs typeface="Trebuchet MS"/>
              <a:sym typeface="Trebuchet MS"/>
            </a:endParaRPr>
          </a:p>
          <a:p>
            <a:pPr marL="457200" marR="0" lvl="0" indent="-355600" algn="l" rtl="0">
              <a:lnSpc>
                <a:spcPct val="115000"/>
              </a:lnSpc>
              <a:spcBef>
                <a:spcPts val="0"/>
              </a:spcBef>
              <a:spcAft>
                <a:spcPts val="0"/>
              </a:spcAft>
              <a:buClr>
                <a:srgbClr val="0000FF"/>
              </a:buClr>
              <a:buSzPts val="2000"/>
              <a:buFont typeface="Trebuchet MS"/>
              <a:buChar char="●"/>
            </a:pPr>
            <a:r>
              <a:rPr lang="en-IN" sz="2000">
                <a:solidFill>
                  <a:srgbClr val="0000FF"/>
                </a:solidFill>
                <a:latin typeface="Trebuchet MS"/>
                <a:ea typeface="Trebuchet MS"/>
                <a:cs typeface="Trebuchet MS"/>
                <a:sym typeface="Trebuchet MS"/>
              </a:rPr>
              <a:t>The availability of the platform to a wide set of users engenders diversity in the thought process of making questions with a construct, using a piece of code in a certain use case, or understanding a given snippet of code</a:t>
            </a:r>
            <a:endParaRPr sz="2000">
              <a:solidFill>
                <a:srgbClr val="0000FF"/>
              </a:solidFill>
              <a:latin typeface="Trebuchet MS"/>
              <a:ea typeface="Trebuchet MS"/>
              <a:cs typeface="Trebuchet MS"/>
              <a:sym typeface="Trebuchet MS"/>
            </a:endParaRPr>
          </a:p>
          <a:p>
            <a:pPr marL="342900" marR="0" lvl="0" indent="-190500" algn="just" rtl="0">
              <a:lnSpc>
                <a:spcPct val="100000"/>
              </a:lnSpc>
              <a:spcBef>
                <a:spcPts val="1600"/>
              </a:spcBef>
              <a:spcAft>
                <a:spcPts val="0"/>
              </a:spcAft>
              <a:buClr>
                <a:srgbClr val="FF0000"/>
              </a:buClr>
              <a:buSzPts val="2400"/>
              <a:buFont typeface="Noto Sans Symbols"/>
              <a:buNone/>
            </a:pPr>
            <a:endParaRPr sz="20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6"/>
          <p:cNvSpPr txBox="1"/>
          <p:nvPr/>
        </p:nvSpPr>
        <p:spPr>
          <a:xfrm>
            <a:off x="1371600" y="1143000"/>
            <a:ext cx="77724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Clr>
                <a:srgbClr val="000000"/>
              </a:buClr>
              <a:buFont typeface="Arial"/>
              <a:buNone/>
            </a:pPr>
            <a:r>
              <a:rPr lang="en-IN" sz="2400">
                <a:solidFill>
                  <a:srgbClr val="FF0000"/>
                </a:solidFill>
                <a:latin typeface="Trebuchet MS"/>
                <a:ea typeface="Trebuchet MS"/>
                <a:cs typeface="Trebuchet MS"/>
                <a:sym typeface="Trebuchet MS"/>
              </a:rPr>
              <a:t>User Profile - </a:t>
            </a:r>
            <a:r>
              <a:rPr lang="en-IN" sz="2400" b="1">
                <a:solidFill>
                  <a:srgbClr val="FF0000"/>
                </a:solidFill>
                <a:latin typeface="Trebuchet MS"/>
                <a:ea typeface="Trebuchet MS"/>
                <a:cs typeface="Trebuchet MS"/>
                <a:sym typeface="Trebuchet MS"/>
              </a:rPr>
              <a:t>Active Users </a:t>
            </a:r>
            <a:endParaRPr sz="2400" b="1">
              <a:solidFill>
                <a:srgbClr val="FF0000"/>
              </a:solidFill>
              <a:latin typeface="Trebuchet MS"/>
              <a:ea typeface="Trebuchet MS"/>
              <a:cs typeface="Trebuchet MS"/>
              <a:sym typeface="Trebuchet MS"/>
            </a:endParaRPr>
          </a:p>
        </p:txBody>
      </p:sp>
      <p:sp>
        <p:nvSpPr>
          <p:cNvPr id="47" name="Google Shape;47;p6"/>
          <p:cNvSpPr txBox="1"/>
          <p:nvPr/>
        </p:nvSpPr>
        <p:spPr>
          <a:xfrm>
            <a:off x="228600" y="1828800"/>
            <a:ext cx="7315200" cy="4724400"/>
          </a:xfrm>
          <a:prstGeom prst="rect">
            <a:avLst/>
          </a:prstGeom>
          <a:noFill/>
          <a:ln>
            <a:noFill/>
          </a:ln>
        </p:spPr>
        <p:txBody>
          <a:bodyPr spcFirstLastPara="1" wrap="square" lIns="91425" tIns="45700" rIns="91425" bIns="45700" anchor="t" anchorCtr="0">
            <a:noAutofit/>
          </a:bodyPr>
          <a:lstStyle/>
          <a:p>
            <a:pPr marL="457200" lvl="0" indent="-368300" algn="l" rtl="0">
              <a:lnSpc>
                <a:spcPct val="115000"/>
              </a:lnSpc>
              <a:spcBef>
                <a:spcPts val="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Users actively upload code onto the platform</a:t>
            </a:r>
            <a:endParaRPr sz="2200">
              <a:solidFill>
                <a:srgbClr val="0000FF"/>
              </a:solidFill>
              <a:latin typeface="Trebuchet MS"/>
              <a:ea typeface="Trebuchet MS"/>
              <a:cs typeface="Trebuchet MS"/>
              <a:sym typeface="Trebuchet MS"/>
            </a:endParaRPr>
          </a:p>
          <a:p>
            <a:pPr marL="457200" lvl="0" indent="-368300" algn="l" rtl="0">
              <a:lnSpc>
                <a:spcPct val="115000"/>
              </a:lnSpc>
              <a:spcBef>
                <a:spcPts val="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These users are rewarded with points to encourage them to upload more snippets of code</a:t>
            </a:r>
            <a:endParaRPr sz="2200">
              <a:solidFill>
                <a:srgbClr val="0000FF"/>
              </a:solidFill>
              <a:latin typeface="Trebuchet MS"/>
              <a:ea typeface="Trebuchet MS"/>
              <a:cs typeface="Trebuchet MS"/>
              <a:sym typeface="Trebuchet MS"/>
            </a:endParaRPr>
          </a:p>
          <a:p>
            <a:pPr marL="457200" lvl="0" indent="-368300" algn="l" rtl="0">
              <a:lnSpc>
                <a:spcPct val="115000"/>
              </a:lnSpc>
              <a:spcBef>
                <a:spcPts val="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The users can pose questions around the pieces of code</a:t>
            </a:r>
            <a:endParaRPr sz="2200">
              <a:solidFill>
                <a:srgbClr val="0000FF"/>
              </a:solidFill>
              <a:latin typeface="Trebuchet MS"/>
              <a:ea typeface="Trebuchet MS"/>
              <a:cs typeface="Trebuchet MS"/>
              <a:sym typeface="Trebuchet MS"/>
            </a:endParaRPr>
          </a:p>
          <a:p>
            <a:pPr marL="457200" lvl="0" indent="-368300" algn="l" rtl="0">
              <a:lnSpc>
                <a:spcPct val="115000"/>
              </a:lnSpc>
              <a:spcBef>
                <a:spcPts val="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The users can provide a description of functionality to the most important parts of the code</a:t>
            </a:r>
            <a:endParaRPr sz="2200">
              <a:solidFill>
                <a:srgbClr val="0000FF"/>
              </a:solidFill>
              <a:latin typeface="Trebuchet MS"/>
              <a:ea typeface="Trebuchet MS"/>
              <a:cs typeface="Trebuchet MS"/>
              <a:sym typeface="Trebuchet MS"/>
            </a:endParaRPr>
          </a:p>
          <a:p>
            <a:pPr marL="457200" lvl="0" indent="-368300" algn="l" rtl="0">
              <a:lnSpc>
                <a:spcPct val="115000"/>
              </a:lnSpc>
              <a:spcBef>
                <a:spcPts val="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These users are key to having a large set of codes and problems to present to other users on the platform</a:t>
            </a:r>
            <a:endParaRPr sz="2200">
              <a:solidFill>
                <a:srgbClr val="0000F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7"/>
          <p:cNvSpPr txBox="1"/>
          <p:nvPr/>
        </p:nvSpPr>
        <p:spPr>
          <a:xfrm>
            <a:off x="1371600" y="1143000"/>
            <a:ext cx="77724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a:solidFill>
                  <a:srgbClr val="FF0000"/>
                </a:solidFill>
                <a:latin typeface="Trebuchet MS"/>
                <a:ea typeface="Trebuchet MS"/>
                <a:cs typeface="Trebuchet MS"/>
                <a:sym typeface="Trebuchet MS"/>
              </a:rPr>
              <a:t>User Profile - </a:t>
            </a:r>
            <a:r>
              <a:rPr lang="en-IN" sz="2400" b="1">
                <a:solidFill>
                  <a:srgbClr val="FF0000"/>
                </a:solidFill>
                <a:latin typeface="Trebuchet MS"/>
                <a:ea typeface="Trebuchet MS"/>
                <a:cs typeface="Trebuchet MS"/>
                <a:sym typeface="Trebuchet MS"/>
              </a:rPr>
              <a:t>Passive Users</a:t>
            </a:r>
            <a:endParaRPr sz="2400">
              <a:solidFill>
                <a:srgbClr val="FF0000"/>
              </a:solidFill>
              <a:latin typeface="Trebuchet MS"/>
              <a:ea typeface="Trebuchet MS"/>
              <a:cs typeface="Trebuchet MS"/>
              <a:sym typeface="Trebuchet MS"/>
            </a:endParaRPr>
          </a:p>
        </p:txBody>
      </p:sp>
      <p:sp>
        <p:nvSpPr>
          <p:cNvPr id="54" name="Google Shape;54;p7"/>
          <p:cNvSpPr txBox="1"/>
          <p:nvPr/>
        </p:nvSpPr>
        <p:spPr>
          <a:xfrm>
            <a:off x="228600" y="1828800"/>
            <a:ext cx="7315200" cy="4724400"/>
          </a:xfrm>
          <a:prstGeom prst="rect">
            <a:avLst/>
          </a:prstGeom>
          <a:noFill/>
          <a:ln>
            <a:noFill/>
          </a:ln>
        </p:spPr>
        <p:txBody>
          <a:bodyPr spcFirstLastPara="1" wrap="square" lIns="91425" tIns="45700" rIns="91425" bIns="45700" anchor="t" anchorCtr="0">
            <a:noAutofit/>
          </a:bodyPr>
          <a:lstStyle/>
          <a:p>
            <a:pPr marL="457200" marR="0" lvl="0" indent="-368300" algn="l" rtl="0">
              <a:lnSpc>
                <a:spcPct val="115000"/>
              </a:lnSpc>
              <a:spcBef>
                <a:spcPts val="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Users access and build conversations around code that has been put up on the platform </a:t>
            </a:r>
            <a:endParaRPr sz="2200">
              <a:solidFill>
                <a:srgbClr val="0000FF"/>
              </a:solidFill>
              <a:latin typeface="Trebuchet MS"/>
              <a:ea typeface="Trebuchet MS"/>
              <a:cs typeface="Trebuchet MS"/>
              <a:sym typeface="Trebuchet MS"/>
            </a:endParaRPr>
          </a:p>
          <a:p>
            <a:pPr marL="457200" marR="0" lvl="0" indent="-368300" algn="l" rtl="0">
              <a:lnSpc>
                <a:spcPct val="115000"/>
              </a:lnSpc>
              <a:spcBef>
                <a:spcPts val="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These users are rewarded with a question a day, which is provided to them based on their interests</a:t>
            </a:r>
            <a:endParaRPr sz="2200">
              <a:solidFill>
                <a:srgbClr val="0000FF"/>
              </a:solidFill>
              <a:latin typeface="Trebuchet MS"/>
              <a:ea typeface="Trebuchet MS"/>
              <a:cs typeface="Trebuchet MS"/>
              <a:sym typeface="Trebuchet MS"/>
            </a:endParaRPr>
          </a:p>
          <a:p>
            <a:pPr marL="457200" marR="0" lvl="0" indent="-368300" algn="l" rtl="0">
              <a:lnSpc>
                <a:spcPct val="115000"/>
              </a:lnSpc>
              <a:spcBef>
                <a:spcPts val="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The users can at any time search for a question or a certain piece of code, using tags associated with it</a:t>
            </a:r>
            <a:endParaRPr sz="2200">
              <a:solidFill>
                <a:srgbClr val="0000FF"/>
              </a:solidFill>
              <a:latin typeface="Trebuchet MS"/>
              <a:ea typeface="Trebuchet MS"/>
              <a:cs typeface="Trebuchet MS"/>
              <a:sym typeface="Trebuchet MS"/>
            </a:endParaRPr>
          </a:p>
          <a:p>
            <a:pPr marL="457200" marR="0" lvl="0" indent="-368300" algn="l" rtl="0">
              <a:lnSpc>
                <a:spcPct val="115000"/>
              </a:lnSpc>
              <a:spcBef>
                <a:spcPts val="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The users can also access the full set of code snippets and conversations on the website at any time</a:t>
            </a:r>
            <a:endParaRPr sz="2200">
              <a:solidFill>
                <a:srgbClr val="0000F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8"/>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Google Shape;60;p8"/>
          <p:cNvSpPr txBox="1"/>
          <p:nvPr/>
        </p:nvSpPr>
        <p:spPr>
          <a:xfrm>
            <a:off x="1371600" y="1143000"/>
            <a:ext cx="77724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a:solidFill>
                  <a:srgbClr val="FF0000"/>
                </a:solidFill>
                <a:latin typeface="Trebuchet MS"/>
                <a:ea typeface="Trebuchet MS"/>
                <a:cs typeface="Trebuchet MS"/>
                <a:sym typeface="Trebuchet MS"/>
              </a:rPr>
              <a:t>User Profile - </a:t>
            </a:r>
            <a:r>
              <a:rPr lang="en-IN" sz="2400" b="1">
                <a:solidFill>
                  <a:srgbClr val="FF0000"/>
                </a:solidFill>
                <a:latin typeface="Trebuchet MS"/>
                <a:ea typeface="Trebuchet MS"/>
                <a:cs typeface="Trebuchet MS"/>
                <a:sym typeface="Trebuchet MS"/>
              </a:rPr>
              <a:t>Teachers</a:t>
            </a:r>
            <a:r>
              <a:rPr lang="en-IN" sz="2400">
                <a:solidFill>
                  <a:srgbClr val="FF0000"/>
                </a:solidFill>
                <a:latin typeface="Trebuchet MS"/>
                <a:ea typeface="Trebuchet MS"/>
                <a:cs typeface="Trebuchet MS"/>
                <a:sym typeface="Trebuchet MS"/>
              </a:rPr>
              <a:t> </a:t>
            </a:r>
            <a:endParaRPr sz="2400">
              <a:solidFill>
                <a:srgbClr val="FF0000"/>
              </a:solidFill>
              <a:latin typeface="Trebuchet MS"/>
              <a:ea typeface="Trebuchet MS"/>
              <a:cs typeface="Trebuchet MS"/>
              <a:sym typeface="Trebuchet MS"/>
            </a:endParaRPr>
          </a:p>
        </p:txBody>
      </p:sp>
      <p:sp>
        <p:nvSpPr>
          <p:cNvPr id="61" name="Google Shape;61;p8"/>
          <p:cNvSpPr txBox="1"/>
          <p:nvPr/>
        </p:nvSpPr>
        <p:spPr>
          <a:xfrm>
            <a:off x="228600" y="1828800"/>
            <a:ext cx="7010400" cy="4724400"/>
          </a:xfrm>
          <a:prstGeom prst="rect">
            <a:avLst/>
          </a:prstGeom>
          <a:noFill/>
          <a:ln>
            <a:noFill/>
          </a:ln>
        </p:spPr>
        <p:txBody>
          <a:bodyPr spcFirstLastPara="1" wrap="square" lIns="91425" tIns="45700" rIns="91425" bIns="45700" anchor="t" anchorCtr="0">
            <a:noAutofit/>
          </a:bodyPr>
          <a:lstStyle/>
          <a:p>
            <a:pPr marL="457200" marR="0" lvl="0" indent="-368300" algn="l" rtl="0">
              <a:lnSpc>
                <a:spcPct val="115000"/>
              </a:lnSpc>
              <a:spcBef>
                <a:spcPts val="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Teachers can use the platform as a resource to obtain material, and questions on code that are relevant to their lessons</a:t>
            </a:r>
            <a:endParaRPr sz="2200">
              <a:solidFill>
                <a:srgbClr val="0000FF"/>
              </a:solidFill>
              <a:latin typeface="Trebuchet MS"/>
              <a:ea typeface="Trebuchet MS"/>
              <a:cs typeface="Trebuchet MS"/>
              <a:sym typeface="Trebuchet MS"/>
            </a:endParaRPr>
          </a:p>
          <a:p>
            <a:pPr marL="457200" marR="0" lvl="0" indent="-368300" algn="l" rtl="0">
              <a:lnSpc>
                <a:spcPct val="115000"/>
              </a:lnSpc>
              <a:spcBef>
                <a:spcPts val="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If a teacher is teaching a particular concept that day, he/she can get questions and code on that topic upon searching</a:t>
            </a:r>
            <a:endParaRPr sz="2200">
              <a:solidFill>
                <a:srgbClr val="0000FF"/>
              </a:solidFill>
              <a:latin typeface="Trebuchet MS"/>
              <a:ea typeface="Trebuchet MS"/>
              <a:cs typeface="Trebuchet MS"/>
              <a:sym typeface="Trebuchet MS"/>
            </a:endParaRPr>
          </a:p>
          <a:p>
            <a:pPr marL="457200" marR="0" lvl="0" indent="-368300" algn="l" rtl="0">
              <a:lnSpc>
                <a:spcPct val="115000"/>
              </a:lnSpc>
              <a:spcBef>
                <a:spcPts val="0"/>
              </a:spcBef>
              <a:spcAft>
                <a:spcPts val="0"/>
              </a:spcAft>
              <a:buClr>
                <a:srgbClr val="0000FF"/>
              </a:buClr>
              <a:buSzPts val="2200"/>
              <a:buFont typeface="Trebuchet MS"/>
              <a:buChar char="●"/>
            </a:pPr>
            <a:r>
              <a:rPr lang="en-IN" sz="2200">
                <a:solidFill>
                  <a:srgbClr val="0000FF"/>
                </a:solidFill>
                <a:latin typeface="Trebuchet MS"/>
                <a:ea typeface="Trebuchet MS"/>
                <a:cs typeface="Trebuchet MS"/>
                <a:sym typeface="Trebuchet MS"/>
              </a:rPr>
              <a:t>These users use the platform on a case-by-case basis, requiring very specific resources at random points in time</a:t>
            </a:r>
            <a:endParaRPr sz="2200">
              <a:solidFill>
                <a:srgbClr val="0000FF"/>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9"/>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9"/>
          <p:cNvSpPr txBox="1"/>
          <p:nvPr/>
        </p:nvSpPr>
        <p:spPr>
          <a:xfrm>
            <a:off x="1371600" y="1143000"/>
            <a:ext cx="77724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a:solidFill>
                  <a:srgbClr val="FF0000"/>
                </a:solidFill>
                <a:latin typeface="Trebuchet MS"/>
                <a:ea typeface="Trebuchet MS"/>
                <a:cs typeface="Trebuchet MS"/>
                <a:sym typeface="Trebuchet MS"/>
              </a:rPr>
              <a:t>Literature Survey - Existing solutions </a:t>
            </a:r>
            <a:endParaRPr/>
          </a:p>
        </p:txBody>
      </p:sp>
      <p:sp>
        <p:nvSpPr>
          <p:cNvPr id="69" name="Google Shape;69;p9"/>
          <p:cNvSpPr txBox="1"/>
          <p:nvPr/>
        </p:nvSpPr>
        <p:spPr>
          <a:xfrm>
            <a:off x="-7550" y="2074875"/>
            <a:ext cx="7620000" cy="4724400"/>
          </a:xfrm>
          <a:prstGeom prst="rect">
            <a:avLst/>
          </a:prstGeom>
          <a:noFill/>
          <a:ln>
            <a:noFill/>
          </a:ln>
        </p:spPr>
        <p:txBody>
          <a:bodyPr spcFirstLastPara="1" wrap="square" lIns="91425" tIns="45700" rIns="91425" bIns="45700" anchor="t" anchorCtr="0">
            <a:noAutofit/>
          </a:bodyPr>
          <a:lstStyle/>
          <a:p>
            <a:pPr marL="457200" marR="0" lvl="0" indent="0" algn="just" rtl="0">
              <a:spcBef>
                <a:spcPts val="480"/>
              </a:spcBef>
              <a:spcAft>
                <a:spcPts val="0"/>
              </a:spcAft>
              <a:buNone/>
            </a:pPr>
            <a:r>
              <a:rPr lang="en-IN" sz="2400">
                <a:solidFill>
                  <a:srgbClr val="0000FF"/>
                </a:solidFill>
                <a:latin typeface="Trebuchet MS"/>
                <a:ea typeface="Trebuchet MS"/>
                <a:cs typeface="Trebuchet MS"/>
                <a:sym typeface="Trebuchet MS"/>
              </a:rPr>
              <a:t>Stack Overflow</a:t>
            </a:r>
            <a:endParaRPr sz="240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endParaRPr sz="2400">
              <a:solidFill>
                <a:srgbClr val="0000FF"/>
              </a:solidFill>
              <a:latin typeface="Trebuchet MS"/>
              <a:ea typeface="Trebuchet MS"/>
              <a:cs typeface="Trebuchet MS"/>
              <a:sym typeface="Trebuchet MS"/>
            </a:endParaRPr>
          </a:p>
          <a:p>
            <a:pPr marL="457200" marR="0" lvl="0" indent="-381000" algn="just" rtl="0">
              <a:spcBef>
                <a:spcPts val="480"/>
              </a:spcBef>
              <a:spcAft>
                <a:spcPts val="0"/>
              </a:spcAft>
              <a:buClr>
                <a:srgbClr val="0000FF"/>
              </a:buClr>
              <a:buSzPts val="2400"/>
              <a:buFont typeface="Trebuchet MS"/>
              <a:buChar char="●"/>
            </a:pPr>
            <a:r>
              <a:rPr lang="en-IN" sz="2400">
                <a:solidFill>
                  <a:srgbClr val="0000FF"/>
                </a:solidFill>
                <a:latin typeface="Trebuchet MS"/>
                <a:ea typeface="Trebuchet MS"/>
                <a:cs typeface="Trebuchet MS"/>
                <a:sym typeface="Trebuchet MS"/>
              </a:rPr>
              <a:t>Generic platform to post code and get questions answered</a:t>
            </a:r>
            <a:endParaRPr sz="2400">
              <a:solidFill>
                <a:srgbClr val="0000FF"/>
              </a:solidFill>
              <a:latin typeface="Trebuchet MS"/>
              <a:ea typeface="Trebuchet MS"/>
              <a:cs typeface="Trebuchet MS"/>
              <a:sym typeface="Trebuchet MS"/>
            </a:endParaRPr>
          </a:p>
          <a:p>
            <a:pPr marL="457200" marR="0" lvl="0" indent="-381000" algn="just" rtl="0">
              <a:spcBef>
                <a:spcPts val="0"/>
              </a:spcBef>
              <a:spcAft>
                <a:spcPts val="0"/>
              </a:spcAft>
              <a:buClr>
                <a:srgbClr val="0000FF"/>
              </a:buClr>
              <a:buSzPts val="2400"/>
              <a:buFont typeface="Trebuchet MS"/>
              <a:buChar char="●"/>
            </a:pPr>
            <a:r>
              <a:rPr lang="en-IN" sz="2400">
                <a:solidFill>
                  <a:srgbClr val="0000FF"/>
                </a:solidFill>
                <a:latin typeface="Trebuchet MS"/>
                <a:ea typeface="Trebuchet MS"/>
                <a:cs typeface="Trebuchet MS"/>
                <a:sym typeface="Trebuchet MS"/>
              </a:rPr>
              <a:t>This is not very intuitive for teachers as the codes aren’t tagged in any manner for access</a:t>
            </a:r>
            <a:endParaRPr sz="2400">
              <a:solidFill>
                <a:srgbClr val="0000FF"/>
              </a:solidFill>
              <a:latin typeface="Trebuchet MS"/>
              <a:ea typeface="Trebuchet MS"/>
              <a:cs typeface="Trebuchet MS"/>
              <a:sym typeface="Trebuchet MS"/>
            </a:endParaRPr>
          </a:p>
          <a:p>
            <a:pPr marL="457200" marR="0" lvl="0" indent="-381000" algn="just" rtl="0">
              <a:spcBef>
                <a:spcPts val="0"/>
              </a:spcBef>
              <a:spcAft>
                <a:spcPts val="0"/>
              </a:spcAft>
              <a:buClr>
                <a:srgbClr val="0000FF"/>
              </a:buClr>
              <a:buSzPts val="2400"/>
              <a:buFont typeface="Trebuchet MS"/>
              <a:buChar char="●"/>
            </a:pPr>
            <a:r>
              <a:rPr lang="en-IN" sz="2400">
                <a:solidFill>
                  <a:srgbClr val="0000FF"/>
                </a:solidFill>
                <a:latin typeface="Trebuchet MS"/>
                <a:ea typeface="Trebuchet MS"/>
                <a:cs typeface="Trebuchet MS"/>
                <a:sym typeface="Trebuchet MS"/>
              </a:rPr>
              <a:t>Allows a person to post a piece of code and ask a question related to it, and lets others provide answers to the code</a:t>
            </a:r>
            <a:endParaRPr sz="2400">
              <a:solidFill>
                <a:srgbClr val="0000FF"/>
              </a:solidFill>
              <a:latin typeface="Trebuchet MS"/>
              <a:ea typeface="Trebuchet MS"/>
              <a:cs typeface="Trebuchet MS"/>
              <a:sym typeface="Trebuchet MS"/>
            </a:endParaRPr>
          </a:p>
          <a:p>
            <a:pPr marL="457200" marR="0" lvl="0" indent="-381000" algn="just" rtl="0">
              <a:spcBef>
                <a:spcPts val="0"/>
              </a:spcBef>
              <a:spcAft>
                <a:spcPts val="0"/>
              </a:spcAft>
              <a:buClr>
                <a:srgbClr val="0000FF"/>
              </a:buClr>
              <a:buSzPts val="2400"/>
              <a:buFont typeface="Trebuchet MS"/>
              <a:buChar char="●"/>
            </a:pPr>
            <a:r>
              <a:rPr lang="en-IN" sz="2400">
                <a:solidFill>
                  <a:srgbClr val="0000FF"/>
                </a:solidFill>
                <a:latin typeface="Trebuchet MS"/>
                <a:ea typeface="Trebuchet MS"/>
                <a:cs typeface="Trebuchet MS"/>
                <a:sym typeface="Trebuchet MS"/>
              </a:rPr>
              <a:t>A fair portion of the code posted is error prone</a:t>
            </a:r>
            <a:endParaRPr sz="240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endParaRPr sz="2400">
              <a:solidFill>
                <a:srgbClr val="0000FF"/>
              </a:solidFill>
              <a:latin typeface="Trebuchet MS"/>
              <a:ea typeface="Trebuchet MS"/>
              <a:cs typeface="Trebuchet MS"/>
              <a:sym typeface="Trebuchet MS"/>
            </a:endParaRPr>
          </a:p>
          <a:p>
            <a:pPr marL="0" marR="0" lvl="0" indent="0" algn="just" rtl="0">
              <a:spcBef>
                <a:spcPts val="480"/>
              </a:spcBef>
              <a:spcAft>
                <a:spcPts val="0"/>
              </a:spcAft>
              <a:buNone/>
            </a:pPr>
            <a:endParaRPr sz="240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endParaRPr sz="2400">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0"/>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10"/>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a:solidFill>
                  <a:srgbClr val="FF0000"/>
                </a:solidFill>
                <a:latin typeface="Trebuchet MS"/>
                <a:ea typeface="Trebuchet MS"/>
                <a:cs typeface="Trebuchet MS"/>
                <a:sym typeface="Trebuchet MS"/>
              </a:rPr>
              <a:t>Literature Survey - Existing solutions </a:t>
            </a:r>
            <a:endParaRPr/>
          </a:p>
        </p:txBody>
      </p:sp>
      <p:sp>
        <p:nvSpPr>
          <p:cNvPr id="77" name="Google Shape;77;p10"/>
          <p:cNvSpPr txBox="1"/>
          <p:nvPr/>
        </p:nvSpPr>
        <p:spPr>
          <a:xfrm>
            <a:off x="-7550" y="2074875"/>
            <a:ext cx="7620000" cy="4724400"/>
          </a:xfrm>
          <a:prstGeom prst="rect">
            <a:avLst/>
          </a:prstGeom>
          <a:noFill/>
          <a:ln>
            <a:noFill/>
          </a:ln>
        </p:spPr>
        <p:txBody>
          <a:bodyPr spcFirstLastPara="1" wrap="square" lIns="91425" tIns="45700" rIns="91425" bIns="45700" anchor="t" anchorCtr="0">
            <a:noAutofit/>
          </a:bodyPr>
          <a:lstStyle/>
          <a:p>
            <a:pPr marL="457200" marR="0" lvl="0" indent="0" algn="just" rtl="0">
              <a:spcBef>
                <a:spcPts val="480"/>
              </a:spcBef>
              <a:spcAft>
                <a:spcPts val="0"/>
              </a:spcAft>
              <a:buNone/>
            </a:pPr>
            <a:r>
              <a:rPr lang="en-IN" sz="2400">
                <a:solidFill>
                  <a:srgbClr val="0000FF"/>
                </a:solidFill>
                <a:latin typeface="Trebuchet MS"/>
                <a:ea typeface="Trebuchet MS"/>
                <a:cs typeface="Trebuchet MS"/>
                <a:sym typeface="Trebuchet MS"/>
              </a:rPr>
              <a:t>GeeksForGeeks</a:t>
            </a:r>
            <a:endParaRPr sz="240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endParaRPr sz="2400">
              <a:solidFill>
                <a:srgbClr val="0000FF"/>
              </a:solidFill>
              <a:latin typeface="Trebuchet MS"/>
              <a:ea typeface="Trebuchet MS"/>
              <a:cs typeface="Trebuchet MS"/>
              <a:sym typeface="Trebuchet MS"/>
            </a:endParaRPr>
          </a:p>
          <a:p>
            <a:pPr marL="457200" marR="0" lvl="0" indent="-381000" algn="just" rtl="0">
              <a:spcBef>
                <a:spcPts val="480"/>
              </a:spcBef>
              <a:spcAft>
                <a:spcPts val="0"/>
              </a:spcAft>
              <a:buClr>
                <a:srgbClr val="0000FF"/>
              </a:buClr>
              <a:buSzPts val="2400"/>
              <a:buFont typeface="Trebuchet MS"/>
              <a:buChar char="●"/>
            </a:pPr>
            <a:r>
              <a:rPr lang="en-IN" sz="2400">
                <a:solidFill>
                  <a:srgbClr val="0000FF"/>
                </a:solidFill>
                <a:latin typeface="Trebuchet MS"/>
                <a:ea typeface="Trebuchet MS"/>
                <a:cs typeface="Trebuchet MS"/>
                <a:sym typeface="Trebuchet MS"/>
              </a:rPr>
              <a:t>Code teaching platform</a:t>
            </a:r>
            <a:endParaRPr sz="2400">
              <a:solidFill>
                <a:srgbClr val="0000FF"/>
              </a:solidFill>
              <a:latin typeface="Trebuchet MS"/>
              <a:ea typeface="Trebuchet MS"/>
              <a:cs typeface="Trebuchet MS"/>
              <a:sym typeface="Trebuchet MS"/>
            </a:endParaRPr>
          </a:p>
          <a:p>
            <a:pPr marL="457200" marR="0" lvl="0" indent="-381000" algn="just" rtl="0">
              <a:spcBef>
                <a:spcPts val="0"/>
              </a:spcBef>
              <a:spcAft>
                <a:spcPts val="0"/>
              </a:spcAft>
              <a:buClr>
                <a:srgbClr val="0000FF"/>
              </a:buClr>
              <a:buSzPts val="2400"/>
              <a:buFont typeface="Trebuchet MS"/>
              <a:buChar char="●"/>
            </a:pPr>
            <a:r>
              <a:rPr lang="en-IN" sz="2400">
                <a:solidFill>
                  <a:srgbClr val="0000FF"/>
                </a:solidFill>
                <a:latin typeface="Trebuchet MS"/>
                <a:ea typeface="Trebuchet MS"/>
                <a:cs typeface="Trebuchet MS"/>
                <a:sym typeface="Trebuchet MS"/>
              </a:rPr>
              <a:t>Allows a person to upload code related to a concept and explain the concept in detail</a:t>
            </a:r>
            <a:endParaRPr sz="2400">
              <a:solidFill>
                <a:srgbClr val="0000FF"/>
              </a:solidFill>
              <a:latin typeface="Trebuchet MS"/>
              <a:ea typeface="Trebuchet MS"/>
              <a:cs typeface="Trebuchet MS"/>
              <a:sym typeface="Trebuchet MS"/>
            </a:endParaRPr>
          </a:p>
          <a:p>
            <a:pPr marL="457200" marR="0" lvl="0" indent="-381000" algn="just" rtl="0">
              <a:spcBef>
                <a:spcPts val="0"/>
              </a:spcBef>
              <a:spcAft>
                <a:spcPts val="0"/>
              </a:spcAft>
              <a:buClr>
                <a:srgbClr val="0000FF"/>
              </a:buClr>
              <a:buSzPts val="2400"/>
              <a:buFont typeface="Trebuchet MS"/>
              <a:buChar char="●"/>
            </a:pPr>
            <a:r>
              <a:rPr lang="en-IN" sz="2400">
                <a:solidFill>
                  <a:srgbClr val="0000FF"/>
                </a:solidFill>
                <a:latin typeface="Trebuchet MS"/>
                <a:ea typeface="Trebuchet MS"/>
                <a:cs typeface="Trebuchet MS"/>
                <a:sym typeface="Trebuchet MS"/>
              </a:rPr>
              <a:t>Does not encourage conversations around that code, nor does it have an interactive factor of asking relevant questions</a:t>
            </a:r>
            <a:endParaRPr sz="2400">
              <a:solidFill>
                <a:srgbClr val="0000FF"/>
              </a:solidFill>
              <a:latin typeface="Trebuchet MS"/>
              <a:ea typeface="Trebuchet MS"/>
              <a:cs typeface="Trebuchet MS"/>
              <a:sym typeface="Trebuchet MS"/>
            </a:endParaRPr>
          </a:p>
          <a:p>
            <a:pPr marL="457200" marR="0" lvl="0" indent="-381000" algn="just" rtl="0">
              <a:spcBef>
                <a:spcPts val="0"/>
              </a:spcBef>
              <a:spcAft>
                <a:spcPts val="0"/>
              </a:spcAft>
              <a:buClr>
                <a:srgbClr val="0000FF"/>
              </a:buClr>
              <a:buSzPts val="2400"/>
              <a:buFont typeface="Trebuchet MS"/>
              <a:buChar char="●"/>
            </a:pPr>
            <a:r>
              <a:rPr lang="en-IN" sz="2400">
                <a:solidFill>
                  <a:srgbClr val="0000FF"/>
                </a:solidFill>
                <a:latin typeface="Trebuchet MS"/>
                <a:ea typeface="Trebuchet MS"/>
                <a:cs typeface="Trebuchet MS"/>
                <a:sym typeface="Trebuchet MS"/>
              </a:rPr>
              <a:t>Concepts too broad for classroom teaching and learning</a:t>
            </a:r>
            <a:endParaRPr sz="240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endParaRPr sz="2400">
              <a:solidFill>
                <a:srgbClr val="0000FF"/>
              </a:solidFill>
              <a:latin typeface="Trebuchet MS"/>
              <a:ea typeface="Trebuchet MS"/>
              <a:cs typeface="Trebuchet MS"/>
              <a:sym typeface="Trebuchet MS"/>
            </a:endParaRPr>
          </a:p>
          <a:p>
            <a:pPr marL="0" marR="0" lvl="0" indent="0" algn="just" rtl="0">
              <a:spcBef>
                <a:spcPts val="480"/>
              </a:spcBef>
              <a:spcAft>
                <a:spcPts val="0"/>
              </a:spcAft>
              <a:buNone/>
            </a:pPr>
            <a:endParaRPr sz="240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endParaRPr sz="2400">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1"/>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 name="Google Shape;84;p11"/>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IN" sz="2400" dirty="0">
                <a:solidFill>
                  <a:srgbClr val="FF0000"/>
                </a:solidFill>
                <a:latin typeface="Trebuchet MS"/>
                <a:ea typeface="Trebuchet MS"/>
                <a:cs typeface="Trebuchet MS"/>
                <a:sym typeface="Trebuchet MS"/>
              </a:rPr>
              <a:t>Literature Survey - Adding meaning to code </a:t>
            </a:r>
            <a:endParaRPr dirty="0"/>
          </a:p>
        </p:txBody>
      </p:sp>
      <p:sp>
        <p:nvSpPr>
          <p:cNvPr id="85" name="Google Shape;85;p11"/>
          <p:cNvSpPr txBox="1"/>
          <p:nvPr/>
        </p:nvSpPr>
        <p:spPr>
          <a:xfrm>
            <a:off x="0" y="1905000"/>
            <a:ext cx="7620000" cy="4724400"/>
          </a:xfrm>
          <a:prstGeom prst="rect">
            <a:avLst/>
          </a:prstGeom>
          <a:noFill/>
          <a:ln>
            <a:noFill/>
          </a:ln>
        </p:spPr>
        <p:txBody>
          <a:bodyPr spcFirstLastPara="1" wrap="square" lIns="91425" tIns="45700" rIns="91425" bIns="45700" anchor="t" anchorCtr="0">
            <a:noAutofit/>
          </a:bodyPr>
          <a:lstStyle/>
          <a:p>
            <a:pPr marL="457200" marR="0" lvl="0" indent="-381000" algn="just" rtl="0">
              <a:spcBef>
                <a:spcPts val="480"/>
              </a:spcBef>
              <a:spcAft>
                <a:spcPts val="0"/>
              </a:spcAft>
              <a:buClr>
                <a:srgbClr val="0000FF"/>
              </a:buClr>
              <a:buSzPts val="2400"/>
              <a:buFont typeface="Trebuchet MS"/>
              <a:buChar char="●"/>
            </a:pPr>
            <a:r>
              <a:rPr lang="en-IN" sz="2400">
                <a:solidFill>
                  <a:srgbClr val="0000FF"/>
                </a:solidFill>
                <a:latin typeface="Trebuchet MS"/>
                <a:ea typeface="Trebuchet MS"/>
                <a:cs typeface="Trebuchet MS"/>
                <a:sym typeface="Trebuchet MS"/>
              </a:rPr>
              <a:t>Deep Code Comment Generation by Xing Hu et al. (2018) for automatic generation of comments in Java Code from Abstract Syntax Tree using Natural Language Techniques. </a:t>
            </a:r>
            <a:endParaRPr sz="240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endParaRPr sz="2400">
              <a:solidFill>
                <a:srgbClr val="0000FF"/>
              </a:solidFill>
              <a:latin typeface="Trebuchet MS"/>
              <a:ea typeface="Trebuchet MS"/>
              <a:cs typeface="Trebuchet MS"/>
              <a:sym typeface="Trebuchet MS"/>
            </a:endParaRPr>
          </a:p>
          <a:p>
            <a:pPr marL="457200" marR="0" lvl="0" indent="-381000" algn="just" rtl="0">
              <a:spcBef>
                <a:spcPts val="480"/>
              </a:spcBef>
              <a:spcAft>
                <a:spcPts val="0"/>
              </a:spcAft>
              <a:buClr>
                <a:srgbClr val="0000FF"/>
              </a:buClr>
              <a:buSzPts val="2400"/>
              <a:buFont typeface="Trebuchet MS"/>
              <a:buChar char="●"/>
            </a:pPr>
            <a:r>
              <a:rPr lang="en-IN" sz="2400">
                <a:solidFill>
                  <a:srgbClr val="0000FF"/>
                </a:solidFill>
                <a:latin typeface="Trebuchet MS"/>
                <a:ea typeface="Trebuchet MS"/>
                <a:cs typeface="Trebuchet MS"/>
                <a:sym typeface="Trebuchet MS"/>
              </a:rPr>
              <a:t>We will use this to try to understand the parts of code that would benefit from added comments, and use the data to request for such comments from the uploader and other users.</a:t>
            </a:r>
            <a:endParaRPr sz="240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endParaRPr sz="2400">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1593</Words>
  <Application>Microsoft Office PowerPoint</Application>
  <PresentationFormat>On-screen Show (4:3)</PresentationFormat>
  <Paragraphs>176</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Noto Sans Symbols</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Milan JS</dc:creator>
  <cp:lastModifiedBy>Milan JS</cp:lastModifiedBy>
  <cp:revision>2</cp:revision>
  <dcterms:modified xsi:type="dcterms:W3CDTF">2019-01-23T17:33:08Z</dcterms:modified>
</cp:coreProperties>
</file>