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La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Merriweather-regular.fntdata"/><Relationship Id="rId21" Type="http://schemas.openxmlformats.org/officeDocument/2006/relationships/font" Target="fonts/La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4e7950ba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4e7950ba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b8a96cc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b8a96cc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6d54080d3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d54080d3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4e7950ba4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4e7950ba4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d58308a1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d58308a1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d58308a1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d58308a1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61266f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61266f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d5bf91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d5bf91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94D"/>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1254600" y="1059900"/>
            <a:ext cx="66348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4000"/>
              <a:t>Atelier création </a:t>
            </a:r>
            <a:endParaRPr b="1" sz="4000"/>
          </a:p>
          <a:p>
            <a:pPr indent="0" lvl="0" marL="0" rtl="0" algn="ctr">
              <a:spcBef>
                <a:spcPts val="0"/>
              </a:spcBef>
              <a:spcAft>
                <a:spcPts val="0"/>
              </a:spcAft>
              <a:buNone/>
            </a:pPr>
            <a:r>
              <a:rPr b="1" lang="fr" sz="4000"/>
              <a:t>de site web</a:t>
            </a:r>
            <a:r>
              <a:rPr lang="fr" sz="4000"/>
              <a:t> </a:t>
            </a:r>
            <a:endParaRPr sz="4000"/>
          </a:p>
          <a:p>
            <a:pPr indent="0" lvl="0" marL="0" rtl="0" algn="l">
              <a:spcBef>
                <a:spcPts val="0"/>
              </a:spcBef>
              <a:spcAft>
                <a:spcPts val="0"/>
              </a:spcAft>
              <a:buNone/>
            </a:pPr>
            <a:r>
              <a:t/>
            </a:r>
            <a:endParaRPr sz="3500">
              <a:solidFill>
                <a:srgbClr val="E7D4B0"/>
              </a:solidFill>
            </a:endParaRPr>
          </a:p>
        </p:txBody>
      </p:sp>
      <p:sp>
        <p:nvSpPr>
          <p:cNvPr id="65" name="Google Shape;65;p13"/>
          <p:cNvSpPr txBox="1"/>
          <p:nvPr/>
        </p:nvSpPr>
        <p:spPr>
          <a:xfrm>
            <a:off x="3154800" y="3861000"/>
            <a:ext cx="5989200" cy="128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000">
                <a:solidFill>
                  <a:srgbClr val="E7D4B0"/>
                </a:solidFill>
                <a:latin typeface="Merriweather"/>
                <a:ea typeface="Merriweather"/>
                <a:cs typeface="Merriweather"/>
                <a:sym typeface="Merriweather"/>
              </a:rPr>
              <a:t>Partie 1</a:t>
            </a:r>
            <a:r>
              <a:rPr lang="fr" sz="3000">
                <a:solidFill>
                  <a:srgbClr val="E7D4B0"/>
                </a:solidFill>
                <a:latin typeface="Merriweather"/>
                <a:ea typeface="Merriweather"/>
                <a:cs typeface="Merriweather"/>
                <a:sym typeface="Merriweather"/>
              </a:rPr>
              <a:t> -</a:t>
            </a:r>
            <a:r>
              <a:rPr lang="fr" sz="2800">
                <a:solidFill>
                  <a:srgbClr val="E7D4B0"/>
                </a:solidFill>
                <a:latin typeface="Merriweather"/>
                <a:ea typeface="Merriweather"/>
                <a:cs typeface="Merriweather"/>
                <a:sym typeface="Merriweather"/>
              </a:rPr>
              <a:t>Introduction au HTML</a:t>
            </a:r>
            <a:endParaRPr sz="2300">
              <a:solidFill>
                <a:srgbClr val="E7D4B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p:nvPr/>
        </p:nvSpPr>
        <p:spPr>
          <a:xfrm>
            <a:off x="0" y="0"/>
            <a:ext cx="9144000" cy="899400"/>
          </a:xfrm>
          <a:prstGeom prst="rect">
            <a:avLst/>
          </a:prstGeom>
          <a:solidFill>
            <a:srgbClr val="3139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162750" y="168500"/>
            <a:ext cx="8623500" cy="899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fr" sz="2400">
                <a:solidFill>
                  <a:srgbClr val="E7D4B0"/>
                </a:solidFill>
                <a:latin typeface="Merriweather"/>
                <a:ea typeface="Merriweather"/>
                <a:cs typeface="Merriweather"/>
                <a:sym typeface="Merriweather"/>
              </a:rPr>
              <a:t>Introduction au HTML : </a:t>
            </a:r>
            <a:r>
              <a:rPr b="1" lang="fr" sz="1900">
                <a:solidFill>
                  <a:srgbClr val="E7D4B0"/>
                </a:solidFill>
                <a:latin typeface="Merriweather"/>
                <a:ea typeface="Merriweather"/>
                <a:cs typeface="Merriweather"/>
                <a:sym typeface="Merriweather"/>
              </a:rPr>
              <a:t>Les navigateurs</a:t>
            </a:r>
            <a:endParaRPr b="1" sz="1900">
              <a:solidFill>
                <a:srgbClr val="E7D4B0"/>
              </a:solidFill>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
        <p:nvSpPr>
          <p:cNvPr id="72" name="Google Shape;72;p14"/>
          <p:cNvSpPr txBox="1"/>
          <p:nvPr/>
        </p:nvSpPr>
        <p:spPr>
          <a:xfrm>
            <a:off x="297300" y="899400"/>
            <a:ext cx="8354400" cy="38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latin typeface="Roboto"/>
                <a:ea typeface="Roboto"/>
                <a:cs typeface="Roboto"/>
                <a:sym typeface="Roboto"/>
              </a:rPr>
              <a:t>Il existe différents types de navigateur mais nous allons parler de ceux que l’on utilise au </a:t>
            </a:r>
            <a:r>
              <a:rPr lang="fr" sz="1500">
                <a:latin typeface="Roboto"/>
                <a:ea typeface="Roboto"/>
                <a:cs typeface="Roboto"/>
                <a:sym typeface="Roboto"/>
              </a:rPr>
              <a:t>quotidien</a:t>
            </a:r>
            <a:r>
              <a:rPr lang="fr" sz="1500">
                <a:latin typeface="Roboto"/>
                <a:ea typeface="Roboto"/>
                <a:cs typeface="Roboto"/>
                <a:sym typeface="Roboto"/>
              </a:rPr>
              <a:t> tel que : Firefox, Google Chrome, Brave, etc.</a:t>
            </a:r>
            <a:endParaRPr sz="1500">
              <a:latin typeface="Roboto"/>
              <a:ea typeface="Roboto"/>
              <a:cs typeface="Roboto"/>
              <a:sym typeface="Roboto"/>
            </a:endParaRPr>
          </a:p>
          <a:p>
            <a:pPr indent="0" lvl="0" marL="0" rtl="0" algn="l">
              <a:spcBef>
                <a:spcPts val="0"/>
              </a:spcBef>
              <a:spcAft>
                <a:spcPts val="0"/>
              </a:spcAft>
              <a:buNone/>
            </a:pPr>
            <a:br>
              <a:rPr lang="fr" sz="1500">
                <a:latin typeface="Roboto"/>
                <a:ea typeface="Roboto"/>
                <a:cs typeface="Roboto"/>
                <a:sym typeface="Roboto"/>
              </a:rPr>
            </a:br>
            <a:r>
              <a:rPr lang="fr" sz="1500">
                <a:latin typeface="Roboto"/>
                <a:ea typeface="Roboto"/>
                <a:cs typeface="Roboto"/>
                <a:sym typeface="Roboto"/>
              </a:rPr>
              <a:t>Les navigateurs sont des logiciels qui servent à consulter des sites internet, pour ce faire il faut </a:t>
            </a:r>
            <a:r>
              <a:rPr lang="fr" sz="1500">
                <a:latin typeface="Roboto"/>
                <a:ea typeface="Roboto"/>
                <a:cs typeface="Roboto"/>
                <a:sym typeface="Roboto"/>
              </a:rPr>
              <a:t>rentrer</a:t>
            </a:r>
            <a:r>
              <a:rPr lang="fr" sz="1500">
                <a:latin typeface="Roboto"/>
                <a:ea typeface="Roboto"/>
                <a:cs typeface="Roboto"/>
                <a:sym typeface="Roboto"/>
              </a:rPr>
              <a:t> l’adresse de la page que </a:t>
            </a:r>
            <a:r>
              <a:rPr lang="fr" sz="1500">
                <a:latin typeface="Roboto"/>
                <a:ea typeface="Roboto"/>
                <a:cs typeface="Roboto"/>
                <a:sym typeface="Roboto"/>
              </a:rPr>
              <a:t>l'on</a:t>
            </a:r>
            <a:r>
              <a:rPr lang="fr" sz="1500">
                <a:latin typeface="Roboto"/>
                <a:ea typeface="Roboto"/>
                <a:cs typeface="Roboto"/>
                <a:sym typeface="Roboto"/>
              </a:rPr>
              <a:t> souhaite consulter dans le moteur de recherche en utilisant le protocole HTTPS (</a:t>
            </a:r>
            <a:r>
              <a:rPr lang="fr" sz="1500">
                <a:highlight>
                  <a:srgbClr val="FFFFFF"/>
                </a:highlight>
                <a:latin typeface="Roboto"/>
                <a:ea typeface="Roboto"/>
                <a:cs typeface="Roboto"/>
                <a:sym typeface="Roboto"/>
              </a:rPr>
              <a:t>HyperText Transfer Protocol Secure)</a:t>
            </a:r>
            <a:r>
              <a:rPr lang="fr" sz="1500">
                <a:latin typeface="Roboto"/>
                <a:ea typeface="Roboto"/>
                <a:cs typeface="Roboto"/>
                <a:sym typeface="Roboto"/>
              </a:rPr>
              <a:t> afin que ce dernier aille la récupérer sur un serveur.</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fr" sz="1500">
                <a:latin typeface="Roboto"/>
                <a:ea typeface="Roboto"/>
                <a:cs typeface="Roboto"/>
                <a:sym typeface="Roboto"/>
              </a:rPr>
              <a:t>Si le fichier existe et que l’adresse référencée est la bonne alors le navigateur récupère et </a:t>
            </a:r>
            <a:r>
              <a:rPr lang="fr" sz="1500">
                <a:latin typeface="Roboto"/>
                <a:ea typeface="Roboto"/>
                <a:cs typeface="Roboto"/>
                <a:sym typeface="Roboto"/>
              </a:rPr>
              <a:t>interprète</a:t>
            </a:r>
            <a:r>
              <a:rPr lang="fr" sz="1500">
                <a:latin typeface="Roboto"/>
                <a:ea typeface="Roboto"/>
                <a:cs typeface="Roboto"/>
                <a:sym typeface="Roboto"/>
              </a:rPr>
              <a:t> le code source contenu dans le fichier de façon à ce qu’il soit lisible pour l’utilisateur. </a:t>
            </a:r>
            <a:endParaRPr sz="1500">
              <a:latin typeface="Roboto"/>
              <a:ea typeface="Roboto"/>
              <a:cs typeface="Roboto"/>
              <a:sym typeface="Roboto"/>
            </a:endParaRPr>
          </a:p>
        </p:txBody>
      </p:sp>
      <p:pic>
        <p:nvPicPr>
          <p:cNvPr id="73" name="Google Shape;73;p14"/>
          <p:cNvPicPr preferRelativeResize="0"/>
          <p:nvPr/>
        </p:nvPicPr>
        <p:blipFill>
          <a:blip r:embed="rId3">
            <a:alphaModFix/>
          </a:blip>
          <a:stretch>
            <a:fillRect/>
          </a:stretch>
        </p:blipFill>
        <p:spPr>
          <a:xfrm>
            <a:off x="595475" y="3470225"/>
            <a:ext cx="1673275" cy="1673275"/>
          </a:xfrm>
          <a:prstGeom prst="rect">
            <a:avLst/>
          </a:prstGeom>
          <a:noFill/>
          <a:ln>
            <a:noFill/>
          </a:ln>
        </p:spPr>
      </p:pic>
      <p:pic>
        <p:nvPicPr>
          <p:cNvPr id="74" name="Google Shape;74;p14"/>
          <p:cNvPicPr preferRelativeResize="0"/>
          <p:nvPr/>
        </p:nvPicPr>
        <p:blipFill>
          <a:blip r:embed="rId4">
            <a:alphaModFix/>
          </a:blip>
          <a:stretch>
            <a:fillRect/>
          </a:stretch>
        </p:blipFill>
        <p:spPr>
          <a:xfrm>
            <a:off x="3637862" y="3470215"/>
            <a:ext cx="1673275" cy="1673275"/>
          </a:xfrm>
          <a:prstGeom prst="rect">
            <a:avLst/>
          </a:prstGeom>
          <a:noFill/>
          <a:ln>
            <a:noFill/>
          </a:ln>
        </p:spPr>
      </p:pic>
      <p:pic>
        <p:nvPicPr>
          <p:cNvPr id="75" name="Google Shape;75;p14"/>
          <p:cNvPicPr preferRelativeResize="0"/>
          <p:nvPr/>
        </p:nvPicPr>
        <p:blipFill>
          <a:blip r:embed="rId5">
            <a:alphaModFix/>
          </a:blip>
          <a:stretch>
            <a:fillRect/>
          </a:stretch>
        </p:blipFill>
        <p:spPr>
          <a:xfrm>
            <a:off x="6815850" y="3470222"/>
            <a:ext cx="1579108" cy="167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357750" y="899400"/>
            <a:ext cx="8428500" cy="117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500"/>
              <a:t>Le </a:t>
            </a:r>
            <a:r>
              <a:rPr b="1" lang="fr" sz="1500"/>
              <a:t>HTML </a:t>
            </a:r>
            <a:r>
              <a:rPr lang="fr" sz="1500"/>
              <a:t>est un langage balisé, il sert à créer l’ossature/structure de votre site internet en donnant sens à un contenu brut via un système de “bloc”. Il fonctionne en général de concert avec le langage </a:t>
            </a:r>
            <a:r>
              <a:rPr b="1" lang="fr" sz="1500"/>
              <a:t>CSS </a:t>
            </a:r>
            <a:r>
              <a:rPr lang="fr" sz="1500"/>
              <a:t>dont le rôle est de mettre en forme le côté esthétique du site        </a:t>
            </a:r>
            <a:endParaRPr sz="1500"/>
          </a:p>
          <a:p>
            <a:pPr indent="0" lvl="0" marL="0" rtl="0" algn="l">
              <a:lnSpc>
                <a:spcPct val="115000"/>
              </a:lnSpc>
              <a:spcBef>
                <a:spcPts val="0"/>
              </a:spcBef>
              <a:spcAft>
                <a:spcPts val="0"/>
              </a:spcAft>
              <a:buNone/>
            </a:pPr>
            <a:r>
              <a:rPr lang="fr" sz="1500"/>
              <a:t>(police, couleur, taille, etc)</a:t>
            </a:r>
            <a:endParaRPr sz="1500"/>
          </a:p>
          <a:p>
            <a:pPr indent="0" lvl="0" marL="0" rtl="0" algn="l">
              <a:lnSpc>
                <a:spcPct val="115000"/>
              </a:lnSpc>
              <a:spcBef>
                <a:spcPts val="0"/>
              </a:spcBef>
              <a:spcAft>
                <a:spcPts val="0"/>
              </a:spcAft>
              <a:buClr>
                <a:schemeClr val="dk1"/>
              </a:buClr>
              <a:buSzPts val="1100"/>
              <a:buFont typeface="Arial"/>
              <a:buNone/>
            </a:pPr>
            <a:r>
              <a:t/>
            </a:r>
            <a:endParaRPr sz="1600">
              <a:solidFill>
                <a:schemeClr val="lt1"/>
              </a:solidFill>
            </a:endParaRPr>
          </a:p>
        </p:txBody>
      </p:sp>
      <p:sp>
        <p:nvSpPr>
          <p:cNvPr id="81" name="Google Shape;81;p15"/>
          <p:cNvSpPr/>
          <p:nvPr/>
        </p:nvSpPr>
        <p:spPr>
          <a:xfrm>
            <a:off x="0" y="0"/>
            <a:ext cx="9144000" cy="899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162750" y="168500"/>
            <a:ext cx="8623500" cy="899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fr" sz="2400">
                <a:solidFill>
                  <a:srgbClr val="E7D4B0"/>
                </a:solidFill>
                <a:latin typeface="Merriweather"/>
                <a:ea typeface="Merriweather"/>
                <a:cs typeface="Merriweather"/>
                <a:sym typeface="Merriweather"/>
              </a:rPr>
              <a:t>Introduction au HTML : </a:t>
            </a:r>
            <a:r>
              <a:rPr b="1" lang="fr" sz="1900">
                <a:solidFill>
                  <a:srgbClr val="E7D4B0"/>
                </a:solidFill>
                <a:latin typeface="Merriweather"/>
                <a:ea typeface="Merriweather"/>
                <a:cs typeface="Merriweather"/>
                <a:sym typeface="Merriweather"/>
              </a:rPr>
              <a:t>Les bases</a:t>
            </a:r>
            <a:endParaRPr b="1" sz="1900">
              <a:solidFill>
                <a:srgbClr val="E7D4B0"/>
              </a:solidFill>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
        <p:nvSpPr>
          <p:cNvPr id="83" name="Google Shape;83;p15"/>
          <p:cNvSpPr/>
          <p:nvPr/>
        </p:nvSpPr>
        <p:spPr>
          <a:xfrm flipH="1" rot="-10770237">
            <a:off x="6391790" y="3234735"/>
            <a:ext cx="1940473" cy="1914674"/>
          </a:xfrm>
          <a:prstGeom prst="diagStripe">
            <a:avLst>
              <a:gd fmla="val 50000" name="adj"/>
            </a:avLst>
          </a:prstGeom>
          <a:solidFill>
            <a:srgbClr val="E7D4B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10775551">
            <a:off x="811050" y="3240329"/>
            <a:ext cx="1940449" cy="1914648"/>
          </a:xfrm>
          <a:prstGeom prst="diagStripe">
            <a:avLst>
              <a:gd fmla="val 50000" name="adj"/>
            </a:avLst>
          </a:prstGeom>
          <a:solidFill>
            <a:srgbClr val="E7D4B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6400008" y="4210763"/>
            <a:ext cx="939600" cy="939600"/>
          </a:xfrm>
          <a:prstGeom prst="rtTriangle">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flipH="1">
            <a:off x="1804390" y="4210769"/>
            <a:ext cx="939600" cy="939600"/>
          </a:xfrm>
          <a:prstGeom prst="rtTriangle">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5"/>
          <p:cNvPicPr preferRelativeResize="0"/>
          <p:nvPr/>
        </p:nvPicPr>
        <p:blipFill>
          <a:blip r:embed="rId3">
            <a:alphaModFix/>
          </a:blip>
          <a:stretch>
            <a:fillRect/>
          </a:stretch>
        </p:blipFill>
        <p:spPr>
          <a:xfrm>
            <a:off x="2758225" y="2225275"/>
            <a:ext cx="3625200" cy="2936575"/>
          </a:xfrm>
          <a:prstGeom prst="rect">
            <a:avLst/>
          </a:prstGeom>
          <a:noFill/>
          <a:ln cap="flat" cmpd="sng" w="9525">
            <a:solidFill>
              <a:schemeClr val="dk2"/>
            </a:solidFill>
            <a:prstDash val="solid"/>
            <a:round/>
            <a:headEnd len="sm" w="sm" type="none"/>
            <a:tailEnd len="sm" w="sm" type="none"/>
          </a:ln>
        </p:spPr>
      </p:pic>
      <p:pic>
        <p:nvPicPr>
          <p:cNvPr id="88" name="Google Shape;88;p15"/>
          <p:cNvPicPr preferRelativeResize="0"/>
          <p:nvPr/>
        </p:nvPicPr>
        <p:blipFill>
          <a:blip r:embed="rId4">
            <a:alphaModFix/>
          </a:blip>
          <a:stretch>
            <a:fillRect/>
          </a:stretch>
        </p:blipFill>
        <p:spPr>
          <a:xfrm>
            <a:off x="2686000" y="1841525"/>
            <a:ext cx="3771976" cy="3301974"/>
          </a:xfrm>
          <a:prstGeom prst="rect">
            <a:avLst/>
          </a:prstGeom>
          <a:noFill/>
          <a:ln cap="flat" cmpd="sng" w="952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8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4294967295" type="body"/>
          </p:nvPr>
        </p:nvSpPr>
        <p:spPr>
          <a:xfrm>
            <a:off x="396150" y="1354075"/>
            <a:ext cx="8351700" cy="33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500">
                <a:solidFill>
                  <a:srgbClr val="31394D"/>
                </a:solidFill>
              </a:rPr>
              <a:t>Le </a:t>
            </a:r>
            <a:r>
              <a:rPr b="1" lang="fr" sz="1500">
                <a:solidFill>
                  <a:srgbClr val="31394D"/>
                </a:solidFill>
              </a:rPr>
              <a:t>HTML </a:t>
            </a:r>
            <a:r>
              <a:rPr lang="fr" sz="1500">
                <a:solidFill>
                  <a:srgbClr val="31394D"/>
                </a:solidFill>
              </a:rPr>
              <a:t>est un langage de balisage. Une balise HTML est un élément que l'on va ajouter au texte de départ pour dire au navigateur de quelle manière l'afficher. Elle n'est pas affichée telle quelle dans le navigateur, elle est interprétée par celui-ci.</a:t>
            </a:r>
            <a:endParaRPr sz="1500">
              <a:solidFill>
                <a:srgbClr val="31394D"/>
              </a:solidFill>
            </a:endParaRPr>
          </a:p>
          <a:p>
            <a:pPr indent="0" lvl="0" marL="0" rtl="0" algn="ctr">
              <a:spcBef>
                <a:spcPts val="0"/>
              </a:spcBef>
              <a:spcAft>
                <a:spcPts val="0"/>
              </a:spcAft>
              <a:buNone/>
            </a:pPr>
            <a:r>
              <a:t/>
            </a:r>
            <a:endParaRPr sz="1500">
              <a:solidFill>
                <a:srgbClr val="31394D"/>
              </a:solidFill>
            </a:endParaRPr>
          </a:p>
          <a:p>
            <a:pPr indent="0" lvl="0" marL="0" rtl="0" algn="ctr">
              <a:spcBef>
                <a:spcPts val="0"/>
              </a:spcBef>
              <a:spcAft>
                <a:spcPts val="0"/>
              </a:spcAft>
              <a:buClr>
                <a:schemeClr val="dk1"/>
              </a:buClr>
              <a:buSzPts val="1100"/>
              <a:buFont typeface="Arial"/>
              <a:buNone/>
            </a:pPr>
            <a:r>
              <a:rPr lang="fr" sz="1500">
                <a:solidFill>
                  <a:srgbClr val="31394D"/>
                </a:solidFill>
              </a:rPr>
              <a:t>Il existe plusieurs types de balise d</a:t>
            </a:r>
            <a:r>
              <a:rPr lang="fr" sz="1500">
                <a:solidFill>
                  <a:srgbClr val="31394D"/>
                </a:solidFill>
              </a:rPr>
              <a:t>ans le langage HTML </a:t>
            </a:r>
            <a:r>
              <a:rPr lang="fr" sz="1500">
                <a:solidFill>
                  <a:srgbClr val="31394D"/>
                </a:solidFill>
              </a:rPr>
              <a:t>, celles qui s’ouvrent puis se referme fonctionnent par paires</a:t>
            </a:r>
            <a:r>
              <a:rPr b="1" lang="fr" sz="1500">
                <a:solidFill>
                  <a:srgbClr val="31394D"/>
                </a:solidFill>
              </a:rPr>
              <a:t> (Ex : </a:t>
            </a:r>
            <a:r>
              <a:rPr b="1" lang="fr" sz="1500">
                <a:solidFill>
                  <a:schemeClr val="accent4"/>
                </a:solidFill>
              </a:rPr>
              <a:t>&lt;div&gt; &lt;/div&gt; </a:t>
            </a:r>
            <a:r>
              <a:rPr b="1" lang="fr" sz="1500">
                <a:solidFill>
                  <a:srgbClr val="31394D"/>
                </a:solidFill>
              </a:rPr>
              <a:t>)</a:t>
            </a:r>
            <a:r>
              <a:rPr lang="fr" sz="1500">
                <a:solidFill>
                  <a:srgbClr val="31394D"/>
                </a:solidFill>
              </a:rPr>
              <a:t> et il y a celles qui sont auto-fermantes fonctionnant seule </a:t>
            </a:r>
            <a:r>
              <a:rPr b="1" lang="fr" sz="1500">
                <a:solidFill>
                  <a:srgbClr val="31394D"/>
                </a:solidFill>
              </a:rPr>
              <a:t>(Ex :</a:t>
            </a:r>
            <a:r>
              <a:rPr b="1" lang="fr" sz="1500">
                <a:solidFill>
                  <a:schemeClr val="accent4"/>
                </a:solidFill>
              </a:rPr>
              <a:t> &lt;/br&gt; </a:t>
            </a:r>
            <a:r>
              <a:rPr b="1" lang="fr" sz="1500">
                <a:solidFill>
                  <a:srgbClr val="31394D"/>
                </a:solidFill>
              </a:rPr>
              <a:t>)</a:t>
            </a:r>
            <a:endParaRPr b="1" sz="1500">
              <a:solidFill>
                <a:srgbClr val="31394D"/>
              </a:solidFill>
            </a:endParaRPr>
          </a:p>
          <a:p>
            <a:pPr indent="0" lvl="0" marL="0" rtl="0" algn="ctr">
              <a:spcBef>
                <a:spcPts val="0"/>
              </a:spcBef>
              <a:spcAft>
                <a:spcPts val="0"/>
              </a:spcAft>
              <a:buClr>
                <a:schemeClr val="dk1"/>
              </a:buClr>
              <a:buSzPts val="1100"/>
              <a:buFont typeface="Arial"/>
              <a:buNone/>
            </a:pPr>
            <a:r>
              <a:t/>
            </a:r>
            <a:endParaRPr sz="1500">
              <a:solidFill>
                <a:srgbClr val="31394D"/>
              </a:solidFill>
            </a:endParaRPr>
          </a:p>
          <a:p>
            <a:pPr indent="0" lvl="0" marL="0" rtl="0" algn="ctr">
              <a:spcBef>
                <a:spcPts val="0"/>
              </a:spcBef>
              <a:spcAft>
                <a:spcPts val="0"/>
              </a:spcAft>
              <a:buNone/>
            </a:pPr>
            <a:r>
              <a:rPr lang="fr" sz="1500">
                <a:solidFill>
                  <a:srgbClr val="31394D"/>
                </a:solidFill>
              </a:rPr>
              <a:t>Ces balises peuvent </a:t>
            </a:r>
            <a:r>
              <a:rPr lang="fr" sz="1500">
                <a:solidFill>
                  <a:srgbClr val="31394D"/>
                </a:solidFill>
              </a:rPr>
              <a:t>s'imbriquer</a:t>
            </a:r>
            <a:r>
              <a:rPr lang="fr" sz="1500">
                <a:solidFill>
                  <a:srgbClr val="31394D"/>
                </a:solidFill>
              </a:rPr>
              <a:t>, le principe est simple cela veut dire qu’une balise peut en contenir une autre :</a:t>
            </a:r>
            <a:endParaRPr sz="1500">
              <a:solidFill>
                <a:srgbClr val="31394D"/>
              </a:solidFill>
            </a:endParaRPr>
          </a:p>
          <a:p>
            <a:pPr indent="0" lvl="0" marL="0" rtl="0" algn="ctr">
              <a:spcBef>
                <a:spcPts val="0"/>
              </a:spcBef>
              <a:spcAft>
                <a:spcPts val="0"/>
              </a:spcAft>
              <a:buClr>
                <a:schemeClr val="dk1"/>
              </a:buClr>
              <a:buSzPts val="1100"/>
              <a:buFont typeface="Arial"/>
              <a:buNone/>
            </a:pPr>
            <a:r>
              <a:rPr lang="fr" sz="1500">
                <a:solidFill>
                  <a:srgbClr val="31394D"/>
                </a:solidFill>
              </a:rPr>
              <a:t>  </a:t>
            </a:r>
            <a:r>
              <a:rPr b="1" lang="fr" sz="1500">
                <a:solidFill>
                  <a:srgbClr val="31394D"/>
                </a:solidFill>
              </a:rPr>
              <a:t>( Ex: </a:t>
            </a:r>
            <a:r>
              <a:rPr b="1" lang="fr" sz="1500">
                <a:solidFill>
                  <a:schemeClr val="accent4"/>
                </a:solidFill>
              </a:rPr>
              <a:t>&lt;div&gt;  &lt;p&gt; </a:t>
            </a:r>
            <a:r>
              <a:rPr b="1" lang="fr" sz="1500">
                <a:solidFill>
                  <a:srgbClr val="31394D"/>
                </a:solidFill>
              </a:rPr>
              <a:t>du texte quelconque </a:t>
            </a:r>
            <a:r>
              <a:rPr b="1" lang="fr" sz="1500">
                <a:solidFill>
                  <a:schemeClr val="accent4"/>
                </a:solidFill>
              </a:rPr>
              <a:t>&lt;/p&gt;  &lt;/div&gt;</a:t>
            </a:r>
            <a:r>
              <a:rPr b="1" lang="fr" sz="1500">
                <a:solidFill>
                  <a:srgbClr val="31394D"/>
                </a:solidFill>
              </a:rPr>
              <a:t> )</a:t>
            </a:r>
            <a:endParaRPr/>
          </a:p>
        </p:txBody>
      </p:sp>
      <p:sp>
        <p:nvSpPr>
          <p:cNvPr id="94" name="Google Shape;94;p16"/>
          <p:cNvSpPr/>
          <p:nvPr/>
        </p:nvSpPr>
        <p:spPr>
          <a:xfrm>
            <a:off x="0" y="0"/>
            <a:ext cx="9144000" cy="899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501300" y="42300"/>
            <a:ext cx="8141400" cy="8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400">
                <a:solidFill>
                  <a:srgbClr val="E7D4B0"/>
                </a:solidFill>
                <a:latin typeface="Merriweather"/>
                <a:ea typeface="Merriweather"/>
                <a:cs typeface="Merriweather"/>
                <a:sym typeface="Merriweather"/>
              </a:rPr>
              <a:t>Introduction au HTML : </a:t>
            </a:r>
            <a:r>
              <a:rPr b="1" lang="fr" sz="2000">
                <a:solidFill>
                  <a:srgbClr val="E7D4B0"/>
                </a:solidFill>
                <a:latin typeface="Merriweather"/>
                <a:ea typeface="Merriweather"/>
                <a:cs typeface="Merriweather"/>
                <a:sym typeface="Merriweather"/>
              </a:rPr>
              <a:t>Un langage </a:t>
            </a:r>
            <a:r>
              <a:rPr b="1" lang="fr" sz="2000">
                <a:solidFill>
                  <a:srgbClr val="E7D4B0"/>
                </a:solidFill>
                <a:latin typeface="Merriweather"/>
                <a:ea typeface="Merriweather"/>
                <a:cs typeface="Merriweather"/>
                <a:sym typeface="Merriweather"/>
              </a:rPr>
              <a:t>balisé</a:t>
            </a:r>
            <a:endParaRPr b="1" sz="2000">
              <a:solidFill>
                <a:srgbClr val="E7D4B0"/>
              </a:solidFill>
              <a:latin typeface="Merriweather"/>
              <a:ea typeface="Merriweather"/>
              <a:cs typeface="Merriweather"/>
              <a:sym typeface="Merriweather"/>
            </a:endParaRPr>
          </a:p>
        </p:txBody>
      </p:sp>
      <p:sp>
        <p:nvSpPr>
          <p:cNvPr id="96" name="Google Shape;96;p16"/>
          <p:cNvSpPr/>
          <p:nvPr/>
        </p:nvSpPr>
        <p:spPr>
          <a:xfrm flipH="1" rot="10800000">
            <a:off x="-4766" y="3565579"/>
            <a:ext cx="1584000" cy="1584000"/>
          </a:xfrm>
          <a:prstGeom prst="diagStripe">
            <a:avLst>
              <a:gd fmla="val 50000" name="adj"/>
            </a:avLst>
          </a:prstGeom>
          <a:solidFill>
            <a:srgbClr val="E7D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10800000">
            <a:off x="7578747" y="3573166"/>
            <a:ext cx="1584000" cy="1584000"/>
          </a:xfrm>
          <a:prstGeom prst="diagStripe">
            <a:avLst>
              <a:gd fmla="val 50000" name="adj"/>
            </a:avLst>
          </a:prstGeom>
          <a:solidFill>
            <a:srgbClr val="E7D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7"/>
          <p:cNvPicPr preferRelativeResize="0"/>
          <p:nvPr/>
        </p:nvPicPr>
        <p:blipFill rotWithShape="1">
          <a:blip r:embed="rId3">
            <a:alphaModFix/>
          </a:blip>
          <a:srcRect b="27235" l="0" r="0" t="0"/>
          <a:stretch/>
        </p:blipFill>
        <p:spPr>
          <a:xfrm>
            <a:off x="3925275" y="907900"/>
            <a:ext cx="5124676" cy="4128325"/>
          </a:xfrm>
          <a:prstGeom prst="rect">
            <a:avLst/>
          </a:prstGeom>
          <a:noFill/>
          <a:ln>
            <a:noFill/>
          </a:ln>
        </p:spPr>
      </p:pic>
      <p:sp>
        <p:nvSpPr>
          <p:cNvPr id="103" name="Google Shape;103;p17"/>
          <p:cNvSpPr/>
          <p:nvPr/>
        </p:nvSpPr>
        <p:spPr>
          <a:xfrm>
            <a:off x="4011238" y="2948375"/>
            <a:ext cx="4681200" cy="1264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4011238" y="1502600"/>
            <a:ext cx="4681200" cy="149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7109050" y="1567375"/>
            <a:ext cx="1583400" cy="52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600">
                <a:solidFill>
                  <a:srgbClr val="CC0000"/>
                </a:solidFill>
                <a:latin typeface="Lato"/>
                <a:ea typeface="Lato"/>
                <a:cs typeface="Lato"/>
                <a:sym typeface="Lato"/>
              </a:rPr>
              <a:t>HEAD</a:t>
            </a:r>
            <a:endParaRPr b="1" sz="1600">
              <a:solidFill>
                <a:srgbClr val="CC0000"/>
              </a:solidFill>
              <a:latin typeface="Lato"/>
              <a:ea typeface="Lato"/>
              <a:cs typeface="Lato"/>
              <a:sym typeface="Lato"/>
            </a:endParaRPr>
          </a:p>
        </p:txBody>
      </p:sp>
      <p:sp>
        <p:nvSpPr>
          <p:cNvPr id="106" name="Google Shape;106;p17"/>
          <p:cNvSpPr txBox="1"/>
          <p:nvPr/>
        </p:nvSpPr>
        <p:spPr>
          <a:xfrm>
            <a:off x="7203537" y="3036809"/>
            <a:ext cx="1311600" cy="52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600">
                <a:solidFill>
                  <a:srgbClr val="CC0000"/>
                </a:solidFill>
                <a:latin typeface="Lato"/>
                <a:ea typeface="Lato"/>
                <a:cs typeface="Lato"/>
                <a:sym typeface="Lato"/>
              </a:rPr>
              <a:t>BODY</a:t>
            </a:r>
            <a:endParaRPr b="1" sz="1600">
              <a:solidFill>
                <a:srgbClr val="CC0000"/>
              </a:solidFill>
              <a:latin typeface="Lato"/>
              <a:ea typeface="Lato"/>
              <a:cs typeface="Lato"/>
              <a:sym typeface="Lato"/>
            </a:endParaRPr>
          </a:p>
        </p:txBody>
      </p:sp>
      <p:sp>
        <p:nvSpPr>
          <p:cNvPr id="107" name="Google Shape;107;p17"/>
          <p:cNvSpPr txBox="1"/>
          <p:nvPr/>
        </p:nvSpPr>
        <p:spPr>
          <a:xfrm>
            <a:off x="6937750" y="1892336"/>
            <a:ext cx="1926000" cy="9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E7D4B0"/>
                </a:solidFill>
                <a:latin typeface="Lato"/>
                <a:ea typeface="Lato"/>
                <a:cs typeface="Lato"/>
                <a:sym typeface="Lato"/>
              </a:rPr>
              <a:t>Lien vers la fiche de style, titre de la page…*</a:t>
            </a:r>
            <a:endParaRPr sz="1500">
              <a:solidFill>
                <a:srgbClr val="E7D4B0"/>
              </a:solidFill>
              <a:latin typeface="Lato"/>
              <a:ea typeface="Lato"/>
              <a:cs typeface="Lato"/>
              <a:sym typeface="Lato"/>
            </a:endParaRPr>
          </a:p>
        </p:txBody>
      </p:sp>
      <p:sp>
        <p:nvSpPr>
          <p:cNvPr id="108" name="Google Shape;108;p17"/>
          <p:cNvSpPr txBox="1"/>
          <p:nvPr/>
        </p:nvSpPr>
        <p:spPr>
          <a:xfrm>
            <a:off x="7000900" y="3287950"/>
            <a:ext cx="1863000" cy="9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chemeClr val="lt1"/>
                </a:solidFill>
                <a:latin typeface="Lato"/>
                <a:ea typeface="Lato"/>
                <a:cs typeface="Lato"/>
                <a:sym typeface="Lato"/>
              </a:rPr>
              <a:t>Images, articles, vidéo et autre contenu.</a:t>
            </a:r>
            <a:endParaRPr sz="1500">
              <a:solidFill>
                <a:schemeClr val="lt1"/>
              </a:solidFill>
              <a:latin typeface="Lato"/>
              <a:ea typeface="Lato"/>
              <a:cs typeface="Lato"/>
              <a:sym typeface="Lato"/>
            </a:endParaRPr>
          </a:p>
        </p:txBody>
      </p:sp>
      <p:sp>
        <p:nvSpPr>
          <p:cNvPr id="109" name="Google Shape;109;p17"/>
          <p:cNvSpPr/>
          <p:nvPr/>
        </p:nvSpPr>
        <p:spPr>
          <a:xfrm>
            <a:off x="0" y="-52125"/>
            <a:ext cx="9144000" cy="763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2100" y="711075"/>
            <a:ext cx="3519300" cy="4432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idx="4294967295" type="title"/>
          </p:nvPr>
        </p:nvSpPr>
        <p:spPr>
          <a:xfrm>
            <a:off x="832050" y="0"/>
            <a:ext cx="7629000" cy="763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fr" sz="2400">
                <a:solidFill>
                  <a:srgbClr val="E7D4B0"/>
                </a:solidFill>
              </a:rPr>
              <a:t>Introduction au HTML : </a:t>
            </a:r>
            <a:r>
              <a:rPr b="1" lang="fr" sz="1900">
                <a:solidFill>
                  <a:srgbClr val="E7D4B0"/>
                </a:solidFill>
              </a:rPr>
              <a:t>Structure et commentaires</a:t>
            </a:r>
            <a:endParaRPr/>
          </a:p>
        </p:txBody>
      </p:sp>
      <p:sp>
        <p:nvSpPr>
          <p:cNvPr id="112" name="Google Shape;112;p17"/>
          <p:cNvSpPr txBox="1"/>
          <p:nvPr/>
        </p:nvSpPr>
        <p:spPr>
          <a:xfrm>
            <a:off x="72000" y="1426400"/>
            <a:ext cx="3371100" cy="360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500">
                <a:solidFill>
                  <a:schemeClr val="lt1"/>
                </a:solidFill>
                <a:latin typeface="Roboto"/>
                <a:ea typeface="Roboto"/>
                <a:cs typeface="Roboto"/>
                <a:sym typeface="Roboto"/>
              </a:rPr>
              <a:t>Le document </a:t>
            </a:r>
            <a:r>
              <a:rPr b="1" lang="fr" sz="1500">
                <a:solidFill>
                  <a:schemeClr val="lt1"/>
                </a:solidFill>
                <a:latin typeface="Roboto"/>
                <a:ea typeface="Roboto"/>
                <a:cs typeface="Roboto"/>
                <a:sym typeface="Roboto"/>
              </a:rPr>
              <a:t>HTML </a:t>
            </a:r>
            <a:r>
              <a:rPr lang="fr" sz="1500">
                <a:solidFill>
                  <a:schemeClr val="lt1"/>
                </a:solidFill>
                <a:latin typeface="Roboto"/>
                <a:ea typeface="Roboto"/>
                <a:cs typeface="Roboto"/>
                <a:sym typeface="Roboto"/>
              </a:rPr>
              <a:t>est séparé en deux parties principales : </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chemeClr val="lt1"/>
              </a:solidFill>
              <a:latin typeface="Roboto"/>
              <a:ea typeface="Roboto"/>
              <a:cs typeface="Roboto"/>
              <a:sym typeface="Roboto"/>
            </a:endParaRPr>
          </a:p>
          <a:p>
            <a:pPr indent="-323850" lvl="0" marL="457200" rtl="0" algn="l">
              <a:lnSpc>
                <a:spcPct val="115000"/>
              </a:lnSpc>
              <a:spcBef>
                <a:spcPts val="0"/>
              </a:spcBef>
              <a:spcAft>
                <a:spcPts val="0"/>
              </a:spcAft>
              <a:buClr>
                <a:schemeClr val="lt1"/>
              </a:buClr>
              <a:buSzPts val="1500"/>
              <a:buFont typeface="Roboto"/>
              <a:buChar char="-"/>
            </a:pPr>
            <a:r>
              <a:rPr lang="fr" sz="1500">
                <a:solidFill>
                  <a:schemeClr val="lt1"/>
                </a:solidFill>
                <a:latin typeface="Roboto"/>
                <a:ea typeface="Roboto"/>
                <a:cs typeface="Roboto"/>
                <a:sym typeface="Roboto"/>
              </a:rPr>
              <a:t>Dans la partie </a:t>
            </a:r>
            <a:r>
              <a:rPr lang="fr" sz="1500">
                <a:solidFill>
                  <a:schemeClr val="accent4"/>
                </a:solidFill>
                <a:latin typeface="Roboto"/>
                <a:ea typeface="Roboto"/>
                <a:cs typeface="Roboto"/>
                <a:sym typeface="Roboto"/>
              </a:rPr>
              <a:t>&lt;Head&gt;</a:t>
            </a:r>
            <a:r>
              <a:rPr lang="fr" sz="1500">
                <a:solidFill>
                  <a:schemeClr val="lt1"/>
                </a:solidFill>
                <a:latin typeface="Roboto"/>
                <a:ea typeface="Roboto"/>
                <a:cs typeface="Roboto"/>
                <a:sym typeface="Roboto"/>
              </a:rPr>
              <a:t> on retrouve les informations liés à la page </a:t>
            </a:r>
            <a:r>
              <a:rPr lang="fr">
                <a:solidFill>
                  <a:schemeClr val="lt1"/>
                </a:solidFill>
                <a:latin typeface="Roboto"/>
                <a:ea typeface="Roboto"/>
                <a:cs typeface="Roboto"/>
                <a:sym typeface="Roboto"/>
              </a:rPr>
              <a:t>HTML </a:t>
            </a:r>
            <a:r>
              <a:rPr lang="fr" sz="1500">
                <a:solidFill>
                  <a:schemeClr val="lt1"/>
                </a:solidFill>
                <a:latin typeface="Roboto"/>
                <a:ea typeface="Roboto"/>
                <a:cs typeface="Roboto"/>
                <a:sym typeface="Roboto"/>
              </a:rPr>
              <a:t>comme par exemple le titre de la page qui sera affiché dans votre navigateur.</a:t>
            </a:r>
            <a:endParaRPr sz="15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t/>
            </a:r>
            <a:endParaRPr sz="500">
              <a:solidFill>
                <a:schemeClr val="lt1"/>
              </a:solidFill>
              <a:latin typeface="Roboto"/>
              <a:ea typeface="Roboto"/>
              <a:cs typeface="Roboto"/>
              <a:sym typeface="Roboto"/>
            </a:endParaRPr>
          </a:p>
          <a:p>
            <a:pPr indent="-323850" lvl="0" marL="457200" rtl="0" algn="l">
              <a:lnSpc>
                <a:spcPct val="115000"/>
              </a:lnSpc>
              <a:spcBef>
                <a:spcPts val="0"/>
              </a:spcBef>
              <a:spcAft>
                <a:spcPts val="0"/>
              </a:spcAft>
              <a:buClr>
                <a:schemeClr val="lt1"/>
              </a:buClr>
              <a:buSzPts val="1500"/>
              <a:buFont typeface="Roboto"/>
              <a:buChar char="-"/>
            </a:pPr>
            <a:r>
              <a:rPr lang="fr" sz="1500">
                <a:solidFill>
                  <a:schemeClr val="lt1"/>
                </a:solidFill>
                <a:latin typeface="Roboto"/>
                <a:ea typeface="Roboto"/>
                <a:cs typeface="Roboto"/>
                <a:sym typeface="Roboto"/>
              </a:rPr>
              <a:t>Dans la partie </a:t>
            </a:r>
            <a:r>
              <a:rPr lang="fr" sz="1500">
                <a:solidFill>
                  <a:schemeClr val="accent4"/>
                </a:solidFill>
                <a:latin typeface="Roboto"/>
                <a:ea typeface="Roboto"/>
                <a:cs typeface="Roboto"/>
                <a:sym typeface="Roboto"/>
              </a:rPr>
              <a:t>&lt;Body&gt;</a:t>
            </a:r>
            <a:r>
              <a:rPr lang="fr" sz="1500">
                <a:solidFill>
                  <a:schemeClr val="lt1"/>
                </a:solidFill>
                <a:latin typeface="Roboto"/>
                <a:ea typeface="Roboto"/>
                <a:cs typeface="Roboto"/>
                <a:sym typeface="Roboto"/>
              </a:rPr>
              <a:t> se trouve tout le contenu qui va s’afficher dans votre  navigateur comme par exemple vos textes, images, vidéos, etc. </a:t>
            </a:r>
            <a:endParaRPr sz="1500">
              <a:solidFill>
                <a:schemeClr val="lt1"/>
              </a:solidFill>
              <a:latin typeface="Roboto"/>
              <a:ea typeface="Roboto"/>
              <a:cs typeface="Roboto"/>
              <a:sym typeface="Roboto"/>
            </a:endParaRPr>
          </a:p>
        </p:txBody>
      </p:sp>
      <p:sp>
        <p:nvSpPr>
          <p:cNvPr id="113" name="Google Shape;113;p17"/>
          <p:cNvSpPr txBox="1"/>
          <p:nvPr/>
        </p:nvSpPr>
        <p:spPr>
          <a:xfrm>
            <a:off x="73850" y="978200"/>
            <a:ext cx="29355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rgbClr val="E7D4B0"/>
                </a:solidFill>
                <a:latin typeface="Merriweather"/>
                <a:ea typeface="Merriweather"/>
                <a:cs typeface="Merriweather"/>
                <a:sym typeface="Merriweather"/>
              </a:rPr>
              <a:t>Structure</a:t>
            </a:r>
            <a:endParaRPr b="1" sz="2100">
              <a:solidFill>
                <a:srgbClr val="E7D4B0"/>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8"/>
          <p:cNvPicPr preferRelativeResize="0"/>
          <p:nvPr/>
        </p:nvPicPr>
        <p:blipFill rotWithShape="1">
          <a:blip r:embed="rId3">
            <a:alphaModFix/>
          </a:blip>
          <a:srcRect b="27235" l="0" r="0" t="0"/>
          <a:stretch/>
        </p:blipFill>
        <p:spPr>
          <a:xfrm>
            <a:off x="3940710" y="885088"/>
            <a:ext cx="5143499" cy="4128325"/>
          </a:xfrm>
          <a:prstGeom prst="rect">
            <a:avLst/>
          </a:prstGeom>
          <a:noFill/>
          <a:ln>
            <a:noFill/>
          </a:ln>
        </p:spPr>
      </p:pic>
      <p:sp>
        <p:nvSpPr>
          <p:cNvPr id="119" name="Google Shape;119;p18"/>
          <p:cNvSpPr/>
          <p:nvPr/>
        </p:nvSpPr>
        <p:spPr>
          <a:xfrm>
            <a:off x="0" y="0"/>
            <a:ext cx="9144000" cy="763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ph idx="4294967295" type="title"/>
          </p:nvPr>
        </p:nvSpPr>
        <p:spPr>
          <a:xfrm>
            <a:off x="832050" y="0"/>
            <a:ext cx="7629000" cy="763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fr" sz="2400">
                <a:solidFill>
                  <a:srgbClr val="E7D4B0"/>
                </a:solidFill>
              </a:rPr>
              <a:t>Introduction au HTML : </a:t>
            </a:r>
            <a:r>
              <a:rPr b="1" lang="fr" sz="1900">
                <a:solidFill>
                  <a:srgbClr val="E7D4B0"/>
                </a:solidFill>
              </a:rPr>
              <a:t>Structures </a:t>
            </a:r>
            <a:r>
              <a:rPr b="1" lang="fr" sz="1900">
                <a:solidFill>
                  <a:srgbClr val="E7D4B0"/>
                </a:solidFill>
              </a:rPr>
              <a:t>et commentaires</a:t>
            </a:r>
            <a:endParaRPr/>
          </a:p>
        </p:txBody>
      </p:sp>
      <p:sp>
        <p:nvSpPr>
          <p:cNvPr id="121" name="Google Shape;121;p18"/>
          <p:cNvSpPr/>
          <p:nvPr/>
        </p:nvSpPr>
        <p:spPr>
          <a:xfrm>
            <a:off x="0" y="754900"/>
            <a:ext cx="3477900" cy="4388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endParaRPr>
          </a:p>
        </p:txBody>
      </p:sp>
      <p:sp>
        <p:nvSpPr>
          <p:cNvPr id="122" name="Google Shape;122;p18"/>
          <p:cNvSpPr txBox="1"/>
          <p:nvPr/>
        </p:nvSpPr>
        <p:spPr>
          <a:xfrm>
            <a:off x="57978" y="1044460"/>
            <a:ext cx="29355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rgbClr val="E7D4B0"/>
                </a:solidFill>
                <a:latin typeface="Merriweather"/>
                <a:ea typeface="Merriweather"/>
                <a:cs typeface="Merriweather"/>
                <a:sym typeface="Merriweather"/>
              </a:rPr>
              <a:t>Commentaires</a:t>
            </a:r>
            <a:endParaRPr b="1" sz="2100">
              <a:solidFill>
                <a:srgbClr val="E7D4B0"/>
              </a:solidFill>
              <a:latin typeface="Merriweather"/>
              <a:ea typeface="Merriweather"/>
              <a:cs typeface="Merriweather"/>
              <a:sym typeface="Merriweather"/>
            </a:endParaRPr>
          </a:p>
        </p:txBody>
      </p:sp>
      <p:sp>
        <p:nvSpPr>
          <p:cNvPr id="123" name="Google Shape;123;p18"/>
          <p:cNvSpPr txBox="1"/>
          <p:nvPr/>
        </p:nvSpPr>
        <p:spPr>
          <a:xfrm>
            <a:off x="57975" y="1483925"/>
            <a:ext cx="3371100" cy="360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fr" sz="1500">
                <a:solidFill>
                  <a:schemeClr val="lt1"/>
                </a:solidFill>
                <a:latin typeface="Roboto"/>
                <a:ea typeface="Roboto"/>
                <a:cs typeface="Roboto"/>
                <a:sym typeface="Roboto"/>
              </a:rPr>
              <a:t>Le commentaire est un outil de bonne pratique qui est utilisé côté développeur, il se présente sous la forme suivante </a:t>
            </a:r>
            <a:r>
              <a:rPr b="1" lang="fr" sz="1600">
                <a:solidFill>
                  <a:srgbClr val="674EA7"/>
                </a:solidFill>
                <a:latin typeface="Roboto"/>
                <a:ea typeface="Roboto"/>
                <a:cs typeface="Roboto"/>
                <a:sym typeface="Roboto"/>
              </a:rPr>
              <a:t>&lt;!--  --&gt;</a:t>
            </a:r>
            <a:r>
              <a:rPr lang="fr" sz="1500">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fr" sz="1500">
                <a:solidFill>
                  <a:schemeClr val="lt1"/>
                </a:solidFill>
                <a:latin typeface="Roboto"/>
                <a:ea typeface="Roboto"/>
                <a:cs typeface="Roboto"/>
                <a:sym typeface="Roboto"/>
              </a:rPr>
              <a:t>Tout ce qui se trouve à l'intérieur n’est pas affiché par le navigateur, il sert à laisser des indications pour s’y retrouver plus facilement.</a:t>
            </a:r>
            <a:endParaRPr sz="1500">
              <a:solidFill>
                <a:schemeClr val="lt1"/>
              </a:solidFill>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p:txBody>
      </p:sp>
      <p:sp>
        <p:nvSpPr>
          <p:cNvPr id="124" name="Google Shape;124;p18"/>
          <p:cNvSpPr/>
          <p:nvPr/>
        </p:nvSpPr>
        <p:spPr>
          <a:xfrm rot="10800000">
            <a:off x="6608925" y="3391900"/>
            <a:ext cx="1010400" cy="364500"/>
          </a:xfrm>
          <a:prstGeom prst="rightArrow">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4294967295" type="body"/>
          </p:nvPr>
        </p:nvSpPr>
        <p:spPr>
          <a:xfrm>
            <a:off x="539550" y="899400"/>
            <a:ext cx="8064900" cy="38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u="sng">
              <a:solidFill>
                <a:srgbClr val="000000"/>
              </a:solidFill>
            </a:endParaRPr>
          </a:p>
          <a:p>
            <a:pPr indent="0" lvl="0" marL="0" rtl="0" algn="l">
              <a:spcBef>
                <a:spcPts val="0"/>
              </a:spcBef>
              <a:spcAft>
                <a:spcPts val="0"/>
              </a:spcAft>
              <a:buNone/>
            </a:pPr>
            <a:r>
              <a:rPr lang="fr" sz="1500">
                <a:solidFill>
                  <a:srgbClr val="000000"/>
                </a:solidFill>
              </a:rPr>
              <a:t>Les attributs sont comme des options que l’on </a:t>
            </a:r>
            <a:r>
              <a:rPr lang="fr" sz="1500">
                <a:solidFill>
                  <a:srgbClr val="000000"/>
                </a:solidFill>
              </a:rPr>
              <a:t>ajoute</a:t>
            </a:r>
            <a:r>
              <a:rPr lang="fr" sz="1500">
                <a:solidFill>
                  <a:srgbClr val="000000"/>
                </a:solidFill>
              </a:rPr>
              <a:t> à une balise pour la modifier, la plupart des balises ne peuvent </a:t>
            </a:r>
            <a:r>
              <a:rPr lang="fr" sz="1500">
                <a:solidFill>
                  <a:srgbClr val="000000"/>
                </a:solidFill>
              </a:rPr>
              <a:t>fonctionner</a:t>
            </a:r>
            <a:r>
              <a:rPr lang="fr" sz="1500">
                <a:solidFill>
                  <a:srgbClr val="000000"/>
                </a:solidFill>
              </a:rPr>
              <a:t> si elles n’ont pas d’attribut qui leur sont liés.</a:t>
            </a:r>
            <a:br>
              <a:rPr lang="fr" sz="1500">
                <a:solidFill>
                  <a:srgbClr val="000000"/>
                </a:solidFill>
              </a:rPr>
            </a:br>
            <a:endParaRPr>
              <a:solidFill>
                <a:srgbClr val="000000"/>
              </a:solidFill>
            </a:endParaRPr>
          </a:p>
          <a:p>
            <a:pPr indent="0" lvl="0" marL="0" rtl="0" algn="ctr">
              <a:spcBef>
                <a:spcPts val="0"/>
              </a:spcBef>
              <a:spcAft>
                <a:spcPts val="0"/>
              </a:spcAft>
              <a:buNone/>
            </a:pPr>
            <a:r>
              <a:rPr lang="fr" sz="1500">
                <a:solidFill>
                  <a:srgbClr val="000000"/>
                </a:solidFill>
              </a:rPr>
              <a:t>Voici en exemple une balise </a:t>
            </a:r>
            <a:r>
              <a:rPr b="1" lang="fr" sz="1600">
                <a:solidFill>
                  <a:schemeClr val="accent4"/>
                </a:solidFill>
              </a:rPr>
              <a:t>&lt;img&gt;</a:t>
            </a:r>
            <a:r>
              <a:rPr b="1" lang="fr" sz="1500">
                <a:solidFill>
                  <a:schemeClr val="accent4"/>
                </a:solidFill>
              </a:rPr>
              <a:t> </a:t>
            </a:r>
            <a:r>
              <a:rPr lang="fr" sz="1500">
                <a:solidFill>
                  <a:srgbClr val="000000"/>
                </a:solidFill>
              </a:rPr>
              <a:t>(image) contenant un attribut </a:t>
            </a:r>
            <a:r>
              <a:rPr b="1" lang="fr" sz="1500">
                <a:solidFill>
                  <a:schemeClr val="accent5"/>
                </a:solidFill>
              </a:rPr>
              <a:t>src</a:t>
            </a:r>
            <a:r>
              <a:rPr lang="fr" sz="1500">
                <a:solidFill>
                  <a:srgbClr val="000000"/>
                </a:solidFill>
              </a:rPr>
              <a:t> :</a:t>
            </a:r>
            <a:endParaRPr sz="1500">
              <a:solidFill>
                <a:srgbClr val="000000"/>
              </a:solidFill>
            </a:endParaRPr>
          </a:p>
          <a:p>
            <a:pPr indent="0" lvl="0" marL="0" rtl="0" algn="ctr">
              <a:spcBef>
                <a:spcPts val="0"/>
              </a:spcBef>
              <a:spcAft>
                <a:spcPts val="0"/>
              </a:spcAft>
              <a:buNone/>
            </a:pPr>
            <a:r>
              <a:t/>
            </a:r>
            <a:endParaRPr sz="1100">
              <a:solidFill>
                <a:srgbClr val="000000"/>
              </a:solidFill>
            </a:endParaRPr>
          </a:p>
          <a:p>
            <a:pPr indent="457200" lvl="0" marL="914400" rtl="0" algn="l">
              <a:spcBef>
                <a:spcPts val="0"/>
              </a:spcBef>
              <a:spcAft>
                <a:spcPts val="0"/>
              </a:spcAft>
              <a:buNone/>
            </a:pPr>
            <a:r>
              <a:rPr b="1" lang="fr" sz="1700">
                <a:solidFill>
                  <a:schemeClr val="accent4"/>
                </a:solidFill>
              </a:rPr>
              <a:t>&lt;img </a:t>
            </a:r>
            <a:r>
              <a:rPr b="1" lang="fr" sz="1700">
                <a:solidFill>
                  <a:schemeClr val="accent5"/>
                </a:solidFill>
              </a:rPr>
              <a:t>src</a:t>
            </a:r>
            <a:r>
              <a:rPr b="1" lang="fr" sz="1700">
                <a:solidFill>
                  <a:srgbClr val="000000"/>
                </a:solidFill>
              </a:rPr>
              <a:t>=”Photos/Monimage.jpg”</a:t>
            </a:r>
            <a:r>
              <a:rPr b="1" lang="fr" sz="1700">
                <a:solidFill>
                  <a:schemeClr val="accent4"/>
                </a:solidFill>
              </a:rPr>
              <a:t>&gt;</a:t>
            </a:r>
            <a:endParaRPr b="1" sz="1700">
              <a:solidFill>
                <a:schemeClr val="accent4"/>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rPr lang="fr" sz="1500">
                <a:solidFill>
                  <a:srgbClr val="000000"/>
                </a:solidFill>
              </a:rPr>
              <a:t>Ici </a:t>
            </a:r>
            <a:r>
              <a:rPr lang="fr" sz="1500">
                <a:solidFill>
                  <a:schemeClr val="accent5"/>
                </a:solidFill>
              </a:rPr>
              <a:t>src </a:t>
            </a:r>
            <a:r>
              <a:rPr lang="fr" sz="1500">
                <a:solidFill>
                  <a:srgbClr val="000000"/>
                </a:solidFill>
              </a:rPr>
              <a:t>(Source) indique à la balise l’emplacement de l’image qu’il faut afficher dans le navigateur.</a:t>
            </a:r>
            <a:endParaRPr sz="15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0"/>
              </a:spcAft>
              <a:buNone/>
            </a:pPr>
            <a:r>
              <a:rPr lang="fr" sz="1500">
                <a:solidFill>
                  <a:srgbClr val="000000"/>
                </a:solidFill>
              </a:rPr>
              <a:t>Une même balise peut contenir plusieurs attributs différents chacun remplissant un rôle bien spécifique au sein de cette dernière.</a:t>
            </a:r>
            <a:br>
              <a:rPr lang="fr" sz="1500">
                <a:solidFill>
                  <a:srgbClr val="000000"/>
                </a:solidFill>
              </a:rPr>
            </a:br>
            <a:endParaRPr sz="1500">
              <a:solidFill>
                <a:srgbClr val="000000"/>
              </a:solidFill>
            </a:endParaRPr>
          </a:p>
          <a:p>
            <a:pPr indent="0" lvl="0" marL="0" rtl="0" algn="l">
              <a:spcBef>
                <a:spcPts val="0"/>
              </a:spcBef>
              <a:spcAft>
                <a:spcPts val="0"/>
              </a:spcAft>
              <a:buNone/>
            </a:pPr>
            <a:r>
              <a:rPr lang="fr" sz="1500">
                <a:solidFill>
                  <a:srgbClr val="000000"/>
                </a:solidFill>
              </a:rPr>
              <a:t>Par exemple l’attribut </a:t>
            </a:r>
            <a:r>
              <a:rPr lang="fr" sz="1500">
                <a:solidFill>
                  <a:schemeClr val="accent5"/>
                </a:solidFill>
              </a:rPr>
              <a:t>alt </a:t>
            </a:r>
            <a:r>
              <a:rPr lang="fr" sz="1500">
                <a:solidFill>
                  <a:srgbClr val="000000"/>
                </a:solidFill>
              </a:rPr>
              <a:t>qui signifie “texte alternatif” est utiliser pour remplacer une image par un texte en cas de soucis ou simplement pour plus d'accessibilité.</a:t>
            </a:r>
            <a:endParaRPr sz="1500">
              <a:solidFill>
                <a:srgbClr val="000000"/>
              </a:solidFill>
            </a:endParaRPr>
          </a:p>
        </p:txBody>
      </p:sp>
      <p:sp>
        <p:nvSpPr>
          <p:cNvPr id="130" name="Google Shape;130;p19"/>
          <p:cNvSpPr/>
          <p:nvPr/>
        </p:nvSpPr>
        <p:spPr>
          <a:xfrm>
            <a:off x="0" y="0"/>
            <a:ext cx="9144000" cy="899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txBox="1"/>
          <p:nvPr/>
        </p:nvSpPr>
        <p:spPr>
          <a:xfrm>
            <a:off x="501300" y="42300"/>
            <a:ext cx="8141400" cy="8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400">
                <a:solidFill>
                  <a:srgbClr val="E7D4B0"/>
                </a:solidFill>
                <a:latin typeface="Merriweather"/>
                <a:ea typeface="Merriweather"/>
                <a:cs typeface="Merriweather"/>
                <a:sym typeface="Merriweather"/>
              </a:rPr>
              <a:t>Introduction au HTML : </a:t>
            </a:r>
            <a:r>
              <a:rPr b="1" lang="fr" sz="1900">
                <a:solidFill>
                  <a:srgbClr val="E7D4B0"/>
                </a:solidFill>
                <a:latin typeface="Merriweather"/>
                <a:ea typeface="Merriweather"/>
                <a:cs typeface="Merriweather"/>
                <a:sym typeface="Merriweather"/>
              </a:rPr>
              <a:t>Attributs</a:t>
            </a:r>
            <a:endParaRPr b="1" sz="2100">
              <a:solidFill>
                <a:srgbClr val="E7D4B0"/>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p:nvPr/>
        </p:nvSpPr>
        <p:spPr>
          <a:xfrm>
            <a:off x="0" y="1733400"/>
            <a:ext cx="9144000" cy="1676700"/>
          </a:xfrm>
          <a:prstGeom prst="rect">
            <a:avLst/>
          </a:prstGeom>
          <a:solidFill>
            <a:srgbClr val="31394D"/>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flipH="1">
            <a:off x="-11200" y="11200"/>
            <a:ext cx="9155100" cy="851700"/>
          </a:xfrm>
          <a:prstGeom prst="rect">
            <a:avLst/>
          </a:prstGeom>
          <a:gradFill>
            <a:gsLst>
              <a:gs pos="0">
                <a:srgbClr val="4B5776"/>
              </a:gs>
              <a:gs pos="100000">
                <a:srgbClr val="1A1D24"/>
              </a:gs>
            </a:gsLst>
            <a:lin ang="5400012" scaled="0"/>
          </a:gra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700">
              <a:solidFill>
                <a:srgbClr val="E7D4B0"/>
              </a:solidFill>
            </a:endParaRPr>
          </a:p>
        </p:txBody>
      </p:sp>
      <p:sp>
        <p:nvSpPr>
          <p:cNvPr id="138" name="Google Shape;138;p20"/>
          <p:cNvSpPr/>
          <p:nvPr/>
        </p:nvSpPr>
        <p:spPr>
          <a:xfrm flipH="1" rot="10800000">
            <a:off x="-11200" y="4280600"/>
            <a:ext cx="9155100" cy="851700"/>
          </a:xfrm>
          <a:prstGeom prst="rect">
            <a:avLst/>
          </a:prstGeom>
          <a:gradFill>
            <a:gsLst>
              <a:gs pos="0">
                <a:srgbClr val="4B5776"/>
              </a:gs>
              <a:gs pos="100000">
                <a:srgbClr val="1A1D24"/>
              </a:gs>
            </a:gsLst>
            <a:lin ang="5400012" scaled="0"/>
          </a:gra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700">
              <a:solidFill>
                <a:srgbClr val="E7D4B0"/>
              </a:solidFill>
            </a:endParaRPr>
          </a:p>
        </p:txBody>
      </p:sp>
      <p:sp>
        <p:nvSpPr>
          <p:cNvPr id="139" name="Google Shape;139;p20"/>
          <p:cNvSpPr txBox="1"/>
          <p:nvPr/>
        </p:nvSpPr>
        <p:spPr>
          <a:xfrm>
            <a:off x="1648125" y="1981750"/>
            <a:ext cx="5977500" cy="11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0" name="Google Shape;140;p20"/>
          <p:cNvSpPr txBox="1"/>
          <p:nvPr/>
        </p:nvSpPr>
        <p:spPr>
          <a:xfrm>
            <a:off x="315625" y="1930500"/>
            <a:ext cx="8520600" cy="13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3300">
                <a:solidFill>
                  <a:srgbClr val="E7D4B0"/>
                </a:solidFill>
                <a:latin typeface="Merriweather"/>
                <a:ea typeface="Merriweather"/>
                <a:cs typeface="Merriweather"/>
                <a:sym typeface="Merriweather"/>
              </a:rPr>
              <a:t>Partie 2 - La pratique</a:t>
            </a:r>
            <a:endParaRPr sz="3300">
              <a:solidFill>
                <a:srgbClr val="E7D4B0"/>
              </a:solidFill>
              <a:latin typeface="Merriweather"/>
              <a:ea typeface="Merriweather"/>
              <a:cs typeface="Merriweather"/>
              <a:sym typeface="Merriweather"/>
            </a:endParaRPr>
          </a:p>
          <a:p>
            <a:pPr indent="0" lvl="0" marL="0" rtl="0" algn="ctr">
              <a:spcBef>
                <a:spcPts val="0"/>
              </a:spcBef>
              <a:spcAft>
                <a:spcPts val="0"/>
              </a:spcAft>
              <a:buNone/>
            </a:pPr>
            <a:r>
              <a:rPr lang="fr" sz="3300">
                <a:solidFill>
                  <a:srgbClr val="E7D4B0"/>
                </a:solidFill>
                <a:latin typeface="Merriweather"/>
                <a:ea typeface="Merriweather"/>
                <a:cs typeface="Merriweather"/>
                <a:sym typeface="Merriweather"/>
              </a:rPr>
              <a:t> A vos PC !</a:t>
            </a:r>
            <a:endParaRPr sz="3300">
              <a:solidFill>
                <a:srgbClr val="E7D4B0"/>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822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E7D4B0"/>
                </a:solidFill>
              </a:rPr>
              <a:t>Conclusion</a:t>
            </a:r>
            <a:endParaRPr b="1">
              <a:solidFill>
                <a:srgbClr val="E7D4B0"/>
              </a:solidFill>
            </a:endParaRPr>
          </a:p>
        </p:txBody>
      </p:sp>
      <p:sp>
        <p:nvSpPr>
          <p:cNvPr id="146" name="Google Shape;146;p21"/>
          <p:cNvSpPr txBox="1"/>
          <p:nvPr>
            <p:ph idx="4294967295" type="body"/>
          </p:nvPr>
        </p:nvSpPr>
        <p:spPr>
          <a:xfrm>
            <a:off x="951475" y="1362900"/>
            <a:ext cx="7241100" cy="3574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fr" sz="1600"/>
              <a:t>En conclusion vous avez encore du chemin à parcourir avant de </a:t>
            </a:r>
            <a:r>
              <a:rPr lang="fr" sz="1600"/>
              <a:t>maîtriser</a:t>
            </a:r>
            <a:r>
              <a:rPr lang="fr" sz="1600"/>
              <a:t> ce </a:t>
            </a:r>
            <a:r>
              <a:rPr lang="fr" sz="1600"/>
              <a:t>langage</a:t>
            </a:r>
            <a:r>
              <a:rPr lang="fr" sz="1600"/>
              <a:t> mais </a:t>
            </a:r>
            <a:r>
              <a:rPr lang="fr" sz="1600"/>
              <a:t>c'était probablement</a:t>
            </a:r>
            <a:r>
              <a:rPr lang="fr" sz="1600"/>
              <a:t> la partie la plus </a:t>
            </a:r>
            <a:r>
              <a:rPr lang="fr" sz="1600"/>
              <a:t>compliquée</a:t>
            </a:r>
            <a:r>
              <a:rPr lang="fr" sz="1600"/>
              <a:t> maintenant vous savez comment se construit un fichier </a:t>
            </a:r>
            <a:r>
              <a:rPr b="1" lang="fr" sz="1600"/>
              <a:t>HTML </a:t>
            </a:r>
            <a:r>
              <a:rPr lang="fr" sz="1600"/>
              <a:t>fonctionnel qui est à la base du </a:t>
            </a:r>
            <a:r>
              <a:rPr lang="fr" sz="1600"/>
              <a:t>développement</a:t>
            </a:r>
            <a:r>
              <a:rPr lang="fr" sz="1600"/>
              <a:t> web. </a:t>
            </a:r>
            <a:br>
              <a:rPr lang="fr" sz="1600"/>
            </a:br>
            <a:r>
              <a:rPr lang="fr" sz="1600"/>
              <a:t>Il reste encore beaucoup de balises à apprendre qui ont toutes une utilité </a:t>
            </a:r>
            <a:r>
              <a:rPr lang="fr" sz="1600"/>
              <a:t>différente mais il existe nombre de sites internet où elles y sont toutes référencées.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