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318" r:id="rId3"/>
    <p:sldId id="317" r:id="rId4"/>
    <p:sldId id="320" r:id="rId5"/>
    <p:sldId id="313" r:id="rId6"/>
    <p:sldId id="312" r:id="rId7"/>
    <p:sldId id="314" r:id="rId8"/>
    <p:sldId id="319" r:id="rId9"/>
    <p:sldId id="321" r:id="rId10"/>
    <p:sldId id="315" r:id="rId11"/>
    <p:sldId id="316" r:id="rId12"/>
    <p:sldId id="259" r:id="rId13"/>
    <p:sldId id="264" r:id="rId14"/>
    <p:sldId id="286" r:id="rId15"/>
    <p:sldId id="260" r:id="rId16"/>
    <p:sldId id="287" r:id="rId17"/>
    <p:sldId id="288" r:id="rId18"/>
    <p:sldId id="263" r:id="rId19"/>
    <p:sldId id="289" r:id="rId20"/>
    <p:sldId id="322" r:id="rId21"/>
    <p:sldId id="291" r:id="rId22"/>
    <p:sldId id="304" r:id="rId23"/>
    <p:sldId id="305" r:id="rId24"/>
    <p:sldId id="292" r:id="rId25"/>
    <p:sldId id="290" r:id="rId26"/>
    <p:sldId id="294" r:id="rId27"/>
    <p:sldId id="306" r:id="rId28"/>
    <p:sldId id="307" r:id="rId29"/>
    <p:sldId id="323" r:id="rId30"/>
    <p:sldId id="324" r:id="rId31"/>
    <p:sldId id="301" r:id="rId32"/>
    <p:sldId id="325" r:id="rId33"/>
    <p:sldId id="271" r:id="rId34"/>
    <p:sldId id="295" r:id="rId35"/>
    <p:sldId id="326" r:id="rId36"/>
    <p:sldId id="327" r:id="rId37"/>
    <p:sldId id="303" r:id="rId38"/>
    <p:sldId id="333" r:id="rId39"/>
    <p:sldId id="296" r:id="rId40"/>
    <p:sldId id="328" r:id="rId41"/>
    <p:sldId id="297" r:id="rId42"/>
    <p:sldId id="298" r:id="rId43"/>
    <p:sldId id="330" r:id="rId44"/>
    <p:sldId id="331" r:id="rId45"/>
    <p:sldId id="299" r:id="rId46"/>
    <p:sldId id="332" r:id="rId47"/>
    <p:sldId id="334" r:id="rId48"/>
    <p:sldId id="267" r:id="rId49"/>
    <p:sldId id="308" r:id="rId50"/>
    <p:sldId id="309" r:id="rId51"/>
    <p:sldId id="335" r:id="rId52"/>
    <p:sldId id="336" r:id="rId53"/>
    <p:sldId id="310" r:id="rId54"/>
    <p:sldId id="265" r:id="rId55"/>
    <p:sldId id="329" r:id="rId56"/>
    <p:sldId id="311" r:id="rId57"/>
    <p:sldId id="26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ish Reddy" initials="SR" lastIdx="1" clrIdx="0">
    <p:extLst>
      <p:ext uri="{19B8F6BF-5375-455C-9EA6-DF929625EA0E}">
        <p15:presenceInfo xmlns:p15="http://schemas.microsoft.com/office/powerpoint/2012/main" userId="b923964a50fcd7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84842" autoAdjust="0"/>
  </p:normalViewPr>
  <p:slideViewPr>
    <p:cSldViewPr snapToGrid="0">
      <p:cViewPr varScale="1">
        <p:scale>
          <a:sx n="77" d="100"/>
          <a:sy n="77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626D8-931C-4F28-B54D-E94B92790A1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3DFA4CA-FE2C-417B-93C1-02CAB3E4B76A}">
      <dgm:prSet phldrT="[Text]"/>
      <dgm:spPr/>
      <dgm:t>
        <a:bodyPr/>
        <a:lstStyle/>
        <a:p>
          <a:r>
            <a:rPr lang="en-IN" dirty="0"/>
            <a:t>Server-side</a:t>
          </a:r>
        </a:p>
      </dgm:t>
    </dgm:pt>
    <dgm:pt modelId="{7A375688-2685-4E07-908B-3EBF85C574D2}" type="parTrans" cxnId="{2539C8EE-3C99-4B4C-9BD3-E20BAF64C5F4}">
      <dgm:prSet/>
      <dgm:spPr/>
      <dgm:t>
        <a:bodyPr/>
        <a:lstStyle/>
        <a:p>
          <a:endParaRPr lang="en-IN"/>
        </a:p>
      </dgm:t>
    </dgm:pt>
    <dgm:pt modelId="{BDB06C58-4051-4398-9350-2459A99FBA7F}" type="sibTrans" cxnId="{2539C8EE-3C99-4B4C-9BD3-E20BAF64C5F4}">
      <dgm:prSet/>
      <dgm:spPr/>
      <dgm:t>
        <a:bodyPr/>
        <a:lstStyle/>
        <a:p>
          <a:endParaRPr lang="en-IN"/>
        </a:p>
      </dgm:t>
    </dgm:pt>
    <dgm:pt modelId="{A9C87C3E-02E9-45AA-81AD-7F5F14F8C8F6}">
      <dgm:prSet phldrT="[Text]" custT="1"/>
      <dgm:spPr/>
      <dgm:t>
        <a:bodyPr/>
        <a:lstStyle/>
        <a:p>
          <a:r>
            <a:rPr lang="en-IN" sz="2500" baseline="0" dirty="0"/>
            <a:t>Plug-ins</a:t>
          </a:r>
        </a:p>
      </dgm:t>
    </dgm:pt>
    <dgm:pt modelId="{CFF1BADF-330E-4C3E-88A3-392767EA6011}" type="parTrans" cxnId="{AE08A90B-3C3D-412C-9D2E-839F6E7DFED6}">
      <dgm:prSet/>
      <dgm:spPr/>
      <dgm:t>
        <a:bodyPr/>
        <a:lstStyle/>
        <a:p>
          <a:endParaRPr lang="en-IN"/>
        </a:p>
      </dgm:t>
    </dgm:pt>
    <dgm:pt modelId="{F08058C8-8FAA-471A-A6AB-03C61E52CE05}" type="sibTrans" cxnId="{AE08A90B-3C3D-412C-9D2E-839F6E7DFED6}">
      <dgm:prSet/>
      <dgm:spPr/>
      <dgm:t>
        <a:bodyPr/>
        <a:lstStyle/>
        <a:p>
          <a:endParaRPr lang="en-IN"/>
        </a:p>
      </dgm:t>
    </dgm:pt>
    <dgm:pt modelId="{B77E879B-D47A-4BA7-9D6B-53328F9BA2FC}">
      <dgm:prSet phldrT="[Text]" custT="1"/>
      <dgm:spPr/>
      <dgm:t>
        <a:bodyPr/>
        <a:lstStyle/>
        <a:p>
          <a:r>
            <a:rPr lang="en-IN" sz="2500" baseline="0" dirty="0"/>
            <a:t>Custom Workflows</a:t>
          </a:r>
        </a:p>
      </dgm:t>
    </dgm:pt>
    <dgm:pt modelId="{5FA38F85-7281-422D-BBFD-0238563AA588}" type="parTrans" cxnId="{F0D663E1-9107-4296-B0A6-FF853D69153D}">
      <dgm:prSet/>
      <dgm:spPr/>
      <dgm:t>
        <a:bodyPr/>
        <a:lstStyle/>
        <a:p>
          <a:endParaRPr lang="en-IN"/>
        </a:p>
      </dgm:t>
    </dgm:pt>
    <dgm:pt modelId="{6211CF9D-8E72-4743-BAC5-52306D6343BA}" type="sibTrans" cxnId="{F0D663E1-9107-4296-B0A6-FF853D69153D}">
      <dgm:prSet/>
      <dgm:spPr/>
      <dgm:t>
        <a:bodyPr/>
        <a:lstStyle/>
        <a:p>
          <a:endParaRPr lang="en-IN"/>
        </a:p>
      </dgm:t>
    </dgm:pt>
    <dgm:pt modelId="{972EF14E-B271-4111-890B-D55981900F51}">
      <dgm:prSet phldrT="[Text]" custT="1"/>
      <dgm:spPr/>
      <dgm:t>
        <a:bodyPr/>
        <a:lstStyle/>
        <a:p>
          <a:r>
            <a:rPr lang="en-IN" sz="2500" baseline="0" dirty="0"/>
            <a:t>JavaScript Web resources</a:t>
          </a:r>
        </a:p>
      </dgm:t>
    </dgm:pt>
    <dgm:pt modelId="{DC279452-FAB1-4FCD-AF35-88D8C331FFBD}" type="parTrans" cxnId="{9B3C36C1-0755-4F43-BE4F-B3FECCE24143}">
      <dgm:prSet/>
      <dgm:spPr/>
      <dgm:t>
        <a:bodyPr/>
        <a:lstStyle/>
        <a:p>
          <a:endParaRPr lang="en-IN"/>
        </a:p>
      </dgm:t>
    </dgm:pt>
    <dgm:pt modelId="{90B4BB81-3E62-47E0-8E51-446ED5774D52}" type="sibTrans" cxnId="{9B3C36C1-0755-4F43-BE4F-B3FECCE24143}">
      <dgm:prSet/>
      <dgm:spPr/>
      <dgm:t>
        <a:bodyPr/>
        <a:lstStyle/>
        <a:p>
          <a:endParaRPr lang="en-IN"/>
        </a:p>
      </dgm:t>
    </dgm:pt>
    <dgm:pt modelId="{E38761A4-E720-4FEC-A008-28487A2AE9E3}">
      <dgm:prSet phldrT="[Text]" custT="1"/>
      <dgm:spPr/>
      <dgm:t>
        <a:bodyPr/>
        <a:lstStyle/>
        <a:p>
          <a:r>
            <a:rPr lang="en-IN" sz="2500" baseline="0" dirty="0"/>
            <a:t>HTML Web resources</a:t>
          </a:r>
        </a:p>
      </dgm:t>
    </dgm:pt>
    <dgm:pt modelId="{A1C8D2F4-78E0-4DCC-8964-2528062B1883}" type="parTrans" cxnId="{BB82C5FF-F4CA-44DE-B6B4-806AC1D8D47C}">
      <dgm:prSet/>
      <dgm:spPr/>
      <dgm:t>
        <a:bodyPr/>
        <a:lstStyle/>
        <a:p>
          <a:endParaRPr lang="en-IN"/>
        </a:p>
      </dgm:t>
    </dgm:pt>
    <dgm:pt modelId="{A875C8B8-CE8E-4BB7-871D-48C219A6E5F2}" type="sibTrans" cxnId="{BB82C5FF-F4CA-44DE-B6B4-806AC1D8D47C}">
      <dgm:prSet/>
      <dgm:spPr/>
      <dgm:t>
        <a:bodyPr/>
        <a:lstStyle/>
        <a:p>
          <a:endParaRPr lang="en-IN"/>
        </a:p>
      </dgm:t>
    </dgm:pt>
    <dgm:pt modelId="{B2910984-9567-45CA-B32F-DE4BF7D26AD2}">
      <dgm:prSet phldrT="[Text]"/>
      <dgm:spPr/>
      <dgm:t>
        <a:bodyPr/>
        <a:lstStyle/>
        <a:p>
          <a:r>
            <a:rPr lang="en-IN" dirty="0"/>
            <a:t>Client-side</a:t>
          </a:r>
        </a:p>
      </dgm:t>
    </dgm:pt>
    <dgm:pt modelId="{09234D9F-5A92-489B-A456-32A1253A3864}" type="parTrans" cxnId="{DCDB812C-EF21-47A0-A0BA-A0AB7BA588A0}">
      <dgm:prSet/>
      <dgm:spPr/>
      <dgm:t>
        <a:bodyPr/>
        <a:lstStyle/>
        <a:p>
          <a:endParaRPr lang="en-IN"/>
        </a:p>
      </dgm:t>
    </dgm:pt>
    <dgm:pt modelId="{02778FCB-B58E-4FD8-8121-0FA7F0FD3BDB}" type="sibTrans" cxnId="{DCDB812C-EF21-47A0-A0BA-A0AB7BA588A0}">
      <dgm:prSet/>
      <dgm:spPr/>
      <dgm:t>
        <a:bodyPr/>
        <a:lstStyle/>
        <a:p>
          <a:endParaRPr lang="en-IN"/>
        </a:p>
      </dgm:t>
    </dgm:pt>
    <dgm:pt modelId="{19227360-8157-4C48-9B44-6D7E39E962D0}" type="pres">
      <dgm:prSet presAssocID="{1F3626D8-931C-4F28-B54D-E94B92790A1C}" presName="Name0" presStyleCnt="0">
        <dgm:presLayoutVars>
          <dgm:dir/>
          <dgm:animLvl val="lvl"/>
          <dgm:resizeHandles val="exact"/>
        </dgm:presLayoutVars>
      </dgm:prSet>
      <dgm:spPr/>
    </dgm:pt>
    <dgm:pt modelId="{E17E67DE-71E8-44E6-A5D3-E1448F0434C6}" type="pres">
      <dgm:prSet presAssocID="{03DFA4CA-FE2C-417B-93C1-02CAB3E4B76A}" presName="composite" presStyleCnt="0"/>
      <dgm:spPr/>
    </dgm:pt>
    <dgm:pt modelId="{4420AE30-8C40-4ECD-B2D7-59057751C0F3}" type="pres">
      <dgm:prSet presAssocID="{03DFA4CA-FE2C-417B-93C1-02CAB3E4B76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BC771E7-2DF3-454D-B955-6F5C4B343C16}" type="pres">
      <dgm:prSet presAssocID="{03DFA4CA-FE2C-417B-93C1-02CAB3E4B76A}" presName="desTx" presStyleLbl="alignAccFollowNode1" presStyleIdx="0" presStyleCnt="2">
        <dgm:presLayoutVars>
          <dgm:bulletEnabled val="1"/>
        </dgm:presLayoutVars>
      </dgm:prSet>
      <dgm:spPr/>
    </dgm:pt>
    <dgm:pt modelId="{06855FAF-D7DE-4E0A-AD70-04D940F25E9F}" type="pres">
      <dgm:prSet presAssocID="{BDB06C58-4051-4398-9350-2459A99FBA7F}" presName="space" presStyleCnt="0"/>
      <dgm:spPr/>
    </dgm:pt>
    <dgm:pt modelId="{5BDC9C83-D8D3-43AB-8215-B6C4674CB2A6}" type="pres">
      <dgm:prSet presAssocID="{B2910984-9567-45CA-B32F-DE4BF7D26AD2}" presName="composite" presStyleCnt="0"/>
      <dgm:spPr/>
    </dgm:pt>
    <dgm:pt modelId="{9C761C67-C793-4685-A86B-69BCD6BB0E46}" type="pres">
      <dgm:prSet presAssocID="{B2910984-9567-45CA-B32F-DE4BF7D26AD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81E8198-F18A-4FA0-A8E5-1E0F7F709BB5}" type="pres">
      <dgm:prSet presAssocID="{B2910984-9567-45CA-B32F-DE4BF7D26AD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B6A8301-E5AD-4634-908E-5D502320E8F0}" type="presOf" srcId="{03DFA4CA-FE2C-417B-93C1-02CAB3E4B76A}" destId="{4420AE30-8C40-4ECD-B2D7-59057751C0F3}" srcOrd="0" destOrd="0" presId="urn:microsoft.com/office/officeart/2005/8/layout/hList1"/>
    <dgm:cxn modelId="{AE08A90B-3C3D-412C-9D2E-839F6E7DFED6}" srcId="{03DFA4CA-FE2C-417B-93C1-02CAB3E4B76A}" destId="{A9C87C3E-02E9-45AA-81AD-7F5F14F8C8F6}" srcOrd="0" destOrd="0" parTransId="{CFF1BADF-330E-4C3E-88A3-392767EA6011}" sibTransId="{F08058C8-8FAA-471A-A6AB-03C61E52CE05}"/>
    <dgm:cxn modelId="{DCDB812C-EF21-47A0-A0BA-A0AB7BA588A0}" srcId="{1F3626D8-931C-4F28-B54D-E94B92790A1C}" destId="{B2910984-9567-45CA-B32F-DE4BF7D26AD2}" srcOrd="1" destOrd="0" parTransId="{09234D9F-5A92-489B-A456-32A1253A3864}" sibTransId="{02778FCB-B58E-4FD8-8121-0FA7F0FD3BDB}"/>
    <dgm:cxn modelId="{F6FEF162-2A4B-44FF-BC9E-DF1F18716C57}" type="presOf" srcId="{972EF14E-B271-4111-890B-D55981900F51}" destId="{A81E8198-F18A-4FA0-A8E5-1E0F7F709BB5}" srcOrd="0" destOrd="0" presId="urn:microsoft.com/office/officeart/2005/8/layout/hList1"/>
    <dgm:cxn modelId="{49665C6D-948E-41C6-AEE1-0119824303A7}" type="presOf" srcId="{A9C87C3E-02E9-45AA-81AD-7F5F14F8C8F6}" destId="{7BC771E7-2DF3-454D-B955-6F5C4B343C16}" srcOrd="0" destOrd="0" presId="urn:microsoft.com/office/officeart/2005/8/layout/hList1"/>
    <dgm:cxn modelId="{B65B434D-D9D9-4DF6-91FC-F2FFCFEACBC0}" type="presOf" srcId="{B2910984-9567-45CA-B32F-DE4BF7D26AD2}" destId="{9C761C67-C793-4685-A86B-69BCD6BB0E46}" srcOrd="0" destOrd="0" presId="urn:microsoft.com/office/officeart/2005/8/layout/hList1"/>
    <dgm:cxn modelId="{3CAAAC51-1756-49B8-B2BD-97D44D9DD727}" type="presOf" srcId="{E38761A4-E720-4FEC-A008-28487A2AE9E3}" destId="{A81E8198-F18A-4FA0-A8E5-1E0F7F709BB5}" srcOrd="0" destOrd="1" presId="urn:microsoft.com/office/officeart/2005/8/layout/hList1"/>
    <dgm:cxn modelId="{3EF6D092-C4C5-475F-99A2-4578E2767F8B}" type="presOf" srcId="{1F3626D8-931C-4F28-B54D-E94B92790A1C}" destId="{19227360-8157-4C48-9B44-6D7E39E962D0}" srcOrd="0" destOrd="0" presId="urn:microsoft.com/office/officeart/2005/8/layout/hList1"/>
    <dgm:cxn modelId="{9B3C36C1-0755-4F43-BE4F-B3FECCE24143}" srcId="{B2910984-9567-45CA-B32F-DE4BF7D26AD2}" destId="{972EF14E-B271-4111-890B-D55981900F51}" srcOrd="0" destOrd="0" parTransId="{DC279452-FAB1-4FCD-AF35-88D8C331FFBD}" sibTransId="{90B4BB81-3E62-47E0-8E51-446ED5774D52}"/>
    <dgm:cxn modelId="{A86AF4D6-A018-4DBB-BC70-81FD779C733A}" type="presOf" srcId="{B77E879B-D47A-4BA7-9D6B-53328F9BA2FC}" destId="{7BC771E7-2DF3-454D-B955-6F5C4B343C16}" srcOrd="0" destOrd="1" presId="urn:microsoft.com/office/officeart/2005/8/layout/hList1"/>
    <dgm:cxn modelId="{F0D663E1-9107-4296-B0A6-FF853D69153D}" srcId="{03DFA4CA-FE2C-417B-93C1-02CAB3E4B76A}" destId="{B77E879B-D47A-4BA7-9D6B-53328F9BA2FC}" srcOrd="1" destOrd="0" parTransId="{5FA38F85-7281-422D-BBFD-0238563AA588}" sibTransId="{6211CF9D-8E72-4743-BAC5-52306D6343BA}"/>
    <dgm:cxn modelId="{2539C8EE-3C99-4B4C-9BD3-E20BAF64C5F4}" srcId="{1F3626D8-931C-4F28-B54D-E94B92790A1C}" destId="{03DFA4CA-FE2C-417B-93C1-02CAB3E4B76A}" srcOrd="0" destOrd="0" parTransId="{7A375688-2685-4E07-908B-3EBF85C574D2}" sibTransId="{BDB06C58-4051-4398-9350-2459A99FBA7F}"/>
    <dgm:cxn modelId="{BB82C5FF-F4CA-44DE-B6B4-806AC1D8D47C}" srcId="{B2910984-9567-45CA-B32F-DE4BF7D26AD2}" destId="{E38761A4-E720-4FEC-A008-28487A2AE9E3}" srcOrd="1" destOrd="0" parTransId="{A1C8D2F4-78E0-4DCC-8964-2528062B1883}" sibTransId="{A875C8B8-CE8E-4BB7-871D-48C219A6E5F2}"/>
    <dgm:cxn modelId="{B999EC46-95F4-43B4-BE13-4FC8BE2A82B1}" type="presParOf" srcId="{19227360-8157-4C48-9B44-6D7E39E962D0}" destId="{E17E67DE-71E8-44E6-A5D3-E1448F0434C6}" srcOrd="0" destOrd="0" presId="urn:microsoft.com/office/officeart/2005/8/layout/hList1"/>
    <dgm:cxn modelId="{0AEBDCDA-70D6-4B08-88B9-7C74B24C6EDD}" type="presParOf" srcId="{E17E67DE-71E8-44E6-A5D3-E1448F0434C6}" destId="{4420AE30-8C40-4ECD-B2D7-59057751C0F3}" srcOrd="0" destOrd="0" presId="urn:microsoft.com/office/officeart/2005/8/layout/hList1"/>
    <dgm:cxn modelId="{9341840A-554E-4602-AF5F-53F7AD64DA33}" type="presParOf" srcId="{E17E67DE-71E8-44E6-A5D3-E1448F0434C6}" destId="{7BC771E7-2DF3-454D-B955-6F5C4B343C16}" srcOrd="1" destOrd="0" presId="urn:microsoft.com/office/officeart/2005/8/layout/hList1"/>
    <dgm:cxn modelId="{CAEBE9A7-E8CB-4729-881E-3D3D4166241A}" type="presParOf" srcId="{19227360-8157-4C48-9B44-6D7E39E962D0}" destId="{06855FAF-D7DE-4E0A-AD70-04D940F25E9F}" srcOrd="1" destOrd="0" presId="urn:microsoft.com/office/officeart/2005/8/layout/hList1"/>
    <dgm:cxn modelId="{70E13A2D-1203-4C92-B28F-0561A23D8176}" type="presParOf" srcId="{19227360-8157-4C48-9B44-6D7E39E962D0}" destId="{5BDC9C83-D8D3-43AB-8215-B6C4674CB2A6}" srcOrd="2" destOrd="0" presId="urn:microsoft.com/office/officeart/2005/8/layout/hList1"/>
    <dgm:cxn modelId="{CD5B7A5B-C257-4853-B313-6353BA6512E6}" type="presParOf" srcId="{5BDC9C83-D8D3-43AB-8215-B6C4674CB2A6}" destId="{9C761C67-C793-4685-A86B-69BCD6BB0E46}" srcOrd="0" destOrd="0" presId="urn:microsoft.com/office/officeart/2005/8/layout/hList1"/>
    <dgm:cxn modelId="{414876E5-8EB4-4D84-A4DC-967EC0DD5E12}" type="presParOf" srcId="{5BDC9C83-D8D3-43AB-8215-B6C4674CB2A6}" destId="{A81E8198-F18A-4FA0-A8E5-1E0F7F709BB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0AE30-8C40-4ECD-B2D7-59057751C0F3}">
      <dsp:nvSpPr>
        <dsp:cNvPr id="0" name=""/>
        <dsp:cNvSpPr/>
      </dsp:nvSpPr>
      <dsp:spPr>
        <a:xfrm>
          <a:off x="32" y="433455"/>
          <a:ext cx="3081581" cy="118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Server-side</a:t>
          </a:r>
        </a:p>
      </dsp:txBody>
      <dsp:txXfrm>
        <a:off x="32" y="433455"/>
        <a:ext cx="3081581" cy="1180800"/>
      </dsp:txXfrm>
    </dsp:sp>
    <dsp:sp modelId="{7BC771E7-2DF3-454D-B955-6F5C4B343C16}">
      <dsp:nvSpPr>
        <dsp:cNvPr id="0" name=""/>
        <dsp:cNvSpPr/>
      </dsp:nvSpPr>
      <dsp:spPr>
        <a:xfrm>
          <a:off x="32" y="1614255"/>
          <a:ext cx="3081581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baseline="0" dirty="0"/>
            <a:t>Plug-ins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baseline="0" dirty="0"/>
            <a:t>Custom Workflows</a:t>
          </a:r>
        </a:p>
      </dsp:txBody>
      <dsp:txXfrm>
        <a:off x="32" y="1614255"/>
        <a:ext cx="3081581" cy="1800720"/>
      </dsp:txXfrm>
    </dsp:sp>
    <dsp:sp modelId="{9C761C67-C793-4685-A86B-69BCD6BB0E46}">
      <dsp:nvSpPr>
        <dsp:cNvPr id="0" name=""/>
        <dsp:cNvSpPr/>
      </dsp:nvSpPr>
      <dsp:spPr>
        <a:xfrm>
          <a:off x="3513035" y="433455"/>
          <a:ext cx="3081581" cy="118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Client-side</a:t>
          </a:r>
        </a:p>
      </dsp:txBody>
      <dsp:txXfrm>
        <a:off x="3513035" y="433455"/>
        <a:ext cx="3081581" cy="1180800"/>
      </dsp:txXfrm>
    </dsp:sp>
    <dsp:sp modelId="{A81E8198-F18A-4FA0-A8E5-1E0F7F709BB5}">
      <dsp:nvSpPr>
        <dsp:cNvPr id="0" name=""/>
        <dsp:cNvSpPr/>
      </dsp:nvSpPr>
      <dsp:spPr>
        <a:xfrm>
          <a:off x="3513035" y="1614255"/>
          <a:ext cx="3081581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baseline="0" dirty="0"/>
            <a:t>JavaScript Web resources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baseline="0" dirty="0"/>
            <a:t>HTML Web resources</a:t>
          </a:r>
        </a:p>
      </dsp:txBody>
      <dsp:txXfrm>
        <a:off x="3513035" y="1614255"/>
        <a:ext cx="3081581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00063-0E76-4D86-9981-0CBE9DE6681F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47820-D7D5-4198-9CA8-4383C8C35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03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Scenarios for Custom code: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Automate business processes like sending email, creating task, calculations,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Integration scenarios like sending data to other web services, getting data from other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On client side, with JS and HTML, you create custom validations, custom UI.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47820-D7D5-4198-9CA8-4383C8C35A1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85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1. Most important component, most part of developer effort goes to Plugin development, 50% of custom code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47820-D7D5-4198-9CA8-4383C8C35A1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79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err="1"/>
              <a:t>Microsoft.CrmSdk.XrmTooling.PluginRegistrationTool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47820-D7D5-4198-9CA8-4383C8C35A1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51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There are hundreds of request  - response classes.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47820-D7D5-4198-9CA8-4383C8C35A1F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4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94D-25AB-40AB-9BCF-90076EE53E6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EC1-26A2-44F4-AAA0-24CC2BCA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94D-25AB-40AB-9BCF-90076EE53E6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EC1-26A2-44F4-AAA0-24CC2BCA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9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94D-25AB-40AB-9BCF-90076EE53E6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EC1-26A2-44F4-AAA0-24CC2BCA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8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94D-25AB-40AB-9BCF-90076EE53E6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EC1-26A2-44F4-AAA0-24CC2BCA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5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94D-25AB-40AB-9BCF-90076EE53E6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EC1-26A2-44F4-AAA0-24CC2BCA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0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94D-25AB-40AB-9BCF-90076EE53E6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EC1-26A2-44F4-AAA0-24CC2BCA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2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94D-25AB-40AB-9BCF-90076EE53E6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EC1-26A2-44F4-AAA0-24CC2BCA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94D-25AB-40AB-9BCF-90076EE53E6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EC1-26A2-44F4-AAA0-24CC2BCA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1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94D-25AB-40AB-9BCF-90076EE53E6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EC1-26A2-44F4-AAA0-24CC2BCA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2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94D-25AB-40AB-9BCF-90076EE53E6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EC1-26A2-44F4-AAA0-24CC2BCA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5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94D-25AB-40AB-9BCF-90076EE53E6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EC1-26A2-44F4-AAA0-24CC2BCA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25694D-25AB-40AB-9BCF-90076EE53E6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0707EC1-26A2-44F4-AAA0-24CC2BCA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2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vs/communit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rials.dynamic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ynamics365/customer-engagement/developer/supported-messages-entities-plugi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ynamics365/customer-engagement/developer/write-plugin#writing-a-basic-plug-i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microsoft.xrm.sdk.iexecutioncontext.inputparameters#Microsoft_Xrm_Sdk_IExecutionContext_InputParameters" TargetMode="External"/><Relationship Id="rId2" Type="http://schemas.openxmlformats.org/officeDocument/2006/relationships/hyperlink" Target="https://docs.microsoft.com/en-us/dotnet/api/microsoft.xrm.sdk.ipluginexecutioncontex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bweb.com/services/microsoft-dynamics-36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Extending Dynamics 365 (Developer Training)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4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Prerequisite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Visual Studio 2017 Community Edition</a:t>
            </a:r>
          </a:p>
          <a:p>
            <a:r>
              <a:rPr lang="en-US" dirty="0">
                <a:hlinkClick r:id="rId2"/>
              </a:rPr>
              <a:t>https://visualstudio.microsoft.com/vs/community/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645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Prerequisite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Dynamics 365 Trial Instance </a:t>
            </a:r>
          </a:p>
          <a:p>
            <a:r>
              <a:rPr lang="en-US" dirty="0">
                <a:hlinkClick r:id="rId2"/>
              </a:rPr>
              <a:t>https://trials.dynamics.com/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951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9" y="869109"/>
            <a:ext cx="7125694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77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custom code you can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FD6BCB2-39A3-4E48-AEDF-EA2606E8A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626372"/>
              </p:ext>
            </p:extLst>
          </p:nvPr>
        </p:nvGraphicFramePr>
        <p:xfrm>
          <a:off x="4147564" y="1407382"/>
          <a:ext cx="6594649" cy="3848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213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2CCC-E829-496B-B946-54AAC49A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857F-AA74-4A3A-AF7C-58170F74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(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FCB8638-6143-4744-94C7-BF20764F5595}"/>
              </a:ext>
            </a:extLst>
          </p:cNvPr>
          <p:cNvSpPr/>
          <p:nvPr/>
        </p:nvSpPr>
        <p:spPr>
          <a:xfrm>
            <a:off x="9549517" y="2401294"/>
            <a:ext cx="1534601" cy="15664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CRM Databases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0F712-1627-4E39-AFF4-19AFF0C7621B}"/>
              </a:ext>
            </a:extLst>
          </p:cNvPr>
          <p:cNvSpPr/>
          <p:nvPr/>
        </p:nvSpPr>
        <p:spPr>
          <a:xfrm>
            <a:off x="3999689" y="2055412"/>
            <a:ext cx="2393342" cy="225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Code(Plugins, Workflows, JS)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242F9F-9AB6-4B77-A24C-767334D25F7C}"/>
              </a:ext>
            </a:extLst>
          </p:cNvPr>
          <p:cNvSpPr/>
          <p:nvPr/>
        </p:nvSpPr>
        <p:spPr>
          <a:xfrm>
            <a:off x="6973294" y="2401294"/>
            <a:ext cx="1828982" cy="1566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Services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56DCFAAC-9A97-4D16-89F4-70B62BB2AC39}"/>
              </a:ext>
            </a:extLst>
          </p:cNvPr>
          <p:cNvSpPr/>
          <p:nvPr/>
        </p:nvSpPr>
        <p:spPr>
          <a:xfrm>
            <a:off x="6393031" y="3184497"/>
            <a:ext cx="580263" cy="2399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9376D272-D0C2-453E-ADD9-374AE6AE28BE}"/>
              </a:ext>
            </a:extLst>
          </p:cNvPr>
          <p:cNvSpPr/>
          <p:nvPr/>
        </p:nvSpPr>
        <p:spPr>
          <a:xfrm>
            <a:off x="8802276" y="3179925"/>
            <a:ext cx="747241" cy="2445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0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Discovery Service</a:t>
            </a:r>
          </a:p>
          <a:p>
            <a:pPr lvl="1"/>
            <a:r>
              <a:rPr lang="en-US" dirty="0"/>
              <a:t>You can retrieve list of instances or organizations for given credentials. </a:t>
            </a:r>
          </a:p>
          <a:p>
            <a:r>
              <a:rPr lang="en-US" dirty="0"/>
              <a:t>Organization Service</a:t>
            </a:r>
          </a:p>
          <a:p>
            <a:pPr lvl="1"/>
            <a:r>
              <a:rPr lang="en-US" dirty="0"/>
              <a:t>You can connect to each instance or organization and perform all basic CRUD and advanced message operations. </a:t>
            </a:r>
          </a:p>
          <a:p>
            <a:pPr lvl="1"/>
            <a:r>
              <a:rPr lang="en-US" dirty="0"/>
              <a:t>Even to edit metadata (like creating entity, attributes etc.)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Each of the above service is available in </a:t>
            </a:r>
            <a:r>
              <a:rPr lang="en-US" b="1" dirty="0"/>
              <a:t>two formats</a:t>
            </a:r>
          </a:p>
          <a:p>
            <a:r>
              <a:rPr lang="en-US" dirty="0"/>
              <a:t>SOAP : For server side coding. </a:t>
            </a:r>
          </a:p>
          <a:p>
            <a:r>
              <a:rPr lang="en-US" dirty="0"/>
              <a:t>REST (Web API): For client side coding.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63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Discovery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5" y="1123837"/>
            <a:ext cx="8104955" cy="3029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84" y="4402303"/>
            <a:ext cx="8104955" cy="8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46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Finding End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to Settings </a:t>
            </a:r>
            <a:r>
              <a:rPr lang="en-US" dirty="0">
                <a:sym typeface="Wingdings" panose="05000000000000000000" pitchFamily="2" charset="2"/>
              </a:rPr>
              <a:t> Customizations  Developer Resources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58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Plug-in </a:t>
            </a:r>
          </a:p>
          <a:p>
            <a:pPr lvl="1"/>
            <a:r>
              <a:rPr lang="en-US" dirty="0"/>
              <a:t>A class library or assembly with custom code that runs on server events. </a:t>
            </a:r>
          </a:p>
          <a:p>
            <a:pPr lvl="1"/>
            <a:r>
              <a:rPr lang="en-US" dirty="0"/>
              <a:t>You can run Plugin code on common events like Create, Update, Delete, Assign etc. of specific record type. </a:t>
            </a:r>
          </a:p>
          <a:p>
            <a:pPr lvl="1"/>
            <a:r>
              <a:rPr lang="en-US" dirty="0"/>
              <a:t>Eg: On entering revenue field of  contact record, you want to perform complex tax related calculations automatically. </a:t>
            </a:r>
          </a:p>
          <a:p>
            <a:pPr lvl="1"/>
            <a:endParaRPr lang="en-US" dirty="0"/>
          </a:p>
          <a:p>
            <a:pPr marL="50292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5221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E3DDFEF-7D7A-456C-BE40-F7FBE0E52DFB}"/>
              </a:ext>
            </a:extLst>
          </p:cNvPr>
          <p:cNvSpPr/>
          <p:nvPr/>
        </p:nvSpPr>
        <p:spPr>
          <a:xfrm>
            <a:off x="2028244" y="804181"/>
            <a:ext cx="9239753" cy="3122170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813ACDE-1702-465D-92F8-C4D511B9BEC9}"/>
              </a:ext>
            </a:extLst>
          </p:cNvPr>
          <p:cNvSpPr/>
          <p:nvPr/>
        </p:nvSpPr>
        <p:spPr>
          <a:xfrm>
            <a:off x="6525491" y="1123837"/>
            <a:ext cx="2158659" cy="1551906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7338EE7-EAEA-4AA0-B2D2-5DD4D23FF2AA}"/>
              </a:ext>
            </a:extLst>
          </p:cNvPr>
          <p:cNvSpPr/>
          <p:nvPr/>
        </p:nvSpPr>
        <p:spPr>
          <a:xfrm>
            <a:off x="8692102" y="1757238"/>
            <a:ext cx="2575895" cy="312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BB7F8385-532D-42B2-809E-9600B197FA4D}"/>
              </a:ext>
            </a:extLst>
          </p:cNvPr>
          <p:cNvSpPr/>
          <p:nvPr/>
        </p:nvSpPr>
        <p:spPr>
          <a:xfrm>
            <a:off x="6981245" y="3050597"/>
            <a:ext cx="1280160" cy="4797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D432902F-8D16-47FD-A0B4-2618EBC7A6CC}"/>
              </a:ext>
            </a:extLst>
          </p:cNvPr>
          <p:cNvSpPr/>
          <p:nvPr/>
        </p:nvSpPr>
        <p:spPr>
          <a:xfrm>
            <a:off x="7529885" y="2680305"/>
            <a:ext cx="159026" cy="370292"/>
          </a:xfrm>
          <a:prstGeom prst="up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474C41BC-FBE9-47ED-AD89-AE01A8B0A9DD}"/>
              </a:ext>
            </a:extLst>
          </p:cNvPr>
          <p:cNvSpPr/>
          <p:nvPr/>
        </p:nvSpPr>
        <p:spPr>
          <a:xfrm>
            <a:off x="1732384" y="1757238"/>
            <a:ext cx="632465" cy="415058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9ADA3BB-BD1E-4009-89F5-384839322F54}"/>
              </a:ext>
            </a:extLst>
          </p:cNvPr>
          <p:cNvSpPr/>
          <p:nvPr/>
        </p:nvSpPr>
        <p:spPr>
          <a:xfrm flipH="1" flipV="1">
            <a:off x="7440084" y="5481197"/>
            <a:ext cx="4258062" cy="4866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039F27EB-1AF5-4531-8DF7-501575108C1D}"/>
              </a:ext>
            </a:extLst>
          </p:cNvPr>
          <p:cNvSpPr/>
          <p:nvPr/>
        </p:nvSpPr>
        <p:spPr>
          <a:xfrm>
            <a:off x="1133792" y="5591619"/>
            <a:ext cx="5583976" cy="51083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1A607DD0-1A73-4312-A4D0-BD47370F6151}"/>
              </a:ext>
            </a:extLst>
          </p:cNvPr>
          <p:cNvSpPr/>
          <p:nvPr/>
        </p:nvSpPr>
        <p:spPr>
          <a:xfrm flipV="1">
            <a:off x="11267998" y="1853583"/>
            <a:ext cx="493640" cy="362579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aphic 15" descr="Laptop">
            <a:extLst>
              <a:ext uri="{FF2B5EF4-FFF2-40B4-BE49-F238E27FC236}">
                <a16:creationId xmlns:a16="http://schemas.microsoft.com/office/drawing/2014/main" id="{D7359664-C443-4474-987A-D4A9F0DA4343}"/>
              </a:ext>
            </a:extLst>
          </p:cNvPr>
          <p:cNvGrpSpPr/>
          <p:nvPr/>
        </p:nvGrpSpPr>
        <p:grpSpPr>
          <a:xfrm>
            <a:off x="5725357" y="4704900"/>
            <a:ext cx="1984824" cy="1984824"/>
            <a:chOff x="5704087" y="4765120"/>
            <a:chExt cx="1984824" cy="1984824"/>
          </a:xfrm>
          <a:solidFill>
            <a:schemeClr val="accent1">
              <a:lumMod val="75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659AAE-05D5-4EE5-8184-204CD27D01C4}"/>
                </a:ext>
              </a:extLst>
            </p:cNvPr>
            <p:cNvSpPr/>
            <p:nvPr/>
          </p:nvSpPr>
          <p:spPr>
            <a:xfrm>
              <a:off x="5959943" y="5145028"/>
              <a:ext cx="1467943" cy="1013087"/>
            </a:xfrm>
            <a:custGeom>
              <a:avLst/>
              <a:gdLst>
                <a:gd name="connsiteX0" fmla="*/ 1315463 w 1467942"/>
                <a:gd name="connsiteY0" fmla="*/ 860607 h 1013087"/>
                <a:gd name="connsiteX1" fmla="*/ 157649 w 1467942"/>
                <a:gd name="connsiteY1" fmla="*/ 860607 h 1013087"/>
                <a:gd name="connsiteX2" fmla="*/ 157649 w 1467942"/>
                <a:gd name="connsiteY2" fmla="*/ 157649 h 1013087"/>
                <a:gd name="connsiteX3" fmla="*/ 1315463 w 1467942"/>
                <a:gd name="connsiteY3" fmla="*/ 157649 h 1013087"/>
                <a:gd name="connsiteX4" fmla="*/ 1315463 w 1467942"/>
                <a:gd name="connsiteY4" fmla="*/ 860607 h 1013087"/>
                <a:gd name="connsiteX5" fmla="*/ 1439514 w 1467942"/>
                <a:gd name="connsiteY5" fmla="*/ 116298 h 1013087"/>
                <a:gd name="connsiteX6" fmla="*/ 1356813 w 1467942"/>
                <a:gd name="connsiteY6" fmla="*/ 33597 h 1013087"/>
                <a:gd name="connsiteX7" fmla="*/ 116298 w 1467942"/>
                <a:gd name="connsiteY7" fmla="*/ 33597 h 1013087"/>
                <a:gd name="connsiteX8" fmla="*/ 33597 w 1467942"/>
                <a:gd name="connsiteY8" fmla="*/ 116298 h 1013087"/>
                <a:gd name="connsiteX9" fmla="*/ 33597 w 1467942"/>
                <a:gd name="connsiteY9" fmla="*/ 984659 h 1013087"/>
                <a:gd name="connsiteX10" fmla="*/ 1439514 w 1467942"/>
                <a:gd name="connsiteY10" fmla="*/ 984659 h 1013087"/>
                <a:gd name="connsiteX11" fmla="*/ 1439514 w 1467942"/>
                <a:gd name="connsiteY11" fmla="*/ 116298 h 101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7942" h="1013087">
                  <a:moveTo>
                    <a:pt x="1315463" y="860607"/>
                  </a:moveTo>
                  <a:lnTo>
                    <a:pt x="157649" y="860607"/>
                  </a:lnTo>
                  <a:lnTo>
                    <a:pt x="157649" y="157649"/>
                  </a:lnTo>
                  <a:lnTo>
                    <a:pt x="1315463" y="157649"/>
                  </a:lnTo>
                  <a:lnTo>
                    <a:pt x="1315463" y="860607"/>
                  </a:lnTo>
                  <a:close/>
                  <a:moveTo>
                    <a:pt x="1439514" y="116298"/>
                  </a:moveTo>
                  <a:cubicBezTo>
                    <a:pt x="1439514" y="70813"/>
                    <a:pt x="1402299" y="33597"/>
                    <a:pt x="1356813" y="33597"/>
                  </a:cubicBezTo>
                  <a:lnTo>
                    <a:pt x="116298" y="33597"/>
                  </a:lnTo>
                  <a:cubicBezTo>
                    <a:pt x="70813" y="33597"/>
                    <a:pt x="33597" y="70813"/>
                    <a:pt x="33597" y="116298"/>
                  </a:cubicBezTo>
                  <a:lnTo>
                    <a:pt x="33597" y="984659"/>
                  </a:lnTo>
                  <a:lnTo>
                    <a:pt x="1439514" y="984659"/>
                  </a:lnTo>
                  <a:lnTo>
                    <a:pt x="1439514" y="116298"/>
                  </a:lnTo>
                  <a:close/>
                </a:path>
              </a:pathLst>
            </a:custGeom>
            <a:grpFill/>
            <a:ln w="20638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39AC5CC-CD33-4C2C-A0A5-E604BB341627}"/>
                </a:ext>
              </a:extLst>
            </p:cNvPr>
            <p:cNvSpPr/>
            <p:nvPr/>
          </p:nvSpPr>
          <p:spPr>
            <a:xfrm>
              <a:off x="5711840" y="6178790"/>
              <a:ext cx="1964149" cy="186077"/>
            </a:xfrm>
            <a:custGeom>
              <a:avLst/>
              <a:gdLst>
                <a:gd name="connsiteX0" fmla="*/ 1108710 w 1964148"/>
                <a:gd name="connsiteY0" fmla="*/ 33597 h 186077"/>
                <a:gd name="connsiteX1" fmla="*/ 1108710 w 1964148"/>
                <a:gd name="connsiteY1" fmla="*/ 54273 h 186077"/>
                <a:gd name="connsiteX2" fmla="*/ 1088035 w 1964148"/>
                <a:gd name="connsiteY2" fmla="*/ 74948 h 186077"/>
                <a:gd name="connsiteX3" fmla="*/ 881283 w 1964148"/>
                <a:gd name="connsiteY3" fmla="*/ 74948 h 186077"/>
                <a:gd name="connsiteX4" fmla="*/ 860607 w 1964148"/>
                <a:gd name="connsiteY4" fmla="*/ 54273 h 186077"/>
                <a:gd name="connsiteX5" fmla="*/ 860607 w 1964148"/>
                <a:gd name="connsiteY5" fmla="*/ 33597 h 186077"/>
                <a:gd name="connsiteX6" fmla="*/ 33597 w 1964148"/>
                <a:gd name="connsiteY6" fmla="*/ 33597 h 186077"/>
                <a:gd name="connsiteX7" fmla="*/ 33597 w 1964148"/>
                <a:gd name="connsiteY7" fmla="*/ 74948 h 186077"/>
                <a:gd name="connsiteX8" fmla="*/ 116298 w 1964148"/>
                <a:gd name="connsiteY8" fmla="*/ 157649 h 186077"/>
                <a:gd name="connsiteX9" fmla="*/ 1853019 w 1964148"/>
                <a:gd name="connsiteY9" fmla="*/ 157649 h 186077"/>
                <a:gd name="connsiteX10" fmla="*/ 1935720 w 1964148"/>
                <a:gd name="connsiteY10" fmla="*/ 74948 h 186077"/>
                <a:gd name="connsiteX11" fmla="*/ 1935720 w 1964148"/>
                <a:gd name="connsiteY11" fmla="*/ 33597 h 186077"/>
                <a:gd name="connsiteX12" fmla="*/ 1108710 w 1964148"/>
                <a:gd name="connsiteY12" fmla="*/ 33597 h 18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4148" h="186077">
                  <a:moveTo>
                    <a:pt x="1108710" y="33597"/>
                  </a:moveTo>
                  <a:lnTo>
                    <a:pt x="1108710" y="54273"/>
                  </a:lnTo>
                  <a:cubicBezTo>
                    <a:pt x="1108710" y="66678"/>
                    <a:pt x="1100440" y="74948"/>
                    <a:pt x="1088035" y="74948"/>
                  </a:cubicBezTo>
                  <a:lnTo>
                    <a:pt x="881283" y="74948"/>
                  </a:lnTo>
                  <a:cubicBezTo>
                    <a:pt x="868877" y="74948"/>
                    <a:pt x="860607" y="66678"/>
                    <a:pt x="860607" y="54273"/>
                  </a:cubicBezTo>
                  <a:lnTo>
                    <a:pt x="860607" y="33597"/>
                  </a:lnTo>
                  <a:lnTo>
                    <a:pt x="33597" y="33597"/>
                  </a:lnTo>
                  <a:lnTo>
                    <a:pt x="33597" y="74948"/>
                  </a:lnTo>
                  <a:cubicBezTo>
                    <a:pt x="33597" y="120433"/>
                    <a:pt x="70813" y="157649"/>
                    <a:pt x="116298" y="157649"/>
                  </a:cubicBezTo>
                  <a:lnTo>
                    <a:pt x="1853019" y="157649"/>
                  </a:lnTo>
                  <a:cubicBezTo>
                    <a:pt x="1898505" y="157649"/>
                    <a:pt x="1935720" y="120433"/>
                    <a:pt x="1935720" y="74948"/>
                  </a:cubicBezTo>
                  <a:lnTo>
                    <a:pt x="1935720" y="33597"/>
                  </a:lnTo>
                  <a:lnTo>
                    <a:pt x="1108710" y="33597"/>
                  </a:lnTo>
                  <a:close/>
                </a:path>
              </a:pathLst>
            </a:custGeom>
            <a:grpFill/>
            <a:ln w="20638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D7E1E60-BD6F-431B-913C-1250962215B1}"/>
              </a:ext>
            </a:extLst>
          </p:cNvPr>
          <p:cNvSpPr txBox="1"/>
          <p:nvPr/>
        </p:nvSpPr>
        <p:spPr>
          <a:xfrm>
            <a:off x="3423461" y="168276"/>
            <a:ext cx="614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Plug-in Pipeline : </a:t>
            </a:r>
            <a:r>
              <a:rPr lang="en-IN" sz="2400" b="1" dirty="0"/>
              <a:t>What happens on server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050D0B-66B8-4324-9FA2-E5A7C082EB7B}"/>
              </a:ext>
            </a:extLst>
          </p:cNvPr>
          <p:cNvSpPr txBox="1"/>
          <p:nvPr/>
        </p:nvSpPr>
        <p:spPr>
          <a:xfrm>
            <a:off x="6487054" y="1634445"/>
            <a:ext cx="1689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Main Event.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5F1736-AA51-4A09-847F-C1B159893AB3}"/>
              </a:ext>
            </a:extLst>
          </p:cNvPr>
          <p:cNvSpPr txBox="1"/>
          <p:nvPr/>
        </p:nvSpPr>
        <p:spPr>
          <a:xfrm>
            <a:off x="6340420" y="5188752"/>
            <a:ext cx="86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C061100-68DE-4584-94F5-0F92F3835252}"/>
              </a:ext>
            </a:extLst>
          </p:cNvPr>
          <p:cNvSpPr/>
          <p:nvPr/>
        </p:nvSpPr>
        <p:spPr>
          <a:xfrm>
            <a:off x="2401840" y="1757238"/>
            <a:ext cx="4123651" cy="312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01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Satish Reddy</a:t>
            </a:r>
          </a:p>
          <a:p>
            <a:r>
              <a:rPr lang="en-US" sz="1800" dirty="0"/>
              <a:t>Ex-Microsoft Employee</a:t>
            </a:r>
          </a:p>
          <a:p>
            <a:r>
              <a:rPr lang="en-US" sz="1800" dirty="0"/>
              <a:t>More than 10 years of experience in Microsoft Dynamics.</a:t>
            </a:r>
          </a:p>
          <a:p>
            <a:r>
              <a:rPr lang="en-US" sz="1800" dirty="0"/>
              <a:t>Worked on Dynamics CRM 3.0, CRM 4.0, CRM 2011, CRM 2013, CRM 2015, CRM 2016, Dynamics 365. </a:t>
            </a:r>
          </a:p>
          <a:p>
            <a:r>
              <a:rPr lang="en-US" sz="1800" dirty="0"/>
              <a:t>Working as Microsoft Certified Trainer and Architect.</a:t>
            </a:r>
          </a:p>
          <a:p>
            <a:r>
              <a:rPr lang="en-US" sz="1800" dirty="0"/>
              <a:t>Trained more than </a:t>
            </a:r>
            <a:r>
              <a:rPr lang="en-US" sz="1800" b="1" dirty="0"/>
              <a:t>35 companies on Dynamics across 4 continents.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278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E3DDFEF-7D7A-456C-BE40-F7FBE0E52DFB}"/>
              </a:ext>
            </a:extLst>
          </p:cNvPr>
          <p:cNvSpPr/>
          <p:nvPr/>
        </p:nvSpPr>
        <p:spPr>
          <a:xfrm>
            <a:off x="2028245" y="742165"/>
            <a:ext cx="9239753" cy="3122170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970BAD91-CD4F-4622-BCC5-70137371CF85}"/>
              </a:ext>
            </a:extLst>
          </p:cNvPr>
          <p:cNvSpPr/>
          <p:nvPr/>
        </p:nvSpPr>
        <p:spPr>
          <a:xfrm>
            <a:off x="4638630" y="1083113"/>
            <a:ext cx="1796994" cy="153460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813ACDE-1702-465D-92F8-C4D511B9BEC9}"/>
              </a:ext>
            </a:extLst>
          </p:cNvPr>
          <p:cNvSpPr/>
          <p:nvPr/>
        </p:nvSpPr>
        <p:spPr>
          <a:xfrm>
            <a:off x="6887156" y="1123837"/>
            <a:ext cx="1796994" cy="1534602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D6D9B25-A2F9-4A17-BE47-7F7D860EBD43}"/>
              </a:ext>
            </a:extLst>
          </p:cNvPr>
          <p:cNvSpPr/>
          <p:nvPr/>
        </p:nvSpPr>
        <p:spPr>
          <a:xfrm>
            <a:off x="9181479" y="1161741"/>
            <a:ext cx="1796994" cy="153460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1772FE-A181-401F-AF7D-5D4499FDD715}"/>
              </a:ext>
            </a:extLst>
          </p:cNvPr>
          <p:cNvSpPr/>
          <p:nvPr/>
        </p:nvSpPr>
        <p:spPr>
          <a:xfrm>
            <a:off x="6416702" y="1781092"/>
            <a:ext cx="470454" cy="246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7338EE7-EAEA-4AA0-B2D2-5DD4D23FF2AA}"/>
              </a:ext>
            </a:extLst>
          </p:cNvPr>
          <p:cNvSpPr/>
          <p:nvPr/>
        </p:nvSpPr>
        <p:spPr>
          <a:xfrm>
            <a:off x="8692103" y="1757238"/>
            <a:ext cx="470454" cy="246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202BFB95-235A-487F-B619-DF72F6C3E35E}"/>
              </a:ext>
            </a:extLst>
          </p:cNvPr>
          <p:cNvSpPr/>
          <p:nvPr/>
        </p:nvSpPr>
        <p:spPr>
          <a:xfrm>
            <a:off x="2364850" y="1123837"/>
            <a:ext cx="1796994" cy="153460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BC9FD92-3F1A-461D-BDB3-639731BB4DF8}"/>
              </a:ext>
            </a:extLst>
          </p:cNvPr>
          <p:cNvSpPr/>
          <p:nvPr/>
        </p:nvSpPr>
        <p:spPr>
          <a:xfrm>
            <a:off x="4149254" y="1767892"/>
            <a:ext cx="470454" cy="246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BB7F8385-532D-42B2-809E-9600B197FA4D}"/>
              </a:ext>
            </a:extLst>
          </p:cNvPr>
          <p:cNvSpPr/>
          <p:nvPr/>
        </p:nvSpPr>
        <p:spPr>
          <a:xfrm>
            <a:off x="6981245" y="3050597"/>
            <a:ext cx="1280160" cy="4797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D432902F-8D16-47FD-A0B4-2618EBC7A6CC}"/>
              </a:ext>
            </a:extLst>
          </p:cNvPr>
          <p:cNvSpPr/>
          <p:nvPr/>
        </p:nvSpPr>
        <p:spPr>
          <a:xfrm>
            <a:off x="7529885" y="2680305"/>
            <a:ext cx="159026" cy="370292"/>
          </a:xfrm>
          <a:prstGeom prst="up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474C41BC-FBE9-47ED-AD89-AE01A8B0A9DD}"/>
              </a:ext>
            </a:extLst>
          </p:cNvPr>
          <p:cNvSpPr/>
          <p:nvPr/>
        </p:nvSpPr>
        <p:spPr>
          <a:xfrm>
            <a:off x="1732384" y="1757238"/>
            <a:ext cx="632465" cy="415058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9ADA3BB-BD1E-4009-89F5-384839322F54}"/>
              </a:ext>
            </a:extLst>
          </p:cNvPr>
          <p:cNvSpPr/>
          <p:nvPr/>
        </p:nvSpPr>
        <p:spPr>
          <a:xfrm flipH="1" flipV="1">
            <a:off x="7440084" y="5481197"/>
            <a:ext cx="4258062" cy="4866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039F27EB-1AF5-4531-8DF7-501575108C1D}"/>
              </a:ext>
            </a:extLst>
          </p:cNvPr>
          <p:cNvSpPr/>
          <p:nvPr/>
        </p:nvSpPr>
        <p:spPr>
          <a:xfrm>
            <a:off x="1133792" y="5591619"/>
            <a:ext cx="5583976" cy="51083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1A607DD0-1A73-4312-A4D0-BD47370F6151}"/>
              </a:ext>
            </a:extLst>
          </p:cNvPr>
          <p:cNvSpPr/>
          <p:nvPr/>
        </p:nvSpPr>
        <p:spPr>
          <a:xfrm flipV="1">
            <a:off x="11267998" y="1853583"/>
            <a:ext cx="493640" cy="362579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aphic 15" descr="Laptop">
            <a:extLst>
              <a:ext uri="{FF2B5EF4-FFF2-40B4-BE49-F238E27FC236}">
                <a16:creationId xmlns:a16="http://schemas.microsoft.com/office/drawing/2014/main" id="{D7359664-C443-4474-987A-D4A9F0DA4343}"/>
              </a:ext>
            </a:extLst>
          </p:cNvPr>
          <p:cNvGrpSpPr/>
          <p:nvPr/>
        </p:nvGrpSpPr>
        <p:grpSpPr>
          <a:xfrm>
            <a:off x="5725357" y="4704900"/>
            <a:ext cx="1984824" cy="1984824"/>
            <a:chOff x="5704087" y="4765120"/>
            <a:chExt cx="1984824" cy="1984824"/>
          </a:xfrm>
          <a:solidFill>
            <a:schemeClr val="accent1">
              <a:lumMod val="75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659AAE-05D5-4EE5-8184-204CD27D01C4}"/>
                </a:ext>
              </a:extLst>
            </p:cNvPr>
            <p:cNvSpPr/>
            <p:nvPr/>
          </p:nvSpPr>
          <p:spPr>
            <a:xfrm>
              <a:off x="5959943" y="5145028"/>
              <a:ext cx="1467943" cy="1013087"/>
            </a:xfrm>
            <a:custGeom>
              <a:avLst/>
              <a:gdLst>
                <a:gd name="connsiteX0" fmla="*/ 1315463 w 1467942"/>
                <a:gd name="connsiteY0" fmla="*/ 860607 h 1013087"/>
                <a:gd name="connsiteX1" fmla="*/ 157649 w 1467942"/>
                <a:gd name="connsiteY1" fmla="*/ 860607 h 1013087"/>
                <a:gd name="connsiteX2" fmla="*/ 157649 w 1467942"/>
                <a:gd name="connsiteY2" fmla="*/ 157649 h 1013087"/>
                <a:gd name="connsiteX3" fmla="*/ 1315463 w 1467942"/>
                <a:gd name="connsiteY3" fmla="*/ 157649 h 1013087"/>
                <a:gd name="connsiteX4" fmla="*/ 1315463 w 1467942"/>
                <a:gd name="connsiteY4" fmla="*/ 860607 h 1013087"/>
                <a:gd name="connsiteX5" fmla="*/ 1439514 w 1467942"/>
                <a:gd name="connsiteY5" fmla="*/ 116298 h 1013087"/>
                <a:gd name="connsiteX6" fmla="*/ 1356813 w 1467942"/>
                <a:gd name="connsiteY6" fmla="*/ 33597 h 1013087"/>
                <a:gd name="connsiteX7" fmla="*/ 116298 w 1467942"/>
                <a:gd name="connsiteY7" fmla="*/ 33597 h 1013087"/>
                <a:gd name="connsiteX8" fmla="*/ 33597 w 1467942"/>
                <a:gd name="connsiteY8" fmla="*/ 116298 h 1013087"/>
                <a:gd name="connsiteX9" fmla="*/ 33597 w 1467942"/>
                <a:gd name="connsiteY9" fmla="*/ 984659 h 1013087"/>
                <a:gd name="connsiteX10" fmla="*/ 1439514 w 1467942"/>
                <a:gd name="connsiteY10" fmla="*/ 984659 h 1013087"/>
                <a:gd name="connsiteX11" fmla="*/ 1439514 w 1467942"/>
                <a:gd name="connsiteY11" fmla="*/ 116298 h 101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7942" h="1013087">
                  <a:moveTo>
                    <a:pt x="1315463" y="860607"/>
                  </a:moveTo>
                  <a:lnTo>
                    <a:pt x="157649" y="860607"/>
                  </a:lnTo>
                  <a:lnTo>
                    <a:pt x="157649" y="157649"/>
                  </a:lnTo>
                  <a:lnTo>
                    <a:pt x="1315463" y="157649"/>
                  </a:lnTo>
                  <a:lnTo>
                    <a:pt x="1315463" y="860607"/>
                  </a:lnTo>
                  <a:close/>
                  <a:moveTo>
                    <a:pt x="1439514" y="116298"/>
                  </a:moveTo>
                  <a:cubicBezTo>
                    <a:pt x="1439514" y="70813"/>
                    <a:pt x="1402299" y="33597"/>
                    <a:pt x="1356813" y="33597"/>
                  </a:cubicBezTo>
                  <a:lnTo>
                    <a:pt x="116298" y="33597"/>
                  </a:lnTo>
                  <a:cubicBezTo>
                    <a:pt x="70813" y="33597"/>
                    <a:pt x="33597" y="70813"/>
                    <a:pt x="33597" y="116298"/>
                  </a:cubicBezTo>
                  <a:lnTo>
                    <a:pt x="33597" y="984659"/>
                  </a:lnTo>
                  <a:lnTo>
                    <a:pt x="1439514" y="984659"/>
                  </a:lnTo>
                  <a:lnTo>
                    <a:pt x="1439514" y="116298"/>
                  </a:lnTo>
                  <a:close/>
                </a:path>
              </a:pathLst>
            </a:custGeom>
            <a:grpFill/>
            <a:ln w="20638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39AC5CC-CD33-4C2C-A0A5-E604BB341627}"/>
                </a:ext>
              </a:extLst>
            </p:cNvPr>
            <p:cNvSpPr/>
            <p:nvPr/>
          </p:nvSpPr>
          <p:spPr>
            <a:xfrm>
              <a:off x="5711840" y="6178790"/>
              <a:ext cx="1964149" cy="186077"/>
            </a:xfrm>
            <a:custGeom>
              <a:avLst/>
              <a:gdLst>
                <a:gd name="connsiteX0" fmla="*/ 1108710 w 1964148"/>
                <a:gd name="connsiteY0" fmla="*/ 33597 h 186077"/>
                <a:gd name="connsiteX1" fmla="*/ 1108710 w 1964148"/>
                <a:gd name="connsiteY1" fmla="*/ 54273 h 186077"/>
                <a:gd name="connsiteX2" fmla="*/ 1088035 w 1964148"/>
                <a:gd name="connsiteY2" fmla="*/ 74948 h 186077"/>
                <a:gd name="connsiteX3" fmla="*/ 881283 w 1964148"/>
                <a:gd name="connsiteY3" fmla="*/ 74948 h 186077"/>
                <a:gd name="connsiteX4" fmla="*/ 860607 w 1964148"/>
                <a:gd name="connsiteY4" fmla="*/ 54273 h 186077"/>
                <a:gd name="connsiteX5" fmla="*/ 860607 w 1964148"/>
                <a:gd name="connsiteY5" fmla="*/ 33597 h 186077"/>
                <a:gd name="connsiteX6" fmla="*/ 33597 w 1964148"/>
                <a:gd name="connsiteY6" fmla="*/ 33597 h 186077"/>
                <a:gd name="connsiteX7" fmla="*/ 33597 w 1964148"/>
                <a:gd name="connsiteY7" fmla="*/ 74948 h 186077"/>
                <a:gd name="connsiteX8" fmla="*/ 116298 w 1964148"/>
                <a:gd name="connsiteY8" fmla="*/ 157649 h 186077"/>
                <a:gd name="connsiteX9" fmla="*/ 1853019 w 1964148"/>
                <a:gd name="connsiteY9" fmla="*/ 157649 h 186077"/>
                <a:gd name="connsiteX10" fmla="*/ 1935720 w 1964148"/>
                <a:gd name="connsiteY10" fmla="*/ 74948 h 186077"/>
                <a:gd name="connsiteX11" fmla="*/ 1935720 w 1964148"/>
                <a:gd name="connsiteY11" fmla="*/ 33597 h 186077"/>
                <a:gd name="connsiteX12" fmla="*/ 1108710 w 1964148"/>
                <a:gd name="connsiteY12" fmla="*/ 33597 h 18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4148" h="186077">
                  <a:moveTo>
                    <a:pt x="1108710" y="33597"/>
                  </a:moveTo>
                  <a:lnTo>
                    <a:pt x="1108710" y="54273"/>
                  </a:lnTo>
                  <a:cubicBezTo>
                    <a:pt x="1108710" y="66678"/>
                    <a:pt x="1100440" y="74948"/>
                    <a:pt x="1088035" y="74948"/>
                  </a:cubicBezTo>
                  <a:lnTo>
                    <a:pt x="881283" y="74948"/>
                  </a:lnTo>
                  <a:cubicBezTo>
                    <a:pt x="868877" y="74948"/>
                    <a:pt x="860607" y="66678"/>
                    <a:pt x="860607" y="54273"/>
                  </a:cubicBezTo>
                  <a:lnTo>
                    <a:pt x="860607" y="33597"/>
                  </a:lnTo>
                  <a:lnTo>
                    <a:pt x="33597" y="33597"/>
                  </a:lnTo>
                  <a:lnTo>
                    <a:pt x="33597" y="74948"/>
                  </a:lnTo>
                  <a:cubicBezTo>
                    <a:pt x="33597" y="120433"/>
                    <a:pt x="70813" y="157649"/>
                    <a:pt x="116298" y="157649"/>
                  </a:cubicBezTo>
                  <a:lnTo>
                    <a:pt x="1853019" y="157649"/>
                  </a:lnTo>
                  <a:cubicBezTo>
                    <a:pt x="1898505" y="157649"/>
                    <a:pt x="1935720" y="120433"/>
                    <a:pt x="1935720" y="74948"/>
                  </a:cubicBezTo>
                  <a:lnTo>
                    <a:pt x="1935720" y="33597"/>
                  </a:lnTo>
                  <a:lnTo>
                    <a:pt x="1108710" y="33597"/>
                  </a:lnTo>
                  <a:close/>
                </a:path>
              </a:pathLst>
            </a:custGeom>
            <a:grpFill/>
            <a:ln w="20638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3D4D43-DDF5-4BC5-A555-D117E2DB68AC}"/>
              </a:ext>
            </a:extLst>
          </p:cNvPr>
          <p:cNvSpPr txBox="1"/>
          <p:nvPr/>
        </p:nvSpPr>
        <p:spPr>
          <a:xfrm>
            <a:off x="2344307" y="1641626"/>
            <a:ext cx="179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Stage: Pre-Validation</a:t>
            </a:r>
          </a:p>
          <a:p>
            <a:r>
              <a:rPr lang="en-IN" sz="1400" dirty="0"/>
              <a:t>Stage Number: 10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777872-DCB5-43C6-A672-DFBC19C07B86}"/>
              </a:ext>
            </a:extLst>
          </p:cNvPr>
          <p:cNvSpPr txBox="1"/>
          <p:nvPr/>
        </p:nvSpPr>
        <p:spPr>
          <a:xfrm>
            <a:off x="9108807" y="1641626"/>
            <a:ext cx="188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Stage: Post-Operation</a:t>
            </a:r>
          </a:p>
          <a:p>
            <a:r>
              <a:rPr lang="en-IN" sz="1400" dirty="0"/>
              <a:t>Stage Number: 40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7E1E60-BD6F-431B-913C-1250962215B1}"/>
              </a:ext>
            </a:extLst>
          </p:cNvPr>
          <p:cNvSpPr txBox="1"/>
          <p:nvPr/>
        </p:nvSpPr>
        <p:spPr>
          <a:xfrm>
            <a:off x="3423461" y="168276"/>
            <a:ext cx="614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Plug-in Pipeline : </a:t>
            </a:r>
            <a:r>
              <a:rPr lang="en-IN" sz="2400" b="1" dirty="0"/>
              <a:t>What happens on server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050D0B-66B8-4324-9FA2-E5A7C082EB7B}"/>
              </a:ext>
            </a:extLst>
          </p:cNvPr>
          <p:cNvSpPr txBox="1"/>
          <p:nvPr/>
        </p:nvSpPr>
        <p:spPr>
          <a:xfrm>
            <a:off x="6887156" y="1304038"/>
            <a:ext cx="1689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Main Event.</a:t>
            </a:r>
          </a:p>
          <a:p>
            <a:r>
              <a:rPr lang="en-IN" sz="1400" dirty="0"/>
              <a:t>No Plugins Allowed Here. </a:t>
            </a:r>
          </a:p>
          <a:p>
            <a:r>
              <a:rPr lang="en-IN" sz="1400" dirty="0"/>
              <a:t>Stage Number: 30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077B19-17C1-48D6-93AD-12BF314BEC90}"/>
              </a:ext>
            </a:extLst>
          </p:cNvPr>
          <p:cNvSpPr txBox="1"/>
          <p:nvPr/>
        </p:nvSpPr>
        <p:spPr>
          <a:xfrm>
            <a:off x="4583110" y="1667432"/>
            <a:ext cx="179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Stage: Pre-Operation</a:t>
            </a:r>
          </a:p>
          <a:p>
            <a:r>
              <a:rPr lang="en-IN" sz="1400" dirty="0"/>
              <a:t>Stage Number: 20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5F1736-AA51-4A09-847F-C1B159893AB3}"/>
              </a:ext>
            </a:extLst>
          </p:cNvPr>
          <p:cNvSpPr txBox="1"/>
          <p:nvPr/>
        </p:nvSpPr>
        <p:spPr>
          <a:xfrm>
            <a:off x="6340420" y="5188752"/>
            <a:ext cx="86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2E227C-CF71-4E58-BF94-96BE5F2CDEA8}"/>
              </a:ext>
            </a:extLst>
          </p:cNvPr>
          <p:cNvSpPr txBox="1"/>
          <p:nvPr/>
        </p:nvSpPr>
        <p:spPr>
          <a:xfrm>
            <a:off x="2531914" y="3373234"/>
            <a:ext cx="86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47D092-83C8-4AB9-BBCF-D93987AB5CF3}"/>
              </a:ext>
            </a:extLst>
          </p:cNvPr>
          <p:cNvCxnSpPr/>
          <p:nvPr/>
        </p:nvCxnSpPr>
        <p:spPr>
          <a:xfrm>
            <a:off x="4257040" y="934720"/>
            <a:ext cx="0" cy="211587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73FE679-0354-47D6-89B1-3E31C141DF1C}"/>
              </a:ext>
            </a:extLst>
          </p:cNvPr>
          <p:cNvSpPr txBox="1"/>
          <p:nvPr/>
        </p:nvSpPr>
        <p:spPr>
          <a:xfrm>
            <a:off x="3598848" y="2921156"/>
            <a:ext cx="157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Security check</a:t>
            </a:r>
          </a:p>
        </p:txBody>
      </p:sp>
    </p:spTree>
    <p:extLst>
      <p:ext uri="{BB962C8B-B14F-4D97-AF65-F5344CB8AC3E}">
        <p14:creationId xmlns:p14="http://schemas.microsoft.com/office/powerpoint/2010/main" val="431835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Plug-in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Pre-Validation</a:t>
            </a:r>
          </a:p>
          <a:p>
            <a:r>
              <a:rPr lang="en-IN" dirty="0"/>
              <a:t>Stage in the pipeline for plug-ins that are to execute before the main system operation.</a:t>
            </a:r>
          </a:p>
          <a:p>
            <a:r>
              <a:rPr lang="en-IN" dirty="0"/>
              <a:t>Plug-ins registered in this stage may </a:t>
            </a:r>
            <a:r>
              <a:rPr lang="en-IN" dirty="0">
                <a:highlight>
                  <a:srgbClr val="FFFF00"/>
                </a:highlight>
              </a:rPr>
              <a:t>execute outside the database transaction.</a:t>
            </a:r>
          </a:p>
          <a:p>
            <a:r>
              <a:rPr lang="en-IN" b="1" dirty="0"/>
              <a:t>Security Note:</a:t>
            </a:r>
            <a:r>
              <a:rPr lang="en-IN" dirty="0"/>
              <a:t> The pre-validation stage occurs prior to security checks being performed to verify the calling or logged on user has the correct permissions to perform the intended operation. </a:t>
            </a:r>
            <a:r>
              <a:rPr lang="en-US" dirty="0"/>
              <a:t> </a:t>
            </a:r>
          </a:p>
          <a:p>
            <a:r>
              <a:rPr lang="en-US" dirty="0"/>
              <a:t>Scenarios: For server-side validations, we use this stage.</a:t>
            </a:r>
          </a:p>
          <a:p>
            <a:pPr lvl="1"/>
            <a:endParaRPr lang="en-US" dirty="0"/>
          </a:p>
          <a:p>
            <a:pPr marL="50292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5341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Plug-in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Pre-Operation</a:t>
            </a:r>
          </a:p>
          <a:p>
            <a:r>
              <a:rPr lang="en-IN" dirty="0"/>
              <a:t> Stage in the pipeline for plug-ins that are to execute before the main system operation. </a:t>
            </a:r>
          </a:p>
          <a:p>
            <a:r>
              <a:rPr lang="en-IN" dirty="0"/>
              <a:t>Plug-ins registered in this stage are executed within the database transaction.</a:t>
            </a:r>
            <a:endParaRPr lang="en-US" dirty="0"/>
          </a:p>
          <a:p>
            <a:pPr lvl="1"/>
            <a:endParaRPr lang="en-US" dirty="0"/>
          </a:p>
          <a:p>
            <a:pPr marL="50292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1614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Plug-in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Post-Operation</a:t>
            </a:r>
          </a:p>
          <a:p>
            <a:r>
              <a:rPr lang="en-IN" dirty="0"/>
              <a:t>Stage in the pipeline for plug-ins which are to execute </a:t>
            </a:r>
            <a:r>
              <a:rPr lang="en-IN" dirty="0">
                <a:highlight>
                  <a:srgbClr val="FFFF00"/>
                </a:highlight>
              </a:rPr>
              <a:t>after</a:t>
            </a:r>
            <a:r>
              <a:rPr lang="en-IN" dirty="0"/>
              <a:t> the main operation. </a:t>
            </a:r>
          </a:p>
          <a:p>
            <a:r>
              <a:rPr lang="en-IN" dirty="0"/>
              <a:t>Plug-ins registered in this stage are executed within the database transaction.</a:t>
            </a:r>
            <a:endParaRPr lang="en-US" dirty="0"/>
          </a:p>
          <a:p>
            <a:pPr marL="50292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7250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Plug-in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Messages are nothing but </a:t>
            </a:r>
            <a:r>
              <a:rPr lang="en-US" dirty="0">
                <a:highlight>
                  <a:srgbClr val="FFFF00"/>
                </a:highlight>
              </a:rPr>
              <a:t>events</a:t>
            </a:r>
            <a:r>
              <a:rPr lang="en-US" dirty="0"/>
              <a:t> on which you trigger Plug-in.</a:t>
            </a:r>
          </a:p>
          <a:p>
            <a:r>
              <a:rPr lang="en-US" dirty="0"/>
              <a:t> Comprehensive list of Messages</a:t>
            </a:r>
          </a:p>
          <a:p>
            <a:r>
              <a:rPr lang="en-US" dirty="0">
                <a:hlinkClick r:id="rId2"/>
              </a:rPr>
              <a:t>https://docs.microsoft.com/en-us/dynamics365/customer-engagement/developer/supported-messages-entities-plugin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50292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230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develop a Plugin</a:t>
            </a:r>
          </a:p>
          <a:p>
            <a:pPr lvl="1"/>
            <a:r>
              <a:rPr lang="en-US" dirty="0"/>
              <a:t>Go to Visual Studio, Create a Class Library project for C#.</a:t>
            </a:r>
          </a:p>
          <a:p>
            <a:pPr lvl="1"/>
            <a:r>
              <a:rPr lang="en-US" dirty="0"/>
              <a:t>Download assemblies required using NuGet Package Manager.   </a:t>
            </a:r>
          </a:p>
          <a:p>
            <a:pPr lvl="1"/>
            <a:r>
              <a:rPr lang="en-US" dirty="0"/>
              <a:t>Add a reference  to Microsoft.Xrm.SDK.dll. This assembly is available in SDK. </a:t>
            </a:r>
          </a:p>
          <a:p>
            <a:pPr lvl="1"/>
            <a:r>
              <a:rPr lang="en-US" dirty="0"/>
              <a:t>You can implement </a:t>
            </a:r>
            <a:r>
              <a:rPr lang="en-US" dirty="0" err="1"/>
              <a:t>IPlugin</a:t>
            </a:r>
            <a:r>
              <a:rPr lang="en-US" dirty="0"/>
              <a:t> Interface from referenced assembly.</a:t>
            </a:r>
          </a:p>
        </p:txBody>
      </p:sp>
    </p:spTree>
    <p:extLst>
      <p:ext uri="{BB962C8B-B14F-4D97-AF65-F5344CB8AC3E}">
        <p14:creationId xmlns:p14="http://schemas.microsoft.com/office/powerpoint/2010/main" val="1836160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a basic Plugin </a:t>
            </a:r>
          </a:p>
          <a:p>
            <a:r>
              <a:rPr lang="en-US" dirty="0">
                <a:hlinkClick r:id="rId2"/>
              </a:rPr>
              <a:t>https://docs.microsoft.com/en-us/dynamics365/customer-engagement/developer/write-plugin#writing-a-basic-plug-in</a:t>
            </a:r>
            <a:endParaRPr lang="en-US" dirty="0"/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91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passed to Plugin by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600" u="sng" dirty="0">
              <a:hlinkClick r:id="rId2"/>
            </a:endParaRPr>
          </a:p>
          <a:p>
            <a:r>
              <a:rPr lang="en-IN" sz="1600" u="sng" dirty="0" err="1">
                <a:hlinkClick r:id="rId2"/>
              </a:rPr>
              <a:t>IPluginExecutionContext</a:t>
            </a:r>
            <a:r>
              <a:rPr lang="en-IN" sz="1600" dirty="0"/>
              <a:t> contains information that describes the run-time environment that the plug-in executes, information related to the execution pipeline, and entity business information.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IN" sz="1600" dirty="0"/>
              <a:t>The </a:t>
            </a:r>
            <a:r>
              <a:rPr lang="en-IN" sz="1600" u="sng" dirty="0" err="1">
                <a:hlinkClick r:id="rId3"/>
              </a:rPr>
              <a:t>InputParameters</a:t>
            </a:r>
            <a:r>
              <a:rPr lang="en-IN" sz="1600" dirty="0"/>
              <a:t> property contains the data that is in the request message currently being processed by the event execution pipeline. </a:t>
            </a:r>
          </a:p>
          <a:p>
            <a:pPr marL="0" indent="0">
              <a:buNone/>
            </a:pPr>
            <a:r>
              <a:rPr lang="en-IN" sz="1600" b="1" dirty="0"/>
              <a:t>if (</a:t>
            </a:r>
            <a:r>
              <a:rPr lang="en-IN" sz="1600" b="1" dirty="0" err="1"/>
              <a:t>context.InputParameters.Contains</a:t>
            </a:r>
            <a:r>
              <a:rPr lang="en-IN" sz="1600" b="1" dirty="0"/>
              <a:t>("Target")  &amp;&amp; </a:t>
            </a:r>
            <a:r>
              <a:rPr lang="en-IN" sz="1600" b="1" dirty="0" err="1"/>
              <a:t>context.InputParameters</a:t>
            </a:r>
            <a:r>
              <a:rPr lang="en-IN" sz="1600" b="1" dirty="0"/>
              <a:t>["Target"] is Entity) </a:t>
            </a:r>
          </a:p>
          <a:p>
            <a:pPr marL="0" indent="0">
              <a:buNone/>
            </a:pPr>
            <a:r>
              <a:rPr lang="en-IN" sz="1600" b="1" dirty="0"/>
              <a:t>{ </a:t>
            </a:r>
          </a:p>
          <a:p>
            <a:pPr marL="0" indent="0">
              <a:buNone/>
            </a:pPr>
            <a:r>
              <a:rPr lang="en-IN" sz="1600" b="1" dirty="0"/>
              <a:t>// Obtain the target entity from the input parameters. </a:t>
            </a:r>
          </a:p>
          <a:p>
            <a:pPr marL="0" indent="0">
              <a:buNone/>
            </a:pPr>
            <a:r>
              <a:rPr lang="en-IN" sz="1600" b="1" dirty="0"/>
              <a:t>Entity </a:t>
            </a:r>
            <a:r>
              <a:rPr lang="en-IN" sz="1600" b="1" dirty="0" err="1"/>
              <a:t>entity</a:t>
            </a:r>
            <a:r>
              <a:rPr lang="en-IN" sz="1600" b="1" dirty="0"/>
              <a:t> = (Entity)</a:t>
            </a:r>
            <a:r>
              <a:rPr lang="en-IN" sz="1600" b="1" dirty="0" err="1"/>
              <a:t>context.InputParameters</a:t>
            </a:r>
            <a:r>
              <a:rPr lang="en-IN" sz="1600" b="1" dirty="0"/>
              <a:t>["Target"];</a:t>
            </a:r>
          </a:p>
          <a:p>
            <a:pPr marL="0" indent="0">
              <a:buNone/>
            </a:pPr>
            <a:r>
              <a:rPr lang="en-IN" sz="1600" dirty="0"/>
              <a:t>……….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16680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passed to Plugin by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// The </a:t>
            </a:r>
            <a:r>
              <a:rPr lang="en-IN" dirty="0" err="1"/>
              <a:t>InputParameters</a:t>
            </a:r>
            <a:r>
              <a:rPr lang="en-IN" dirty="0"/>
              <a:t> collection contains all the data passed in the message request.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05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Data from Primary Entity in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Golden Rules</a:t>
            </a:r>
          </a:p>
          <a:p>
            <a:pPr marL="0" indent="0">
              <a:buNone/>
            </a:pPr>
            <a:r>
              <a:rPr lang="en-IN" dirty="0"/>
              <a:t>1. Platform only passes Entity attributes to Plugin that has change of data.</a:t>
            </a:r>
          </a:p>
          <a:p>
            <a:pPr marL="0" indent="0">
              <a:buNone/>
            </a:pPr>
            <a:r>
              <a:rPr lang="en-IN" dirty="0"/>
              <a:t>2. If the user does not enter any value into attribute, the attribute is not available in </a:t>
            </a:r>
            <a:r>
              <a:rPr lang="en-IN" dirty="0" err="1"/>
              <a:t>AttributeCollection</a:t>
            </a:r>
            <a:r>
              <a:rPr lang="en-IN" dirty="0"/>
              <a:t> of Entity. </a:t>
            </a:r>
          </a:p>
          <a:p>
            <a:pPr marL="0" indent="0">
              <a:buNone/>
            </a:pPr>
            <a:r>
              <a:rPr lang="en-IN" dirty="0"/>
              <a:t>3. Always check if attribute is present in the collection before you use it.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Target Audience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C61FF0-F6F3-4005-B562-66F3959F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Basics of </a:t>
            </a:r>
            <a:r>
              <a:rPr lang="en-US" sz="1800" b="1" dirty="0">
                <a:sym typeface="Wingdings" panose="05000000000000000000" pitchFamily="2" charset="2"/>
              </a:rPr>
              <a:t>Customization and Configuration </a:t>
            </a:r>
            <a:r>
              <a:rPr lang="en-US" sz="1800" dirty="0">
                <a:sym typeface="Wingdings" panose="05000000000000000000" pitchFamily="2" charset="2"/>
              </a:rPr>
              <a:t>of Dynamics 365.</a:t>
            </a:r>
          </a:p>
          <a:p>
            <a:r>
              <a:rPr lang="en-US" sz="1800" dirty="0">
                <a:sym typeface="Wingdings" panose="05000000000000000000" pitchFamily="2" charset="2"/>
              </a:rPr>
              <a:t>Basics of C# or Java or C++ or any other object oriented language.</a:t>
            </a:r>
          </a:p>
          <a:p>
            <a:r>
              <a:rPr lang="en-US" sz="1800" dirty="0">
                <a:sym typeface="Wingdings" panose="05000000000000000000" pitchFamily="2" charset="2"/>
              </a:rPr>
              <a:t>Basics of JavaScript, HTML and CSS.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480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Registering Plugin On More than One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// The </a:t>
            </a:r>
            <a:r>
              <a:rPr lang="en-IN" dirty="0" err="1"/>
              <a:t>InputParameters</a:t>
            </a:r>
            <a:r>
              <a:rPr lang="en-IN" dirty="0"/>
              <a:t> collection contains all the data passed in the message request.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92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0328-2AD0-4D68-9AC0-2D5FDE43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 Plugin: Creating a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B6E1E-DF81-4137-86D9-1E4CDF6A6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Scenario:</a:t>
            </a:r>
          </a:p>
          <a:p>
            <a:pPr marL="0" indent="0">
              <a:buNone/>
            </a:pPr>
            <a:r>
              <a:rPr lang="en-IN" dirty="0"/>
              <a:t>When user creates a contact, a task has to be created automatically by the system. The task is supposed to be completed within 2 days. </a:t>
            </a:r>
          </a:p>
        </p:txBody>
      </p:sp>
    </p:spTree>
    <p:extLst>
      <p:ext uri="{BB962C8B-B14F-4D97-AF65-F5344CB8AC3E}">
        <p14:creationId xmlns:p14="http://schemas.microsoft.com/office/powerpoint/2010/main" val="2542882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0328-2AD0-4D68-9AC0-2D5FDE43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Third Plugin: Duplicate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B6E1E-DF81-4137-86D9-1E4CDF6A6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Scenario:</a:t>
            </a:r>
          </a:p>
          <a:p>
            <a:pPr marL="0" indent="0">
              <a:buNone/>
            </a:pPr>
            <a:r>
              <a:rPr lang="en-IN" dirty="0"/>
              <a:t>System should not allow contacts with the same email address.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Goals:</a:t>
            </a:r>
          </a:p>
          <a:p>
            <a:pPr marL="457200" indent="-457200">
              <a:buAutoNum type="arabicPeriod"/>
            </a:pPr>
            <a:r>
              <a:rPr lang="en-IN" dirty="0"/>
              <a:t>Registering Plugin in Pre-Validation</a:t>
            </a:r>
          </a:p>
          <a:p>
            <a:pPr marL="457200" indent="-457200">
              <a:buAutoNum type="arabicPeriod"/>
            </a:pPr>
            <a:r>
              <a:rPr lang="en-IN" dirty="0"/>
              <a:t>Registering Plugin in more than one message</a:t>
            </a:r>
          </a:p>
          <a:p>
            <a:pPr marL="457200" indent="-457200">
              <a:buAutoNum type="arabicPeriod"/>
            </a:pPr>
            <a:r>
              <a:rPr lang="en-IN" dirty="0"/>
              <a:t>Accessing Organization service data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315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Retrieval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Retrieve</a:t>
            </a:r>
          </a:p>
          <a:p>
            <a:r>
              <a:rPr lang="en-US" dirty="0"/>
              <a:t>Query Expression</a:t>
            </a:r>
          </a:p>
          <a:p>
            <a:r>
              <a:rPr lang="en-US" dirty="0"/>
              <a:t>Query By Attribute</a:t>
            </a:r>
          </a:p>
          <a:p>
            <a:r>
              <a:rPr lang="en-US" dirty="0" err="1"/>
              <a:t>FetchXML</a:t>
            </a:r>
            <a:endParaRPr lang="en-US" dirty="0"/>
          </a:p>
          <a:p>
            <a:r>
              <a:rPr lang="en-US" dirty="0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2015238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ED4A-AD6D-4B78-8217-70996347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Handle exceptions in plug-ins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469C-9CF7-4566-8E3B-AC12B5EB1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InvalidPluginExecution</a:t>
            </a:r>
            <a:r>
              <a:rPr lang="en-IN" dirty="0"/>
              <a:t> Exception</a:t>
            </a:r>
          </a:p>
        </p:txBody>
      </p:sp>
    </p:spTree>
    <p:extLst>
      <p:ext uri="{BB962C8B-B14F-4D97-AF65-F5344CB8AC3E}">
        <p14:creationId xmlns:p14="http://schemas.microsoft.com/office/powerpoint/2010/main" val="764747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E1BF-192B-41E8-AE8F-BF8A92B0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616350" cy="4601183"/>
          </a:xfrm>
        </p:spPr>
        <p:txBody>
          <a:bodyPr/>
          <a:lstStyle/>
          <a:p>
            <a:r>
              <a:rPr lang="en-IN" dirty="0"/>
              <a:t>Troubleshooting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C68BA-4145-4858-9D3E-44B1D93B2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Tracing</a:t>
            </a:r>
          </a:p>
          <a:p>
            <a:pPr lvl="1"/>
            <a:r>
              <a:rPr lang="en-IN" dirty="0"/>
              <a:t>Logging </a:t>
            </a:r>
          </a:p>
          <a:p>
            <a:pPr lvl="1"/>
            <a:r>
              <a:rPr lang="en-IN" dirty="0"/>
              <a:t>You need to enable explicitly in System Settings</a:t>
            </a:r>
          </a:p>
          <a:p>
            <a:r>
              <a:rPr lang="en-IN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202725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E1BF-192B-41E8-AE8F-BF8A92B0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616350" cy="4601183"/>
          </a:xfrm>
        </p:spPr>
        <p:txBody>
          <a:bodyPr/>
          <a:lstStyle/>
          <a:p>
            <a:r>
              <a:rPr lang="en-IN" dirty="0"/>
              <a:t>Debugging</a:t>
            </a:r>
            <a:br>
              <a:rPr lang="en-IN" dirty="0"/>
            </a:br>
            <a:r>
              <a:rPr lang="en-IN" dirty="0"/>
              <a:t>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C68BA-4145-4858-9D3E-44B1D93B2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896" y="1737360"/>
            <a:ext cx="7315200" cy="512064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Relatively difficult. But extremely useful when your Plugin code not working.</a:t>
            </a:r>
          </a:p>
          <a:p>
            <a:r>
              <a:rPr lang="en-IN" dirty="0"/>
              <a:t>Steps to enable debugging</a:t>
            </a:r>
          </a:p>
          <a:p>
            <a:pPr lvl="1"/>
            <a:endParaRPr lang="en-IN" sz="2000" dirty="0"/>
          </a:p>
          <a:p>
            <a:pPr lvl="1"/>
            <a:r>
              <a:rPr lang="en-IN" sz="2000" dirty="0"/>
              <a:t>Install profiler (Only once)</a:t>
            </a:r>
          </a:p>
          <a:p>
            <a:pPr lvl="1"/>
            <a:r>
              <a:rPr lang="en-IN" sz="2000" dirty="0"/>
              <a:t>Start profiling on step</a:t>
            </a:r>
          </a:p>
          <a:p>
            <a:pPr lvl="1"/>
            <a:r>
              <a:rPr lang="en-IN" sz="2000" dirty="0"/>
              <a:t>Trigger step</a:t>
            </a:r>
          </a:p>
          <a:p>
            <a:pPr lvl="1"/>
            <a:r>
              <a:rPr lang="en-IN" sz="2000" dirty="0"/>
              <a:t>Download log file</a:t>
            </a:r>
          </a:p>
          <a:p>
            <a:pPr lvl="1"/>
            <a:r>
              <a:rPr lang="en-IN" sz="2000" dirty="0"/>
              <a:t>Stop profiling</a:t>
            </a:r>
          </a:p>
          <a:p>
            <a:pPr lvl="1"/>
            <a:r>
              <a:rPr lang="en-IN" sz="2000" dirty="0"/>
              <a:t>Set breakpoint in Visual Studio</a:t>
            </a:r>
          </a:p>
          <a:p>
            <a:pPr lvl="1"/>
            <a:r>
              <a:rPr lang="en-IN" sz="2000" dirty="0"/>
              <a:t>Attach to process, Plugin Registration Tool</a:t>
            </a:r>
          </a:p>
          <a:p>
            <a:pPr lvl="1"/>
            <a:r>
              <a:rPr lang="en-IN" sz="2000" dirty="0"/>
              <a:t>Click debug on plugin reg tool</a:t>
            </a:r>
          </a:p>
          <a:p>
            <a:pPr lvl="1"/>
            <a:r>
              <a:rPr lang="en-IN" sz="2000" dirty="0"/>
              <a:t>Supply .</a:t>
            </a:r>
            <a:r>
              <a:rPr lang="en-IN" sz="2000" dirty="0" err="1"/>
              <a:t>dll</a:t>
            </a:r>
            <a:r>
              <a:rPr lang="en-IN" sz="2000" dirty="0"/>
              <a:t> file and Error log file</a:t>
            </a:r>
          </a:p>
          <a:p>
            <a:pPr lvl="1"/>
            <a:r>
              <a:rPr lang="en-IN" sz="2000" dirty="0"/>
              <a:t>Start execution</a:t>
            </a:r>
          </a:p>
          <a:p>
            <a:pPr lvl="1"/>
            <a:r>
              <a:rPr lang="en-IN" sz="2000" dirty="0"/>
              <a:t>Can now click through steps of your program until you find bug</a:t>
            </a:r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24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AF60-1470-44DA-984C-1EE57D74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 and post entity images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FBE8-F17C-449C-BC3E-78CA66C3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ighlight>
                  <a:srgbClr val="FFFF00"/>
                </a:highlight>
              </a:rPr>
              <a:t>Snapshots of the primary entity's attributes from database </a:t>
            </a:r>
            <a:r>
              <a:rPr lang="en-IN" dirty="0"/>
              <a:t>before (pre) and after (post) the core platform operation.</a:t>
            </a:r>
          </a:p>
          <a:p>
            <a:r>
              <a:rPr lang="en-IN" dirty="0"/>
              <a:t>Pre-Entity Image in two scenarios </a:t>
            </a:r>
          </a:p>
          <a:p>
            <a:pPr lvl="1"/>
            <a:r>
              <a:rPr lang="en-IN" dirty="0"/>
              <a:t>If you want to access field data before modification.</a:t>
            </a:r>
          </a:p>
          <a:p>
            <a:pPr lvl="1"/>
            <a:r>
              <a:rPr lang="en-IN" dirty="0"/>
              <a:t>If you want to access some data of form that is not modified.</a:t>
            </a:r>
          </a:p>
        </p:txBody>
      </p:sp>
    </p:spTree>
    <p:extLst>
      <p:ext uri="{BB962C8B-B14F-4D97-AF65-F5344CB8AC3E}">
        <p14:creationId xmlns:p14="http://schemas.microsoft.com/office/powerpoint/2010/main" val="362556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AF60-1470-44DA-984C-1EE57D74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Pre entity images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FBE8-F17C-449C-BC3E-78CA66C3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609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700B-509C-4DB9-B578-DD7F346A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6A38-B591-4FF5-9DA9-A3C39A65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Scenario:</a:t>
            </a:r>
          </a:p>
          <a:p>
            <a:pPr marL="0" indent="0">
              <a:buNone/>
            </a:pPr>
            <a:r>
              <a:rPr lang="en-IN" dirty="0"/>
              <a:t>On Account record, there is </a:t>
            </a:r>
            <a:r>
              <a:rPr lang="en-IN" b="1" dirty="0"/>
              <a:t>Annual Revenue Per Employee </a:t>
            </a:r>
            <a:r>
              <a:rPr lang="en-IN" dirty="0"/>
              <a:t>attribute whose logic depends on both attributes </a:t>
            </a:r>
            <a:r>
              <a:rPr lang="en-IN" b="1" dirty="0"/>
              <a:t>Annual revenue or and Number of employees.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Create a plugin </a:t>
            </a:r>
            <a:r>
              <a:rPr lang="en-IN" dirty="0"/>
              <a:t>that updates Annual Revenue Per Employee when Annual Revenue or Number of employees changed.</a:t>
            </a:r>
          </a:p>
        </p:txBody>
      </p:sp>
    </p:spTree>
    <p:extLst>
      <p:ext uri="{BB962C8B-B14F-4D97-AF65-F5344CB8AC3E}">
        <p14:creationId xmlns:p14="http://schemas.microsoft.com/office/powerpoint/2010/main" val="256311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707" y="3261360"/>
            <a:ext cx="4807373" cy="4175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pPr lvl="1"/>
            <a:endParaRPr lang="en-US" sz="1400" dirty="0">
              <a:sym typeface="Wingdings" panose="05000000000000000000" pitchFamily="2" charset="2"/>
            </a:endParaRP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87ED1-8B9B-4D5C-91F0-9299045BE6FE}"/>
              </a:ext>
            </a:extLst>
          </p:cNvPr>
          <p:cNvSpPr/>
          <p:nvPr/>
        </p:nvSpPr>
        <p:spPr>
          <a:xfrm>
            <a:off x="4361695" y="3007920"/>
            <a:ext cx="2049992" cy="1897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CRM (Customer Engagement)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37F382-CCF9-4D6E-8877-CABE766DDA56}"/>
              </a:ext>
            </a:extLst>
          </p:cNvPr>
          <p:cNvSpPr/>
          <p:nvPr/>
        </p:nvSpPr>
        <p:spPr>
          <a:xfrm>
            <a:off x="7911888" y="3007920"/>
            <a:ext cx="2049992" cy="189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ERP(Operations, Finance, HR, Retail)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947010-F6CA-457F-9E81-DE823B3D8A5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386691" y="2299335"/>
            <a:ext cx="1659783" cy="70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DB5795-AAED-46FF-B9BB-A3EF08E5822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046474" y="2299335"/>
            <a:ext cx="1890410" cy="70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8157E00-CC78-45E2-9C16-7A2277FAA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16352" y="1123837"/>
            <a:ext cx="3425458" cy="15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39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700B-509C-4DB9-B578-DD7F346A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Impersonation in plug-ins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6A38-B591-4FF5-9DA9-A3C39A65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default, Plugin code runs under the security context of logged in user who is initiating transaction.</a:t>
            </a:r>
          </a:p>
          <a:p>
            <a:r>
              <a:rPr lang="en-IN" dirty="0"/>
              <a:t>You can run plugins under different security context.</a:t>
            </a:r>
          </a:p>
          <a:p>
            <a:r>
              <a:rPr lang="en-IN" dirty="0"/>
              <a:t>Impersonation at the time of registering step</a:t>
            </a:r>
          </a:p>
          <a:p>
            <a:pPr lvl="1"/>
            <a:r>
              <a:rPr lang="en-IN" dirty="0"/>
              <a:t>Entire Plugin run under different user context.</a:t>
            </a:r>
          </a:p>
          <a:p>
            <a:r>
              <a:rPr lang="en-IN" dirty="0"/>
              <a:t>Impersonation within Plugin Code</a:t>
            </a:r>
          </a:p>
          <a:p>
            <a:pPr lvl="1"/>
            <a:r>
              <a:rPr lang="en-IN" dirty="0"/>
              <a:t>A few lines of code can be run under a different user context.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192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3A14-4888-4949-AFB6-E10F2C7A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 data between plug-ins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AE4C-2F1D-4EB1-9017-71D3950B2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Works within Plugins of same pipeline</a:t>
            </a:r>
          </a:p>
          <a:p>
            <a:r>
              <a:rPr lang="en-IN" dirty="0"/>
              <a:t>Using Shared variables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397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CFA7-CA7A-4F5B-BC0B-65C85B6F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Plugin Deployment: Isolation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C98-2E9B-4292-9831-50179DF2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Also called Plugin Trust</a:t>
            </a:r>
          </a:p>
          <a:p>
            <a:r>
              <a:rPr lang="en-IN" dirty="0"/>
              <a:t>Two Modes</a:t>
            </a:r>
          </a:p>
          <a:p>
            <a:r>
              <a:rPr lang="en-IN" dirty="0"/>
              <a:t>Full Trust</a:t>
            </a:r>
          </a:p>
          <a:p>
            <a:pPr lvl="1"/>
            <a:r>
              <a:rPr lang="en-IN" dirty="0"/>
              <a:t>No restrictions for Plugin code</a:t>
            </a:r>
          </a:p>
          <a:p>
            <a:r>
              <a:rPr lang="en-IN" dirty="0"/>
              <a:t>Partial Trust or Sandbox </a:t>
            </a:r>
          </a:p>
          <a:p>
            <a:pPr lvl="1"/>
            <a:r>
              <a:rPr lang="en-IN" dirty="0"/>
              <a:t>Plugins run under secure layer that prevents access to server's file system, registry, events. </a:t>
            </a:r>
          </a:p>
          <a:p>
            <a:pPr lvl="1"/>
            <a:r>
              <a:rPr lang="en-IN" dirty="0"/>
              <a:t> Sandbox is the recommended execution environment for plug-ins as it is more secure, supports run-time monitoring and statistics . 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240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CFA7-CA7A-4F5B-BC0B-65C85B6F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</a:t>
            </a:r>
            <a:r>
              <a:rPr lang="en-IN" dirty="0" err="1"/>
              <a:t>Context.Depth</a:t>
            </a:r>
            <a:r>
              <a:rPr lang="en-IN" dirty="0"/>
              <a:t> in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C98-2E9B-4292-9831-50179DF2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code in a Plugin causes the same Plugin to fire.</a:t>
            </a:r>
          </a:p>
          <a:p>
            <a:r>
              <a:rPr lang="en-IN" dirty="0"/>
              <a:t>Scenario</a:t>
            </a:r>
          </a:p>
          <a:p>
            <a:pPr lvl="1"/>
            <a:r>
              <a:rPr lang="en-IN" dirty="0"/>
              <a:t>A Plugin that runs on update of revenue field to round off the value and updates the same field. </a:t>
            </a:r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1A3B2-95C4-4F98-93D5-9A9E0FDAD255}"/>
              </a:ext>
            </a:extLst>
          </p:cNvPr>
          <p:cNvSpPr/>
          <p:nvPr/>
        </p:nvSpPr>
        <p:spPr>
          <a:xfrm>
            <a:off x="6400800" y="4106487"/>
            <a:ext cx="2061556" cy="1529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Plugin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8F69550-851D-4382-B99E-EDCEF0E5F4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3433" y="4821381"/>
            <a:ext cx="1562793" cy="66502"/>
          </a:xfrm>
          <a:prstGeom prst="curvedConnector5">
            <a:avLst>
              <a:gd name="adj1" fmla="val -25266"/>
              <a:gd name="adj2" fmla="val -3181241"/>
              <a:gd name="adj3" fmla="val 127658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53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CFA7-CA7A-4F5B-BC0B-65C85B6F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</a:t>
            </a:r>
            <a:r>
              <a:rPr lang="en-IN" dirty="0" err="1"/>
              <a:t>Context.Depth</a:t>
            </a:r>
            <a:r>
              <a:rPr lang="en-IN" dirty="0"/>
              <a:t> in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C98-2E9B-4292-9831-50179DF2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B5E9C-9732-4BC7-B4F8-0E318863E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968" y="1666702"/>
            <a:ext cx="6322004" cy="190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63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0782-02C6-40CA-A0FE-EFD7AA26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Configuration data in a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E5AB-C084-477D-8D71-C3ADD01E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Config data can be supplied at the time of registering a step</a:t>
            </a:r>
          </a:p>
          <a:p>
            <a:r>
              <a:rPr lang="en-IN" dirty="0"/>
              <a:t>Accessed using a Constructor method</a:t>
            </a:r>
          </a:p>
          <a:p>
            <a:r>
              <a:rPr lang="en-IN" dirty="0"/>
              <a:t>Secure Config Vs </a:t>
            </a:r>
            <a:r>
              <a:rPr lang="en-IN" dirty="0" err="1"/>
              <a:t>UnSecure</a:t>
            </a:r>
            <a:r>
              <a:rPr lang="en-IN" dirty="0"/>
              <a:t> Config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0855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0782-02C6-40CA-A0FE-EFD7AA26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Asynchronous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E5AB-C084-477D-8D71-C3ADD01E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default, all Plugins are synchronous. i.e. All Plugins in the pipeline will be executed in a round trip of data from client to server.  </a:t>
            </a:r>
          </a:p>
          <a:p>
            <a:r>
              <a:rPr lang="en-IN" dirty="0"/>
              <a:t>But you can register a Plugin as </a:t>
            </a:r>
            <a:r>
              <a:rPr lang="en-IN" dirty="0" err="1"/>
              <a:t>Asynch</a:t>
            </a:r>
            <a:r>
              <a:rPr lang="en-IN" dirty="0"/>
              <a:t> mode which is not part of round trip. </a:t>
            </a:r>
          </a:p>
          <a:p>
            <a:r>
              <a:rPr lang="en-IN" dirty="0"/>
              <a:t>So after Post stage, Async Plugin is triggered by Platform. Control does not wait till Async Plugin execution. </a:t>
            </a:r>
          </a:p>
          <a:p>
            <a:r>
              <a:rPr lang="en-IN" dirty="0"/>
              <a:t>Technically Async Plugins are executed by Asynchronous Process (a windows service inside Dynamics Server or Cloud), the same process which is responsible for execution of background workflows.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731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E3DDFEF-7D7A-456C-BE40-F7FBE0E52DFB}"/>
              </a:ext>
            </a:extLst>
          </p:cNvPr>
          <p:cNvSpPr/>
          <p:nvPr/>
        </p:nvSpPr>
        <p:spPr>
          <a:xfrm>
            <a:off x="802639" y="731331"/>
            <a:ext cx="11389355" cy="4019163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970BAD91-CD4F-4622-BCC5-70137371CF85}"/>
              </a:ext>
            </a:extLst>
          </p:cNvPr>
          <p:cNvSpPr/>
          <p:nvPr/>
        </p:nvSpPr>
        <p:spPr>
          <a:xfrm>
            <a:off x="3327990" y="1113593"/>
            <a:ext cx="1796994" cy="153460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813ACDE-1702-465D-92F8-C4D511B9BEC9}"/>
              </a:ext>
            </a:extLst>
          </p:cNvPr>
          <p:cNvSpPr/>
          <p:nvPr/>
        </p:nvSpPr>
        <p:spPr>
          <a:xfrm>
            <a:off x="5576516" y="1154317"/>
            <a:ext cx="1796994" cy="1534602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D6D9B25-A2F9-4A17-BE47-7F7D860EBD43}"/>
              </a:ext>
            </a:extLst>
          </p:cNvPr>
          <p:cNvSpPr/>
          <p:nvPr/>
        </p:nvSpPr>
        <p:spPr>
          <a:xfrm>
            <a:off x="7870839" y="1192221"/>
            <a:ext cx="1796994" cy="153460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1772FE-A181-401F-AF7D-5D4499FDD715}"/>
              </a:ext>
            </a:extLst>
          </p:cNvPr>
          <p:cNvSpPr/>
          <p:nvPr/>
        </p:nvSpPr>
        <p:spPr>
          <a:xfrm>
            <a:off x="5106062" y="1811572"/>
            <a:ext cx="470454" cy="246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7338EE7-EAEA-4AA0-B2D2-5DD4D23FF2AA}"/>
              </a:ext>
            </a:extLst>
          </p:cNvPr>
          <p:cNvSpPr/>
          <p:nvPr/>
        </p:nvSpPr>
        <p:spPr>
          <a:xfrm>
            <a:off x="7381463" y="1787718"/>
            <a:ext cx="470454" cy="246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202BFB95-235A-487F-B619-DF72F6C3E35E}"/>
              </a:ext>
            </a:extLst>
          </p:cNvPr>
          <p:cNvSpPr/>
          <p:nvPr/>
        </p:nvSpPr>
        <p:spPr>
          <a:xfrm>
            <a:off x="1054210" y="1154317"/>
            <a:ext cx="1796994" cy="153460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BC9FD92-3F1A-461D-BDB3-639731BB4DF8}"/>
              </a:ext>
            </a:extLst>
          </p:cNvPr>
          <p:cNvSpPr/>
          <p:nvPr/>
        </p:nvSpPr>
        <p:spPr>
          <a:xfrm>
            <a:off x="2838614" y="1798372"/>
            <a:ext cx="470454" cy="246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BB7F8385-532D-42B2-809E-9600B197FA4D}"/>
              </a:ext>
            </a:extLst>
          </p:cNvPr>
          <p:cNvSpPr/>
          <p:nvPr/>
        </p:nvSpPr>
        <p:spPr>
          <a:xfrm>
            <a:off x="5670605" y="3081077"/>
            <a:ext cx="1280160" cy="4797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D432902F-8D16-47FD-A0B4-2618EBC7A6CC}"/>
              </a:ext>
            </a:extLst>
          </p:cNvPr>
          <p:cNvSpPr/>
          <p:nvPr/>
        </p:nvSpPr>
        <p:spPr>
          <a:xfrm>
            <a:off x="6219245" y="2710785"/>
            <a:ext cx="159026" cy="370292"/>
          </a:xfrm>
          <a:prstGeom prst="up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474C41BC-FBE9-47ED-AD89-AE01A8B0A9DD}"/>
              </a:ext>
            </a:extLst>
          </p:cNvPr>
          <p:cNvSpPr/>
          <p:nvPr/>
        </p:nvSpPr>
        <p:spPr>
          <a:xfrm>
            <a:off x="141516" y="1714955"/>
            <a:ext cx="642514" cy="417443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9ADA3BB-BD1E-4009-89F5-384839322F54}"/>
              </a:ext>
            </a:extLst>
          </p:cNvPr>
          <p:cNvSpPr/>
          <p:nvPr/>
        </p:nvSpPr>
        <p:spPr>
          <a:xfrm flipH="1" flipV="1">
            <a:off x="6129444" y="5511676"/>
            <a:ext cx="3867764" cy="4866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039F27EB-1AF5-4531-8DF7-501575108C1D}"/>
              </a:ext>
            </a:extLst>
          </p:cNvPr>
          <p:cNvSpPr/>
          <p:nvPr/>
        </p:nvSpPr>
        <p:spPr>
          <a:xfrm>
            <a:off x="-690880" y="5656410"/>
            <a:ext cx="6361485" cy="51083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1A607DD0-1A73-4312-A4D0-BD47370F6151}"/>
              </a:ext>
            </a:extLst>
          </p:cNvPr>
          <p:cNvSpPr/>
          <p:nvPr/>
        </p:nvSpPr>
        <p:spPr>
          <a:xfrm flipV="1">
            <a:off x="9592326" y="1903798"/>
            <a:ext cx="457096" cy="362579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aphic 15" descr="Laptop">
            <a:extLst>
              <a:ext uri="{FF2B5EF4-FFF2-40B4-BE49-F238E27FC236}">
                <a16:creationId xmlns:a16="http://schemas.microsoft.com/office/drawing/2014/main" id="{D7359664-C443-4474-987A-D4A9F0DA4343}"/>
              </a:ext>
            </a:extLst>
          </p:cNvPr>
          <p:cNvGrpSpPr/>
          <p:nvPr/>
        </p:nvGrpSpPr>
        <p:grpSpPr>
          <a:xfrm>
            <a:off x="4414717" y="4735380"/>
            <a:ext cx="1984824" cy="1984824"/>
            <a:chOff x="5704087" y="4765120"/>
            <a:chExt cx="1984824" cy="1984824"/>
          </a:xfrm>
          <a:solidFill>
            <a:schemeClr val="accent1">
              <a:lumMod val="75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659AAE-05D5-4EE5-8184-204CD27D01C4}"/>
                </a:ext>
              </a:extLst>
            </p:cNvPr>
            <p:cNvSpPr/>
            <p:nvPr/>
          </p:nvSpPr>
          <p:spPr>
            <a:xfrm>
              <a:off x="5959943" y="5145028"/>
              <a:ext cx="1467943" cy="1013087"/>
            </a:xfrm>
            <a:custGeom>
              <a:avLst/>
              <a:gdLst>
                <a:gd name="connsiteX0" fmla="*/ 1315463 w 1467942"/>
                <a:gd name="connsiteY0" fmla="*/ 860607 h 1013087"/>
                <a:gd name="connsiteX1" fmla="*/ 157649 w 1467942"/>
                <a:gd name="connsiteY1" fmla="*/ 860607 h 1013087"/>
                <a:gd name="connsiteX2" fmla="*/ 157649 w 1467942"/>
                <a:gd name="connsiteY2" fmla="*/ 157649 h 1013087"/>
                <a:gd name="connsiteX3" fmla="*/ 1315463 w 1467942"/>
                <a:gd name="connsiteY3" fmla="*/ 157649 h 1013087"/>
                <a:gd name="connsiteX4" fmla="*/ 1315463 w 1467942"/>
                <a:gd name="connsiteY4" fmla="*/ 860607 h 1013087"/>
                <a:gd name="connsiteX5" fmla="*/ 1439514 w 1467942"/>
                <a:gd name="connsiteY5" fmla="*/ 116298 h 1013087"/>
                <a:gd name="connsiteX6" fmla="*/ 1356813 w 1467942"/>
                <a:gd name="connsiteY6" fmla="*/ 33597 h 1013087"/>
                <a:gd name="connsiteX7" fmla="*/ 116298 w 1467942"/>
                <a:gd name="connsiteY7" fmla="*/ 33597 h 1013087"/>
                <a:gd name="connsiteX8" fmla="*/ 33597 w 1467942"/>
                <a:gd name="connsiteY8" fmla="*/ 116298 h 1013087"/>
                <a:gd name="connsiteX9" fmla="*/ 33597 w 1467942"/>
                <a:gd name="connsiteY9" fmla="*/ 984659 h 1013087"/>
                <a:gd name="connsiteX10" fmla="*/ 1439514 w 1467942"/>
                <a:gd name="connsiteY10" fmla="*/ 984659 h 1013087"/>
                <a:gd name="connsiteX11" fmla="*/ 1439514 w 1467942"/>
                <a:gd name="connsiteY11" fmla="*/ 116298 h 101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7942" h="1013087">
                  <a:moveTo>
                    <a:pt x="1315463" y="860607"/>
                  </a:moveTo>
                  <a:lnTo>
                    <a:pt x="157649" y="860607"/>
                  </a:lnTo>
                  <a:lnTo>
                    <a:pt x="157649" y="157649"/>
                  </a:lnTo>
                  <a:lnTo>
                    <a:pt x="1315463" y="157649"/>
                  </a:lnTo>
                  <a:lnTo>
                    <a:pt x="1315463" y="860607"/>
                  </a:lnTo>
                  <a:close/>
                  <a:moveTo>
                    <a:pt x="1439514" y="116298"/>
                  </a:moveTo>
                  <a:cubicBezTo>
                    <a:pt x="1439514" y="70813"/>
                    <a:pt x="1402299" y="33597"/>
                    <a:pt x="1356813" y="33597"/>
                  </a:cubicBezTo>
                  <a:lnTo>
                    <a:pt x="116298" y="33597"/>
                  </a:lnTo>
                  <a:cubicBezTo>
                    <a:pt x="70813" y="33597"/>
                    <a:pt x="33597" y="70813"/>
                    <a:pt x="33597" y="116298"/>
                  </a:cubicBezTo>
                  <a:lnTo>
                    <a:pt x="33597" y="984659"/>
                  </a:lnTo>
                  <a:lnTo>
                    <a:pt x="1439514" y="984659"/>
                  </a:lnTo>
                  <a:lnTo>
                    <a:pt x="1439514" y="116298"/>
                  </a:lnTo>
                  <a:close/>
                </a:path>
              </a:pathLst>
            </a:custGeom>
            <a:grpFill/>
            <a:ln w="20638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39AC5CC-CD33-4C2C-A0A5-E604BB341627}"/>
                </a:ext>
              </a:extLst>
            </p:cNvPr>
            <p:cNvSpPr/>
            <p:nvPr/>
          </p:nvSpPr>
          <p:spPr>
            <a:xfrm>
              <a:off x="5711840" y="6178790"/>
              <a:ext cx="1964149" cy="186077"/>
            </a:xfrm>
            <a:custGeom>
              <a:avLst/>
              <a:gdLst>
                <a:gd name="connsiteX0" fmla="*/ 1108710 w 1964148"/>
                <a:gd name="connsiteY0" fmla="*/ 33597 h 186077"/>
                <a:gd name="connsiteX1" fmla="*/ 1108710 w 1964148"/>
                <a:gd name="connsiteY1" fmla="*/ 54273 h 186077"/>
                <a:gd name="connsiteX2" fmla="*/ 1088035 w 1964148"/>
                <a:gd name="connsiteY2" fmla="*/ 74948 h 186077"/>
                <a:gd name="connsiteX3" fmla="*/ 881283 w 1964148"/>
                <a:gd name="connsiteY3" fmla="*/ 74948 h 186077"/>
                <a:gd name="connsiteX4" fmla="*/ 860607 w 1964148"/>
                <a:gd name="connsiteY4" fmla="*/ 54273 h 186077"/>
                <a:gd name="connsiteX5" fmla="*/ 860607 w 1964148"/>
                <a:gd name="connsiteY5" fmla="*/ 33597 h 186077"/>
                <a:gd name="connsiteX6" fmla="*/ 33597 w 1964148"/>
                <a:gd name="connsiteY6" fmla="*/ 33597 h 186077"/>
                <a:gd name="connsiteX7" fmla="*/ 33597 w 1964148"/>
                <a:gd name="connsiteY7" fmla="*/ 74948 h 186077"/>
                <a:gd name="connsiteX8" fmla="*/ 116298 w 1964148"/>
                <a:gd name="connsiteY8" fmla="*/ 157649 h 186077"/>
                <a:gd name="connsiteX9" fmla="*/ 1853019 w 1964148"/>
                <a:gd name="connsiteY9" fmla="*/ 157649 h 186077"/>
                <a:gd name="connsiteX10" fmla="*/ 1935720 w 1964148"/>
                <a:gd name="connsiteY10" fmla="*/ 74948 h 186077"/>
                <a:gd name="connsiteX11" fmla="*/ 1935720 w 1964148"/>
                <a:gd name="connsiteY11" fmla="*/ 33597 h 186077"/>
                <a:gd name="connsiteX12" fmla="*/ 1108710 w 1964148"/>
                <a:gd name="connsiteY12" fmla="*/ 33597 h 18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4148" h="186077">
                  <a:moveTo>
                    <a:pt x="1108710" y="33597"/>
                  </a:moveTo>
                  <a:lnTo>
                    <a:pt x="1108710" y="54273"/>
                  </a:lnTo>
                  <a:cubicBezTo>
                    <a:pt x="1108710" y="66678"/>
                    <a:pt x="1100440" y="74948"/>
                    <a:pt x="1088035" y="74948"/>
                  </a:cubicBezTo>
                  <a:lnTo>
                    <a:pt x="881283" y="74948"/>
                  </a:lnTo>
                  <a:cubicBezTo>
                    <a:pt x="868877" y="74948"/>
                    <a:pt x="860607" y="66678"/>
                    <a:pt x="860607" y="54273"/>
                  </a:cubicBezTo>
                  <a:lnTo>
                    <a:pt x="860607" y="33597"/>
                  </a:lnTo>
                  <a:lnTo>
                    <a:pt x="33597" y="33597"/>
                  </a:lnTo>
                  <a:lnTo>
                    <a:pt x="33597" y="74948"/>
                  </a:lnTo>
                  <a:cubicBezTo>
                    <a:pt x="33597" y="120433"/>
                    <a:pt x="70813" y="157649"/>
                    <a:pt x="116298" y="157649"/>
                  </a:cubicBezTo>
                  <a:lnTo>
                    <a:pt x="1853019" y="157649"/>
                  </a:lnTo>
                  <a:cubicBezTo>
                    <a:pt x="1898505" y="157649"/>
                    <a:pt x="1935720" y="120433"/>
                    <a:pt x="1935720" y="74948"/>
                  </a:cubicBezTo>
                  <a:lnTo>
                    <a:pt x="1935720" y="33597"/>
                  </a:lnTo>
                  <a:lnTo>
                    <a:pt x="1108710" y="33597"/>
                  </a:lnTo>
                  <a:close/>
                </a:path>
              </a:pathLst>
            </a:custGeom>
            <a:grpFill/>
            <a:ln w="20638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3D4D43-DDF5-4BC5-A555-D117E2DB68AC}"/>
              </a:ext>
            </a:extLst>
          </p:cNvPr>
          <p:cNvSpPr txBox="1"/>
          <p:nvPr/>
        </p:nvSpPr>
        <p:spPr>
          <a:xfrm>
            <a:off x="1033667" y="1672106"/>
            <a:ext cx="179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Stage: Pre-Validation</a:t>
            </a:r>
          </a:p>
          <a:p>
            <a:r>
              <a:rPr lang="en-IN" sz="1400" dirty="0"/>
              <a:t>Stage Number: 10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777872-DCB5-43C6-A672-DFBC19C07B86}"/>
              </a:ext>
            </a:extLst>
          </p:cNvPr>
          <p:cNvSpPr txBox="1"/>
          <p:nvPr/>
        </p:nvSpPr>
        <p:spPr>
          <a:xfrm>
            <a:off x="7798167" y="1672106"/>
            <a:ext cx="188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Stage: Post-Operation</a:t>
            </a:r>
          </a:p>
          <a:p>
            <a:r>
              <a:rPr lang="en-IN" sz="1400" dirty="0"/>
              <a:t>Stage Number: 40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7E1E60-BD6F-431B-913C-1250962215B1}"/>
              </a:ext>
            </a:extLst>
          </p:cNvPr>
          <p:cNvSpPr txBox="1"/>
          <p:nvPr/>
        </p:nvSpPr>
        <p:spPr>
          <a:xfrm>
            <a:off x="2112821" y="198756"/>
            <a:ext cx="614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Asynchronous Execution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050D0B-66B8-4324-9FA2-E5A7C082EB7B}"/>
              </a:ext>
            </a:extLst>
          </p:cNvPr>
          <p:cNvSpPr txBox="1"/>
          <p:nvPr/>
        </p:nvSpPr>
        <p:spPr>
          <a:xfrm>
            <a:off x="5576516" y="1310664"/>
            <a:ext cx="1689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System Main Event.</a:t>
            </a:r>
          </a:p>
          <a:p>
            <a:r>
              <a:rPr lang="en-IN" sz="1400" dirty="0"/>
              <a:t>No Plugins Allowed Here. </a:t>
            </a:r>
          </a:p>
          <a:p>
            <a:r>
              <a:rPr lang="en-IN" sz="1400" dirty="0"/>
              <a:t>Stage Number: 30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077B19-17C1-48D6-93AD-12BF314BEC90}"/>
              </a:ext>
            </a:extLst>
          </p:cNvPr>
          <p:cNvSpPr txBox="1"/>
          <p:nvPr/>
        </p:nvSpPr>
        <p:spPr>
          <a:xfrm>
            <a:off x="3272470" y="1697912"/>
            <a:ext cx="179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Stage: Pre-Operation</a:t>
            </a:r>
          </a:p>
          <a:p>
            <a:r>
              <a:rPr lang="en-IN" sz="1400" dirty="0"/>
              <a:t>Stage Number: 20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5F1736-AA51-4A09-847F-C1B159893AB3}"/>
              </a:ext>
            </a:extLst>
          </p:cNvPr>
          <p:cNvSpPr txBox="1"/>
          <p:nvPr/>
        </p:nvSpPr>
        <p:spPr>
          <a:xfrm>
            <a:off x="5029780" y="5219232"/>
            <a:ext cx="86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2E227C-CF71-4E58-BF94-96BE5F2CDEA8}"/>
              </a:ext>
            </a:extLst>
          </p:cNvPr>
          <p:cNvSpPr txBox="1"/>
          <p:nvPr/>
        </p:nvSpPr>
        <p:spPr>
          <a:xfrm>
            <a:off x="1221274" y="3403714"/>
            <a:ext cx="86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47D092-83C8-4AB9-BBCF-D93987AB5CF3}"/>
              </a:ext>
            </a:extLst>
          </p:cNvPr>
          <p:cNvCxnSpPr/>
          <p:nvPr/>
        </p:nvCxnSpPr>
        <p:spPr>
          <a:xfrm>
            <a:off x="2946400" y="965200"/>
            <a:ext cx="0" cy="211587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73FE679-0354-47D6-89B1-3E31C141DF1C}"/>
              </a:ext>
            </a:extLst>
          </p:cNvPr>
          <p:cNvSpPr txBox="1"/>
          <p:nvPr/>
        </p:nvSpPr>
        <p:spPr>
          <a:xfrm>
            <a:off x="2288208" y="2951636"/>
            <a:ext cx="157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Security check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BEE7B5-5BE5-4634-88F5-4B9BB104BC54}"/>
              </a:ext>
            </a:extLst>
          </p:cNvPr>
          <p:cNvSpPr/>
          <p:nvPr/>
        </p:nvSpPr>
        <p:spPr>
          <a:xfrm>
            <a:off x="10338222" y="1290762"/>
            <a:ext cx="1342705" cy="153460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Async Plugins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CC4F784-CA9E-4BE3-AFCE-220CFA635760}"/>
              </a:ext>
            </a:extLst>
          </p:cNvPr>
          <p:cNvSpPr/>
          <p:nvPr/>
        </p:nvSpPr>
        <p:spPr>
          <a:xfrm>
            <a:off x="9401411" y="1862514"/>
            <a:ext cx="955733" cy="194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043760-146D-4684-B0B9-95347CF61386}"/>
              </a:ext>
            </a:extLst>
          </p:cNvPr>
          <p:cNvCxnSpPr>
            <a:cxnSpLocks/>
          </p:cNvCxnSpPr>
          <p:nvPr/>
        </p:nvCxnSpPr>
        <p:spPr>
          <a:xfrm>
            <a:off x="10146477" y="771063"/>
            <a:ext cx="0" cy="401916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BD49B3-A4E5-4045-991A-2A8740010268}"/>
              </a:ext>
            </a:extLst>
          </p:cNvPr>
          <p:cNvSpPr txBox="1"/>
          <p:nvPr/>
        </p:nvSpPr>
        <p:spPr>
          <a:xfrm>
            <a:off x="10208329" y="2895931"/>
            <a:ext cx="2027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Not part of round trip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Triggered by main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Handled by different worker process.</a:t>
            </a:r>
          </a:p>
        </p:txBody>
      </p:sp>
    </p:spTree>
    <p:extLst>
      <p:ext uri="{BB962C8B-B14F-4D97-AF65-F5344CB8AC3E}">
        <p14:creationId xmlns:p14="http://schemas.microsoft.com/office/powerpoint/2010/main" val="1500602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execute method?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649" y="724951"/>
            <a:ext cx="6632139" cy="27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683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DAFD-D4F9-467C-B10E-7A043114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Request Response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DD79-2EBD-4007-B49F-AB782313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CreateRequest</a:t>
            </a:r>
            <a:endParaRPr lang="en-IN" dirty="0"/>
          </a:p>
          <a:p>
            <a:r>
              <a:rPr lang="en-IN" dirty="0" err="1"/>
              <a:t>UpdateRequest</a:t>
            </a:r>
            <a:endParaRPr lang="en-IN" dirty="0"/>
          </a:p>
          <a:p>
            <a:r>
              <a:rPr lang="en-IN" dirty="0" err="1"/>
              <a:t>DeleteRequest</a:t>
            </a:r>
            <a:endParaRPr lang="en-IN" dirty="0"/>
          </a:p>
          <a:p>
            <a:r>
              <a:rPr lang="en-IN" dirty="0" err="1"/>
              <a:t>AssignRequest</a:t>
            </a:r>
            <a:endParaRPr lang="en-IN" dirty="0"/>
          </a:p>
          <a:p>
            <a:r>
              <a:rPr lang="en-IN" dirty="0" err="1"/>
              <a:t>GrantAccessRequest</a:t>
            </a:r>
            <a:endParaRPr lang="en-IN" dirty="0"/>
          </a:p>
          <a:p>
            <a:r>
              <a:rPr lang="en-IN" dirty="0" err="1"/>
              <a:t>ExecuteWorkflowRequest</a:t>
            </a:r>
            <a:endParaRPr lang="en-IN" dirty="0"/>
          </a:p>
          <a:p>
            <a:r>
              <a:rPr lang="en-IN" dirty="0"/>
              <a:t>Calculate </a:t>
            </a:r>
            <a:r>
              <a:rPr lang="en-IN" dirty="0" err="1"/>
              <a:t>RollupFieldRequest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05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707" y="3261360"/>
            <a:ext cx="4807373" cy="4175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pPr lvl="1"/>
            <a:endParaRPr lang="en-US" sz="1400" dirty="0">
              <a:sym typeface="Wingdings" panose="05000000000000000000" pitchFamily="2" charset="2"/>
            </a:endParaRP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1EC05-FC67-4F92-8964-0619A1C25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165" y="244718"/>
            <a:ext cx="2054617" cy="20546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987ED1-8B9B-4D5C-91F0-9299045BE6FE}"/>
              </a:ext>
            </a:extLst>
          </p:cNvPr>
          <p:cNvSpPr/>
          <p:nvPr/>
        </p:nvSpPr>
        <p:spPr>
          <a:xfrm>
            <a:off x="4361695" y="3007920"/>
            <a:ext cx="2049992" cy="1897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Technical Consultant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37F382-CCF9-4D6E-8877-CABE766DDA56}"/>
              </a:ext>
            </a:extLst>
          </p:cNvPr>
          <p:cNvSpPr/>
          <p:nvPr/>
        </p:nvSpPr>
        <p:spPr>
          <a:xfrm>
            <a:off x="7911888" y="3007920"/>
            <a:ext cx="2049992" cy="189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Functional Consultant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947010-F6CA-457F-9E81-DE823B3D8A5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386691" y="2299335"/>
            <a:ext cx="1659783" cy="70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DB5795-AAED-46FF-B9BB-A3EF08E5822A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7046474" y="2299335"/>
            <a:ext cx="1890410" cy="70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6093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D0BB-CCD9-41F3-B5C7-BC614ADA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Workflow Activities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4B712-3DDB-401E-83C9-9A2CBD9F0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Dynamics 365 Offers basic workflow logic.</a:t>
            </a:r>
          </a:p>
          <a:p>
            <a:r>
              <a:rPr lang="en-IN" dirty="0"/>
              <a:t>If you want advanced functionality, you can extend basic workflows  with custom code.</a:t>
            </a:r>
          </a:p>
          <a:p>
            <a:r>
              <a:rPr lang="en-IN" dirty="0"/>
              <a:t>Custom Workflow Activities are Asynchronous by default. </a:t>
            </a:r>
          </a:p>
          <a:p>
            <a:r>
              <a:rPr lang="en-IN" dirty="0"/>
              <a:t>They are executed after System Main event. </a:t>
            </a:r>
          </a:p>
          <a:p>
            <a:r>
              <a:rPr lang="en-IN" dirty="0"/>
              <a:t>You can expect some delay in execution as they are designed not to interfere with round trip of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243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D0BB-CCD9-41F3-B5C7-BC614ADA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Custom Workflow Activities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4B712-3DDB-401E-83C9-9A2CBD9F0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Scenario:</a:t>
            </a:r>
          </a:p>
          <a:p>
            <a:pPr marL="0" indent="0">
              <a:buNone/>
            </a:pPr>
            <a:r>
              <a:rPr lang="en-IN" dirty="0"/>
              <a:t>On Create of contact, we need to inform contact applicable Sales Tax by sending an email.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60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F353-A014-4831-BF64-1BF560F0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Workflows: </a:t>
            </a:r>
            <a:br>
              <a:rPr lang="en-US" dirty="0"/>
            </a:br>
            <a:r>
              <a:rPr lang="en-US" dirty="0"/>
              <a:t>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35AC-5B6C-46C0-9C4D-77FF69ED9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Workflow Activity Library Project in Visual Studio.</a:t>
            </a:r>
          </a:p>
          <a:p>
            <a:r>
              <a:rPr lang="en-IN" dirty="0"/>
              <a:t>Prepare a template </a:t>
            </a:r>
          </a:p>
        </p:txBody>
      </p:sp>
    </p:spTree>
    <p:extLst>
      <p:ext uri="{BB962C8B-B14F-4D97-AF65-F5344CB8AC3E}">
        <p14:creationId xmlns:p14="http://schemas.microsoft.com/office/powerpoint/2010/main" val="13655934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E3DDFEF-7D7A-456C-BE40-F7FBE0E52DFB}"/>
              </a:ext>
            </a:extLst>
          </p:cNvPr>
          <p:cNvSpPr/>
          <p:nvPr/>
        </p:nvSpPr>
        <p:spPr>
          <a:xfrm>
            <a:off x="802639" y="731331"/>
            <a:ext cx="11389355" cy="4019163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970BAD91-CD4F-4622-BCC5-70137371CF85}"/>
              </a:ext>
            </a:extLst>
          </p:cNvPr>
          <p:cNvSpPr/>
          <p:nvPr/>
        </p:nvSpPr>
        <p:spPr>
          <a:xfrm>
            <a:off x="3327990" y="1113593"/>
            <a:ext cx="1796994" cy="153460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813ACDE-1702-465D-92F8-C4D511B9BEC9}"/>
              </a:ext>
            </a:extLst>
          </p:cNvPr>
          <p:cNvSpPr/>
          <p:nvPr/>
        </p:nvSpPr>
        <p:spPr>
          <a:xfrm>
            <a:off x="5576516" y="1154317"/>
            <a:ext cx="1796994" cy="1534602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D6D9B25-A2F9-4A17-BE47-7F7D860EBD43}"/>
              </a:ext>
            </a:extLst>
          </p:cNvPr>
          <p:cNvSpPr/>
          <p:nvPr/>
        </p:nvSpPr>
        <p:spPr>
          <a:xfrm>
            <a:off x="7870839" y="1192221"/>
            <a:ext cx="1796994" cy="153460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1772FE-A181-401F-AF7D-5D4499FDD715}"/>
              </a:ext>
            </a:extLst>
          </p:cNvPr>
          <p:cNvSpPr/>
          <p:nvPr/>
        </p:nvSpPr>
        <p:spPr>
          <a:xfrm>
            <a:off x="5106062" y="1811572"/>
            <a:ext cx="470454" cy="246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7338EE7-EAEA-4AA0-B2D2-5DD4D23FF2AA}"/>
              </a:ext>
            </a:extLst>
          </p:cNvPr>
          <p:cNvSpPr/>
          <p:nvPr/>
        </p:nvSpPr>
        <p:spPr>
          <a:xfrm>
            <a:off x="7381463" y="1787718"/>
            <a:ext cx="470454" cy="246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202BFB95-235A-487F-B619-DF72F6C3E35E}"/>
              </a:ext>
            </a:extLst>
          </p:cNvPr>
          <p:cNvSpPr/>
          <p:nvPr/>
        </p:nvSpPr>
        <p:spPr>
          <a:xfrm>
            <a:off x="1054210" y="1154317"/>
            <a:ext cx="1796994" cy="153460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BC9FD92-3F1A-461D-BDB3-639731BB4DF8}"/>
              </a:ext>
            </a:extLst>
          </p:cNvPr>
          <p:cNvSpPr/>
          <p:nvPr/>
        </p:nvSpPr>
        <p:spPr>
          <a:xfrm>
            <a:off x="2838614" y="1798372"/>
            <a:ext cx="470454" cy="246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BB7F8385-532D-42B2-809E-9600B197FA4D}"/>
              </a:ext>
            </a:extLst>
          </p:cNvPr>
          <p:cNvSpPr/>
          <p:nvPr/>
        </p:nvSpPr>
        <p:spPr>
          <a:xfrm>
            <a:off x="5670605" y="3081077"/>
            <a:ext cx="1280160" cy="4797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D432902F-8D16-47FD-A0B4-2618EBC7A6CC}"/>
              </a:ext>
            </a:extLst>
          </p:cNvPr>
          <p:cNvSpPr/>
          <p:nvPr/>
        </p:nvSpPr>
        <p:spPr>
          <a:xfrm>
            <a:off x="6219245" y="2710785"/>
            <a:ext cx="159026" cy="370292"/>
          </a:xfrm>
          <a:prstGeom prst="up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474C41BC-FBE9-47ED-AD89-AE01A8B0A9DD}"/>
              </a:ext>
            </a:extLst>
          </p:cNvPr>
          <p:cNvSpPr/>
          <p:nvPr/>
        </p:nvSpPr>
        <p:spPr>
          <a:xfrm>
            <a:off x="141516" y="1714955"/>
            <a:ext cx="642514" cy="417443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9ADA3BB-BD1E-4009-89F5-384839322F54}"/>
              </a:ext>
            </a:extLst>
          </p:cNvPr>
          <p:cNvSpPr/>
          <p:nvPr/>
        </p:nvSpPr>
        <p:spPr>
          <a:xfrm flipH="1" flipV="1">
            <a:off x="6129444" y="5511676"/>
            <a:ext cx="3867764" cy="4866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039F27EB-1AF5-4531-8DF7-501575108C1D}"/>
              </a:ext>
            </a:extLst>
          </p:cNvPr>
          <p:cNvSpPr/>
          <p:nvPr/>
        </p:nvSpPr>
        <p:spPr>
          <a:xfrm>
            <a:off x="-690880" y="5656410"/>
            <a:ext cx="6361485" cy="51083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1A607DD0-1A73-4312-A4D0-BD47370F6151}"/>
              </a:ext>
            </a:extLst>
          </p:cNvPr>
          <p:cNvSpPr/>
          <p:nvPr/>
        </p:nvSpPr>
        <p:spPr>
          <a:xfrm flipV="1">
            <a:off x="9592326" y="1903798"/>
            <a:ext cx="457096" cy="362579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aphic 15" descr="Laptop">
            <a:extLst>
              <a:ext uri="{FF2B5EF4-FFF2-40B4-BE49-F238E27FC236}">
                <a16:creationId xmlns:a16="http://schemas.microsoft.com/office/drawing/2014/main" id="{D7359664-C443-4474-987A-D4A9F0DA4343}"/>
              </a:ext>
            </a:extLst>
          </p:cNvPr>
          <p:cNvGrpSpPr/>
          <p:nvPr/>
        </p:nvGrpSpPr>
        <p:grpSpPr>
          <a:xfrm>
            <a:off x="4414717" y="4735380"/>
            <a:ext cx="1984824" cy="1984824"/>
            <a:chOff x="5704087" y="4765120"/>
            <a:chExt cx="1984824" cy="1984824"/>
          </a:xfrm>
          <a:solidFill>
            <a:schemeClr val="accent1">
              <a:lumMod val="75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659AAE-05D5-4EE5-8184-204CD27D01C4}"/>
                </a:ext>
              </a:extLst>
            </p:cNvPr>
            <p:cNvSpPr/>
            <p:nvPr/>
          </p:nvSpPr>
          <p:spPr>
            <a:xfrm>
              <a:off x="5959943" y="5145028"/>
              <a:ext cx="1467943" cy="1013087"/>
            </a:xfrm>
            <a:custGeom>
              <a:avLst/>
              <a:gdLst>
                <a:gd name="connsiteX0" fmla="*/ 1315463 w 1467942"/>
                <a:gd name="connsiteY0" fmla="*/ 860607 h 1013087"/>
                <a:gd name="connsiteX1" fmla="*/ 157649 w 1467942"/>
                <a:gd name="connsiteY1" fmla="*/ 860607 h 1013087"/>
                <a:gd name="connsiteX2" fmla="*/ 157649 w 1467942"/>
                <a:gd name="connsiteY2" fmla="*/ 157649 h 1013087"/>
                <a:gd name="connsiteX3" fmla="*/ 1315463 w 1467942"/>
                <a:gd name="connsiteY3" fmla="*/ 157649 h 1013087"/>
                <a:gd name="connsiteX4" fmla="*/ 1315463 w 1467942"/>
                <a:gd name="connsiteY4" fmla="*/ 860607 h 1013087"/>
                <a:gd name="connsiteX5" fmla="*/ 1439514 w 1467942"/>
                <a:gd name="connsiteY5" fmla="*/ 116298 h 1013087"/>
                <a:gd name="connsiteX6" fmla="*/ 1356813 w 1467942"/>
                <a:gd name="connsiteY6" fmla="*/ 33597 h 1013087"/>
                <a:gd name="connsiteX7" fmla="*/ 116298 w 1467942"/>
                <a:gd name="connsiteY7" fmla="*/ 33597 h 1013087"/>
                <a:gd name="connsiteX8" fmla="*/ 33597 w 1467942"/>
                <a:gd name="connsiteY8" fmla="*/ 116298 h 1013087"/>
                <a:gd name="connsiteX9" fmla="*/ 33597 w 1467942"/>
                <a:gd name="connsiteY9" fmla="*/ 984659 h 1013087"/>
                <a:gd name="connsiteX10" fmla="*/ 1439514 w 1467942"/>
                <a:gd name="connsiteY10" fmla="*/ 984659 h 1013087"/>
                <a:gd name="connsiteX11" fmla="*/ 1439514 w 1467942"/>
                <a:gd name="connsiteY11" fmla="*/ 116298 h 101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7942" h="1013087">
                  <a:moveTo>
                    <a:pt x="1315463" y="860607"/>
                  </a:moveTo>
                  <a:lnTo>
                    <a:pt x="157649" y="860607"/>
                  </a:lnTo>
                  <a:lnTo>
                    <a:pt x="157649" y="157649"/>
                  </a:lnTo>
                  <a:lnTo>
                    <a:pt x="1315463" y="157649"/>
                  </a:lnTo>
                  <a:lnTo>
                    <a:pt x="1315463" y="860607"/>
                  </a:lnTo>
                  <a:close/>
                  <a:moveTo>
                    <a:pt x="1439514" y="116298"/>
                  </a:moveTo>
                  <a:cubicBezTo>
                    <a:pt x="1439514" y="70813"/>
                    <a:pt x="1402299" y="33597"/>
                    <a:pt x="1356813" y="33597"/>
                  </a:cubicBezTo>
                  <a:lnTo>
                    <a:pt x="116298" y="33597"/>
                  </a:lnTo>
                  <a:cubicBezTo>
                    <a:pt x="70813" y="33597"/>
                    <a:pt x="33597" y="70813"/>
                    <a:pt x="33597" y="116298"/>
                  </a:cubicBezTo>
                  <a:lnTo>
                    <a:pt x="33597" y="984659"/>
                  </a:lnTo>
                  <a:lnTo>
                    <a:pt x="1439514" y="984659"/>
                  </a:lnTo>
                  <a:lnTo>
                    <a:pt x="1439514" y="116298"/>
                  </a:lnTo>
                  <a:close/>
                </a:path>
              </a:pathLst>
            </a:custGeom>
            <a:grpFill/>
            <a:ln w="20638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39AC5CC-CD33-4C2C-A0A5-E604BB341627}"/>
                </a:ext>
              </a:extLst>
            </p:cNvPr>
            <p:cNvSpPr/>
            <p:nvPr/>
          </p:nvSpPr>
          <p:spPr>
            <a:xfrm>
              <a:off x="5711840" y="6178790"/>
              <a:ext cx="1964149" cy="186077"/>
            </a:xfrm>
            <a:custGeom>
              <a:avLst/>
              <a:gdLst>
                <a:gd name="connsiteX0" fmla="*/ 1108710 w 1964148"/>
                <a:gd name="connsiteY0" fmla="*/ 33597 h 186077"/>
                <a:gd name="connsiteX1" fmla="*/ 1108710 w 1964148"/>
                <a:gd name="connsiteY1" fmla="*/ 54273 h 186077"/>
                <a:gd name="connsiteX2" fmla="*/ 1088035 w 1964148"/>
                <a:gd name="connsiteY2" fmla="*/ 74948 h 186077"/>
                <a:gd name="connsiteX3" fmla="*/ 881283 w 1964148"/>
                <a:gd name="connsiteY3" fmla="*/ 74948 h 186077"/>
                <a:gd name="connsiteX4" fmla="*/ 860607 w 1964148"/>
                <a:gd name="connsiteY4" fmla="*/ 54273 h 186077"/>
                <a:gd name="connsiteX5" fmla="*/ 860607 w 1964148"/>
                <a:gd name="connsiteY5" fmla="*/ 33597 h 186077"/>
                <a:gd name="connsiteX6" fmla="*/ 33597 w 1964148"/>
                <a:gd name="connsiteY6" fmla="*/ 33597 h 186077"/>
                <a:gd name="connsiteX7" fmla="*/ 33597 w 1964148"/>
                <a:gd name="connsiteY7" fmla="*/ 74948 h 186077"/>
                <a:gd name="connsiteX8" fmla="*/ 116298 w 1964148"/>
                <a:gd name="connsiteY8" fmla="*/ 157649 h 186077"/>
                <a:gd name="connsiteX9" fmla="*/ 1853019 w 1964148"/>
                <a:gd name="connsiteY9" fmla="*/ 157649 h 186077"/>
                <a:gd name="connsiteX10" fmla="*/ 1935720 w 1964148"/>
                <a:gd name="connsiteY10" fmla="*/ 74948 h 186077"/>
                <a:gd name="connsiteX11" fmla="*/ 1935720 w 1964148"/>
                <a:gd name="connsiteY11" fmla="*/ 33597 h 186077"/>
                <a:gd name="connsiteX12" fmla="*/ 1108710 w 1964148"/>
                <a:gd name="connsiteY12" fmla="*/ 33597 h 18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4148" h="186077">
                  <a:moveTo>
                    <a:pt x="1108710" y="33597"/>
                  </a:moveTo>
                  <a:lnTo>
                    <a:pt x="1108710" y="54273"/>
                  </a:lnTo>
                  <a:cubicBezTo>
                    <a:pt x="1108710" y="66678"/>
                    <a:pt x="1100440" y="74948"/>
                    <a:pt x="1088035" y="74948"/>
                  </a:cubicBezTo>
                  <a:lnTo>
                    <a:pt x="881283" y="74948"/>
                  </a:lnTo>
                  <a:cubicBezTo>
                    <a:pt x="868877" y="74948"/>
                    <a:pt x="860607" y="66678"/>
                    <a:pt x="860607" y="54273"/>
                  </a:cubicBezTo>
                  <a:lnTo>
                    <a:pt x="860607" y="33597"/>
                  </a:lnTo>
                  <a:lnTo>
                    <a:pt x="33597" y="33597"/>
                  </a:lnTo>
                  <a:lnTo>
                    <a:pt x="33597" y="74948"/>
                  </a:lnTo>
                  <a:cubicBezTo>
                    <a:pt x="33597" y="120433"/>
                    <a:pt x="70813" y="157649"/>
                    <a:pt x="116298" y="157649"/>
                  </a:cubicBezTo>
                  <a:lnTo>
                    <a:pt x="1853019" y="157649"/>
                  </a:lnTo>
                  <a:cubicBezTo>
                    <a:pt x="1898505" y="157649"/>
                    <a:pt x="1935720" y="120433"/>
                    <a:pt x="1935720" y="74948"/>
                  </a:cubicBezTo>
                  <a:lnTo>
                    <a:pt x="1935720" y="33597"/>
                  </a:lnTo>
                  <a:lnTo>
                    <a:pt x="1108710" y="33597"/>
                  </a:lnTo>
                  <a:close/>
                </a:path>
              </a:pathLst>
            </a:custGeom>
            <a:grpFill/>
            <a:ln w="20638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3D4D43-DDF5-4BC5-A555-D117E2DB68AC}"/>
              </a:ext>
            </a:extLst>
          </p:cNvPr>
          <p:cNvSpPr txBox="1"/>
          <p:nvPr/>
        </p:nvSpPr>
        <p:spPr>
          <a:xfrm>
            <a:off x="1033667" y="1672106"/>
            <a:ext cx="179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Stage: Pre-Validation</a:t>
            </a:r>
          </a:p>
          <a:p>
            <a:r>
              <a:rPr lang="en-IN" sz="1400" dirty="0"/>
              <a:t>Stage Number: 10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777872-DCB5-43C6-A672-DFBC19C07B86}"/>
              </a:ext>
            </a:extLst>
          </p:cNvPr>
          <p:cNvSpPr txBox="1"/>
          <p:nvPr/>
        </p:nvSpPr>
        <p:spPr>
          <a:xfrm>
            <a:off x="7798167" y="1672106"/>
            <a:ext cx="188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Stage: Post-Operation</a:t>
            </a:r>
          </a:p>
          <a:p>
            <a:r>
              <a:rPr lang="en-IN" sz="1400" dirty="0"/>
              <a:t>Stage Number: 40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7E1E60-BD6F-431B-913C-1250962215B1}"/>
              </a:ext>
            </a:extLst>
          </p:cNvPr>
          <p:cNvSpPr txBox="1"/>
          <p:nvPr/>
        </p:nvSpPr>
        <p:spPr>
          <a:xfrm>
            <a:off x="2112821" y="198756"/>
            <a:ext cx="614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Custom Workflows: </a:t>
            </a:r>
            <a:r>
              <a:rPr lang="en-IN" sz="2400" b="1" dirty="0"/>
              <a:t>Asynchronous Execution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050D0B-66B8-4324-9FA2-E5A7C082EB7B}"/>
              </a:ext>
            </a:extLst>
          </p:cNvPr>
          <p:cNvSpPr txBox="1"/>
          <p:nvPr/>
        </p:nvSpPr>
        <p:spPr>
          <a:xfrm>
            <a:off x="5576516" y="1310664"/>
            <a:ext cx="1689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System Main Event.</a:t>
            </a:r>
          </a:p>
          <a:p>
            <a:r>
              <a:rPr lang="en-IN" sz="1400" dirty="0"/>
              <a:t>No Plugins Allowed Here. </a:t>
            </a:r>
          </a:p>
          <a:p>
            <a:r>
              <a:rPr lang="en-IN" sz="1400" dirty="0"/>
              <a:t>Stage Number: 30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077B19-17C1-48D6-93AD-12BF314BEC90}"/>
              </a:ext>
            </a:extLst>
          </p:cNvPr>
          <p:cNvSpPr txBox="1"/>
          <p:nvPr/>
        </p:nvSpPr>
        <p:spPr>
          <a:xfrm>
            <a:off x="3272470" y="1697912"/>
            <a:ext cx="179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Stage: Pre-Operation</a:t>
            </a:r>
          </a:p>
          <a:p>
            <a:r>
              <a:rPr lang="en-IN" sz="1400" dirty="0"/>
              <a:t>Stage Number: 20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5F1736-AA51-4A09-847F-C1B159893AB3}"/>
              </a:ext>
            </a:extLst>
          </p:cNvPr>
          <p:cNvSpPr txBox="1"/>
          <p:nvPr/>
        </p:nvSpPr>
        <p:spPr>
          <a:xfrm>
            <a:off x="5029780" y="5219232"/>
            <a:ext cx="86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2E227C-CF71-4E58-BF94-96BE5F2CDEA8}"/>
              </a:ext>
            </a:extLst>
          </p:cNvPr>
          <p:cNvSpPr txBox="1"/>
          <p:nvPr/>
        </p:nvSpPr>
        <p:spPr>
          <a:xfrm>
            <a:off x="1221274" y="3403714"/>
            <a:ext cx="86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47D092-83C8-4AB9-BBCF-D93987AB5CF3}"/>
              </a:ext>
            </a:extLst>
          </p:cNvPr>
          <p:cNvCxnSpPr/>
          <p:nvPr/>
        </p:nvCxnSpPr>
        <p:spPr>
          <a:xfrm>
            <a:off x="2946400" y="965200"/>
            <a:ext cx="0" cy="211587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73FE679-0354-47D6-89B1-3E31C141DF1C}"/>
              </a:ext>
            </a:extLst>
          </p:cNvPr>
          <p:cNvSpPr txBox="1"/>
          <p:nvPr/>
        </p:nvSpPr>
        <p:spPr>
          <a:xfrm>
            <a:off x="2288208" y="2951636"/>
            <a:ext cx="157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Security check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BEE7B5-5BE5-4634-88F5-4B9BB104BC54}"/>
              </a:ext>
            </a:extLst>
          </p:cNvPr>
          <p:cNvSpPr/>
          <p:nvPr/>
        </p:nvSpPr>
        <p:spPr>
          <a:xfrm>
            <a:off x="10338222" y="1290762"/>
            <a:ext cx="1342705" cy="153460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Workflow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CC4F784-CA9E-4BE3-AFCE-220CFA635760}"/>
              </a:ext>
            </a:extLst>
          </p:cNvPr>
          <p:cNvSpPr/>
          <p:nvPr/>
        </p:nvSpPr>
        <p:spPr>
          <a:xfrm>
            <a:off x="9401411" y="1862514"/>
            <a:ext cx="955733" cy="194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043760-146D-4684-B0B9-95347CF61386}"/>
              </a:ext>
            </a:extLst>
          </p:cNvPr>
          <p:cNvCxnSpPr>
            <a:cxnSpLocks/>
          </p:cNvCxnSpPr>
          <p:nvPr/>
        </p:nvCxnSpPr>
        <p:spPr>
          <a:xfrm>
            <a:off x="10146477" y="771063"/>
            <a:ext cx="0" cy="401916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BD49B3-A4E5-4045-991A-2A8740010268}"/>
              </a:ext>
            </a:extLst>
          </p:cNvPr>
          <p:cNvSpPr txBox="1"/>
          <p:nvPr/>
        </p:nvSpPr>
        <p:spPr>
          <a:xfrm>
            <a:off x="10208329" y="2895931"/>
            <a:ext cx="2027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Not part of round trip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Triggered by main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Handled by different worker process.</a:t>
            </a:r>
          </a:p>
        </p:txBody>
      </p:sp>
    </p:spTree>
    <p:extLst>
      <p:ext uri="{BB962C8B-B14F-4D97-AF65-F5344CB8AC3E}">
        <p14:creationId xmlns:p14="http://schemas.microsoft.com/office/powerpoint/2010/main" val="2209848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Workflow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BAD122-12D7-4ED9-A5B1-E16E425C1C0C}"/>
              </a:ext>
            </a:extLst>
          </p:cNvPr>
          <p:cNvSpPr/>
          <p:nvPr/>
        </p:nvSpPr>
        <p:spPr>
          <a:xfrm>
            <a:off x="4531360" y="1899920"/>
            <a:ext cx="2245360" cy="260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Built-in Workflow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962F56-2CEA-4215-8204-95B296AD8557}"/>
              </a:ext>
            </a:extLst>
          </p:cNvPr>
          <p:cNvSpPr/>
          <p:nvPr/>
        </p:nvSpPr>
        <p:spPr>
          <a:xfrm>
            <a:off x="8646160" y="1899920"/>
            <a:ext cx="2245360" cy="260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Code (Custom Workflow)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7883EA5C-6595-4183-8271-9D6B4AB2C335}"/>
              </a:ext>
            </a:extLst>
          </p:cNvPr>
          <p:cNvSpPr/>
          <p:nvPr/>
        </p:nvSpPr>
        <p:spPr>
          <a:xfrm>
            <a:off x="5938520" y="1168400"/>
            <a:ext cx="383032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349851B4-01B4-4351-8984-B595D33BBC55}"/>
              </a:ext>
            </a:extLst>
          </p:cNvPr>
          <p:cNvSpPr/>
          <p:nvPr/>
        </p:nvSpPr>
        <p:spPr>
          <a:xfrm flipH="1">
            <a:off x="5750560" y="4500880"/>
            <a:ext cx="3942080" cy="843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50EDB-E3C6-4BBD-9F99-416936276AD1}"/>
              </a:ext>
            </a:extLst>
          </p:cNvPr>
          <p:cNvSpPr txBox="1"/>
          <p:nvPr/>
        </p:nvSpPr>
        <p:spPr>
          <a:xfrm>
            <a:off x="6827520" y="124560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Parameters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71FD5-D0F8-4423-8D04-F6BF5A6679EC}"/>
              </a:ext>
            </a:extLst>
          </p:cNvPr>
          <p:cNvSpPr txBox="1"/>
          <p:nvPr/>
        </p:nvSpPr>
        <p:spPr>
          <a:xfrm>
            <a:off x="6846148" y="4900414"/>
            <a:ext cx="203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Parameters </a:t>
            </a:r>
          </a:p>
        </p:txBody>
      </p:sp>
    </p:spTree>
    <p:extLst>
      <p:ext uri="{BB962C8B-B14F-4D97-AF65-F5344CB8AC3E}">
        <p14:creationId xmlns:p14="http://schemas.microsoft.com/office/powerpoint/2010/main" val="13863056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9994-F1AE-42E3-8F36-EDC71B0D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Plugin Vs Custom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6F04B-6459-434D-B9A3-AE99C505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If custom business logic needs to run manually, custom workflows can be chosen. Plugins always run based on server side events. </a:t>
            </a:r>
          </a:p>
          <a:p>
            <a:r>
              <a:rPr lang="en-IN" dirty="0"/>
              <a:t>Synchronous or Asynchronous requirements of custom business logic largely determines whether to choose plugin or workflow.  </a:t>
            </a:r>
          </a:p>
          <a:p>
            <a:r>
              <a:rPr lang="en-IN" dirty="0"/>
              <a:t>If custom business logic needs to run synchronously, we can go for Plugin, otherwise, workflow. </a:t>
            </a:r>
          </a:p>
          <a:p>
            <a:r>
              <a:rPr lang="en-IN" dirty="0"/>
              <a:t>Plugin allows custom business logic to run under current user security context, whereas in case of workflows, code runs under Workflow’s owner. </a:t>
            </a:r>
          </a:p>
          <a:p>
            <a:r>
              <a:rPr lang="en-IN" dirty="0"/>
              <a:t>Flexibility of impersonation is easily available with Plugins. </a:t>
            </a:r>
          </a:p>
          <a:p>
            <a:r>
              <a:rPr lang="en-IN" dirty="0"/>
              <a:t>“Wait functionality” is possible with custom workflows</a:t>
            </a:r>
          </a:p>
          <a:p>
            <a:r>
              <a:rPr lang="en-IN" dirty="0"/>
              <a:t> Workflows logs can be tracked as system jobs. They can be scheduled to run again if they have failed.</a:t>
            </a:r>
          </a:p>
          <a:p>
            <a:r>
              <a:rPr lang="en-IN" dirty="0"/>
              <a:t>Plugins support more messages apart from default CRUD messages. Workflow messages are limited.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0459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8763-A4F8-4394-A42A-24DF0C58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 to Console App Integration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A23B-D0EA-4F0C-9E61-AE54BF29E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Why Console App</a:t>
            </a:r>
          </a:p>
          <a:p>
            <a:r>
              <a:rPr lang="en-IN" dirty="0"/>
              <a:t> Simple command line tool that interacts with Dynamics 365.</a:t>
            </a:r>
          </a:p>
          <a:p>
            <a:r>
              <a:rPr lang="en-IN" dirty="0"/>
              <a:t>External tool outside of Dynamics 365 Scope.</a:t>
            </a:r>
          </a:p>
          <a:p>
            <a:r>
              <a:rPr lang="en-IN" dirty="0"/>
              <a:t>A way of demonstrating integrations of data from Dynamics 365 from different applications.</a:t>
            </a:r>
          </a:p>
          <a:p>
            <a:r>
              <a:rPr lang="en-IN" dirty="0"/>
              <a:t>Fastest way of learning Web Services as it is easy to debug with a simple breakpoint.</a:t>
            </a:r>
          </a:p>
          <a:p>
            <a:r>
              <a:rPr lang="en-IN" dirty="0"/>
              <a:t>Console Apps can be Utility tools that perform repetitive tasks such as Data Import, Data Cleansing, Deployment Automation etc.</a:t>
            </a:r>
          </a:p>
        </p:txBody>
      </p:sp>
    </p:spTree>
    <p:extLst>
      <p:ext uri="{BB962C8B-B14F-4D97-AF65-F5344CB8AC3E}">
        <p14:creationId xmlns:p14="http://schemas.microsoft.com/office/powerpoint/2010/main" val="8317017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 to Console App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Simplified Authentication</a:t>
            </a:r>
          </a:p>
          <a:p>
            <a:r>
              <a:rPr lang="en-US" dirty="0"/>
              <a:t>Calling a Web Service</a:t>
            </a:r>
          </a:p>
          <a:p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77116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Why Custom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Dynamics 365 is designed to be a generic product.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 targeted for any specific industry.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 is job of technical consultants to customize the product according to specification of requirements.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Some customizations are simply configurations.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Like adding a new field, creating a new Entity.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These simple configurations can be done from UI.</a:t>
            </a:r>
          </a:p>
          <a:p>
            <a:r>
              <a:rPr lang="en-US" sz="1800" dirty="0"/>
              <a:t>Some Customizations need coding. There is no way you can do it from UI.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381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Why Custom Code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Scenarios for Coding.</a:t>
            </a:r>
          </a:p>
          <a:p>
            <a:pPr lvl="1"/>
            <a:r>
              <a:rPr lang="en-US" dirty="0"/>
              <a:t>Eg 1: Sending data to different system. i.e. during integrations.</a:t>
            </a:r>
          </a:p>
          <a:p>
            <a:pPr lvl="1"/>
            <a:r>
              <a:rPr lang="en-US" dirty="0"/>
              <a:t>Eg 2: Receiving data from other systems like currency exchange data.</a:t>
            </a:r>
          </a:p>
          <a:p>
            <a:pPr lvl="1"/>
            <a:r>
              <a:rPr lang="en-US" dirty="0"/>
              <a:t>Eg 2: Creating a complex reports. </a:t>
            </a:r>
          </a:p>
          <a:p>
            <a:pPr lvl="1"/>
            <a:r>
              <a:rPr lang="en-US" dirty="0"/>
              <a:t>Eg 3: Complex calculation or business logic.</a:t>
            </a:r>
          </a:p>
          <a:p>
            <a:pPr lvl="1"/>
            <a:r>
              <a:rPr lang="en-US" dirty="0"/>
              <a:t>Eg 4: Repetitive Tasks. Automation of remainder emails.</a:t>
            </a:r>
          </a:p>
          <a:p>
            <a:pPr lvl="1"/>
            <a:r>
              <a:rPr lang="en-US" dirty="0"/>
              <a:t>Eg 5: Google Maps in Dynamics 365.</a:t>
            </a:r>
          </a:p>
          <a:p>
            <a:pPr lvl="1"/>
            <a:r>
              <a:rPr lang="en-US" dirty="0"/>
              <a:t>Eg 6: Data Import &amp; Export.</a:t>
            </a:r>
          </a:p>
          <a:p>
            <a:pPr lvl="1"/>
            <a:r>
              <a:rPr lang="en-US" dirty="0"/>
              <a:t>Eg 7: Deployment Automation.</a:t>
            </a:r>
          </a:p>
          <a:p>
            <a:pPr lvl="1"/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7078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Project Driven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Learn by Example Methodology</a:t>
            </a:r>
          </a:p>
          <a:p>
            <a:r>
              <a:rPr lang="en-US" sz="1800" dirty="0"/>
              <a:t>Sample Project: Contoso Insurance Management System.</a:t>
            </a:r>
          </a:p>
          <a:p>
            <a:r>
              <a:rPr lang="en-US" sz="1800" dirty="0"/>
              <a:t>Theoretical Concepts into Real World Use Cases.</a:t>
            </a:r>
            <a:endParaRPr lang="en-US" dirty="0"/>
          </a:p>
          <a:p>
            <a:pPr lvl="1"/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985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Project Driven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Contoso is a leading insurance company. They are looking for software to manage contacts and their policies. </a:t>
            </a:r>
          </a:p>
          <a:p>
            <a:r>
              <a:rPr lang="en-US" sz="1800" dirty="0"/>
              <a:t>They want policy records</a:t>
            </a:r>
            <a:endParaRPr lang="en-US" dirty="0"/>
          </a:p>
          <a:p>
            <a:pPr lvl="1"/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743753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14747</TotalTime>
  <Words>1975</Words>
  <Application>Microsoft Office PowerPoint</Application>
  <PresentationFormat>Widescreen</PresentationFormat>
  <Paragraphs>531</Paragraphs>
  <Slides>57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Corbel</vt:lpstr>
      <vt:lpstr>Wingdings</vt:lpstr>
      <vt:lpstr>Wingdings 2</vt:lpstr>
      <vt:lpstr>Frame</vt:lpstr>
      <vt:lpstr>Extending Dynamics 365 (Developer Training)</vt:lpstr>
      <vt:lpstr>  About me</vt:lpstr>
      <vt:lpstr>  Target Audience</vt:lpstr>
      <vt:lpstr>  Target Audience</vt:lpstr>
      <vt:lpstr>  Target Audience</vt:lpstr>
      <vt:lpstr>  Why Custom Code</vt:lpstr>
      <vt:lpstr>  Why Custom Code 2</vt:lpstr>
      <vt:lpstr>  Project Driven</vt:lpstr>
      <vt:lpstr>  Project Driven</vt:lpstr>
      <vt:lpstr>  Prerequisite 1</vt:lpstr>
      <vt:lpstr>  Prerequisite 2</vt:lpstr>
      <vt:lpstr>CRM Architecture</vt:lpstr>
      <vt:lpstr>What custom code you can write</vt:lpstr>
      <vt:lpstr>Understanding Architecture</vt:lpstr>
      <vt:lpstr>Web Services </vt:lpstr>
      <vt:lpstr>Web Services </vt:lpstr>
      <vt:lpstr>  Finding End Points</vt:lpstr>
      <vt:lpstr>Plug-in</vt:lpstr>
      <vt:lpstr>PowerPoint Presentation</vt:lpstr>
      <vt:lpstr>PowerPoint Presentation</vt:lpstr>
      <vt:lpstr>Plug-in Stages</vt:lpstr>
      <vt:lpstr>Plug-in Stages</vt:lpstr>
      <vt:lpstr>Plug-in Stages</vt:lpstr>
      <vt:lpstr>Plug-in Messages</vt:lpstr>
      <vt:lpstr>Plugin Development</vt:lpstr>
      <vt:lpstr>Plugin Development</vt:lpstr>
      <vt:lpstr>Data passed to Plugin by Platform</vt:lpstr>
      <vt:lpstr>Data passed to Plugin by Platform</vt:lpstr>
      <vt:lpstr>Reading Data from Primary Entity in Plugin</vt:lpstr>
      <vt:lpstr>Registering Plugin On More than One Message</vt:lpstr>
      <vt:lpstr>Second Plugin: Creating a Task</vt:lpstr>
      <vt:lpstr>Third Plugin: Duplicate Check</vt:lpstr>
      <vt:lpstr>Data Retrieval Techniques</vt:lpstr>
      <vt:lpstr>Handle exceptions in plug-ins</vt:lpstr>
      <vt:lpstr>Troubleshooting Plugins</vt:lpstr>
      <vt:lpstr>Debugging  Plugins</vt:lpstr>
      <vt:lpstr>Pre and post entity images </vt:lpstr>
      <vt:lpstr>Accessing Pre entity images </vt:lpstr>
      <vt:lpstr>Update Plugin</vt:lpstr>
      <vt:lpstr>Impersonation in plug-ins</vt:lpstr>
      <vt:lpstr>Pass data between plug-ins</vt:lpstr>
      <vt:lpstr>Plugin Deployment: Isolation Mode</vt:lpstr>
      <vt:lpstr>Understanding Context.Depth in Plugin</vt:lpstr>
      <vt:lpstr>Understanding Context.Depth in Plugin</vt:lpstr>
      <vt:lpstr>Handling Configuration data in a Plugin</vt:lpstr>
      <vt:lpstr>Asynchronous Plugin</vt:lpstr>
      <vt:lpstr>PowerPoint Presentation</vt:lpstr>
      <vt:lpstr>How to use execute method?</vt:lpstr>
      <vt:lpstr>Common Request Response Classes</vt:lpstr>
      <vt:lpstr>Custom Workflow Activities</vt:lpstr>
      <vt:lpstr>Demo: Custom Workflow Activities</vt:lpstr>
      <vt:lpstr>Custom Workflows:  Development</vt:lpstr>
      <vt:lpstr>PowerPoint Presentation</vt:lpstr>
      <vt:lpstr>Custom Workflow Activities</vt:lpstr>
      <vt:lpstr>Plugin Vs Custom Workflow</vt:lpstr>
      <vt:lpstr>CRM to Console App Integration</vt:lpstr>
      <vt:lpstr>CRM to Console App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Dynamics 365 (Developer Training)</dc:title>
  <dc:creator>Satish Reddy</dc:creator>
  <cp:lastModifiedBy>Satish Reddy</cp:lastModifiedBy>
  <cp:revision>47</cp:revision>
  <dcterms:created xsi:type="dcterms:W3CDTF">2018-10-15T08:45:21Z</dcterms:created>
  <dcterms:modified xsi:type="dcterms:W3CDTF">2018-10-26T18:35:18Z</dcterms:modified>
</cp:coreProperties>
</file>