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F0502020204030203" pitchFamily="34" charset="0"/>
      <p:regular r:id="rId42"/>
      <p:bold r:id="rId43"/>
      <p:italic r:id="rId44"/>
      <p:boldItalic r:id="rId45"/>
    </p:embeddedFont>
    <p:embeddedFont>
      <p:font typeface="Raleway"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614F86-C320-4E06-B602-EE61FDB8ACB3}">
  <a:tblStyle styleId="{34614F86-C320-4E06-B602-EE61FDB8AC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4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bcbf11d9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bcbf11d9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bcbf11d9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bcbf11d9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bcbf11d9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bcbf11d9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bcbf11d9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bcbf11d9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bde1b5c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bde1b5c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c0f82f0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c0f82f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bde1b5c8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bde1b5c8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https://docs.microsoft.com/en-us/dynamics365/customer-engagement/developer/clientapi/reference/save-event-arguments/getsavemode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bde1b5c8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bde1b5c8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https://docs.microsoft.com/en-us/dynamics365/customer-engagement/developer/clientapi/reference/save-event-arguments/getsavemode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aaba7e591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aaba7e59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c209c40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c209c4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https://docs.microsoft.com/en-us/dynamics365/customer-engagement/developer/clientapi/reference/save-event-arguments/getsavemode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c0f82f00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c0f82f00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https://docs.microsoft.com/en-us/dynamics365/customer-engagement/developer/clientapi/reference/save-event-arguments/getsavemode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bde1b5c8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bde1b5c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c0f82f0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c0f82f0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814cf7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814cf7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b9a0b074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b9a0b07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bde1b5c8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bde1b5c8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c3457e20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c3457e2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bcbf11d9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bcbf11d9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be964e8d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be964e8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c3457e2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c3457e2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c3457e20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c3457e20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b9a0b074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965474a9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965474a9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4bcbf11d9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4bcbf11d9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e340555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e340555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db3d23ee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db3d23ee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db3d23ee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db3d23e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db3d23e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db3d23e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db3d23ee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db3d23e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be964e8df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be964e8d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aaba7e591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aaba7e59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bee2e05e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bee2e05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209c40b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209c40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Microsoft Dynamics 365 Developer Training - Part 2</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Satish Reddy</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Getting formContext</a:t>
            </a:r>
            <a:endParaRPr/>
          </a:p>
          <a:p>
            <a:pPr marL="0" lvl="0" indent="0" algn="l" rtl="0">
              <a:spcBef>
                <a:spcPts val="1000"/>
              </a:spcBef>
              <a:spcAft>
                <a:spcPts val="1000"/>
              </a:spcAft>
              <a:buNone/>
            </a:pPr>
            <a:endParaRPr sz="2400" b="0"/>
          </a:p>
        </p:txBody>
      </p:sp>
      <p:grpSp>
        <p:nvGrpSpPr>
          <p:cNvPr id="142" name="Google Shape;142;p22"/>
          <p:cNvGrpSpPr/>
          <p:nvPr/>
        </p:nvGrpSpPr>
        <p:grpSpPr>
          <a:xfrm>
            <a:off x="0" y="1603400"/>
            <a:ext cx="9144001" cy="3309125"/>
            <a:chOff x="6566938" y="302947"/>
            <a:chExt cx="2654205" cy="2810536"/>
          </a:xfrm>
        </p:grpSpPr>
        <p:pic>
          <p:nvPicPr>
            <p:cNvPr id="143" name="Google Shape;143;p22"/>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144" name="Google Shape;144;p22"/>
            <p:cNvSpPr txBox="1"/>
            <p:nvPr/>
          </p:nvSpPr>
          <p:spPr>
            <a:xfrm>
              <a:off x="6679105" y="453894"/>
              <a:ext cx="24729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solidFill>
                    <a:srgbClr val="0101FD"/>
                  </a:solidFill>
                  <a:latin typeface="Courier New"/>
                  <a:ea typeface="Courier New"/>
                  <a:cs typeface="Courier New"/>
                  <a:sym typeface="Courier New"/>
                </a:rPr>
                <a:t>function</a:t>
              </a:r>
              <a:r>
                <a:rPr lang="en" sz="1800">
                  <a:solidFill>
                    <a:schemeClr val="dk2"/>
                  </a:solidFill>
                  <a:latin typeface="Courier New"/>
                  <a:ea typeface="Courier New"/>
                  <a:cs typeface="Courier New"/>
                  <a:sym typeface="Courier New"/>
                </a:rPr>
                <a:t> </a:t>
              </a:r>
              <a:r>
                <a:rPr lang="en" sz="1800">
                  <a:solidFill>
                    <a:srgbClr val="007D9A"/>
                  </a:solidFill>
                  <a:latin typeface="Courier New"/>
                  <a:ea typeface="Courier New"/>
                  <a:cs typeface="Courier New"/>
                  <a:sym typeface="Courier New"/>
                </a:rPr>
                <a:t>DisplayHelloWorld</a:t>
              </a:r>
              <a:r>
                <a:rPr lang="en" sz="1800">
                  <a:solidFill>
                    <a:schemeClr val="dk2"/>
                  </a:solidFill>
                  <a:latin typeface="Courier New"/>
                  <a:ea typeface="Courier New"/>
                  <a:cs typeface="Courier New"/>
                  <a:sym typeface="Courier New"/>
                </a:rPr>
                <a:t>(executionContext)</a:t>
              </a:r>
              <a:br>
                <a:rPr lang="en" sz="1800">
                  <a:solidFill>
                    <a:schemeClr val="dk2"/>
                  </a:solidFill>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    </a:t>
              </a:r>
              <a:r>
                <a:rPr lang="en" sz="1800">
                  <a:solidFill>
                    <a:srgbClr val="0101FD"/>
                  </a:solidFill>
                  <a:latin typeface="Courier New"/>
                  <a:ea typeface="Courier New"/>
                  <a:cs typeface="Courier New"/>
                  <a:sym typeface="Courier New"/>
                </a:rPr>
                <a:t>var</a:t>
              </a:r>
              <a:r>
                <a:rPr lang="en" sz="1800">
                  <a:solidFill>
                    <a:schemeClr val="dk2"/>
                  </a:solidFill>
                  <a:highlight>
                    <a:srgbClr val="FAFAFA"/>
                  </a:highlight>
                  <a:latin typeface="Courier New"/>
                  <a:ea typeface="Courier New"/>
                  <a:cs typeface="Courier New"/>
                  <a:sym typeface="Courier New"/>
                </a:rPr>
                <a:t> formContext = executionContext.getFormContext(); </a:t>
              </a:r>
              <a:r>
                <a:rPr lang="en" sz="1800">
                  <a:solidFill>
                    <a:srgbClr val="008000"/>
                  </a:solidFill>
                  <a:latin typeface="Courier New"/>
                  <a:ea typeface="Courier New"/>
                  <a:cs typeface="Courier New"/>
                  <a:sym typeface="Courier New"/>
                </a:rPr>
                <a:t> </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    </a:t>
              </a:r>
              <a:endParaRPr sz="1800">
                <a:solidFill>
                  <a:srgbClr val="0101FD"/>
                </a:solidFill>
                <a:latin typeface="Courier New"/>
                <a:ea typeface="Courier New"/>
                <a:cs typeface="Courier New"/>
                <a:sym typeface="Courier New"/>
              </a:endParaRPr>
            </a:p>
            <a:p>
              <a:pPr marL="0" lvl="0" indent="0" algn="l" rtl="0">
                <a:spcBef>
                  <a:spcPts val="800"/>
                </a:spcBef>
                <a:spcAft>
                  <a:spcPts val="0"/>
                </a:spcAft>
                <a:buClr>
                  <a:schemeClr val="dk2"/>
                </a:buClr>
                <a:buSzPts val="1100"/>
                <a:buFont typeface="Arial"/>
                <a:buNone/>
              </a:pPr>
              <a:r>
                <a:rPr lang="en" sz="1800">
                  <a:solidFill>
                    <a:schemeClr val="dk2"/>
                  </a:solidFill>
                  <a:highlight>
                    <a:srgbClr val="FAFAFA"/>
                  </a:highlight>
                  <a:latin typeface="Courier New"/>
                  <a:ea typeface="Courier New"/>
                  <a:cs typeface="Courier New"/>
                  <a:sym typeface="Courier New"/>
                </a:rPr>
                <a:t>}</a:t>
              </a:r>
              <a:endParaRPr sz="1800" b="1">
                <a:solidFill>
                  <a:schemeClr val="dk1"/>
                </a:solidFill>
                <a:latin typeface="Raleway"/>
                <a:ea typeface="Raleway"/>
                <a:cs typeface="Raleway"/>
                <a:sym typeface="Raleway"/>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formContext</a:t>
            </a:r>
            <a:endParaRPr/>
          </a:p>
        </p:txBody>
      </p:sp>
      <p:sp>
        <p:nvSpPr>
          <p:cNvPr id="150" name="Google Shape;150;p23"/>
          <p:cNvSpPr/>
          <p:nvPr/>
        </p:nvSpPr>
        <p:spPr>
          <a:xfrm>
            <a:off x="371775" y="1731850"/>
            <a:ext cx="5318100" cy="1261800"/>
          </a:xfrm>
          <a:prstGeom prst="wedgeRectCallout">
            <a:avLst>
              <a:gd name="adj1" fmla="val -19038"/>
              <a:gd name="adj2" fmla="val 5114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1200"/>
              </a:spcAft>
              <a:buClr>
                <a:schemeClr val="dk2"/>
              </a:buClr>
              <a:buSzPts val="1100"/>
              <a:buFont typeface="Arial"/>
              <a:buNone/>
            </a:pPr>
            <a:endParaRPr/>
          </a:p>
        </p:txBody>
      </p:sp>
      <p:sp>
        <p:nvSpPr>
          <p:cNvPr id="151" name="Google Shape;151;p23"/>
          <p:cNvSpPr/>
          <p:nvPr/>
        </p:nvSpPr>
        <p:spPr>
          <a:xfrm>
            <a:off x="371775" y="3280675"/>
            <a:ext cx="5318100" cy="1374300"/>
          </a:xfrm>
          <a:prstGeom prst="wedgeRectCallout">
            <a:avLst>
              <a:gd name="adj1" fmla="val -20066"/>
              <a:gd name="adj2" fmla="val 5055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title"/>
          </p:nvPr>
        </p:nvSpPr>
        <p:spPr>
          <a:xfrm>
            <a:off x="676325" y="1904913"/>
            <a:ext cx="5135400" cy="20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100"/>
              <a:t>Data object </a:t>
            </a:r>
            <a:endParaRPr sz="2000"/>
          </a:p>
          <a:p>
            <a:pPr marL="0" lvl="0" indent="0" algn="l" rtl="0">
              <a:spcBef>
                <a:spcPts val="1200"/>
              </a:spcBef>
              <a:spcAft>
                <a:spcPts val="0"/>
              </a:spcAft>
              <a:buClr>
                <a:schemeClr val="dk2"/>
              </a:buClr>
              <a:buSzPts val="1100"/>
              <a:buFont typeface="Arial"/>
              <a:buNone/>
            </a:pPr>
            <a:r>
              <a:rPr lang="en" sz="2000"/>
              <a:t>formContext.data.entity.attributes</a:t>
            </a:r>
            <a:endParaRPr sz="2100"/>
          </a:p>
          <a:p>
            <a:pPr marL="0" lvl="0" indent="0" algn="l" rtl="0">
              <a:spcBef>
                <a:spcPts val="1200"/>
              </a:spcBef>
              <a:spcAft>
                <a:spcPts val="1200"/>
              </a:spcAft>
              <a:buNone/>
            </a:pPr>
            <a:endParaRPr sz="2100"/>
          </a:p>
        </p:txBody>
      </p:sp>
      <p:sp>
        <p:nvSpPr>
          <p:cNvPr id="153" name="Google Shape;153;p23"/>
          <p:cNvSpPr txBox="1">
            <a:spLocks noGrp="1"/>
          </p:cNvSpPr>
          <p:nvPr>
            <p:ph type="title"/>
          </p:nvPr>
        </p:nvSpPr>
        <p:spPr>
          <a:xfrm>
            <a:off x="676325" y="3467227"/>
            <a:ext cx="5318100" cy="16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UI object </a:t>
            </a:r>
            <a:endParaRPr sz="2100"/>
          </a:p>
          <a:p>
            <a:pPr marL="0" lvl="0" indent="0" algn="l" rtl="0">
              <a:spcBef>
                <a:spcPts val="1200"/>
              </a:spcBef>
              <a:spcAft>
                <a:spcPts val="0"/>
              </a:spcAft>
              <a:buClr>
                <a:schemeClr val="dk2"/>
              </a:buClr>
              <a:buSzPts val="1100"/>
              <a:buFont typeface="Arial"/>
              <a:buNone/>
            </a:pPr>
            <a:r>
              <a:rPr lang="en" sz="2000"/>
              <a:t>formContext.ui.controls</a:t>
            </a:r>
            <a:endParaRPr sz="2100"/>
          </a:p>
          <a:p>
            <a:pPr marL="0" lvl="0" indent="0" algn="l" rtl="0">
              <a:spcBef>
                <a:spcPts val="1200"/>
              </a:spcBef>
              <a:spcAft>
                <a:spcPts val="1200"/>
              </a:spcAft>
              <a:buNone/>
            </a:pPr>
            <a:endParaRPr sz="2100"/>
          </a:p>
        </p:txBody>
      </p:sp>
      <p:sp>
        <p:nvSpPr>
          <p:cNvPr id="154" name="Google Shape;154;p23"/>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Data Object (attributes)</a:t>
            </a:r>
            <a:endParaRPr/>
          </a:p>
          <a:p>
            <a:pPr marL="0" lvl="0" indent="0" algn="l" rtl="0">
              <a:spcBef>
                <a:spcPts val="1000"/>
              </a:spcBef>
              <a:spcAft>
                <a:spcPts val="1000"/>
              </a:spcAft>
              <a:buNone/>
            </a:pPr>
            <a:endParaRPr sz="2400" b="0"/>
          </a:p>
        </p:txBody>
      </p:sp>
      <p:grpSp>
        <p:nvGrpSpPr>
          <p:cNvPr id="160" name="Google Shape;160;p24"/>
          <p:cNvGrpSpPr/>
          <p:nvPr/>
        </p:nvGrpSpPr>
        <p:grpSpPr>
          <a:xfrm>
            <a:off x="341" y="1603404"/>
            <a:ext cx="10487114" cy="3695574"/>
            <a:chOff x="6566938" y="302947"/>
            <a:chExt cx="3044067" cy="2810536"/>
          </a:xfrm>
        </p:grpSpPr>
        <p:pic>
          <p:nvPicPr>
            <p:cNvPr id="161" name="Google Shape;161;p24"/>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162" name="Google Shape;162;p24"/>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solidFill>
                    <a:srgbClr val="0101FD"/>
                  </a:solidFill>
                  <a:latin typeface="Courier New"/>
                  <a:ea typeface="Courier New"/>
                  <a:cs typeface="Courier New"/>
                  <a:sym typeface="Courier New"/>
                </a:rPr>
                <a:t>function</a:t>
              </a:r>
              <a:r>
                <a:rPr lang="en" sz="1800">
                  <a:solidFill>
                    <a:schemeClr val="dk2"/>
                  </a:solidFill>
                  <a:latin typeface="Courier New"/>
                  <a:ea typeface="Courier New"/>
                  <a:cs typeface="Courier New"/>
                  <a:sym typeface="Courier New"/>
                </a:rPr>
                <a:t> </a:t>
              </a:r>
              <a:r>
                <a:rPr lang="en" sz="1800">
                  <a:solidFill>
                    <a:srgbClr val="007D9A"/>
                  </a:solidFill>
                  <a:latin typeface="Courier New"/>
                  <a:ea typeface="Courier New"/>
                  <a:cs typeface="Courier New"/>
                  <a:sym typeface="Courier New"/>
                </a:rPr>
                <a:t>DisplayHelloWorld</a:t>
              </a:r>
              <a:r>
                <a:rPr lang="en" sz="1800">
                  <a:solidFill>
                    <a:schemeClr val="dk2"/>
                  </a:solidFill>
                  <a:latin typeface="Courier New"/>
                  <a:ea typeface="Courier New"/>
                  <a:cs typeface="Courier New"/>
                  <a:sym typeface="Courier New"/>
                </a:rPr>
                <a:t>(executionContext)</a:t>
              </a:r>
              <a:br>
                <a:rPr lang="en" sz="1800">
                  <a:solidFill>
                    <a:schemeClr val="dk2"/>
                  </a:solidFill>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  </a:t>
              </a:r>
              <a:r>
                <a:rPr lang="en" sz="1600">
                  <a:solidFill>
                    <a:srgbClr val="0101FD"/>
                  </a:solidFill>
                  <a:latin typeface="Courier New"/>
                  <a:ea typeface="Courier New"/>
                  <a:cs typeface="Courier New"/>
                  <a:sym typeface="Courier New"/>
                </a:rPr>
                <a:t>var</a:t>
              </a:r>
              <a:r>
                <a:rPr lang="en" sz="1600">
                  <a:solidFill>
                    <a:schemeClr val="dk2"/>
                  </a:solidFill>
                  <a:highlight>
                    <a:srgbClr val="FAFAFA"/>
                  </a:highlight>
                  <a:latin typeface="Courier New"/>
                  <a:ea typeface="Courier New"/>
                  <a:cs typeface="Courier New"/>
                  <a:sym typeface="Courier New"/>
                </a:rPr>
                <a:t> formContext = executionContext.getFormContext(); </a:t>
              </a:r>
              <a:r>
                <a:rPr lang="en" sz="1600">
                  <a:solidFill>
                    <a:srgbClr val="008000"/>
                  </a:solidFill>
                  <a:latin typeface="Courier New"/>
                  <a:ea typeface="Courier New"/>
                  <a:cs typeface="Courier New"/>
                  <a:sym typeface="Courier New"/>
                </a:rPr>
                <a:t> </a:t>
              </a:r>
              <a:endParaRPr sz="1600">
                <a:solidFill>
                  <a:srgbClr val="0101FD"/>
                </a:solidFill>
                <a:latin typeface="Courier New"/>
                <a:ea typeface="Courier New"/>
                <a:cs typeface="Courier New"/>
                <a:sym typeface="Courier New"/>
              </a:endParaRPr>
            </a:p>
            <a:p>
              <a:pPr marL="0" lvl="0" indent="0" algn="l" rtl="0">
                <a:spcBef>
                  <a:spcPts val="800"/>
                </a:spcBef>
                <a:spcAft>
                  <a:spcPts val="0"/>
                </a:spcAft>
                <a:buClr>
                  <a:schemeClr val="dk2"/>
                </a:buClr>
                <a:buSzPts val="1100"/>
                <a:buFont typeface="Arial"/>
                <a:buNone/>
              </a:pPr>
              <a:r>
                <a:rPr lang="en" sz="1600">
                  <a:solidFill>
                    <a:srgbClr val="0101FD"/>
                  </a:solidFill>
                  <a:latin typeface="Courier New"/>
                  <a:ea typeface="Courier New"/>
                  <a:cs typeface="Courier New"/>
                  <a:sym typeface="Courier New"/>
                </a:rPr>
                <a:t>var</a:t>
              </a:r>
              <a:r>
                <a:rPr lang="en" sz="1600">
                  <a:solidFill>
                    <a:schemeClr val="dk2"/>
                  </a:solidFill>
                  <a:highlight>
                    <a:srgbClr val="FAFAFA"/>
                  </a:highlight>
                  <a:latin typeface="Courier New"/>
                  <a:ea typeface="Courier New"/>
                  <a:cs typeface="Courier New"/>
                  <a:sym typeface="Courier New"/>
                </a:rPr>
                <a:t> firstName = </a:t>
              </a:r>
              <a:endParaRPr sz="1600">
                <a:solidFill>
                  <a:schemeClr val="dk2"/>
                </a:solidFill>
                <a:highlight>
                  <a:srgbClr val="FAFAFA"/>
                </a:highlight>
                <a:latin typeface="Courier New"/>
                <a:ea typeface="Courier New"/>
                <a:cs typeface="Courier New"/>
                <a:sym typeface="Courier New"/>
              </a:endParaRPr>
            </a:p>
            <a:p>
              <a:pPr marL="0" lvl="0" indent="0" algn="l" rtl="0">
                <a:spcBef>
                  <a:spcPts val="1200"/>
                </a:spcBef>
                <a:spcAft>
                  <a:spcPts val="0"/>
                </a:spcAft>
                <a:buClr>
                  <a:schemeClr val="dk2"/>
                </a:buClr>
                <a:buSzPts val="1100"/>
                <a:buFont typeface="Arial"/>
                <a:buNone/>
              </a:pPr>
              <a:r>
                <a:rPr lang="en" sz="1600">
                  <a:solidFill>
                    <a:schemeClr val="dk2"/>
                  </a:solidFill>
                  <a:latin typeface="Courier New"/>
                  <a:ea typeface="Courier New"/>
                  <a:cs typeface="Courier New"/>
                  <a:sym typeface="Courier New"/>
                </a:rPr>
                <a:t>formContext.data.entity.attributes.get(“</a:t>
              </a:r>
              <a:r>
                <a:rPr lang="en" sz="1600">
                  <a:solidFill>
                    <a:srgbClr val="A31515"/>
                  </a:solidFill>
                  <a:latin typeface="Courier New"/>
                  <a:ea typeface="Courier New"/>
                  <a:cs typeface="Courier New"/>
                  <a:sym typeface="Courier New"/>
                </a:rPr>
                <a:t>firstname</a:t>
              </a:r>
              <a:r>
                <a:rPr lang="en" sz="1600">
                  <a:solidFill>
                    <a:schemeClr val="dk2"/>
                  </a:solidFill>
                  <a:latin typeface="Courier New"/>
                  <a:ea typeface="Courier New"/>
                  <a:cs typeface="Courier New"/>
                  <a:sym typeface="Courier New"/>
                </a:rPr>
                <a:t>”).getValue();</a:t>
              </a:r>
              <a:endParaRPr sz="1600">
                <a:solidFill>
                  <a:schemeClr val="dk2"/>
                </a:solidFill>
                <a:latin typeface="Courier New"/>
                <a:ea typeface="Courier New"/>
                <a:cs typeface="Courier New"/>
                <a:sym typeface="Courier New"/>
              </a:endParaRPr>
            </a:p>
            <a:p>
              <a:pPr marL="0" lvl="0" indent="0" algn="l" rtl="0">
                <a:spcBef>
                  <a:spcPts val="1200"/>
                </a:spcBef>
                <a:spcAft>
                  <a:spcPts val="0"/>
                </a:spcAft>
                <a:buClr>
                  <a:schemeClr val="dk2"/>
                </a:buClr>
                <a:buSzPts val="1100"/>
                <a:buFont typeface="Arial"/>
                <a:buNone/>
              </a:pPr>
              <a:r>
                <a:rPr lang="en" sz="1600">
                  <a:solidFill>
                    <a:schemeClr val="dk2"/>
                  </a:solidFill>
                  <a:latin typeface="Courier New"/>
                  <a:ea typeface="Courier New"/>
                  <a:cs typeface="Courier New"/>
                  <a:sym typeface="Courier New"/>
                </a:rPr>
                <a:t>    // Or Use Shortcut</a:t>
              </a:r>
              <a:endParaRPr sz="1600">
                <a:solidFill>
                  <a:schemeClr val="dk2"/>
                </a:solidFill>
                <a:latin typeface="Courier New"/>
                <a:ea typeface="Courier New"/>
                <a:cs typeface="Courier New"/>
                <a:sym typeface="Courier New"/>
              </a:endParaRPr>
            </a:p>
            <a:p>
              <a:pPr marL="0" lvl="0" indent="0" algn="l" rtl="0">
                <a:spcBef>
                  <a:spcPts val="1200"/>
                </a:spcBef>
                <a:spcAft>
                  <a:spcPts val="0"/>
                </a:spcAft>
                <a:buClr>
                  <a:schemeClr val="dk2"/>
                </a:buClr>
                <a:buSzPts val="1100"/>
                <a:buFont typeface="Arial"/>
                <a:buNone/>
              </a:pPr>
              <a:r>
                <a:rPr lang="en" sz="1600" b="1">
                  <a:solidFill>
                    <a:srgbClr val="0101FD"/>
                  </a:solidFill>
                  <a:latin typeface="Courier New"/>
                  <a:ea typeface="Courier New"/>
                  <a:cs typeface="Courier New"/>
                  <a:sym typeface="Courier New"/>
                </a:rPr>
                <a:t>var</a:t>
              </a:r>
              <a:r>
                <a:rPr lang="en" sz="1600" b="1">
                  <a:solidFill>
                    <a:schemeClr val="dk2"/>
                  </a:solidFill>
                  <a:highlight>
                    <a:srgbClr val="FAFAFA"/>
                  </a:highlight>
                  <a:latin typeface="Courier New"/>
                  <a:ea typeface="Courier New"/>
                  <a:cs typeface="Courier New"/>
                  <a:sym typeface="Courier New"/>
                </a:rPr>
                <a:t> firstName = formContext.getAttribute(</a:t>
              </a:r>
              <a:r>
                <a:rPr lang="en" sz="1600" b="1">
                  <a:solidFill>
                    <a:srgbClr val="A31515"/>
                  </a:solidFill>
                  <a:latin typeface="Courier New"/>
                  <a:ea typeface="Courier New"/>
                  <a:cs typeface="Courier New"/>
                  <a:sym typeface="Courier New"/>
                </a:rPr>
                <a:t>"firstname"</a:t>
              </a:r>
              <a:r>
                <a:rPr lang="en" sz="1600" b="1">
                  <a:solidFill>
                    <a:schemeClr val="dk2"/>
                  </a:solidFill>
                  <a:highlight>
                    <a:srgbClr val="FAFAFA"/>
                  </a:highlight>
                  <a:latin typeface="Courier New"/>
                  <a:ea typeface="Courier New"/>
                  <a:cs typeface="Courier New"/>
                  <a:sym typeface="Courier New"/>
                </a:rPr>
                <a:t>).getValue();</a:t>
              </a:r>
              <a:r>
                <a:rPr lang="en" sz="1600">
                  <a:solidFill>
                    <a:schemeClr val="dk2"/>
                  </a:solidFill>
                  <a:highlight>
                    <a:srgbClr val="FAFAFA"/>
                  </a:highlight>
                  <a:latin typeface="Courier New"/>
                  <a:ea typeface="Courier New"/>
                  <a:cs typeface="Courier New"/>
                  <a:sym typeface="Courier New"/>
                </a:rPr>
                <a:t> </a:t>
              </a:r>
              <a:br>
                <a:rPr lang="en" sz="1600">
                  <a:solidFill>
                    <a:schemeClr val="dk2"/>
                  </a:solidFill>
                  <a:highlight>
                    <a:srgbClr val="FAFAFA"/>
                  </a:highlight>
                  <a:latin typeface="Courier New"/>
                  <a:ea typeface="Courier New"/>
                  <a:cs typeface="Courier New"/>
                  <a:sym typeface="Courier New"/>
                </a:rPr>
              </a:br>
              <a:r>
                <a:rPr lang="en" sz="1600">
                  <a:solidFill>
                    <a:schemeClr val="dk2"/>
                  </a:solidFill>
                  <a:highlight>
                    <a:srgbClr val="FAFAFA"/>
                  </a:highlight>
                  <a:latin typeface="Courier New"/>
                  <a:ea typeface="Courier New"/>
                  <a:cs typeface="Courier New"/>
                  <a:sym typeface="Courier New"/>
                </a:rPr>
                <a:t> </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a:t>
              </a:r>
              <a:endParaRPr sz="1800" b="1">
                <a:solidFill>
                  <a:schemeClr val="dk1"/>
                </a:solidFill>
                <a:latin typeface="Raleway"/>
                <a:ea typeface="Raleway"/>
                <a:cs typeface="Raleway"/>
                <a:sym typeface="Raleway"/>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83100" y="712150"/>
            <a:ext cx="6013800" cy="953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accent5"/>
                </a:solidFill>
              </a:rPr>
              <a:t>Form Notification</a:t>
            </a:r>
            <a:endParaRPr sz="2400" b="0"/>
          </a:p>
        </p:txBody>
      </p:sp>
      <p:grpSp>
        <p:nvGrpSpPr>
          <p:cNvPr id="168" name="Google Shape;168;p25"/>
          <p:cNvGrpSpPr/>
          <p:nvPr/>
        </p:nvGrpSpPr>
        <p:grpSpPr>
          <a:xfrm>
            <a:off x="-74820" y="1569744"/>
            <a:ext cx="7729576" cy="2028031"/>
            <a:chOff x="6654502" y="-45919"/>
            <a:chExt cx="2212053" cy="2028031"/>
          </a:xfrm>
        </p:grpSpPr>
        <p:pic>
          <p:nvPicPr>
            <p:cNvPr id="169" name="Google Shape;169;p25"/>
            <p:cNvPicPr preferRelativeResize="0"/>
            <p:nvPr/>
          </p:nvPicPr>
          <p:blipFill>
            <a:blip r:embed="rId3">
              <a:alphaModFix/>
            </a:blip>
            <a:stretch>
              <a:fillRect/>
            </a:stretch>
          </p:blipFill>
          <p:spPr>
            <a:xfrm>
              <a:off x="6654502" y="-45919"/>
              <a:ext cx="2212053" cy="1252574"/>
            </a:xfrm>
            <a:prstGeom prst="rect">
              <a:avLst/>
            </a:prstGeom>
            <a:noFill/>
            <a:ln>
              <a:noFill/>
            </a:ln>
          </p:spPr>
        </p:pic>
        <p:sp>
          <p:nvSpPr>
            <p:cNvPr id="170" name="Google Shape;170;p25"/>
            <p:cNvSpPr txBox="1"/>
            <p:nvPr/>
          </p:nvSpPr>
          <p:spPr>
            <a:xfrm>
              <a:off x="6735626" y="-21888"/>
              <a:ext cx="21105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800"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r>
                <a:rPr lang="en" sz="1800" b="1">
                  <a:solidFill>
                    <a:schemeClr val="dk1"/>
                  </a:solidFill>
                  <a:latin typeface="Raleway"/>
                  <a:ea typeface="Raleway"/>
                  <a:cs typeface="Raleway"/>
                  <a:sym typeface="Raleway"/>
                </a:rPr>
                <a:t>formContext.ui.setFormNotification(message, level, uniqueid)</a:t>
              </a:r>
              <a:endParaRPr sz="1800"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endParaRPr sz="1800" b="1">
                <a:solidFill>
                  <a:schemeClr val="dk1"/>
                </a:solidFill>
                <a:latin typeface="Raleway"/>
                <a:ea typeface="Raleway"/>
                <a:cs typeface="Raleway"/>
                <a:sym typeface="Raleway"/>
              </a:endParaRPr>
            </a:p>
            <a:p>
              <a:pPr marL="0" lvl="0" indent="0" algn="l" rtl="0">
                <a:spcBef>
                  <a:spcPts val="800"/>
                </a:spcBef>
                <a:spcAft>
                  <a:spcPts val="1000"/>
                </a:spcAft>
                <a:buClr>
                  <a:schemeClr val="dk2"/>
                </a:buClr>
                <a:buSzPts val="1100"/>
                <a:buFont typeface="Arial"/>
                <a:buNone/>
              </a:pPr>
              <a:endParaRPr sz="2400">
                <a:solidFill>
                  <a:schemeClr val="lt1"/>
                </a:solidFill>
                <a:latin typeface="Raleway"/>
                <a:ea typeface="Raleway"/>
                <a:cs typeface="Raleway"/>
                <a:sym typeface="Raleway"/>
              </a:endParaRPr>
            </a:p>
          </p:txBody>
        </p:sp>
      </p:grpSp>
      <p:grpSp>
        <p:nvGrpSpPr>
          <p:cNvPr id="171" name="Google Shape;171;p25"/>
          <p:cNvGrpSpPr/>
          <p:nvPr/>
        </p:nvGrpSpPr>
        <p:grpSpPr>
          <a:xfrm>
            <a:off x="150525" y="3890925"/>
            <a:ext cx="8904040" cy="1683900"/>
            <a:chOff x="6627818" y="430569"/>
            <a:chExt cx="2492174" cy="1683900"/>
          </a:xfrm>
        </p:grpSpPr>
        <p:pic>
          <p:nvPicPr>
            <p:cNvPr id="172" name="Google Shape;172;p25"/>
            <p:cNvPicPr preferRelativeResize="0"/>
            <p:nvPr/>
          </p:nvPicPr>
          <p:blipFill>
            <a:blip r:embed="rId3">
              <a:alphaModFix/>
            </a:blip>
            <a:stretch>
              <a:fillRect/>
            </a:stretch>
          </p:blipFill>
          <p:spPr>
            <a:xfrm>
              <a:off x="6627818" y="430569"/>
              <a:ext cx="2395803" cy="1252574"/>
            </a:xfrm>
            <a:prstGeom prst="rect">
              <a:avLst/>
            </a:prstGeom>
            <a:noFill/>
            <a:ln>
              <a:noFill/>
            </a:ln>
          </p:spPr>
        </p:pic>
        <p:sp>
          <p:nvSpPr>
            <p:cNvPr id="173" name="Google Shape;173;p25"/>
            <p:cNvSpPr txBox="1"/>
            <p:nvPr/>
          </p:nvSpPr>
          <p:spPr>
            <a:xfrm>
              <a:off x="6724192" y="430569"/>
              <a:ext cx="2395800" cy="16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800"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r>
                <a:rPr lang="en" sz="1800" b="1">
                  <a:solidFill>
                    <a:schemeClr val="dk1"/>
                  </a:solidFill>
                  <a:latin typeface="Raleway"/>
                  <a:ea typeface="Raleway"/>
                  <a:cs typeface="Raleway"/>
                  <a:sym typeface="Raleway"/>
                </a:rPr>
                <a:t>formContext.getControl(“attribute”).setNotification(message, uniqueId);</a:t>
              </a:r>
              <a:endParaRPr sz="1800"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endParaRPr sz="1800" b="1">
                <a:solidFill>
                  <a:schemeClr val="dk1"/>
                </a:solidFill>
                <a:latin typeface="Raleway"/>
                <a:ea typeface="Raleway"/>
                <a:cs typeface="Raleway"/>
                <a:sym typeface="Raleway"/>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
        <p:nvSpPr>
          <p:cNvPr id="174" name="Google Shape;174;p25"/>
          <p:cNvSpPr txBox="1">
            <a:spLocks noGrp="1"/>
          </p:cNvSpPr>
          <p:nvPr>
            <p:ph type="title"/>
          </p:nvPr>
        </p:nvSpPr>
        <p:spPr>
          <a:xfrm>
            <a:off x="0" y="2937225"/>
            <a:ext cx="6013800" cy="953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accent5"/>
                </a:solidFill>
              </a:rPr>
              <a:t>  Field Notification</a:t>
            </a:r>
            <a:endParaRPr sz="24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Setting attribute data </a:t>
            </a:r>
            <a:endParaRPr/>
          </a:p>
          <a:p>
            <a:pPr marL="0" lvl="0" indent="0" algn="l" rtl="0">
              <a:spcBef>
                <a:spcPts val="1000"/>
              </a:spcBef>
              <a:spcAft>
                <a:spcPts val="0"/>
              </a:spcAft>
              <a:buNone/>
            </a:pPr>
            <a:r>
              <a:rPr lang="en" sz="2400" b="0"/>
              <a:t>Set attribute value through JavaScript</a:t>
            </a:r>
            <a:endParaRPr sz="2400" b="0"/>
          </a:p>
          <a:p>
            <a:pPr marL="0" lvl="0" indent="0" algn="l" rtl="0">
              <a:spcBef>
                <a:spcPts val="1000"/>
              </a:spcBef>
              <a:spcAft>
                <a:spcPts val="1000"/>
              </a:spcAft>
              <a:buNone/>
            </a:pPr>
            <a:endParaRPr sz="2400" b="0"/>
          </a:p>
        </p:txBody>
      </p:sp>
      <p:grpSp>
        <p:nvGrpSpPr>
          <p:cNvPr id="180" name="Google Shape;180;p26"/>
          <p:cNvGrpSpPr/>
          <p:nvPr/>
        </p:nvGrpSpPr>
        <p:grpSpPr>
          <a:xfrm>
            <a:off x="867422" y="2549473"/>
            <a:ext cx="7403731" cy="2504994"/>
            <a:chOff x="6803275" y="427445"/>
            <a:chExt cx="2212050" cy="2504994"/>
          </a:xfrm>
        </p:grpSpPr>
        <p:pic>
          <p:nvPicPr>
            <p:cNvPr id="181" name="Google Shape;181;p26"/>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82" name="Google Shape;182;p2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800"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r>
                <a:rPr lang="en" sz="1800" b="1">
                  <a:solidFill>
                    <a:schemeClr val="dk1"/>
                  </a:solidFill>
                  <a:latin typeface="Raleway"/>
                  <a:ea typeface="Raleway"/>
                  <a:cs typeface="Raleway"/>
                  <a:sym typeface="Raleway"/>
                </a:rPr>
                <a:t>formContext.getAttribute(“logicalname”).setValue(“text”)</a:t>
              </a:r>
              <a:endParaRPr sz="1800" b="1">
                <a:solidFill>
                  <a:schemeClr val="dk1"/>
                </a:solidFill>
                <a:latin typeface="Raleway"/>
                <a:ea typeface="Raleway"/>
                <a:cs typeface="Raleway"/>
                <a:sym typeface="Raleway"/>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Auto Save</a:t>
            </a:r>
            <a:endParaRPr/>
          </a:p>
          <a:p>
            <a:pPr marL="457200" lvl="0" indent="-381000" algn="l" rtl="0">
              <a:spcBef>
                <a:spcPts val="1000"/>
              </a:spcBef>
              <a:spcAft>
                <a:spcPts val="0"/>
              </a:spcAft>
              <a:buSzPts val="2400"/>
              <a:buAutoNum type="arabicPeriod"/>
            </a:pPr>
            <a:r>
              <a:rPr lang="en" sz="2400" b="0"/>
              <a:t>Dynamics 365 </a:t>
            </a:r>
            <a:r>
              <a:rPr lang="en" sz="2400" b="0" u="sng">
                <a:solidFill>
                  <a:schemeClr val="dk1"/>
                </a:solidFill>
              </a:rPr>
              <a:t>automatically </a:t>
            </a:r>
            <a:r>
              <a:rPr lang="en" sz="2400" b="0"/>
              <a:t>saves the form if something is changed on the form.</a:t>
            </a:r>
            <a:endParaRPr sz="2400" b="0"/>
          </a:p>
          <a:p>
            <a:pPr marL="457200" lvl="0" indent="-381000" algn="l" rtl="0">
              <a:spcBef>
                <a:spcPts val="0"/>
              </a:spcBef>
              <a:spcAft>
                <a:spcPts val="0"/>
              </a:spcAft>
              <a:buSzPts val="2400"/>
              <a:buAutoNum type="arabicPeriod"/>
            </a:pPr>
            <a:r>
              <a:rPr lang="en" sz="2400" b="0"/>
              <a:t>It is enabled  by default. You can disable it. (This option is at System level, applies for all entities)</a:t>
            </a:r>
            <a:endParaRPr sz="2400" b="0"/>
          </a:p>
          <a:p>
            <a:pPr marL="457200" lvl="0" indent="-381000" algn="l" rtl="0">
              <a:spcBef>
                <a:spcPts val="0"/>
              </a:spcBef>
              <a:spcAft>
                <a:spcPts val="0"/>
              </a:spcAft>
              <a:buSzPts val="2400"/>
              <a:buAutoNum type="arabicPeriod"/>
            </a:pPr>
            <a:r>
              <a:rPr lang="en" sz="2400" b="0"/>
              <a:t>But, you </a:t>
            </a:r>
            <a:r>
              <a:rPr lang="en" sz="2400" b="0" u="sng">
                <a:solidFill>
                  <a:schemeClr val="dk1"/>
                </a:solidFill>
              </a:rPr>
              <a:t>cannot </a:t>
            </a:r>
            <a:r>
              <a:rPr lang="en" sz="2400" b="0"/>
              <a:t>enable or disable for </a:t>
            </a:r>
            <a:r>
              <a:rPr lang="en" sz="2400" b="0" u="sng">
                <a:solidFill>
                  <a:schemeClr val="dk1"/>
                </a:solidFill>
              </a:rPr>
              <a:t>specific entities</a:t>
            </a:r>
            <a:r>
              <a:rPr lang="en" sz="2400" b="0"/>
              <a:t>.</a:t>
            </a:r>
            <a:endParaRPr sz="2400" b="0"/>
          </a:p>
          <a:p>
            <a:pPr marL="0" lvl="0" indent="0" algn="l" rtl="0">
              <a:spcBef>
                <a:spcPts val="1000"/>
              </a:spcBef>
              <a:spcAft>
                <a:spcPts val="1000"/>
              </a:spcAft>
              <a:buNone/>
            </a:pPr>
            <a:endParaRPr sz="2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Getting formContext</a:t>
            </a:r>
            <a:endParaRPr/>
          </a:p>
          <a:p>
            <a:pPr marL="0" lvl="0" indent="0" algn="l" rtl="0">
              <a:spcBef>
                <a:spcPts val="1000"/>
              </a:spcBef>
              <a:spcAft>
                <a:spcPts val="1000"/>
              </a:spcAft>
              <a:buNone/>
            </a:pPr>
            <a:endParaRPr sz="2400" b="0"/>
          </a:p>
        </p:txBody>
      </p:sp>
      <p:grpSp>
        <p:nvGrpSpPr>
          <p:cNvPr id="193" name="Google Shape;193;p28"/>
          <p:cNvGrpSpPr/>
          <p:nvPr/>
        </p:nvGrpSpPr>
        <p:grpSpPr>
          <a:xfrm>
            <a:off x="0" y="1603400"/>
            <a:ext cx="10487114" cy="3309125"/>
            <a:chOff x="6566938" y="302947"/>
            <a:chExt cx="3044067" cy="2810536"/>
          </a:xfrm>
        </p:grpSpPr>
        <p:pic>
          <p:nvPicPr>
            <p:cNvPr id="194" name="Google Shape;194;p28"/>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195" name="Google Shape;195;p28"/>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solidFill>
                    <a:srgbClr val="0101FD"/>
                  </a:solidFill>
                  <a:latin typeface="Courier New"/>
                  <a:ea typeface="Courier New"/>
                  <a:cs typeface="Courier New"/>
                  <a:sym typeface="Courier New"/>
                </a:rPr>
                <a:t>function</a:t>
              </a:r>
              <a:r>
                <a:rPr lang="en" sz="1800">
                  <a:solidFill>
                    <a:schemeClr val="dk2"/>
                  </a:solidFill>
                  <a:latin typeface="Courier New"/>
                  <a:ea typeface="Courier New"/>
                  <a:cs typeface="Courier New"/>
                  <a:sym typeface="Courier New"/>
                </a:rPr>
                <a:t> </a:t>
              </a:r>
              <a:r>
                <a:rPr lang="en" sz="1800">
                  <a:solidFill>
                    <a:srgbClr val="007D9A"/>
                  </a:solidFill>
                  <a:latin typeface="Courier New"/>
                  <a:ea typeface="Courier New"/>
                  <a:cs typeface="Courier New"/>
                  <a:sym typeface="Courier New"/>
                </a:rPr>
                <a:t>DisplayHelloWorld</a:t>
              </a:r>
              <a:r>
                <a:rPr lang="en" sz="1800">
                  <a:solidFill>
                    <a:schemeClr val="dk2"/>
                  </a:solidFill>
                  <a:latin typeface="Courier New"/>
                  <a:ea typeface="Courier New"/>
                  <a:cs typeface="Courier New"/>
                  <a:sym typeface="Courier New"/>
                </a:rPr>
                <a:t>(executionContext)</a:t>
              </a:r>
              <a:br>
                <a:rPr lang="en" sz="1800">
                  <a:solidFill>
                    <a:schemeClr val="dk2"/>
                  </a:solidFill>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  </a:t>
              </a:r>
              <a:r>
                <a:rPr lang="en" sz="1600">
                  <a:solidFill>
                    <a:srgbClr val="0101FD"/>
                  </a:solidFill>
                  <a:latin typeface="Courier New"/>
                  <a:ea typeface="Courier New"/>
                  <a:cs typeface="Courier New"/>
                  <a:sym typeface="Courier New"/>
                </a:rPr>
                <a:t>var</a:t>
              </a:r>
              <a:r>
                <a:rPr lang="en" sz="1600">
                  <a:solidFill>
                    <a:schemeClr val="dk2"/>
                  </a:solidFill>
                  <a:highlight>
                    <a:srgbClr val="FAFAFA"/>
                  </a:highlight>
                  <a:latin typeface="Courier New"/>
                  <a:ea typeface="Courier New"/>
                  <a:cs typeface="Courier New"/>
                  <a:sym typeface="Courier New"/>
                </a:rPr>
                <a:t> formContext = executionContext.getFormContext(); </a:t>
              </a:r>
              <a:r>
                <a:rPr lang="en" sz="1600">
                  <a:solidFill>
                    <a:srgbClr val="008000"/>
                  </a:solidFill>
                  <a:latin typeface="Courier New"/>
                  <a:ea typeface="Courier New"/>
                  <a:cs typeface="Courier New"/>
                  <a:sym typeface="Courier New"/>
                </a:rPr>
                <a:t> </a:t>
              </a:r>
              <a:br>
                <a:rPr lang="en" sz="1600">
                  <a:solidFill>
                    <a:schemeClr val="dk2"/>
                  </a:solidFill>
                  <a:highlight>
                    <a:srgbClr val="FAFAFA"/>
                  </a:highlight>
                  <a:latin typeface="Courier New"/>
                  <a:ea typeface="Courier New"/>
                  <a:cs typeface="Courier New"/>
                  <a:sym typeface="Courier New"/>
                </a:rPr>
              </a:br>
              <a:r>
                <a:rPr lang="en" sz="1600">
                  <a:solidFill>
                    <a:schemeClr val="dk2"/>
                  </a:solidFill>
                  <a:highlight>
                    <a:srgbClr val="FAFAFA"/>
                  </a:highlight>
                  <a:latin typeface="Courier New"/>
                  <a:ea typeface="Courier New"/>
                  <a:cs typeface="Courier New"/>
                  <a:sym typeface="Courier New"/>
                </a:rPr>
                <a:t>  </a:t>
              </a:r>
              <a:endParaRPr sz="1600">
                <a:solidFill>
                  <a:schemeClr val="dk2"/>
                </a:solidFill>
                <a:highlight>
                  <a:srgbClr val="FAFAFA"/>
                </a:highlight>
                <a:latin typeface="Courier New"/>
                <a:ea typeface="Courier New"/>
                <a:cs typeface="Courier New"/>
                <a:sym typeface="Courier New"/>
              </a:endParaRPr>
            </a:p>
            <a:p>
              <a:pPr marL="0" lvl="0" indent="0" algn="l" rtl="0">
                <a:spcBef>
                  <a:spcPts val="800"/>
                </a:spcBef>
                <a:spcAft>
                  <a:spcPts val="0"/>
                </a:spcAft>
                <a:buClr>
                  <a:schemeClr val="dk2"/>
                </a:buClr>
                <a:buSzPts val="1100"/>
                <a:buFont typeface="Arial"/>
                <a:buNone/>
              </a:pPr>
              <a:r>
                <a:rPr lang="en" sz="1600">
                  <a:solidFill>
                    <a:srgbClr val="0101FD"/>
                  </a:solidFill>
                  <a:latin typeface="Courier New"/>
                  <a:ea typeface="Courier New"/>
                  <a:cs typeface="Courier New"/>
                  <a:sym typeface="Courier New"/>
                </a:rPr>
                <a:t>var</a:t>
              </a:r>
              <a:r>
                <a:rPr lang="en" sz="1600">
                  <a:solidFill>
                    <a:schemeClr val="dk2"/>
                  </a:solidFill>
                  <a:highlight>
                    <a:srgbClr val="FAFAFA"/>
                  </a:highlight>
                  <a:latin typeface="Courier New"/>
                  <a:ea typeface="Courier New"/>
                  <a:cs typeface="Courier New"/>
                  <a:sym typeface="Courier New"/>
                </a:rPr>
                <a:t> firstName = </a:t>
              </a:r>
              <a:endParaRPr sz="1600">
                <a:solidFill>
                  <a:schemeClr val="dk2"/>
                </a:solidFill>
                <a:highlight>
                  <a:srgbClr val="FAFAFA"/>
                </a:highlight>
                <a:latin typeface="Courier New"/>
                <a:ea typeface="Courier New"/>
                <a:cs typeface="Courier New"/>
                <a:sym typeface="Courier New"/>
              </a:endParaRPr>
            </a:p>
            <a:p>
              <a:pPr marL="0" lvl="0" indent="0" algn="l" rtl="0">
                <a:spcBef>
                  <a:spcPts val="1200"/>
                </a:spcBef>
                <a:spcAft>
                  <a:spcPts val="0"/>
                </a:spcAft>
                <a:buClr>
                  <a:schemeClr val="dk2"/>
                </a:buClr>
                <a:buSzPts val="1100"/>
                <a:buFont typeface="Arial"/>
                <a:buNone/>
              </a:pPr>
              <a:r>
                <a:rPr lang="en" sz="1600">
                  <a:solidFill>
                    <a:schemeClr val="dk2"/>
                  </a:solidFill>
                  <a:latin typeface="Courier New"/>
                  <a:ea typeface="Courier New"/>
                  <a:cs typeface="Courier New"/>
                  <a:sym typeface="Courier New"/>
                </a:rPr>
                <a:t>formContext.data.entity.attributes.get(“</a:t>
              </a:r>
              <a:r>
                <a:rPr lang="en" sz="1600">
                  <a:solidFill>
                    <a:srgbClr val="A31515"/>
                  </a:solidFill>
                  <a:latin typeface="Courier New"/>
                  <a:ea typeface="Courier New"/>
                  <a:cs typeface="Courier New"/>
                  <a:sym typeface="Courier New"/>
                </a:rPr>
                <a:t>firstname</a:t>
              </a:r>
              <a:r>
                <a:rPr lang="en" sz="1600">
                  <a:solidFill>
                    <a:schemeClr val="dk2"/>
                  </a:solidFill>
                  <a:latin typeface="Courier New"/>
                  <a:ea typeface="Courier New"/>
                  <a:cs typeface="Courier New"/>
                  <a:sym typeface="Courier New"/>
                </a:rPr>
                <a:t>”).getValue();</a:t>
              </a:r>
              <a:endParaRPr sz="1600">
                <a:solidFill>
                  <a:srgbClr val="0101FD"/>
                </a:solidFill>
                <a:latin typeface="Courier New"/>
                <a:ea typeface="Courier New"/>
                <a:cs typeface="Courier New"/>
                <a:sym typeface="Courier New"/>
              </a:endParaRPr>
            </a:p>
            <a:p>
              <a:pPr marL="0" lvl="0" indent="0" algn="l" rtl="0">
                <a:spcBef>
                  <a:spcPts val="1200"/>
                </a:spcBef>
                <a:spcAft>
                  <a:spcPts val="0"/>
                </a:spcAft>
                <a:buClr>
                  <a:schemeClr val="dk2"/>
                </a:buClr>
                <a:buSzPts val="1100"/>
                <a:buFont typeface="Arial"/>
                <a:buNone/>
              </a:pPr>
              <a:r>
                <a:rPr lang="en" sz="1600">
                  <a:solidFill>
                    <a:srgbClr val="0101FD"/>
                  </a:solidFill>
                  <a:latin typeface="Courier New"/>
                  <a:ea typeface="Courier New"/>
                  <a:cs typeface="Courier New"/>
                  <a:sym typeface="Courier New"/>
                </a:rPr>
                <a:t>var</a:t>
              </a:r>
              <a:r>
                <a:rPr lang="en" sz="1600">
                  <a:solidFill>
                    <a:schemeClr val="dk2"/>
                  </a:solidFill>
                  <a:highlight>
                    <a:srgbClr val="FAFAFA"/>
                  </a:highlight>
                  <a:latin typeface="Courier New"/>
                  <a:ea typeface="Courier New"/>
                  <a:cs typeface="Courier New"/>
                  <a:sym typeface="Courier New"/>
                </a:rPr>
                <a:t> firstName = formContext.getAttribute(</a:t>
              </a:r>
              <a:r>
                <a:rPr lang="en" sz="1600">
                  <a:solidFill>
                    <a:srgbClr val="A31515"/>
                  </a:solidFill>
                  <a:latin typeface="Courier New"/>
                  <a:ea typeface="Courier New"/>
                  <a:cs typeface="Courier New"/>
                  <a:sym typeface="Courier New"/>
                </a:rPr>
                <a:t>"firstname"</a:t>
              </a:r>
              <a:r>
                <a:rPr lang="en" sz="1600">
                  <a:solidFill>
                    <a:schemeClr val="dk2"/>
                  </a:solidFill>
                  <a:highlight>
                    <a:srgbClr val="FAFAFA"/>
                  </a:highlight>
                  <a:latin typeface="Courier New"/>
                  <a:ea typeface="Courier New"/>
                  <a:cs typeface="Courier New"/>
                  <a:sym typeface="Courier New"/>
                </a:rPr>
                <a:t>).getValue(); </a:t>
              </a:r>
              <a:br>
                <a:rPr lang="en" sz="1600">
                  <a:solidFill>
                    <a:schemeClr val="dk2"/>
                  </a:solidFill>
                  <a:highlight>
                    <a:srgbClr val="FAFAFA"/>
                  </a:highlight>
                  <a:latin typeface="Courier New"/>
                  <a:ea typeface="Courier New"/>
                  <a:cs typeface="Courier New"/>
                  <a:sym typeface="Courier New"/>
                </a:rPr>
              </a:br>
              <a:r>
                <a:rPr lang="en" sz="1600">
                  <a:solidFill>
                    <a:schemeClr val="dk2"/>
                  </a:solidFill>
                  <a:highlight>
                    <a:srgbClr val="FAFAFA"/>
                  </a:highlight>
                  <a:latin typeface="Courier New"/>
                  <a:ea typeface="Courier New"/>
                  <a:cs typeface="Courier New"/>
                  <a:sym typeface="Courier New"/>
                </a:rPr>
                <a:t> </a:t>
              </a:r>
              <a:br>
                <a:rPr lang="en" sz="1800">
                  <a:solidFill>
                    <a:schemeClr val="dk2"/>
                  </a:solidFill>
                  <a:highlight>
                    <a:srgbClr val="FAFAFA"/>
                  </a:highlight>
                  <a:latin typeface="Courier New"/>
                  <a:ea typeface="Courier New"/>
                  <a:cs typeface="Courier New"/>
                  <a:sym typeface="Courier New"/>
                </a:rPr>
              </a:br>
              <a:r>
                <a:rPr lang="en" sz="1800">
                  <a:solidFill>
                    <a:schemeClr val="dk2"/>
                  </a:solidFill>
                  <a:highlight>
                    <a:srgbClr val="FAFAFA"/>
                  </a:highlight>
                  <a:latin typeface="Courier New"/>
                  <a:ea typeface="Courier New"/>
                  <a:cs typeface="Courier New"/>
                  <a:sym typeface="Courier New"/>
                </a:rPr>
                <a:t>}</a:t>
              </a:r>
              <a:endParaRPr sz="1800" b="1">
                <a:solidFill>
                  <a:schemeClr val="dk1"/>
                </a:solidFill>
                <a:latin typeface="Raleway"/>
                <a:ea typeface="Raleway"/>
                <a:cs typeface="Raleway"/>
                <a:sym typeface="Raleway"/>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Namespace Notation</a:t>
            </a:r>
            <a:endParaRPr/>
          </a:p>
          <a:p>
            <a:pPr marL="0" lvl="0" indent="0" algn="l" rtl="0">
              <a:spcBef>
                <a:spcPts val="1000"/>
              </a:spcBef>
              <a:spcAft>
                <a:spcPts val="1000"/>
              </a:spcAft>
              <a:buNone/>
            </a:pPr>
            <a:endParaRPr sz="2400" b="0"/>
          </a:p>
        </p:txBody>
      </p:sp>
      <p:grpSp>
        <p:nvGrpSpPr>
          <p:cNvPr id="201" name="Google Shape;201;p29"/>
          <p:cNvGrpSpPr/>
          <p:nvPr/>
        </p:nvGrpSpPr>
        <p:grpSpPr>
          <a:xfrm>
            <a:off x="0" y="1603400"/>
            <a:ext cx="10487114" cy="3309125"/>
            <a:chOff x="6566938" y="302947"/>
            <a:chExt cx="3044067" cy="2810536"/>
          </a:xfrm>
        </p:grpSpPr>
        <p:pic>
          <p:nvPicPr>
            <p:cNvPr id="202" name="Google Shape;202;p29"/>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203" name="Google Shape;203;p29"/>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rgbClr val="0101FD"/>
                  </a:solidFill>
                  <a:latin typeface="Courier New"/>
                  <a:ea typeface="Courier New"/>
                  <a:cs typeface="Courier New"/>
                  <a:sym typeface="Courier New"/>
                </a:rPr>
                <a:t>var</a:t>
              </a:r>
              <a:r>
                <a:rPr lang="en" b="1">
                  <a:solidFill>
                    <a:schemeClr val="dk2"/>
                  </a:solidFill>
                  <a:highlight>
                    <a:srgbClr val="FAFAFA"/>
                  </a:highlight>
                  <a:latin typeface="Courier New"/>
                  <a:ea typeface="Courier New"/>
                  <a:cs typeface="Courier New"/>
                  <a:sym typeface="Courier New"/>
                </a:rPr>
                <a:t> Sdk = </a:t>
              </a:r>
              <a:r>
                <a:rPr lang="en" b="1">
                  <a:solidFill>
                    <a:srgbClr val="0101FD"/>
                  </a:solidFill>
                  <a:latin typeface="Courier New"/>
                  <a:ea typeface="Courier New"/>
                  <a:cs typeface="Courier New"/>
                  <a:sym typeface="Courier New"/>
                </a:rPr>
                <a:t>window</a:t>
              </a:r>
              <a:r>
                <a:rPr lang="en" b="1">
                  <a:solidFill>
                    <a:schemeClr val="dk2"/>
                  </a:solidFill>
                  <a:highlight>
                    <a:srgbClr val="FAFAFA"/>
                  </a:highlight>
                  <a:latin typeface="Courier New"/>
                  <a:ea typeface="Courier New"/>
                  <a:cs typeface="Courier New"/>
                  <a:sym typeface="Courier New"/>
                </a:rPr>
                <a:t>.Sdk || {};</a:t>
              </a:r>
              <a:br>
                <a:rPr lang="en" b="1">
                  <a:solidFill>
                    <a:schemeClr val="dk2"/>
                  </a:solidFill>
                  <a:highlight>
                    <a:srgbClr val="FAFAFA"/>
                  </a:highlight>
                  <a:latin typeface="Courier New"/>
                  <a:ea typeface="Courier New"/>
                  <a:cs typeface="Courier New"/>
                  <a:sym typeface="Courier New"/>
                </a:rPr>
              </a:br>
              <a:r>
                <a:rPr lang="en" b="1">
                  <a:solidFill>
                    <a:schemeClr val="dk2"/>
                  </a:solidFill>
                  <a:highlight>
                    <a:srgbClr val="FAFAFA"/>
                  </a:highlight>
                  <a:latin typeface="Courier New"/>
                  <a:ea typeface="Courier New"/>
                  <a:cs typeface="Courier New"/>
                  <a:sym typeface="Courier New"/>
                </a:rPr>
                <a:t>(</a:t>
              </a:r>
              <a:r>
                <a:rPr lang="en" b="1">
                  <a:solidFill>
                    <a:srgbClr val="0101FD"/>
                  </a:solidFill>
                  <a:latin typeface="Courier New"/>
                  <a:ea typeface="Courier New"/>
                  <a:cs typeface="Courier New"/>
                  <a:sym typeface="Courier New"/>
                </a:rPr>
                <a:t>function</a:t>
              </a:r>
              <a:r>
                <a:rPr lang="en" b="1">
                  <a:solidFill>
                    <a:schemeClr val="dk2"/>
                  </a:solidFill>
                  <a:latin typeface="Courier New"/>
                  <a:ea typeface="Courier New"/>
                  <a:cs typeface="Courier New"/>
                  <a:sym typeface="Courier New"/>
                </a:rPr>
                <a:t> () </a:t>
              </a:r>
              <a:r>
                <a:rPr lang="en" b="1">
                  <a:solidFill>
                    <a:schemeClr val="dk2"/>
                  </a:solidFill>
                  <a:highlight>
                    <a:srgbClr val="FAFAFA"/>
                  </a:highlight>
                  <a:latin typeface="Courier New"/>
                  <a:ea typeface="Courier New"/>
                  <a:cs typeface="Courier New"/>
                  <a:sym typeface="Courier New"/>
                </a:rPr>
                <a:t>{</a:t>
              </a:r>
              <a:br>
                <a:rPr lang="en" b="1">
                  <a:solidFill>
                    <a:schemeClr val="dk2"/>
                  </a:solidFill>
                  <a:highlight>
                    <a:srgbClr val="FAFAFA"/>
                  </a:highlight>
                  <a:latin typeface="Courier New"/>
                  <a:ea typeface="Courier New"/>
                  <a:cs typeface="Courier New"/>
                  <a:sym typeface="Courier New"/>
                </a:rPr>
              </a:br>
              <a:r>
                <a:rPr lang="en" b="1">
                  <a:solidFill>
                    <a:schemeClr val="dk2"/>
                  </a:solidFill>
                  <a:highlight>
                    <a:srgbClr val="FAFAFA"/>
                  </a:highlight>
                  <a:latin typeface="Courier New"/>
                  <a:ea typeface="Courier New"/>
                  <a:cs typeface="Courier New"/>
                  <a:sym typeface="Courier New"/>
                </a:rPr>
                <a:t>       </a:t>
              </a:r>
              <a:r>
                <a:rPr lang="en" b="1">
                  <a:solidFill>
                    <a:srgbClr val="008000"/>
                  </a:solidFill>
                  <a:latin typeface="Courier New"/>
                  <a:ea typeface="Courier New"/>
                  <a:cs typeface="Courier New"/>
                  <a:sym typeface="Courier New"/>
                </a:rPr>
                <a:t>// Code to run in the form OnLoad event</a:t>
              </a:r>
              <a:br>
                <a:rPr lang="en" b="1">
                  <a:solidFill>
                    <a:schemeClr val="dk2"/>
                  </a:solidFill>
                  <a:highlight>
                    <a:srgbClr val="FAFAFA"/>
                  </a:highlight>
                  <a:latin typeface="Courier New"/>
                  <a:ea typeface="Courier New"/>
                  <a:cs typeface="Courier New"/>
                  <a:sym typeface="Courier New"/>
                </a:rPr>
              </a:br>
              <a:r>
                <a:rPr lang="en" b="1">
                  <a:solidFill>
                    <a:schemeClr val="dk2"/>
                  </a:solidFill>
                  <a:highlight>
                    <a:srgbClr val="FAFAFA"/>
                  </a:highlight>
                  <a:latin typeface="Courier New"/>
                  <a:ea typeface="Courier New"/>
                  <a:cs typeface="Courier New"/>
                  <a:sym typeface="Courier New"/>
                </a:rPr>
                <a:t>    </a:t>
              </a:r>
              <a:r>
                <a:rPr lang="en" b="1">
                  <a:solidFill>
                    <a:srgbClr val="0101FD"/>
                  </a:solidFill>
                  <a:latin typeface="Courier New"/>
                  <a:ea typeface="Courier New"/>
                  <a:cs typeface="Courier New"/>
                  <a:sym typeface="Courier New"/>
                </a:rPr>
                <a:t>this</a:t>
              </a:r>
              <a:r>
                <a:rPr lang="en" b="1">
                  <a:solidFill>
                    <a:schemeClr val="dk2"/>
                  </a:solidFill>
                  <a:highlight>
                    <a:srgbClr val="FAFAFA"/>
                  </a:highlight>
                  <a:latin typeface="Courier New"/>
                  <a:ea typeface="Courier New"/>
                  <a:cs typeface="Courier New"/>
                  <a:sym typeface="Courier New"/>
                </a:rPr>
                <a:t>.formOnLoad = </a:t>
              </a:r>
              <a:r>
                <a:rPr lang="en" b="1">
                  <a:solidFill>
                    <a:srgbClr val="0101FD"/>
                  </a:solidFill>
                  <a:latin typeface="Courier New"/>
                  <a:ea typeface="Courier New"/>
                  <a:cs typeface="Courier New"/>
                  <a:sym typeface="Courier New"/>
                </a:rPr>
                <a:t>function</a:t>
              </a:r>
              <a:r>
                <a:rPr lang="en" b="1">
                  <a:solidFill>
                    <a:schemeClr val="dk2"/>
                  </a:solidFill>
                  <a:latin typeface="Courier New"/>
                  <a:ea typeface="Courier New"/>
                  <a:cs typeface="Courier New"/>
                  <a:sym typeface="Courier New"/>
                </a:rPr>
                <a:t> (executionContext) </a:t>
              </a:r>
              <a:endParaRPr b="1">
                <a:solidFill>
                  <a:schemeClr val="dk2"/>
                </a:solidFill>
                <a:latin typeface="Courier New"/>
                <a:ea typeface="Courier New"/>
                <a:cs typeface="Courier New"/>
                <a:sym typeface="Courier New"/>
              </a:endParaRPr>
            </a:p>
            <a:p>
              <a:pPr marL="0" lvl="0" indent="45720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      </a:t>
              </a:r>
              <a:endParaRPr b="1">
                <a:solidFill>
                  <a:schemeClr val="dk2"/>
                </a:solidFill>
                <a:highlight>
                  <a:srgbClr val="FAFAFA"/>
                </a:highlight>
                <a:latin typeface="Courier New"/>
                <a:ea typeface="Courier New"/>
                <a:cs typeface="Courier New"/>
                <a:sym typeface="Courier New"/>
              </a:endParaRPr>
            </a:p>
            <a:p>
              <a:pPr marL="0" lvl="0" indent="45720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a:t>
              </a:r>
              <a:endParaRPr b="1">
                <a:solidFill>
                  <a:schemeClr val="dk2"/>
                </a:solidFill>
                <a:highlight>
                  <a:srgbClr val="FAFAFA"/>
                </a:highlight>
                <a:latin typeface="Courier New"/>
                <a:ea typeface="Courier New"/>
                <a:cs typeface="Courier New"/>
                <a:sym typeface="Courier New"/>
              </a:endParaRPr>
            </a:p>
            <a:p>
              <a:pPr marL="0" lvl="0" indent="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 </a:t>
              </a:r>
              <a:r>
                <a:rPr lang="en" b="1">
                  <a:solidFill>
                    <a:srgbClr val="0101FD"/>
                  </a:solidFill>
                  <a:latin typeface="Courier New"/>
                  <a:ea typeface="Courier New"/>
                  <a:cs typeface="Courier New"/>
                  <a:sym typeface="Courier New"/>
                </a:rPr>
                <a:t>this</a:t>
              </a:r>
              <a:r>
                <a:rPr lang="en" b="1">
                  <a:solidFill>
                    <a:schemeClr val="dk2"/>
                  </a:solidFill>
                  <a:highlight>
                    <a:srgbClr val="FAFAFA"/>
                  </a:highlight>
                  <a:latin typeface="Courier New"/>
                  <a:ea typeface="Courier New"/>
                  <a:cs typeface="Courier New"/>
                  <a:sym typeface="Courier New"/>
                </a:rPr>
                <a:t>.formOnSave = </a:t>
              </a:r>
              <a:r>
                <a:rPr lang="en" b="1">
                  <a:solidFill>
                    <a:srgbClr val="0101FD"/>
                  </a:solidFill>
                  <a:latin typeface="Courier New"/>
                  <a:ea typeface="Courier New"/>
                  <a:cs typeface="Courier New"/>
                  <a:sym typeface="Courier New"/>
                </a:rPr>
                <a:t>function</a:t>
              </a:r>
              <a:r>
                <a:rPr lang="en" b="1">
                  <a:solidFill>
                    <a:schemeClr val="dk2"/>
                  </a:solidFill>
                  <a:latin typeface="Courier New"/>
                  <a:ea typeface="Courier New"/>
                  <a:cs typeface="Courier New"/>
                  <a:sym typeface="Courier New"/>
                </a:rPr>
                <a:t> (executionContext) </a:t>
              </a:r>
              <a:endParaRPr b="1">
                <a:solidFill>
                  <a:schemeClr val="dk2"/>
                </a:solidFill>
                <a:latin typeface="Courier New"/>
                <a:ea typeface="Courier New"/>
                <a:cs typeface="Courier New"/>
                <a:sym typeface="Courier New"/>
              </a:endParaRPr>
            </a:p>
            <a:p>
              <a:pPr marL="0" lvl="0" indent="45720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      </a:t>
              </a:r>
              <a:endParaRPr b="1">
                <a:solidFill>
                  <a:schemeClr val="dk2"/>
                </a:solidFill>
                <a:highlight>
                  <a:srgbClr val="FAFAFA"/>
                </a:highlight>
                <a:latin typeface="Courier New"/>
                <a:ea typeface="Courier New"/>
                <a:cs typeface="Courier New"/>
                <a:sym typeface="Courier New"/>
              </a:endParaRPr>
            </a:p>
            <a:p>
              <a:pPr marL="0" lvl="0" indent="45720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a:t>
              </a:r>
              <a:endParaRPr b="1">
                <a:solidFill>
                  <a:schemeClr val="dk2"/>
                </a:solidFill>
                <a:highlight>
                  <a:srgbClr val="FAFAFA"/>
                </a:highlight>
                <a:latin typeface="Courier New"/>
                <a:ea typeface="Courier New"/>
                <a:cs typeface="Courier New"/>
                <a:sym typeface="Courier New"/>
              </a:endParaRPr>
            </a:p>
            <a:p>
              <a:pPr marL="0" lvl="0" indent="0" algn="l" rtl="0">
                <a:spcBef>
                  <a:spcPts val="800"/>
                </a:spcBef>
                <a:spcAft>
                  <a:spcPts val="0"/>
                </a:spcAft>
                <a:buClr>
                  <a:schemeClr val="dk2"/>
                </a:buClr>
                <a:buSzPts val="1100"/>
                <a:buFont typeface="Arial"/>
                <a:buNone/>
              </a:pPr>
              <a:r>
                <a:rPr lang="en" b="1">
                  <a:solidFill>
                    <a:schemeClr val="dk2"/>
                  </a:solidFill>
                  <a:highlight>
                    <a:srgbClr val="FAFAFA"/>
                  </a:highlight>
                  <a:latin typeface="Courier New"/>
                  <a:ea typeface="Courier New"/>
                  <a:cs typeface="Courier New"/>
                  <a:sym typeface="Courier New"/>
                </a:rPr>
                <a:t>}).call(Sdk);</a:t>
              </a:r>
              <a:endParaRPr b="1">
                <a:solidFill>
                  <a:schemeClr val="dk2"/>
                </a:solidFill>
                <a:highlight>
                  <a:srgbClr val="FAFAFA"/>
                </a:highlight>
                <a:latin typeface="Courier New"/>
                <a:ea typeface="Courier New"/>
                <a:cs typeface="Courier New"/>
                <a:sym typeface="Courier New"/>
              </a:endParaRPr>
            </a:p>
            <a:p>
              <a:pPr marL="0" lvl="0" indent="0" algn="l" rtl="0">
                <a:spcBef>
                  <a:spcPts val="800"/>
                </a:spcBef>
                <a:spcAft>
                  <a:spcPts val="1000"/>
                </a:spcAft>
                <a:buNone/>
              </a:pPr>
              <a:endParaRPr sz="2400">
                <a:solidFill>
                  <a:schemeClr val="lt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Preventing AutoSave for specific entity</a:t>
            </a:r>
            <a:endParaRPr>
              <a:solidFill>
                <a:schemeClr val="accent5"/>
              </a:solidFill>
            </a:endParaRPr>
          </a:p>
          <a:p>
            <a:pPr marL="0" lvl="0" indent="0" algn="l" rtl="0">
              <a:spcBef>
                <a:spcPts val="1000"/>
              </a:spcBef>
              <a:spcAft>
                <a:spcPts val="1000"/>
              </a:spcAft>
              <a:buNone/>
            </a:pPr>
            <a:endParaRPr sz="2400" b="0"/>
          </a:p>
        </p:txBody>
      </p:sp>
      <p:grpSp>
        <p:nvGrpSpPr>
          <p:cNvPr id="209" name="Google Shape;209;p30"/>
          <p:cNvGrpSpPr/>
          <p:nvPr/>
        </p:nvGrpSpPr>
        <p:grpSpPr>
          <a:xfrm>
            <a:off x="-173054" y="2176380"/>
            <a:ext cx="10487114" cy="2722848"/>
            <a:chOff x="6566938" y="302947"/>
            <a:chExt cx="3044067" cy="2810536"/>
          </a:xfrm>
        </p:grpSpPr>
        <p:pic>
          <p:nvPicPr>
            <p:cNvPr id="210" name="Google Shape;210;p30"/>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211" name="Google Shape;211;p30"/>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function preventAutoSave(executionContext)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    var eventArgs = executionContext.getEventArgs();</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if (eventArgs.getSaveMode() == 70)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        eventArgs.preventDefault();</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a:t>
              </a:r>
              <a:endParaRPr sz="1800" b="1">
                <a:solidFill>
                  <a:srgbClr val="0101FD"/>
                </a:solidFill>
                <a:latin typeface="Courier New"/>
                <a:ea typeface="Courier New"/>
                <a:cs typeface="Courier New"/>
                <a:sym typeface="Courier New"/>
              </a:endParaRPr>
            </a:p>
            <a:p>
              <a:pPr marL="0" lvl="0" indent="0" algn="l" rtl="0">
                <a:spcBef>
                  <a:spcPts val="0"/>
                </a:spcBef>
                <a:spcAft>
                  <a:spcPts val="1000"/>
                </a:spcAft>
                <a:buNone/>
              </a:pPr>
              <a:endParaRPr sz="1800" b="1">
                <a:solidFill>
                  <a:srgbClr val="0101FD"/>
                </a:solidFill>
                <a:latin typeface="Courier New"/>
                <a:ea typeface="Courier New"/>
                <a:cs typeface="Courier New"/>
                <a:sym typeface="Courier New"/>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accent5"/>
                </a:solidFill>
              </a:rPr>
              <a:t>formType</a:t>
            </a:r>
            <a:endParaRPr sz="2400" b="0"/>
          </a:p>
        </p:txBody>
      </p:sp>
      <p:grpSp>
        <p:nvGrpSpPr>
          <p:cNvPr id="217" name="Google Shape;217;p31"/>
          <p:cNvGrpSpPr/>
          <p:nvPr/>
        </p:nvGrpSpPr>
        <p:grpSpPr>
          <a:xfrm>
            <a:off x="-172928" y="1541293"/>
            <a:ext cx="10367192" cy="3713960"/>
            <a:chOff x="6566938" y="302947"/>
            <a:chExt cx="3009257" cy="3312487"/>
          </a:xfrm>
        </p:grpSpPr>
        <p:pic>
          <p:nvPicPr>
            <p:cNvPr id="218" name="Google Shape;218;p31"/>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219" name="Google Shape;219;p31"/>
            <p:cNvSpPr txBox="1"/>
            <p:nvPr/>
          </p:nvSpPr>
          <p:spPr>
            <a:xfrm>
              <a:off x="6644296" y="400934"/>
              <a:ext cx="2931900" cy="321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function SomeFunction(executionContext)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var formContext = executionContext.getFormContext();</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var formtype= formContext.ui.getFormType();</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if (formtype == 1)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 Runs when user is creating a record</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}else if (formtype == 2)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800" b="1">
                  <a:solidFill>
                    <a:srgbClr val="0101FD"/>
                  </a:solidFill>
                  <a:latin typeface="Courier New"/>
                  <a:ea typeface="Courier New"/>
                  <a:cs typeface="Courier New"/>
                  <a:sym typeface="Courier New"/>
                </a:rPr>
                <a:t>        // Runs when user opens the existing record</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    }</a:t>
              </a:r>
              <a:endParaRPr sz="1800" b="1">
                <a:solidFill>
                  <a:srgbClr val="0101FD"/>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solidFill>
                    <a:srgbClr val="0101FD"/>
                  </a:solidFill>
                  <a:latin typeface="Courier New"/>
                  <a:ea typeface="Courier New"/>
                  <a:cs typeface="Courier New"/>
                  <a:sym typeface="Courier New"/>
                </a:rPr>
                <a:t>}</a:t>
              </a:r>
              <a:endParaRPr sz="1800" b="1">
                <a:solidFill>
                  <a:srgbClr val="0101FD"/>
                </a:solidFill>
                <a:latin typeface="Courier New"/>
                <a:ea typeface="Courier New"/>
                <a:cs typeface="Courier New"/>
                <a:sym typeface="Courier New"/>
              </a:endParaRPr>
            </a:p>
            <a:p>
              <a:pPr marL="0" lvl="0" indent="0" algn="l" rtl="0">
                <a:spcBef>
                  <a:spcPts val="0"/>
                </a:spcBef>
                <a:spcAft>
                  <a:spcPts val="1000"/>
                </a:spcAft>
                <a:buNone/>
              </a:pPr>
              <a:endParaRPr sz="1800" b="1">
                <a:solidFill>
                  <a:srgbClr val="0101FD"/>
                </a:solidFill>
                <a:latin typeface="Courier New"/>
                <a:ea typeface="Courier New"/>
                <a:cs typeface="Courier New"/>
                <a:sym typeface="Courier New"/>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6807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Client-side Components</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JavaScript</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HTML</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CSS</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Web API</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Ribbon </a:t>
            </a:r>
            <a:endParaRPr sz="2400">
              <a:latin typeface="Lato"/>
              <a:ea typeface="Lato"/>
              <a:cs typeface="Lato"/>
              <a:sym typeface="Lato"/>
            </a:endParaRPr>
          </a:p>
          <a:p>
            <a:pPr marL="0" lvl="0" indent="0" algn="l" rtl="0">
              <a:lnSpc>
                <a:spcPct val="115000"/>
              </a:lnSpc>
              <a:spcBef>
                <a:spcPts val="0"/>
              </a:spcBef>
              <a:spcAft>
                <a:spcPts val="1600"/>
              </a:spcAft>
              <a:buNone/>
            </a:pPr>
            <a:endParaRPr sz="2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accent5"/>
                </a:solidFill>
              </a:rPr>
              <a:t>Reading data from Lookups</a:t>
            </a:r>
            <a:endParaRPr sz="2400" b="0"/>
          </a:p>
        </p:txBody>
      </p:sp>
      <p:grpSp>
        <p:nvGrpSpPr>
          <p:cNvPr id="225" name="Google Shape;225;p32"/>
          <p:cNvGrpSpPr/>
          <p:nvPr/>
        </p:nvGrpSpPr>
        <p:grpSpPr>
          <a:xfrm>
            <a:off x="-173054" y="2176380"/>
            <a:ext cx="10487114" cy="2722848"/>
            <a:chOff x="6566938" y="302947"/>
            <a:chExt cx="3044067" cy="2810536"/>
          </a:xfrm>
        </p:grpSpPr>
        <p:pic>
          <p:nvPicPr>
            <p:cNvPr id="226" name="Google Shape;226;p32"/>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227" name="Google Shape;227;p32"/>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endParaRPr sz="1800" b="1">
                <a:solidFill>
                  <a:srgbClr val="0101FD"/>
                </a:solidFill>
                <a:latin typeface="Courier New"/>
                <a:ea typeface="Courier New"/>
                <a:cs typeface="Courier New"/>
                <a:sym typeface="Courier New"/>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Showing Notifications</a:t>
            </a:r>
            <a:endParaRPr>
              <a:solidFill>
                <a:schemeClr val="accent5"/>
              </a:solidFill>
            </a:endParaRPr>
          </a:p>
          <a:p>
            <a:pPr marL="457200" lvl="0" indent="-533400" algn="l" rtl="0">
              <a:spcBef>
                <a:spcPts val="1000"/>
              </a:spcBef>
              <a:spcAft>
                <a:spcPts val="0"/>
              </a:spcAft>
              <a:buClr>
                <a:schemeClr val="accent5"/>
              </a:buClr>
              <a:buSzPts val="4800"/>
              <a:buAutoNum type="arabicPeriod"/>
            </a:pPr>
            <a:endParaRPr>
              <a:solidFill>
                <a:schemeClr val="accent5"/>
              </a:solidFill>
            </a:endParaRPr>
          </a:p>
        </p:txBody>
      </p:sp>
      <p:grpSp>
        <p:nvGrpSpPr>
          <p:cNvPr id="233" name="Google Shape;233;p33"/>
          <p:cNvGrpSpPr/>
          <p:nvPr/>
        </p:nvGrpSpPr>
        <p:grpSpPr>
          <a:xfrm>
            <a:off x="-173054" y="2176380"/>
            <a:ext cx="10487114" cy="2722848"/>
            <a:chOff x="6566938" y="302947"/>
            <a:chExt cx="3044067" cy="2810536"/>
          </a:xfrm>
        </p:grpSpPr>
        <p:pic>
          <p:nvPicPr>
            <p:cNvPr id="234" name="Google Shape;234;p33"/>
            <p:cNvPicPr preferRelativeResize="0"/>
            <p:nvPr/>
          </p:nvPicPr>
          <p:blipFill>
            <a:blip r:embed="rId3">
              <a:alphaModFix/>
            </a:blip>
            <a:stretch>
              <a:fillRect/>
            </a:stretch>
          </p:blipFill>
          <p:spPr>
            <a:xfrm>
              <a:off x="6566938" y="302947"/>
              <a:ext cx="2654205" cy="2810536"/>
            </a:xfrm>
            <a:prstGeom prst="rect">
              <a:avLst/>
            </a:prstGeom>
            <a:noFill/>
            <a:ln>
              <a:noFill/>
            </a:ln>
          </p:spPr>
        </p:pic>
        <p:sp>
          <p:nvSpPr>
            <p:cNvPr id="235" name="Google Shape;235;p33"/>
            <p:cNvSpPr txBox="1"/>
            <p:nvPr/>
          </p:nvSpPr>
          <p:spPr>
            <a:xfrm>
              <a:off x="6679105" y="453894"/>
              <a:ext cx="2931900" cy="24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b="1">
                  <a:solidFill>
                    <a:schemeClr val="dk2"/>
                  </a:solidFill>
                  <a:latin typeface="Courier New"/>
                  <a:ea typeface="Courier New"/>
                  <a:cs typeface="Courier New"/>
                  <a:sym typeface="Courier New"/>
                </a:rPr>
                <a:t>formContext.ui.setFormNotification(message, level, uniqueId);</a:t>
              </a:r>
              <a:endParaRPr sz="1800" b="1">
                <a:solidFill>
                  <a:schemeClr val="dk2"/>
                </a:solidFill>
                <a:latin typeface="Courier New"/>
                <a:ea typeface="Courier New"/>
                <a:cs typeface="Courier New"/>
                <a:sym typeface="Courier New"/>
              </a:endParaRPr>
            </a:p>
            <a:p>
              <a:pPr marL="63500" marR="63500" lvl="0" indent="0" algn="l" rtl="0">
                <a:lnSpc>
                  <a:spcPct val="129545"/>
                </a:lnSpc>
                <a:spcBef>
                  <a:spcPts val="0"/>
                </a:spcBef>
                <a:spcAft>
                  <a:spcPts val="0"/>
                </a:spcAft>
                <a:buClr>
                  <a:schemeClr val="dk2"/>
                </a:buClr>
                <a:buSzPts val="1100"/>
                <a:buFont typeface="Arial"/>
                <a:buNone/>
              </a:pPr>
              <a:endParaRPr sz="1100">
                <a:solidFill>
                  <a:schemeClr val="dk2"/>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800" b="1">
                <a:solidFill>
                  <a:srgbClr val="0101FD"/>
                </a:solidFill>
                <a:latin typeface="Courier New"/>
                <a:ea typeface="Courier New"/>
                <a:cs typeface="Courier New"/>
                <a:sym typeface="Courier New"/>
              </a:endParaRPr>
            </a:p>
            <a:p>
              <a:pPr marL="0" lvl="0" indent="0" algn="l" rtl="0">
                <a:spcBef>
                  <a:spcPts val="0"/>
                </a:spcBef>
                <a:spcAft>
                  <a:spcPts val="1000"/>
                </a:spcAft>
                <a:buNone/>
              </a:pPr>
              <a:endParaRPr sz="1800" b="1">
                <a:solidFill>
                  <a:srgbClr val="0101FD"/>
                </a:solidFill>
                <a:latin typeface="Courier New"/>
                <a:ea typeface="Courier New"/>
                <a:cs typeface="Courier New"/>
                <a:sym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Demo:</a:t>
            </a:r>
            <a:endParaRPr/>
          </a:p>
          <a:p>
            <a:pPr marL="0" lvl="0" indent="0" algn="l" rtl="0">
              <a:spcBef>
                <a:spcPts val="1000"/>
              </a:spcBef>
              <a:spcAft>
                <a:spcPts val="0"/>
              </a:spcAft>
              <a:buNone/>
            </a:pPr>
            <a:r>
              <a:rPr lang="en"/>
              <a:t>If Contact’s Shipping method is FedEx, Freight terms attribute should be disabled.</a:t>
            </a:r>
            <a:endParaRPr/>
          </a:p>
          <a:p>
            <a:pPr marL="0" lvl="0" indent="0" algn="l" rtl="0">
              <a:spcBef>
                <a:spcPts val="1000"/>
              </a:spcBef>
              <a:spcAft>
                <a:spcPts val="1000"/>
              </a:spcAft>
              <a:buNone/>
            </a:pPr>
            <a:endParaRPr sz="24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Demo (Hello World)</a:t>
            </a:r>
            <a:endParaRPr sz="2400"/>
          </a:p>
        </p:txBody>
      </p:sp>
      <p:sp>
        <p:nvSpPr>
          <p:cNvPr id="251" name="Google Shape;251;p36"/>
          <p:cNvSpPr txBox="1">
            <a:spLocks noGrp="1"/>
          </p:cNvSpPr>
          <p:nvPr>
            <p:ph type="title" idx="4294967295"/>
          </p:nvPr>
        </p:nvSpPr>
        <p:spPr>
          <a:xfrm>
            <a:off x="535775" y="1480150"/>
            <a:ext cx="7605900" cy="355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Lato"/>
                <a:ea typeface="Lato"/>
                <a:cs typeface="Lato"/>
                <a:sym typeface="Lato"/>
              </a:rPr>
              <a:t>Goals:</a:t>
            </a:r>
            <a:endParaRPr>
              <a:latin typeface="Lato"/>
              <a:ea typeface="Lato"/>
              <a:cs typeface="Lato"/>
              <a:sym typeface="Lato"/>
            </a:endParaRPr>
          </a:p>
          <a:p>
            <a:pPr marL="457200" lvl="0" indent="-419100" algn="l" rtl="0">
              <a:lnSpc>
                <a:spcPct val="115000"/>
              </a:lnSpc>
              <a:spcBef>
                <a:spcPts val="1600"/>
              </a:spcBef>
              <a:spcAft>
                <a:spcPts val="0"/>
              </a:spcAft>
              <a:buSzPts val="3000"/>
              <a:buFont typeface="Lato"/>
              <a:buAutoNum type="arabicPeriod"/>
            </a:pPr>
            <a:r>
              <a:rPr lang="en">
                <a:latin typeface="Lato"/>
                <a:ea typeface="Lato"/>
                <a:cs typeface="Lato"/>
                <a:sym typeface="Lato"/>
              </a:rPr>
              <a:t>Creating JavaScript Web resource file.</a:t>
            </a:r>
            <a:endParaRPr>
              <a:latin typeface="Lato"/>
              <a:ea typeface="Lato"/>
              <a:cs typeface="Lato"/>
              <a:sym typeface="Lato"/>
            </a:endParaRPr>
          </a:p>
          <a:p>
            <a:pPr marL="457200" lvl="0" indent="-419100" algn="l" rtl="0">
              <a:lnSpc>
                <a:spcPct val="115000"/>
              </a:lnSpc>
              <a:spcBef>
                <a:spcPts val="0"/>
              </a:spcBef>
              <a:spcAft>
                <a:spcPts val="0"/>
              </a:spcAft>
              <a:buSzPts val="3000"/>
              <a:buFont typeface="Lato"/>
              <a:buAutoNum type="arabicPeriod"/>
            </a:pPr>
            <a:r>
              <a:rPr lang="en">
                <a:latin typeface="Lato"/>
                <a:ea typeface="Lato"/>
                <a:cs typeface="Lato"/>
                <a:sym typeface="Lato"/>
              </a:rPr>
              <a:t>Event Handler: Tagging Events to JavaScript functions</a:t>
            </a:r>
            <a:endParaRPr>
              <a:latin typeface="Lato"/>
              <a:ea typeface="Lato"/>
              <a:cs typeface="Lato"/>
              <a:sym typeface="Lato"/>
            </a:endParaRPr>
          </a:p>
          <a:p>
            <a:pPr marL="457200" lvl="0" indent="-419100" algn="l" rtl="0">
              <a:lnSpc>
                <a:spcPct val="115000"/>
              </a:lnSpc>
              <a:spcBef>
                <a:spcPts val="0"/>
              </a:spcBef>
              <a:spcAft>
                <a:spcPts val="0"/>
              </a:spcAft>
              <a:buSzPts val="3000"/>
              <a:buFont typeface="Lato"/>
              <a:buAutoNum type="arabicPeriod"/>
            </a:pPr>
            <a:r>
              <a:rPr lang="en">
                <a:latin typeface="Lato"/>
                <a:ea typeface="Lato"/>
                <a:cs typeface="Lato"/>
                <a:sym typeface="Lato"/>
              </a:rPr>
              <a:t>Understanding basic client-side events.</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7" descr="Screen Shot 2015-11-20 at 9.47.21 AM.png"/>
          <p:cNvPicPr preferRelativeResize="0"/>
          <p:nvPr/>
        </p:nvPicPr>
        <p:blipFill rotWithShape="1">
          <a:blip r:embed="rId3">
            <a:alphaModFix/>
          </a:blip>
          <a:srcRect l="4413" r="4404"/>
          <a:stretch/>
        </p:blipFill>
        <p:spPr>
          <a:xfrm>
            <a:off x="0" y="0"/>
            <a:ext cx="9144000" cy="5143504"/>
          </a:xfrm>
          <a:prstGeom prst="rect">
            <a:avLst/>
          </a:prstGeom>
          <a:noFill/>
          <a:ln>
            <a:noFill/>
          </a:ln>
        </p:spPr>
      </p:pic>
      <p:sp>
        <p:nvSpPr>
          <p:cNvPr id="257" name="Google Shape;257;p37"/>
          <p:cNvSpPr txBox="1">
            <a:spLocks noGrp="1"/>
          </p:cNvSpPr>
          <p:nvPr>
            <p:ph type="title"/>
          </p:nvPr>
        </p:nvSpPr>
        <p:spPr>
          <a:xfrm>
            <a:off x="283099" y="712150"/>
            <a:ext cx="7551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dk1"/>
                </a:highlight>
              </a:rPr>
              <a:t>Business Requirement:</a:t>
            </a:r>
            <a:endParaRPr>
              <a:highlight>
                <a:schemeClr val="dk1"/>
              </a:highlight>
            </a:endParaRPr>
          </a:p>
          <a:p>
            <a:pPr marL="0" lvl="0" indent="0" algn="l" rtl="0">
              <a:spcBef>
                <a:spcPts val="0"/>
              </a:spcBef>
              <a:spcAft>
                <a:spcPts val="0"/>
              </a:spcAft>
              <a:buNone/>
            </a:pPr>
            <a:r>
              <a:rPr lang="en"/>
              <a:t>Phone numbers should be in US phone number format.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1"/>
        <p:cNvGrpSpPr/>
        <p:nvPr/>
      </p:nvGrpSpPr>
      <p:grpSpPr>
        <a:xfrm>
          <a:off x="0" y="0"/>
          <a:ext cx="0" cy="0"/>
          <a:chOff x="0" y="0"/>
          <a:chExt cx="0" cy="0"/>
        </a:xfrm>
      </p:grpSpPr>
      <p:pic>
        <p:nvPicPr>
          <p:cNvPr id="262" name="Google Shape;262;p38"/>
          <p:cNvPicPr preferRelativeResize="0"/>
          <p:nvPr/>
        </p:nvPicPr>
        <p:blipFill>
          <a:blip r:embed="rId3">
            <a:alphaModFix/>
          </a:blip>
          <a:stretch>
            <a:fillRect/>
          </a:stretch>
        </p:blipFill>
        <p:spPr>
          <a:xfrm>
            <a:off x="304400" y="1018525"/>
            <a:ext cx="8535201" cy="3427625"/>
          </a:xfrm>
          <a:prstGeom prst="rect">
            <a:avLst/>
          </a:prstGeom>
          <a:noFill/>
          <a:ln>
            <a:noFill/>
          </a:ln>
        </p:spPr>
      </p:pic>
      <p:sp>
        <p:nvSpPr>
          <p:cNvPr id="263" name="Google Shape;263;p38"/>
          <p:cNvSpPr txBox="1"/>
          <p:nvPr/>
        </p:nvSpPr>
        <p:spPr>
          <a:xfrm>
            <a:off x="426400" y="-79950"/>
            <a:ext cx="4050900" cy="127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0"/>
              </a:spcAft>
              <a:buNone/>
            </a:pPr>
            <a:r>
              <a:rPr lang="en" sz="3600" b="1">
                <a:solidFill>
                  <a:schemeClr val="lt1"/>
                </a:solidFill>
                <a:latin typeface="Raleway"/>
                <a:ea typeface="Raleway"/>
                <a:cs typeface="Raleway"/>
                <a:sym typeface="Raleway"/>
              </a:rPr>
              <a:t>Xrm Object</a:t>
            </a:r>
            <a:endParaRPr sz="36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formContext.ui.getFormType()</a:t>
            </a:r>
            <a:endParaRPr sz="36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graphicFrame>
        <p:nvGraphicFramePr>
          <p:cNvPr id="269" name="Google Shape;269;p39"/>
          <p:cNvGraphicFramePr/>
          <p:nvPr/>
        </p:nvGraphicFramePr>
        <p:xfrm>
          <a:off x="952500" y="1809750"/>
          <a:ext cx="3000000" cy="3000000"/>
        </p:xfrm>
        <a:graphic>
          <a:graphicData uri="http://schemas.openxmlformats.org/drawingml/2006/table">
            <a:tbl>
              <a:tblPr>
                <a:noFill/>
                <a:tableStyleId>{34614F86-C320-4E06-B602-EE61FDB8ACB3}</a:tableStyleId>
              </a:tblPr>
              <a:tblGrid>
                <a:gridCol w="2313625">
                  <a:extLst>
                    <a:ext uri="{9D8B030D-6E8A-4147-A177-3AD203B41FA5}">
                      <a16:colId xmlns:a16="http://schemas.microsoft.com/office/drawing/2014/main" val="20000"/>
                    </a:ext>
                  </a:extLst>
                </a:gridCol>
                <a:gridCol w="49253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3600" b="1">
                          <a:solidFill>
                            <a:schemeClr val="lt1"/>
                          </a:solidFill>
                          <a:latin typeface="Raleway"/>
                          <a:ea typeface="Raleway"/>
                          <a:cs typeface="Raleway"/>
                          <a:sym typeface="Raleway"/>
                        </a:rPr>
                        <a:t>1</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Create Form</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2</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Update Form</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3</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Read-only Form</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2"/>
                        </a:buClr>
                        <a:buSzPts val="1100"/>
                        <a:buFont typeface="Arial"/>
                        <a:buNone/>
                      </a:pPr>
                      <a:r>
                        <a:rPr lang="en" sz="3600" b="1">
                          <a:solidFill>
                            <a:schemeClr val="lt1"/>
                          </a:solidFill>
                          <a:latin typeface="Raleway"/>
                          <a:ea typeface="Raleway"/>
                          <a:cs typeface="Raleway"/>
                          <a:sym typeface="Raleway"/>
                        </a:rPr>
                        <a:t>4</a:t>
                      </a:r>
                      <a:endParaRPr/>
                    </a:p>
                  </a:txBody>
                  <a:tcPr marL="91425" marR="91425" marT="91425" marB="91425"/>
                </a:tc>
                <a:tc>
                  <a:txBody>
                    <a:bodyPr/>
                    <a:lstStyle/>
                    <a:p>
                      <a:pPr marL="0" lvl="0" indent="0" algn="l" rtl="0">
                        <a:spcBef>
                          <a:spcPts val="0"/>
                        </a:spcBef>
                        <a:spcAft>
                          <a:spcPts val="0"/>
                        </a:spcAft>
                        <a:buNone/>
                      </a:pPr>
                      <a:r>
                        <a:rPr lang="en" sz="3600" b="1">
                          <a:solidFill>
                            <a:schemeClr val="lt1"/>
                          </a:solidFill>
                          <a:latin typeface="Raleway"/>
                          <a:ea typeface="Raleway"/>
                          <a:cs typeface="Raleway"/>
                          <a:sym typeface="Raleway"/>
                        </a:rPr>
                        <a:t>Disabled</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283100" y="712150"/>
            <a:ext cx="91440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highlight>
                  <a:srgbClr val="980000"/>
                </a:highlight>
              </a:rPr>
              <a:t>Prior to 9.x version</a:t>
            </a:r>
            <a:endParaRPr sz="3600">
              <a:highlight>
                <a:srgbClr val="980000"/>
              </a:highlight>
            </a:endParaRPr>
          </a:p>
          <a:p>
            <a:pPr marL="0" lvl="0" indent="0" algn="l" rtl="0">
              <a:spcBef>
                <a:spcPts val="0"/>
              </a:spcBef>
              <a:spcAft>
                <a:spcPts val="0"/>
              </a:spcAft>
              <a:buNone/>
            </a:pPr>
            <a:endParaRPr sz="3600"/>
          </a:p>
          <a:p>
            <a:pPr marL="0" lvl="0" indent="0" algn="l" rtl="0">
              <a:spcBef>
                <a:spcPts val="0"/>
              </a:spcBef>
              <a:spcAft>
                <a:spcPts val="0"/>
              </a:spcAft>
              <a:buNone/>
            </a:pPr>
            <a:r>
              <a:rPr lang="en" sz="3600"/>
              <a:t>Xrm.Page.getAttribute(“”).getValue();</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highlight>
                  <a:srgbClr val="00FF00"/>
                </a:highlight>
              </a:rPr>
              <a:t>In the latest version</a:t>
            </a:r>
            <a:endParaRPr sz="3600">
              <a:highlight>
                <a:srgbClr val="00FF00"/>
              </a:highlight>
            </a:endParaRPr>
          </a:p>
          <a:p>
            <a:pPr marL="0" lvl="0" indent="0" algn="l" rtl="0">
              <a:spcBef>
                <a:spcPts val="0"/>
              </a:spcBef>
              <a:spcAft>
                <a:spcPts val="0"/>
              </a:spcAft>
              <a:buNone/>
            </a:pPr>
            <a:endParaRPr sz="3600"/>
          </a:p>
          <a:p>
            <a:pPr marL="0" lvl="0" indent="0" algn="l" rtl="0">
              <a:spcBef>
                <a:spcPts val="0"/>
              </a:spcBef>
              <a:spcAft>
                <a:spcPts val="0"/>
              </a:spcAft>
              <a:buNone/>
            </a:pPr>
            <a:r>
              <a:rPr lang="en" sz="3600"/>
              <a:t>formContext.getAttribute(“”).getValue();</a:t>
            </a:r>
            <a:endParaRPr sz="3600"/>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HTML Web Resource: </a:t>
            </a:r>
            <a:endParaRPr/>
          </a:p>
          <a:p>
            <a:pPr marL="457200" lvl="0" indent="-381000" algn="l" rtl="0">
              <a:spcBef>
                <a:spcPts val="1000"/>
              </a:spcBef>
              <a:spcAft>
                <a:spcPts val="0"/>
              </a:spcAft>
              <a:buSzPts val="2400"/>
              <a:buAutoNum type="arabicPeriod"/>
            </a:pPr>
            <a:r>
              <a:rPr lang="en" sz="2400" b="0"/>
              <a:t>Popular web resource type apart from JS web resource</a:t>
            </a:r>
            <a:endParaRPr sz="2400" b="0"/>
          </a:p>
          <a:p>
            <a:pPr marL="457200" lvl="0" indent="-381000" algn="l" rtl="0">
              <a:spcBef>
                <a:spcPts val="0"/>
              </a:spcBef>
              <a:spcAft>
                <a:spcPts val="0"/>
              </a:spcAft>
              <a:buSzPts val="2400"/>
              <a:buAutoNum type="arabicPeriod"/>
            </a:pPr>
            <a:r>
              <a:rPr lang="en" sz="2400" b="0"/>
              <a:t>To design custom UI (Eg: buttons, modern HTML5 controls)</a:t>
            </a:r>
            <a:endParaRPr sz="2400" b="0"/>
          </a:p>
          <a:p>
            <a:pPr marL="457200" lvl="0" indent="-381000" algn="l" rtl="0">
              <a:spcBef>
                <a:spcPts val="0"/>
              </a:spcBef>
              <a:spcAft>
                <a:spcPts val="0"/>
              </a:spcAft>
              <a:buSzPts val="2400"/>
              <a:buAutoNum type="arabicPeriod"/>
            </a:pPr>
            <a:r>
              <a:rPr lang="en" sz="2400" b="0"/>
              <a:t>To display web content</a:t>
            </a:r>
            <a:endParaRPr sz="2400" b="0"/>
          </a:p>
          <a:p>
            <a:pPr marL="457200" lvl="0" indent="-381000" algn="l" rtl="0">
              <a:spcBef>
                <a:spcPts val="0"/>
              </a:spcBef>
              <a:spcAft>
                <a:spcPts val="0"/>
              </a:spcAft>
              <a:buSzPts val="2400"/>
              <a:buAutoNum type="arabicPeriod"/>
            </a:pPr>
            <a:r>
              <a:rPr lang="en" sz="2400" b="0"/>
              <a:t>You can refer CSS files, other JS files. (local or remote)</a:t>
            </a:r>
            <a:endParaRPr sz="2400" b="0"/>
          </a:p>
          <a:p>
            <a:pPr marL="0" lvl="0" indent="0" algn="l" rtl="0">
              <a:spcBef>
                <a:spcPts val="1000"/>
              </a:spcBef>
              <a:spcAft>
                <a:spcPts val="0"/>
              </a:spcAft>
              <a:buNone/>
            </a:pPr>
            <a:endParaRPr sz="2400" b="0"/>
          </a:p>
          <a:p>
            <a:pPr marL="457200" lvl="0" indent="0" algn="l" rtl="0">
              <a:spcBef>
                <a:spcPts val="1000"/>
              </a:spcBef>
              <a:spcAft>
                <a:spcPts val="0"/>
              </a:spcAft>
              <a:buNone/>
            </a:pPr>
            <a:endParaRPr sz="2400" b="0"/>
          </a:p>
          <a:p>
            <a:pPr marL="0" lvl="0" indent="0" algn="l" rtl="0">
              <a:spcBef>
                <a:spcPts val="1000"/>
              </a:spcBef>
              <a:spcAft>
                <a:spcPts val="1000"/>
              </a:spcAft>
              <a:buNone/>
            </a:pPr>
            <a:endParaRPr sz="24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152400" y="152400"/>
            <a:ext cx="8345800" cy="4736251"/>
          </a:xfrm>
          <a:prstGeom prst="rect">
            <a:avLst/>
          </a:prstGeom>
          <a:noFill/>
          <a:ln>
            <a:noFill/>
          </a:ln>
        </p:spPr>
      </p:pic>
      <p:sp>
        <p:nvSpPr>
          <p:cNvPr id="85" name="Google Shape;85;p15"/>
          <p:cNvSpPr txBox="1"/>
          <p:nvPr/>
        </p:nvSpPr>
        <p:spPr>
          <a:xfrm>
            <a:off x="423725" y="4847650"/>
            <a:ext cx="8074500" cy="1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Image credit: http://jopx.blogspot.com/2016/04/software-boundaries-and-limits-for.html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Accessing form elements in HTML Web Resource: (Use old code “Xrm.Page” not formContext)</a:t>
            </a:r>
            <a:endParaRPr/>
          </a:p>
          <a:p>
            <a:pPr marL="0" lvl="0" indent="0" algn="l" rtl="0">
              <a:spcBef>
                <a:spcPts val="1000"/>
              </a:spcBef>
              <a:spcAft>
                <a:spcPts val="0"/>
              </a:spcAft>
              <a:buNone/>
            </a:pPr>
            <a:r>
              <a:rPr lang="en" sz="2400" b="0"/>
              <a:t>Example: Reading form data in HTML</a:t>
            </a:r>
            <a:endParaRPr sz="2400" b="0"/>
          </a:p>
          <a:p>
            <a:pPr marL="0" lvl="0" indent="0" algn="l" rtl="0">
              <a:spcBef>
                <a:spcPts val="1000"/>
              </a:spcBef>
              <a:spcAft>
                <a:spcPts val="0"/>
              </a:spcAft>
              <a:buNone/>
            </a:pPr>
            <a:r>
              <a:rPr lang="en" sz="2400" b="0"/>
              <a:t>parent.Xrm.Page.getAttrubute(“attributename”).getValue()</a:t>
            </a:r>
            <a:endParaRPr sz="2400" b="0"/>
          </a:p>
          <a:p>
            <a:pPr marL="0" lvl="0" indent="0" algn="l" rtl="0">
              <a:spcBef>
                <a:spcPts val="1000"/>
              </a:spcBef>
              <a:spcAft>
                <a:spcPts val="0"/>
              </a:spcAft>
              <a:buNone/>
            </a:pPr>
            <a:endParaRPr sz="2400" b="0"/>
          </a:p>
          <a:p>
            <a:pPr marL="0" lvl="0" indent="0" algn="l" rtl="0">
              <a:spcBef>
                <a:spcPts val="1000"/>
              </a:spcBef>
              <a:spcAft>
                <a:spcPts val="0"/>
              </a:spcAft>
              <a:buNone/>
            </a:pPr>
            <a:endParaRPr sz="2400" b="0"/>
          </a:p>
          <a:p>
            <a:pPr marL="0" lvl="0" indent="0" algn="l" rtl="0">
              <a:spcBef>
                <a:spcPts val="1000"/>
              </a:spcBef>
              <a:spcAft>
                <a:spcPts val="0"/>
              </a:spcAft>
              <a:buNone/>
            </a:pPr>
            <a:endParaRPr sz="2400" b="0"/>
          </a:p>
          <a:p>
            <a:pPr marL="457200" lvl="0" indent="0" algn="l" rtl="0">
              <a:spcBef>
                <a:spcPts val="1000"/>
              </a:spcBef>
              <a:spcAft>
                <a:spcPts val="0"/>
              </a:spcAft>
              <a:buNone/>
            </a:pPr>
            <a:endParaRPr sz="2400" b="0"/>
          </a:p>
          <a:p>
            <a:pPr marL="0" lvl="0" indent="0" algn="l" rtl="0">
              <a:spcBef>
                <a:spcPts val="1000"/>
              </a:spcBef>
              <a:spcAft>
                <a:spcPts val="1000"/>
              </a:spcAft>
              <a:buNone/>
            </a:pPr>
            <a:endParaRPr sz="2400"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3"/>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Referring other web resources from HTML</a:t>
            </a:r>
            <a:endParaRPr/>
          </a:p>
          <a:p>
            <a:pPr marL="0" lvl="0" indent="0" algn="l" rtl="0">
              <a:spcBef>
                <a:spcPts val="1000"/>
              </a:spcBef>
              <a:spcAft>
                <a:spcPts val="0"/>
              </a:spcAft>
              <a:buNone/>
            </a:pPr>
            <a:r>
              <a:rPr lang="en" sz="2400" b="0"/>
              <a:t>Example: </a:t>
            </a:r>
            <a:endParaRPr sz="2400" b="0"/>
          </a:p>
          <a:p>
            <a:pPr marL="0" lvl="0" indent="0" algn="l" rtl="0">
              <a:spcBef>
                <a:spcPts val="1000"/>
              </a:spcBef>
              <a:spcAft>
                <a:spcPts val="0"/>
              </a:spcAft>
              <a:buNone/>
            </a:pPr>
            <a:r>
              <a:rPr lang="en" sz="2400" b="0"/>
              <a:t>&lt;script src="script.js" type="text/javascript"&gt;&lt;/script&gt;</a:t>
            </a:r>
            <a:endParaRPr sz="2400" b="0"/>
          </a:p>
          <a:p>
            <a:pPr marL="0" lvl="0" indent="0" algn="l" rtl="0">
              <a:spcBef>
                <a:spcPts val="1000"/>
              </a:spcBef>
              <a:spcAft>
                <a:spcPts val="0"/>
              </a:spcAft>
              <a:buNone/>
            </a:pPr>
            <a:r>
              <a:rPr lang="en" sz="2400" b="0"/>
              <a:t>&lt;link href="style.css" rel="stylesheet" type="text/css" /&gt;</a:t>
            </a:r>
            <a:endParaRPr sz="2400" b="0"/>
          </a:p>
          <a:p>
            <a:pPr marL="0" lvl="0" indent="0" algn="l" rtl="0">
              <a:spcBef>
                <a:spcPts val="1000"/>
              </a:spcBef>
              <a:spcAft>
                <a:spcPts val="0"/>
              </a:spcAft>
              <a:buNone/>
            </a:pPr>
            <a:endParaRPr sz="2400" b="0"/>
          </a:p>
          <a:p>
            <a:pPr marL="457200" lvl="0" indent="0" algn="l" rtl="0">
              <a:spcBef>
                <a:spcPts val="1000"/>
              </a:spcBef>
              <a:spcAft>
                <a:spcPts val="0"/>
              </a:spcAft>
              <a:buNone/>
            </a:pPr>
            <a:endParaRPr sz="2400" b="0"/>
          </a:p>
          <a:p>
            <a:pPr marL="0" lvl="0" indent="0" algn="l" rtl="0">
              <a:spcBef>
                <a:spcPts val="1000"/>
              </a:spcBef>
              <a:spcAft>
                <a:spcPts val="1000"/>
              </a:spcAft>
              <a:buNone/>
            </a:pPr>
            <a:endParaRPr sz="2400"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283103" y="712141"/>
            <a:ext cx="62442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t>To access Organization Webservice from client script</a:t>
            </a:r>
            <a:r>
              <a:rPr lang="en" sz="2300" b="0"/>
              <a:t>, Use </a:t>
            </a:r>
            <a:r>
              <a:rPr lang="en"/>
              <a:t>Web API</a:t>
            </a:r>
            <a:endParaRPr/>
          </a:p>
          <a:p>
            <a:pPr marL="457200" lvl="0" indent="-457200" algn="l" rtl="0">
              <a:spcBef>
                <a:spcPts val="1600"/>
              </a:spcBef>
              <a:spcAft>
                <a:spcPts val="0"/>
              </a:spcAft>
              <a:buSzPts val="3600"/>
              <a:buAutoNum type="arabicPeriod"/>
            </a:pPr>
            <a:r>
              <a:rPr lang="en" sz="3600"/>
              <a:t>Offline Web API</a:t>
            </a:r>
            <a:endParaRPr sz="3600"/>
          </a:p>
          <a:p>
            <a:pPr marL="457200" lvl="0" indent="-457200" algn="l" rtl="0">
              <a:spcBef>
                <a:spcPts val="0"/>
              </a:spcBef>
              <a:spcAft>
                <a:spcPts val="0"/>
              </a:spcAft>
              <a:buSzPts val="3600"/>
              <a:buAutoNum type="arabicPeriod"/>
            </a:pPr>
            <a:r>
              <a:rPr lang="en" sz="3600"/>
              <a:t>Online Web API</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Offline WEB API (</a:t>
            </a:r>
            <a:r>
              <a:rPr lang="en" sz="3600">
                <a:solidFill>
                  <a:schemeClr val="dk1"/>
                </a:solidFill>
              </a:rPr>
              <a:t>Xrm.WebApi.offline)</a:t>
            </a:r>
            <a:endParaRPr sz="3600"/>
          </a:p>
          <a:p>
            <a:pPr marL="0" lvl="0" indent="0" algn="l" rtl="0">
              <a:spcBef>
                <a:spcPts val="0"/>
              </a:spcBef>
              <a:spcAft>
                <a:spcPts val="0"/>
              </a:spcAft>
              <a:buClr>
                <a:schemeClr val="dk2"/>
              </a:buClr>
              <a:buSzPts val="1100"/>
              <a:buFont typeface="Arial"/>
              <a:buNone/>
            </a:pPr>
            <a:endParaRPr sz="3000"/>
          </a:p>
          <a:p>
            <a:pPr marL="0" lvl="0" indent="0" algn="l" rtl="0">
              <a:spcBef>
                <a:spcPts val="0"/>
              </a:spcBef>
              <a:spcAft>
                <a:spcPts val="0"/>
              </a:spcAft>
              <a:buClr>
                <a:schemeClr val="dk2"/>
              </a:buClr>
              <a:buSzPts val="1100"/>
              <a:buFont typeface="Arial"/>
              <a:buNone/>
            </a:pPr>
            <a:r>
              <a:rPr lang="en" sz="3000"/>
              <a:t>Provides methods to create and manage records in mobile clients while working in the offline mode.</a:t>
            </a:r>
            <a:endParaRPr sz="3000"/>
          </a:p>
          <a:p>
            <a:pPr marL="0" lvl="0" indent="0" algn="l" rtl="0">
              <a:spcBef>
                <a:spcPts val="0"/>
              </a:spcBef>
              <a:spcAft>
                <a:spcPts val="0"/>
              </a:spcAft>
              <a:buNone/>
            </a:pPr>
            <a:endParaRPr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Online WEB API (</a:t>
            </a:r>
            <a:r>
              <a:rPr lang="en" sz="3600">
                <a:solidFill>
                  <a:schemeClr val="dk1"/>
                </a:solidFill>
              </a:rPr>
              <a:t>Xrm.WebApi.online)</a:t>
            </a:r>
            <a:endParaRPr sz="3600"/>
          </a:p>
          <a:p>
            <a:pPr marL="0" lvl="0" indent="0" algn="l" rtl="0">
              <a:spcBef>
                <a:spcPts val="0"/>
              </a:spcBef>
              <a:spcAft>
                <a:spcPts val="0"/>
              </a:spcAft>
              <a:buNone/>
            </a:pPr>
            <a:endParaRPr sz="3000"/>
          </a:p>
          <a:p>
            <a:pPr marL="457200" lvl="0" indent="-381000" algn="l" rtl="0">
              <a:spcBef>
                <a:spcPts val="0"/>
              </a:spcBef>
              <a:spcAft>
                <a:spcPts val="0"/>
              </a:spcAft>
              <a:buSzPts val="2400"/>
              <a:buAutoNum type="arabicPeriod"/>
            </a:pPr>
            <a:r>
              <a:rPr lang="en" sz="2400"/>
              <a:t>createRecord</a:t>
            </a:r>
            <a:endParaRPr sz="2400"/>
          </a:p>
          <a:p>
            <a:pPr marL="457200" lvl="0" indent="-381000" algn="l" rtl="0">
              <a:spcBef>
                <a:spcPts val="0"/>
              </a:spcBef>
              <a:spcAft>
                <a:spcPts val="0"/>
              </a:spcAft>
              <a:buSzPts val="2400"/>
              <a:buAutoNum type="arabicPeriod"/>
            </a:pPr>
            <a:r>
              <a:rPr lang="en" sz="2400"/>
              <a:t>deleteRecord</a:t>
            </a:r>
            <a:endParaRPr sz="2400"/>
          </a:p>
          <a:p>
            <a:pPr marL="457200" lvl="0" indent="-381000" algn="l" rtl="0">
              <a:spcBef>
                <a:spcPts val="0"/>
              </a:spcBef>
              <a:spcAft>
                <a:spcPts val="0"/>
              </a:spcAft>
              <a:buSzPts val="2400"/>
              <a:buAutoNum type="arabicPeriod"/>
            </a:pPr>
            <a:r>
              <a:rPr lang="en" sz="2400"/>
              <a:t>retrieveRecord</a:t>
            </a:r>
            <a:endParaRPr sz="2400"/>
          </a:p>
          <a:p>
            <a:pPr marL="457200" lvl="0" indent="-381000" algn="l" rtl="0">
              <a:spcBef>
                <a:spcPts val="0"/>
              </a:spcBef>
              <a:spcAft>
                <a:spcPts val="0"/>
              </a:spcAft>
              <a:buSzPts val="2400"/>
              <a:buAutoNum type="arabicPeriod"/>
            </a:pPr>
            <a:r>
              <a:rPr lang="en" sz="2400"/>
              <a:t>retrieveMultipleRecords</a:t>
            </a:r>
            <a:endParaRPr sz="2400"/>
          </a:p>
          <a:p>
            <a:pPr marL="457200" lvl="0" indent="-381000" algn="l" rtl="0">
              <a:spcBef>
                <a:spcPts val="0"/>
              </a:spcBef>
              <a:spcAft>
                <a:spcPts val="0"/>
              </a:spcAft>
              <a:buSzPts val="2400"/>
              <a:buAutoNum type="arabicPeriod"/>
            </a:pPr>
            <a:r>
              <a:rPr lang="en" sz="2400"/>
              <a:t>updateRecord</a:t>
            </a:r>
            <a:endParaRPr sz="2400"/>
          </a:p>
          <a:p>
            <a:pPr marL="457200" lvl="0" indent="-381000" algn="l" rtl="0">
              <a:spcBef>
                <a:spcPts val="0"/>
              </a:spcBef>
              <a:spcAft>
                <a:spcPts val="0"/>
              </a:spcAft>
              <a:buSzPts val="2400"/>
              <a:buAutoNum type="arabicPeriod"/>
            </a:pPr>
            <a:r>
              <a:rPr lang="en" sz="2400"/>
              <a:t>execute</a:t>
            </a:r>
            <a:endParaRPr sz="2400"/>
          </a:p>
          <a:p>
            <a:pPr marL="457200" lvl="0" indent="-381000" algn="l" rtl="0">
              <a:spcBef>
                <a:spcPts val="0"/>
              </a:spcBef>
              <a:spcAft>
                <a:spcPts val="0"/>
              </a:spcAft>
              <a:buSzPts val="2400"/>
              <a:buAutoNum type="arabicPeriod"/>
            </a:pPr>
            <a:r>
              <a:rPr lang="en" sz="2400"/>
              <a:t>executeMultiple</a:t>
            </a:r>
            <a:endParaRPr sz="24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Functions and Actions in WEB API </a:t>
            </a:r>
            <a:endParaRPr sz="3600"/>
          </a:p>
          <a:p>
            <a:pPr marL="0" lvl="0" indent="0" algn="l" rtl="0">
              <a:spcBef>
                <a:spcPts val="0"/>
              </a:spcBef>
              <a:spcAft>
                <a:spcPts val="0"/>
              </a:spcAft>
              <a:buNone/>
            </a:pPr>
            <a:endParaRPr sz="2400"/>
          </a:p>
          <a:p>
            <a:pPr marL="457200" lvl="0" indent="-381000" algn="l" rtl="0">
              <a:spcBef>
                <a:spcPts val="0"/>
              </a:spcBef>
              <a:spcAft>
                <a:spcPts val="0"/>
              </a:spcAft>
              <a:buSzPts val="2400"/>
              <a:buAutoNum type="arabicPeriod"/>
            </a:pPr>
            <a:r>
              <a:rPr lang="en" sz="2400"/>
              <a:t>execute</a:t>
            </a:r>
            <a:endParaRPr sz="2400"/>
          </a:p>
          <a:p>
            <a:pPr marL="457200" lvl="0" indent="-381000" algn="l" rtl="0">
              <a:spcBef>
                <a:spcPts val="0"/>
              </a:spcBef>
              <a:spcAft>
                <a:spcPts val="0"/>
              </a:spcAft>
              <a:buSzPts val="2400"/>
              <a:buAutoNum type="arabicPeriod"/>
            </a:pPr>
            <a:r>
              <a:rPr lang="en" sz="2400"/>
              <a:t>executeMultiple</a:t>
            </a:r>
            <a:endParaRPr sz="24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3"/>
        <p:cNvGrpSpPr/>
        <p:nvPr/>
      </p:nvGrpSpPr>
      <p:grpSpPr>
        <a:xfrm>
          <a:off x="0" y="0"/>
          <a:ext cx="0" cy="0"/>
          <a:chOff x="0" y="0"/>
          <a:chExt cx="0" cy="0"/>
        </a:xfrm>
      </p:grpSpPr>
      <p:pic>
        <p:nvPicPr>
          <p:cNvPr id="314" name="Google Shape;314;p48"/>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315" name="Google Shape;315;p48"/>
          <p:cNvSpPr txBox="1"/>
          <p:nvPr/>
        </p:nvSpPr>
        <p:spPr>
          <a:xfrm>
            <a:off x="2933075" y="162725"/>
            <a:ext cx="4662900" cy="8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leway"/>
                <a:ea typeface="Raleway"/>
                <a:cs typeface="Raleway"/>
                <a:sym typeface="Raleway"/>
              </a:rPr>
              <a:t>Web API</a:t>
            </a:r>
            <a:endParaRPr sz="2400" b="1">
              <a:solidFill>
                <a:schemeClr val="lt2"/>
              </a:solidFill>
              <a:latin typeface="Raleway"/>
              <a:ea typeface="Raleway"/>
              <a:cs typeface="Raleway"/>
              <a:sym typeface="Raleway"/>
            </a:endParaRPr>
          </a:p>
        </p:txBody>
      </p:sp>
      <p:sp>
        <p:nvSpPr>
          <p:cNvPr id="316" name="Google Shape;316;p48"/>
          <p:cNvSpPr txBox="1">
            <a:spLocks noGrp="1"/>
          </p:cNvSpPr>
          <p:nvPr>
            <p:ph type="body" idx="4294967295"/>
          </p:nvPr>
        </p:nvSpPr>
        <p:spPr>
          <a:xfrm>
            <a:off x="2525500" y="758100"/>
            <a:ext cx="45768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42900" algn="l" rtl="0">
              <a:spcBef>
                <a:spcPts val="1600"/>
              </a:spcBef>
              <a:spcAft>
                <a:spcPts val="0"/>
              </a:spcAft>
              <a:buClr>
                <a:schemeClr val="dk1"/>
              </a:buClr>
              <a:buSzPts val="1800"/>
              <a:buFont typeface="Raleway"/>
              <a:buChar char="➔"/>
            </a:pPr>
            <a:r>
              <a:rPr lang="en" b="1">
                <a:solidFill>
                  <a:schemeClr val="dk1"/>
                </a:solidFill>
                <a:latin typeface="Raleway"/>
                <a:ea typeface="Raleway"/>
                <a:cs typeface="Raleway"/>
                <a:sym typeface="Raleway"/>
              </a:rPr>
              <a:t>Web API implements the OData (Open Data Protocol)</a:t>
            </a:r>
            <a:endParaRPr>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b="1">
                <a:solidFill>
                  <a:schemeClr val="dk1"/>
                </a:solidFill>
                <a:latin typeface="Raleway"/>
                <a:ea typeface="Raleway"/>
                <a:cs typeface="Raleway"/>
                <a:sym typeface="Raleway"/>
              </a:rPr>
              <a:t>RESTful API</a:t>
            </a:r>
            <a:endParaRPr b="1">
              <a:solidFill>
                <a:schemeClr val="dk1"/>
              </a:solidFill>
              <a:latin typeface="Raleway"/>
              <a:ea typeface="Raleway"/>
              <a:cs typeface="Raleway"/>
              <a:sym typeface="Raleway"/>
            </a:endParaRPr>
          </a:p>
          <a:p>
            <a:pPr marL="914400" lvl="1" indent="-317500" algn="l" rtl="0">
              <a:spcBef>
                <a:spcPts val="1000"/>
              </a:spcBef>
              <a:spcAft>
                <a:spcPts val="0"/>
              </a:spcAft>
              <a:buClr>
                <a:schemeClr val="dk1"/>
              </a:buClr>
              <a:buSzPts val="1400"/>
              <a:buFont typeface="Raleway"/>
              <a:buChar char="◆"/>
            </a:pPr>
            <a:r>
              <a:rPr lang="en" sz="1800" b="1">
                <a:solidFill>
                  <a:schemeClr val="dk1"/>
                </a:solidFill>
                <a:latin typeface="Raleway"/>
                <a:ea typeface="Raleway"/>
                <a:cs typeface="Raleway"/>
                <a:sym typeface="Raleway"/>
              </a:rPr>
              <a:t>Representational State </a:t>
            </a:r>
            <a:endParaRPr sz="1800" b="1">
              <a:solidFill>
                <a:schemeClr val="dk1"/>
              </a:solidFill>
              <a:latin typeface="Raleway"/>
              <a:ea typeface="Raleway"/>
              <a:cs typeface="Raleway"/>
              <a:sym typeface="Raleway"/>
            </a:endParaRPr>
          </a:p>
          <a:p>
            <a:pPr marL="914400" lvl="0" indent="0" algn="l" rtl="0">
              <a:spcBef>
                <a:spcPts val="1000"/>
              </a:spcBef>
              <a:spcAft>
                <a:spcPts val="0"/>
              </a:spcAft>
              <a:buNone/>
            </a:pPr>
            <a:r>
              <a:rPr lang="en" sz="1800" b="1">
                <a:solidFill>
                  <a:schemeClr val="dk1"/>
                </a:solidFill>
                <a:latin typeface="Raleway"/>
                <a:ea typeface="Raleway"/>
                <a:cs typeface="Raleway"/>
                <a:sym typeface="Raleway"/>
              </a:rPr>
              <a:t>Transfer</a:t>
            </a:r>
            <a:endParaRPr sz="1800" b="1">
              <a:solidFill>
                <a:schemeClr val="dk1"/>
              </a:solidFill>
              <a:latin typeface="Raleway"/>
              <a:ea typeface="Raleway"/>
              <a:cs typeface="Raleway"/>
              <a:sym typeface="Raleway"/>
            </a:endParaRPr>
          </a:p>
          <a:p>
            <a:pPr marL="914400" lvl="1" indent="-317500" algn="l" rtl="0">
              <a:spcBef>
                <a:spcPts val="1000"/>
              </a:spcBef>
              <a:spcAft>
                <a:spcPts val="0"/>
              </a:spcAft>
              <a:buClr>
                <a:schemeClr val="dk1"/>
              </a:buClr>
              <a:buSzPts val="1400"/>
              <a:buFont typeface="Raleway"/>
              <a:buChar char="◆"/>
            </a:pPr>
            <a:r>
              <a:rPr lang="en" sz="1800" b="1">
                <a:solidFill>
                  <a:schemeClr val="dk1"/>
                </a:solidFill>
                <a:latin typeface="Raleway"/>
                <a:ea typeface="Raleway"/>
                <a:cs typeface="Raleway"/>
                <a:sym typeface="Raleway"/>
              </a:rPr>
              <a:t>Simple, Faster and more </a:t>
            </a:r>
            <a:endParaRPr sz="1800" b="1">
              <a:solidFill>
                <a:schemeClr val="dk1"/>
              </a:solidFill>
              <a:latin typeface="Raleway"/>
              <a:ea typeface="Raleway"/>
              <a:cs typeface="Raleway"/>
              <a:sym typeface="Raleway"/>
            </a:endParaRPr>
          </a:p>
          <a:p>
            <a:pPr marL="1371600" lvl="0" indent="0" algn="l" rtl="0">
              <a:spcBef>
                <a:spcPts val="1000"/>
              </a:spcBef>
              <a:spcAft>
                <a:spcPts val="0"/>
              </a:spcAft>
              <a:buNone/>
            </a:pPr>
            <a:r>
              <a:rPr lang="en" sz="1800" b="1">
                <a:solidFill>
                  <a:schemeClr val="dk1"/>
                </a:solidFill>
                <a:latin typeface="Raleway"/>
                <a:ea typeface="Raleway"/>
                <a:cs typeface="Raleway"/>
                <a:sym typeface="Raleway"/>
              </a:rPr>
              <a:t>Secure</a:t>
            </a:r>
            <a:endParaRPr sz="1800" b="1">
              <a:solidFill>
                <a:schemeClr val="dk1"/>
              </a:solidFill>
              <a:latin typeface="Raleway"/>
              <a:ea typeface="Raleway"/>
              <a:cs typeface="Raleway"/>
              <a:sym typeface="Raleway"/>
            </a:endParaRPr>
          </a:p>
          <a:p>
            <a:pPr marL="914400" lvl="1" indent="-342900" algn="l" rtl="0">
              <a:spcBef>
                <a:spcPts val="1000"/>
              </a:spcBef>
              <a:spcAft>
                <a:spcPts val="1000"/>
              </a:spcAft>
              <a:buClr>
                <a:schemeClr val="dk1"/>
              </a:buClr>
              <a:buSzPts val="1800"/>
              <a:buFont typeface="Raleway"/>
              <a:buChar char="◆"/>
            </a:pPr>
            <a:r>
              <a:rPr lang="en" sz="1800" b="1">
                <a:solidFill>
                  <a:schemeClr val="dk1"/>
                </a:solidFill>
                <a:latin typeface="Raleway"/>
                <a:ea typeface="Raleway"/>
                <a:cs typeface="Raleway"/>
                <a:sym typeface="Raleway"/>
              </a:rPr>
              <a:t>Error Handling</a:t>
            </a:r>
            <a:endParaRPr sz="1800" b="1">
              <a:solidFill>
                <a:schemeClr val="dk1"/>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So far we discussed, WEB API with Dynamics 365 Web Resources.</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Any other scenarios where you can use Web API?</a:t>
            </a:r>
            <a:endParaRPr sz="36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0"/>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API during Integrations</a:t>
            </a:r>
            <a:endParaRPr/>
          </a:p>
        </p:txBody>
      </p:sp>
      <p:sp>
        <p:nvSpPr>
          <p:cNvPr id="327" name="Google Shape;327;p50"/>
          <p:cNvSpPr/>
          <p:nvPr/>
        </p:nvSpPr>
        <p:spPr>
          <a:xfrm>
            <a:off x="371775" y="1731850"/>
            <a:ext cx="5318100" cy="1261800"/>
          </a:xfrm>
          <a:prstGeom prst="wedgeRectCallout">
            <a:avLst>
              <a:gd name="adj1" fmla="val -19038"/>
              <a:gd name="adj2" fmla="val 5114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1200"/>
              </a:spcAft>
              <a:buClr>
                <a:schemeClr val="dk2"/>
              </a:buClr>
              <a:buSzPts val="1100"/>
              <a:buFont typeface="Arial"/>
              <a:buNone/>
            </a:pPr>
            <a:endParaRPr/>
          </a:p>
        </p:txBody>
      </p:sp>
      <p:sp>
        <p:nvSpPr>
          <p:cNvPr id="328" name="Google Shape;328;p50"/>
          <p:cNvSpPr/>
          <p:nvPr/>
        </p:nvSpPr>
        <p:spPr>
          <a:xfrm>
            <a:off x="371775" y="3280675"/>
            <a:ext cx="5318100" cy="1374300"/>
          </a:xfrm>
          <a:prstGeom prst="wedgeRectCallout">
            <a:avLst>
              <a:gd name="adj1" fmla="val -20066"/>
              <a:gd name="adj2" fmla="val 5055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0"/>
          <p:cNvSpPr txBox="1">
            <a:spLocks noGrp="1"/>
          </p:cNvSpPr>
          <p:nvPr>
            <p:ph type="title"/>
          </p:nvPr>
        </p:nvSpPr>
        <p:spPr>
          <a:xfrm>
            <a:off x="554475" y="1731838"/>
            <a:ext cx="5135400" cy="20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100"/>
              <a:t>.Net Applications</a:t>
            </a:r>
            <a:endParaRPr sz="2000"/>
          </a:p>
          <a:p>
            <a:pPr marL="0" lvl="0" indent="0" algn="l" rtl="0">
              <a:spcBef>
                <a:spcPts val="1200"/>
              </a:spcBef>
              <a:spcAft>
                <a:spcPts val="0"/>
              </a:spcAft>
              <a:buClr>
                <a:schemeClr val="dk2"/>
              </a:buClr>
              <a:buSzPts val="1100"/>
              <a:buFont typeface="Arial"/>
              <a:buNone/>
            </a:pPr>
            <a:r>
              <a:rPr lang="en" sz="2000"/>
              <a:t> SDK Assemblies can be used or Web API can be used</a:t>
            </a:r>
            <a:endParaRPr sz="2100"/>
          </a:p>
          <a:p>
            <a:pPr marL="0" lvl="0" indent="0" algn="l" rtl="0">
              <a:spcBef>
                <a:spcPts val="1200"/>
              </a:spcBef>
              <a:spcAft>
                <a:spcPts val="1200"/>
              </a:spcAft>
              <a:buNone/>
            </a:pPr>
            <a:endParaRPr sz="2100"/>
          </a:p>
        </p:txBody>
      </p:sp>
      <p:sp>
        <p:nvSpPr>
          <p:cNvPr id="330" name="Google Shape;330;p50"/>
          <p:cNvSpPr txBox="1">
            <a:spLocks noGrp="1"/>
          </p:cNvSpPr>
          <p:nvPr>
            <p:ph type="title"/>
          </p:nvPr>
        </p:nvSpPr>
        <p:spPr>
          <a:xfrm>
            <a:off x="676325" y="3467227"/>
            <a:ext cx="5318100" cy="16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Other Technologies</a:t>
            </a:r>
            <a:endParaRPr sz="2100"/>
          </a:p>
          <a:p>
            <a:pPr marL="0" lvl="0" indent="0" algn="l" rtl="0">
              <a:spcBef>
                <a:spcPts val="1200"/>
              </a:spcBef>
              <a:spcAft>
                <a:spcPts val="0"/>
              </a:spcAft>
              <a:buClr>
                <a:schemeClr val="dk2"/>
              </a:buClr>
              <a:buSzPts val="1100"/>
              <a:buFont typeface="Arial"/>
              <a:buNone/>
            </a:pPr>
            <a:r>
              <a:rPr lang="en" sz="2000"/>
              <a:t>You can directly use Web API</a:t>
            </a:r>
            <a:endParaRPr sz="2100"/>
          </a:p>
          <a:p>
            <a:pPr marL="0" lvl="0" indent="0" algn="l" rtl="0">
              <a:spcBef>
                <a:spcPts val="1200"/>
              </a:spcBef>
              <a:spcAft>
                <a:spcPts val="1200"/>
              </a:spcAft>
              <a:buNone/>
            </a:pPr>
            <a:endParaRPr sz="2100"/>
          </a:p>
        </p:txBody>
      </p:sp>
      <p:sp>
        <p:nvSpPr>
          <p:cNvPr id="331" name="Google Shape;331;p50"/>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1"/>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Demo: Showing contact’s location on Google Map </a:t>
            </a:r>
            <a:endParaRPr sz="3600"/>
          </a:p>
          <a:p>
            <a:pPr marL="0" lvl="0" indent="0" algn="l" rtl="0">
              <a:spcBef>
                <a:spcPts val="0"/>
              </a:spcBef>
              <a:spcAft>
                <a:spcPts val="0"/>
              </a:spcAft>
              <a:buNone/>
            </a:pPr>
            <a:endParaRPr sz="3000"/>
          </a:p>
          <a:p>
            <a:pPr marL="457200" lvl="0" indent="-381000" algn="l" rtl="0">
              <a:spcBef>
                <a:spcPts val="0"/>
              </a:spcBef>
              <a:spcAft>
                <a:spcPts val="0"/>
              </a:spcAft>
              <a:buSzPts val="2400"/>
              <a:buAutoNum type="arabicPeriod"/>
            </a:pPr>
            <a:r>
              <a:rPr lang="en" sz="2400"/>
              <a:t>Create API key for Google Maps</a:t>
            </a:r>
            <a:endParaRPr sz="2400"/>
          </a:p>
          <a:p>
            <a:pPr marL="457200" lvl="0" indent="-381000" algn="l" rtl="0">
              <a:spcBef>
                <a:spcPts val="0"/>
              </a:spcBef>
              <a:spcAft>
                <a:spcPts val="0"/>
              </a:spcAft>
              <a:buSzPts val="2400"/>
              <a:buAutoNum type="arabicPeriod"/>
            </a:pPr>
            <a:r>
              <a:rPr lang="en" sz="2400"/>
              <a:t>Get sample code google to create new HTML web resource.</a:t>
            </a:r>
            <a:endParaRPr sz="2400"/>
          </a:p>
          <a:p>
            <a:pPr marL="457200" lvl="0" indent="-381000" algn="l" rtl="0">
              <a:spcBef>
                <a:spcPts val="0"/>
              </a:spcBef>
              <a:spcAft>
                <a:spcPts val="0"/>
              </a:spcAft>
              <a:buSzPts val="2400"/>
              <a:buAutoNum type="arabicPeriod"/>
            </a:pPr>
            <a:r>
              <a:rPr lang="en" sz="2400"/>
              <a:t>Use latitude and longitude attributes of contact.</a:t>
            </a:r>
            <a:endParaRPr sz="2400"/>
          </a:p>
          <a:p>
            <a:pPr marL="0" lvl="0" indent="0" algn="l" rtl="0">
              <a:spcBef>
                <a:spcPts val="0"/>
              </a:spcBef>
              <a:spcAft>
                <a:spcPts val="0"/>
              </a:spcAft>
              <a:buNone/>
            </a:pPr>
            <a:endParaRPr sz="3000"/>
          </a:p>
          <a:p>
            <a:pPr marL="0" lvl="0" indent="0" algn="l" rtl="0">
              <a:spcBef>
                <a:spcPts val="0"/>
              </a:spcBef>
              <a:spcAft>
                <a:spcPts val="0"/>
              </a:spcAft>
              <a:buNone/>
            </a:pP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712150"/>
            <a:ext cx="6807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Common Scenarios</a:t>
            </a:r>
            <a:endParaRPr sz="2400"/>
          </a:p>
        </p:txBody>
      </p:sp>
      <p:sp>
        <p:nvSpPr>
          <p:cNvPr id="91" name="Google Shape;91;p16"/>
          <p:cNvSpPr txBox="1">
            <a:spLocks noGrp="1"/>
          </p:cNvSpPr>
          <p:nvPr>
            <p:ph type="title" idx="4294967295"/>
          </p:nvPr>
        </p:nvSpPr>
        <p:spPr>
          <a:xfrm>
            <a:off x="535775" y="1480150"/>
            <a:ext cx="67530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7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Validations</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Custom UI</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Show and hide user interface elements.</a:t>
            </a:r>
            <a:endParaRPr sz="2400">
              <a:latin typeface="Lato"/>
              <a:ea typeface="Lato"/>
              <a:cs typeface="Lato"/>
              <a:sym typeface="Lato"/>
            </a:endParaRPr>
          </a:p>
          <a:p>
            <a:pPr marL="457200" lvl="0" indent="-381000" algn="l" rtl="0">
              <a:lnSpc>
                <a:spcPct val="115000"/>
              </a:lnSpc>
              <a:spcBef>
                <a:spcPts val="0"/>
              </a:spcBef>
              <a:spcAft>
                <a:spcPts val="0"/>
              </a:spcAft>
              <a:buSzPts val="2400"/>
              <a:buFont typeface="Lato"/>
              <a:buAutoNum type="arabicPeriod"/>
            </a:pPr>
            <a:r>
              <a:rPr lang="en" sz="2400">
                <a:latin typeface="Lato"/>
                <a:ea typeface="Lato"/>
                <a:cs typeface="Lato"/>
                <a:sym typeface="Lato"/>
              </a:rPr>
              <a:t>Interact with the business process flow control.</a:t>
            </a:r>
            <a:endParaRPr sz="2400">
              <a:latin typeface="Lato"/>
              <a:ea typeface="Lato"/>
              <a:cs typeface="Lato"/>
              <a:sym typeface="Lato"/>
            </a:endParaRPr>
          </a:p>
          <a:p>
            <a:pPr marL="457200" lvl="0" indent="0" algn="l" rtl="0">
              <a:lnSpc>
                <a:spcPct val="115000"/>
              </a:lnSpc>
              <a:spcBef>
                <a:spcPts val="0"/>
              </a:spcBef>
              <a:spcAft>
                <a:spcPts val="1600"/>
              </a:spcAft>
              <a:buNone/>
            </a:pPr>
            <a:endParaRPr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Client-side Events	</a:t>
            </a:r>
            <a:endParaRPr sz="2400"/>
          </a:p>
        </p:txBody>
      </p:sp>
      <p:sp>
        <p:nvSpPr>
          <p:cNvPr id="97" name="Google Shape;97;p17"/>
          <p:cNvSpPr txBox="1">
            <a:spLocks noGrp="1"/>
          </p:cNvSpPr>
          <p:nvPr>
            <p:ph type="title" idx="4294967295"/>
          </p:nvPr>
        </p:nvSpPr>
        <p:spPr>
          <a:xfrm>
            <a:off x="922225" y="1480150"/>
            <a:ext cx="5197200" cy="3067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Lato"/>
              <a:buAutoNum type="arabicPeriod"/>
            </a:pPr>
            <a:r>
              <a:rPr lang="en" sz="1700">
                <a:latin typeface="Lato"/>
                <a:ea typeface="Lato"/>
                <a:cs typeface="Lato"/>
                <a:sym typeface="Lato"/>
              </a:rPr>
              <a:t>Form OnLoad</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eriod"/>
            </a:pPr>
            <a:r>
              <a:rPr lang="en" sz="1700">
                <a:latin typeface="Lato"/>
                <a:ea typeface="Lato"/>
                <a:cs typeface="Lato"/>
                <a:sym typeface="Lato"/>
              </a:rPr>
              <a:t>Form OnSave</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eriod"/>
            </a:pPr>
            <a:r>
              <a:rPr lang="en" sz="1700">
                <a:latin typeface="Lato"/>
                <a:ea typeface="Lato"/>
                <a:cs typeface="Lato"/>
                <a:sym typeface="Lato"/>
              </a:rPr>
              <a:t>Attribute OnChange</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eriod"/>
            </a:pPr>
            <a:r>
              <a:rPr lang="en" sz="1700">
                <a:latin typeface="Lato"/>
                <a:ea typeface="Lato"/>
                <a:cs typeface="Lato"/>
                <a:sym typeface="Lato"/>
              </a:rPr>
              <a:t>Lookup PreSearch</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eriod"/>
            </a:pPr>
            <a:r>
              <a:rPr lang="en" sz="1700">
                <a:latin typeface="Lato"/>
                <a:ea typeface="Lato"/>
                <a:cs typeface="Lato"/>
                <a:sym typeface="Lato"/>
              </a:rPr>
              <a:t>Grid Events</a:t>
            </a:r>
            <a:endParaRPr sz="1700">
              <a:latin typeface="Lato"/>
              <a:ea typeface="Lato"/>
              <a:cs typeface="Lato"/>
              <a:sym typeface="Lato"/>
            </a:endParaRPr>
          </a:p>
          <a:p>
            <a:pPr marL="914400" lvl="1" indent="-336550" algn="l" rtl="0">
              <a:lnSpc>
                <a:spcPct val="115000"/>
              </a:lnSpc>
              <a:spcBef>
                <a:spcPts val="0"/>
              </a:spcBef>
              <a:spcAft>
                <a:spcPts val="0"/>
              </a:spcAft>
              <a:buSzPts val="1700"/>
              <a:buFont typeface="Lato"/>
              <a:buAutoNum type="alphaLcPeriod"/>
            </a:pPr>
            <a:r>
              <a:rPr lang="en" sz="1700">
                <a:latin typeface="Lato"/>
                <a:ea typeface="Lato"/>
                <a:cs typeface="Lato"/>
                <a:sym typeface="Lato"/>
              </a:rPr>
              <a:t>OnRecordSelect</a:t>
            </a:r>
            <a:endParaRPr sz="1700">
              <a:latin typeface="Lato"/>
              <a:ea typeface="Lato"/>
              <a:cs typeface="Lato"/>
              <a:sym typeface="Lato"/>
            </a:endParaRPr>
          </a:p>
          <a:p>
            <a:pPr marL="914400" lvl="1" indent="-336550" algn="l" rtl="0">
              <a:lnSpc>
                <a:spcPct val="115000"/>
              </a:lnSpc>
              <a:spcBef>
                <a:spcPts val="0"/>
              </a:spcBef>
              <a:spcAft>
                <a:spcPts val="0"/>
              </a:spcAft>
              <a:buSzPts val="1700"/>
              <a:buFont typeface="Lato"/>
              <a:buAutoNum type="alphaLcPeriod"/>
            </a:pPr>
            <a:r>
              <a:rPr lang="en" sz="1700">
                <a:latin typeface="Lato"/>
                <a:ea typeface="Lato"/>
                <a:cs typeface="Lato"/>
                <a:sym typeface="Lato"/>
              </a:rPr>
              <a:t>OnSave</a:t>
            </a:r>
            <a:endParaRPr sz="1700">
              <a:latin typeface="Lato"/>
              <a:ea typeface="Lato"/>
              <a:cs typeface="Lato"/>
              <a:sym typeface="Lato"/>
            </a:endParaRPr>
          </a:p>
          <a:p>
            <a:pPr marL="914400" lvl="1" indent="-336550" algn="l" rtl="0">
              <a:lnSpc>
                <a:spcPct val="115000"/>
              </a:lnSpc>
              <a:spcBef>
                <a:spcPts val="0"/>
              </a:spcBef>
              <a:spcAft>
                <a:spcPts val="0"/>
              </a:spcAft>
              <a:buSzPts val="1700"/>
              <a:buFont typeface="Lato"/>
              <a:buAutoNum type="alphaLcPeriod"/>
            </a:pPr>
            <a:r>
              <a:rPr lang="en" sz="1700">
                <a:latin typeface="Lato"/>
                <a:ea typeface="Lato"/>
                <a:cs typeface="Lato"/>
                <a:sym typeface="Lato"/>
              </a:rPr>
              <a:t>OnChange</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6. Business Process Events etc.</a:t>
            </a: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
        <p:nvSpPr>
          <p:cNvPr id="98" name="Google Shape;98;p17"/>
          <p:cNvSpPr/>
          <p:nvPr/>
        </p:nvSpPr>
        <p:spPr>
          <a:xfrm>
            <a:off x="3834475" y="1839925"/>
            <a:ext cx="1312200" cy="13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Events</a:t>
            </a:r>
            <a:endParaRPr/>
          </a:p>
        </p:txBody>
      </p:sp>
      <p:sp>
        <p:nvSpPr>
          <p:cNvPr id="99" name="Google Shape;99;p17"/>
          <p:cNvSpPr/>
          <p:nvPr/>
        </p:nvSpPr>
        <p:spPr>
          <a:xfrm>
            <a:off x="6902425" y="1839925"/>
            <a:ext cx="1998600" cy="178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function HelloWorld()</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t>
            </a:r>
            <a:endParaRPr/>
          </a:p>
        </p:txBody>
      </p:sp>
      <p:sp>
        <p:nvSpPr>
          <p:cNvPr id="100" name="Google Shape;100;p17"/>
          <p:cNvSpPr/>
          <p:nvPr/>
        </p:nvSpPr>
        <p:spPr>
          <a:xfrm>
            <a:off x="4463925" y="1516200"/>
            <a:ext cx="3464400" cy="32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7395325" y="1261450"/>
            <a:ext cx="14127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Contact.js</a:t>
            </a:r>
            <a:endParaRPr sz="1800"/>
          </a:p>
        </p:txBody>
      </p:sp>
      <p:sp>
        <p:nvSpPr>
          <p:cNvPr id="102" name="Google Shape;102;p17"/>
          <p:cNvSpPr txBox="1"/>
          <p:nvPr/>
        </p:nvSpPr>
        <p:spPr>
          <a:xfrm>
            <a:off x="5489775" y="1192475"/>
            <a:ext cx="14127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Event Handler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API provides </a:t>
            </a:r>
            <a:r>
              <a:rPr lang="en">
                <a:solidFill>
                  <a:schemeClr val="accent5"/>
                </a:solidFill>
              </a:rPr>
              <a:t>methods and objects </a:t>
            </a:r>
            <a:r>
              <a:rPr lang="en"/>
              <a:t>to apply custom business logic using JavaScript.</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83099" y="712150"/>
            <a:ext cx="77733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4300">
              <a:solidFill>
                <a:schemeClr val="dk1"/>
              </a:solidFill>
            </a:endParaRPr>
          </a:p>
        </p:txBody>
      </p:sp>
      <p:sp>
        <p:nvSpPr>
          <p:cNvPr id="113" name="Google Shape;113;p19"/>
          <p:cNvSpPr/>
          <p:nvPr/>
        </p:nvSpPr>
        <p:spPr>
          <a:xfrm>
            <a:off x="399750" y="1541275"/>
            <a:ext cx="2025300" cy="15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675276" y="2078650"/>
            <a:ext cx="827400" cy="768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rPr>
              <a:t>Client API</a:t>
            </a:r>
            <a:endParaRPr sz="1800" b="1">
              <a:solidFill>
                <a:schemeClr val="lt1"/>
              </a:solidFill>
            </a:endParaRPr>
          </a:p>
        </p:txBody>
      </p:sp>
      <p:pic>
        <p:nvPicPr>
          <p:cNvPr id="115" name="Google Shape;115;p19"/>
          <p:cNvPicPr preferRelativeResize="0"/>
          <p:nvPr/>
        </p:nvPicPr>
        <p:blipFill>
          <a:blip r:embed="rId3">
            <a:alphaModFix/>
          </a:blip>
          <a:stretch>
            <a:fillRect/>
          </a:stretch>
        </p:blipFill>
        <p:spPr>
          <a:xfrm>
            <a:off x="145250" y="137400"/>
            <a:ext cx="4557600" cy="4521950"/>
          </a:xfrm>
          <a:prstGeom prst="rect">
            <a:avLst/>
          </a:prstGeom>
          <a:noFill/>
          <a:ln>
            <a:noFill/>
          </a:ln>
        </p:spPr>
      </p:pic>
      <p:sp>
        <p:nvSpPr>
          <p:cNvPr id="116" name="Google Shape;116;p19"/>
          <p:cNvSpPr/>
          <p:nvPr/>
        </p:nvSpPr>
        <p:spPr>
          <a:xfrm>
            <a:off x="7127725" y="1610625"/>
            <a:ext cx="1998600" cy="2142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function HelloWorld()</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p:txBody>
      </p:sp>
      <p:sp>
        <p:nvSpPr>
          <p:cNvPr id="117" name="Google Shape;117;p19"/>
          <p:cNvSpPr/>
          <p:nvPr/>
        </p:nvSpPr>
        <p:spPr>
          <a:xfrm>
            <a:off x="4702850" y="2394075"/>
            <a:ext cx="972300" cy="213300"/>
          </a:xfrm>
          <a:prstGeom prst="lef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6502825" y="2394075"/>
            <a:ext cx="624900" cy="213300"/>
          </a:xfrm>
          <a:prstGeom prst="lef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24" name="Google Shape;124;p20"/>
          <p:cNvSpPr txBox="1"/>
          <p:nvPr/>
        </p:nvSpPr>
        <p:spPr>
          <a:xfrm>
            <a:off x="2569550" y="754025"/>
            <a:ext cx="4662900" cy="8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leway"/>
                <a:ea typeface="Raleway"/>
                <a:cs typeface="Raleway"/>
                <a:sym typeface="Raleway"/>
              </a:rPr>
              <a:t>Client API Objects At Root</a:t>
            </a:r>
            <a:endParaRPr sz="2400" b="1">
              <a:solidFill>
                <a:schemeClr val="lt2"/>
              </a:solidFill>
              <a:latin typeface="Raleway"/>
              <a:ea typeface="Raleway"/>
              <a:cs typeface="Raleway"/>
              <a:sym typeface="Raleway"/>
            </a:endParaRPr>
          </a:p>
        </p:txBody>
      </p:sp>
      <p:sp>
        <p:nvSpPr>
          <p:cNvPr id="125" name="Google Shape;125;p20"/>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42900" algn="l" rtl="0">
              <a:spcBef>
                <a:spcPts val="1600"/>
              </a:spcBef>
              <a:spcAft>
                <a:spcPts val="0"/>
              </a:spcAft>
              <a:buClr>
                <a:schemeClr val="dk1"/>
              </a:buClr>
              <a:buSzPts val="1800"/>
              <a:buFont typeface="Raleway"/>
              <a:buChar char="➔"/>
            </a:pPr>
            <a:r>
              <a:rPr lang="en" b="1">
                <a:solidFill>
                  <a:schemeClr val="dk1"/>
                </a:solidFill>
                <a:latin typeface="Raleway"/>
                <a:ea typeface="Raleway"/>
                <a:cs typeface="Raleway"/>
                <a:sym typeface="Raleway"/>
              </a:rPr>
              <a:t>executionContext</a:t>
            </a:r>
            <a:endParaRPr>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b="1">
                <a:solidFill>
                  <a:schemeClr val="dk1"/>
                </a:solidFill>
                <a:latin typeface="Raleway"/>
                <a:ea typeface="Raleway"/>
                <a:cs typeface="Raleway"/>
                <a:sym typeface="Raleway"/>
              </a:rPr>
              <a:t>formContext</a:t>
            </a:r>
            <a:endParaRPr>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b="1">
                <a:solidFill>
                  <a:schemeClr val="dk1"/>
                </a:solidFill>
                <a:latin typeface="Raleway"/>
                <a:ea typeface="Raleway"/>
                <a:cs typeface="Raleway"/>
                <a:sym typeface="Raleway"/>
              </a:rPr>
              <a:t>gridContext</a:t>
            </a:r>
            <a:endParaRPr>
              <a:latin typeface="Raleway"/>
              <a:ea typeface="Raleway"/>
              <a:cs typeface="Raleway"/>
              <a:sym typeface="Raleway"/>
            </a:endParaRPr>
          </a:p>
          <a:p>
            <a:pPr marL="457200" lvl="0" indent="-342900" algn="l" rtl="0">
              <a:spcBef>
                <a:spcPts val="1000"/>
              </a:spcBef>
              <a:spcAft>
                <a:spcPts val="1000"/>
              </a:spcAft>
              <a:buClr>
                <a:schemeClr val="dk1"/>
              </a:buClr>
              <a:buSzPts val="1800"/>
              <a:buFont typeface="Raleway"/>
              <a:buChar char="➔"/>
            </a:pPr>
            <a:r>
              <a:rPr lang="en" b="1">
                <a:solidFill>
                  <a:schemeClr val="dk1"/>
                </a:solidFill>
                <a:latin typeface="Raleway"/>
                <a:ea typeface="Raleway"/>
                <a:cs typeface="Raleway"/>
                <a:sym typeface="Raleway"/>
              </a:rPr>
              <a:t>Xrm Object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ctrTitle"/>
          </p:nvPr>
        </p:nvSpPr>
        <p:spPr>
          <a:xfrm>
            <a:off x="4770350" y="849175"/>
            <a:ext cx="3479700" cy="13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 file for common functions</a:t>
            </a:r>
            <a:endParaRPr sz="2400"/>
          </a:p>
        </p:txBody>
      </p:sp>
      <p:sp>
        <p:nvSpPr>
          <p:cNvPr id="131" name="Google Shape;131;p21"/>
          <p:cNvSpPr/>
          <p:nvPr/>
        </p:nvSpPr>
        <p:spPr>
          <a:xfrm>
            <a:off x="1239225" y="2673900"/>
            <a:ext cx="2158800" cy="20388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AccountScripts.js</a:t>
            </a:r>
            <a:endParaRPr sz="1800"/>
          </a:p>
        </p:txBody>
      </p:sp>
      <p:sp>
        <p:nvSpPr>
          <p:cNvPr id="132" name="Google Shape;132;p21"/>
          <p:cNvSpPr/>
          <p:nvPr/>
        </p:nvSpPr>
        <p:spPr>
          <a:xfrm>
            <a:off x="3936725" y="2673900"/>
            <a:ext cx="2158800" cy="20388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ContactScripts.js</a:t>
            </a:r>
            <a:endParaRPr sz="1800"/>
          </a:p>
        </p:txBody>
      </p:sp>
      <p:sp>
        <p:nvSpPr>
          <p:cNvPr id="133" name="Google Shape;133;p21"/>
          <p:cNvSpPr/>
          <p:nvPr/>
        </p:nvSpPr>
        <p:spPr>
          <a:xfrm>
            <a:off x="2657525" y="267875"/>
            <a:ext cx="2038800" cy="20388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GlobalHelper.js</a:t>
            </a:r>
            <a:endParaRPr sz="1800"/>
          </a:p>
        </p:txBody>
      </p:sp>
      <p:cxnSp>
        <p:nvCxnSpPr>
          <p:cNvPr id="134" name="Google Shape;134;p21"/>
          <p:cNvCxnSpPr>
            <a:stCxn id="133" idx="1"/>
            <a:endCxn id="131" idx="3"/>
          </p:cNvCxnSpPr>
          <p:nvPr/>
        </p:nvCxnSpPr>
        <p:spPr>
          <a:xfrm flipH="1">
            <a:off x="2318525" y="2306675"/>
            <a:ext cx="1358400" cy="3672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21"/>
          <p:cNvCxnSpPr>
            <a:stCxn id="133" idx="1"/>
            <a:endCxn id="132" idx="3"/>
          </p:cNvCxnSpPr>
          <p:nvPr/>
        </p:nvCxnSpPr>
        <p:spPr>
          <a:xfrm>
            <a:off x="3676925" y="2306675"/>
            <a:ext cx="1339200" cy="3672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1"/>
          <p:cNvSpPr txBox="1">
            <a:spLocks noGrp="1"/>
          </p:cNvSpPr>
          <p:nvPr>
            <p:ph type="ctrTitle"/>
          </p:nvPr>
        </p:nvSpPr>
        <p:spPr>
          <a:xfrm>
            <a:off x="6175400" y="3281850"/>
            <a:ext cx="3479700" cy="13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Entity Specific files</a:t>
            </a:r>
            <a:endParaRPr sz="24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On-screen Show (16:9)</PresentationFormat>
  <Paragraphs>208</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Lato</vt:lpstr>
      <vt:lpstr>Courier New</vt:lpstr>
      <vt:lpstr>Raleway</vt:lpstr>
      <vt:lpstr>Swiss</vt:lpstr>
      <vt:lpstr>Microsoft Dynamics 365 Developer Training - Part 2</vt:lpstr>
      <vt:lpstr>Client-side Components</vt:lpstr>
      <vt:lpstr>PowerPoint Presentation</vt:lpstr>
      <vt:lpstr>Common Scenarios</vt:lpstr>
      <vt:lpstr>Client-side Events </vt:lpstr>
      <vt:lpstr>Client API provides methods and objects to apply custom business logic using JavaScript.</vt:lpstr>
      <vt:lpstr>PowerPoint Presentation</vt:lpstr>
      <vt:lpstr>PowerPoint Presentation</vt:lpstr>
      <vt:lpstr>A file for common functions</vt:lpstr>
      <vt:lpstr>Getting formContext </vt:lpstr>
      <vt:lpstr>formContext</vt:lpstr>
      <vt:lpstr>Data Object (attributes) </vt:lpstr>
      <vt:lpstr>Form Notification</vt:lpstr>
      <vt:lpstr>Setting attribute data  Set attribute value through JavaScript </vt:lpstr>
      <vt:lpstr>Auto Save Dynamics 365 automatically saves the form if something is changed on the form. It is enabled  by default. You can disable it. (This option is at System level, applies for all entities) But, you cannot enable or disable for specific entities. </vt:lpstr>
      <vt:lpstr>Getting formContext </vt:lpstr>
      <vt:lpstr>Namespace Notation </vt:lpstr>
      <vt:lpstr>Preventing AutoSave for specific entity </vt:lpstr>
      <vt:lpstr>formType</vt:lpstr>
      <vt:lpstr>Reading data from Lookups</vt:lpstr>
      <vt:lpstr>Showing Notifications </vt:lpstr>
      <vt:lpstr>PowerPoint Presentation</vt:lpstr>
      <vt:lpstr>Demo: If Contact’s Shipping method is FedEx, Freight terms attribute should be disabled. </vt:lpstr>
      <vt:lpstr>Demo (Hello World)</vt:lpstr>
      <vt:lpstr>Business Requirement: Phone numbers should be in US phone number format. </vt:lpstr>
      <vt:lpstr>PowerPoint Presentation</vt:lpstr>
      <vt:lpstr>formContext.ui.getFormType()   </vt:lpstr>
      <vt:lpstr>Prior to 9.x version  Xrm.Page.getAttribute(“”).getValue();  In the latest version  formContext.getAttribute(“”).getValue();    </vt:lpstr>
      <vt:lpstr>HTML Web Resource:  Popular web resource type apart from JS web resource To design custom UI (Eg: buttons, modern HTML5 controls) To display web content You can refer CSS files, other JS files. (local or remote)   </vt:lpstr>
      <vt:lpstr>Accessing form elements in HTML Web Resource: (Use old code “Xrm.Page” not formContext) Example: Reading form data in HTML parent.Xrm.Page.getAttrubute(“attributename”).getValue()     </vt:lpstr>
      <vt:lpstr>Referring other web resources from HTML Example:  &lt;script src="script.js" type="text/javascript"&gt;&lt;/script&gt; &lt;link href="style.css" rel="stylesheet" type="text/css" /&gt;   </vt:lpstr>
      <vt:lpstr>To access Organization Webservice from client script, Use Web API Offline Web API Online Web API</vt:lpstr>
      <vt:lpstr>Offline WEB API (Xrm.WebApi.offline)  Provides methods to create and manage records in mobile clients while working in the offline mode. </vt:lpstr>
      <vt:lpstr>Online WEB API (Xrm.WebApi.online)  createRecord deleteRecord retrieveRecord retrieveMultipleRecords updateRecord execute executeMultiple  </vt:lpstr>
      <vt:lpstr>Functions and Actions in WEB API   execute executeMultiple  </vt:lpstr>
      <vt:lpstr>PowerPoint Presentation</vt:lpstr>
      <vt:lpstr>So far we discussed, WEB API with Dynamics 365 Web Resources.  Any other scenarios where you can use Web API?  </vt:lpstr>
      <vt:lpstr>Web API during Integrations</vt:lpstr>
      <vt:lpstr>Demo: Showing contact’s location on Google Map   Create API key for Google Maps Get sample code google to create new HTML web resource. Use latitude and longitude attributes of contact.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365 Developer Training - Part 2</dc:title>
  <dc:creator>Admin</dc:creator>
  <cp:lastModifiedBy>Satish Reddy</cp:lastModifiedBy>
  <cp:revision>1</cp:revision>
  <dcterms:modified xsi:type="dcterms:W3CDTF">2019-03-17T11:21:15Z</dcterms:modified>
</cp:coreProperties>
</file>