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558" r:id="rId3"/>
    <p:sldId id="399" r:id="rId4"/>
    <p:sldId id="401" r:id="rId5"/>
    <p:sldId id="402" r:id="rId6"/>
    <p:sldId id="403" r:id="rId7"/>
    <p:sldId id="412" r:id="rId8"/>
    <p:sldId id="413" r:id="rId9"/>
    <p:sldId id="414" r:id="rId10"/>
    <p:sldId id="415" r:id="rId11"/>
    <p:sldId id="562" r:id="rId12"/>
    <p:sldId id="563" r:id="rId13"/>
    <p:sldId id="561" r:id="rId14"/>
    <p:sldId id="418" r:id="rId15"/>
    <p:sldId id="420" r:id="rId16"/>
    <p:sldId id="564" r:id="rId17"/>
    <p:sldId id="421" r:id="rId18"/>
    <p:sldId id="422" r:id="rId19"/>
    <p:sldId id="423" r:id="rId20"/>
    <p:sldId id="424" r:id="rId21"/>
    <p:sldId id="429" r:id="rId22"/>
    <p:sldId id="434" r:id="rId23"/>
    <p:sldId id="435" r:id="rId24"/>
    <p:sldId id="436" r:id="rId25"/>
    <p:sldId id="437" r:id="rId26"/>
    <p:sldId id="438" r:id="rId27"/>
    <p:sldId id="439" r:id="rId28"/>
    <p:sldId id="445" r:id="rId29"/>
    <p:sldId id="444" r:id="rId30"/>
    <p:sldId id="448" r:id="rId31"/>
    <p:sldId id="449" r:id="rId32"/>
    <p:sldId id="453" r:id="rId33"/>
    <p:sldId id="454" r:id="rId34"/>
    <p:sldId id="455" r:id="rId35"/>
    <p:sldId id="456" r:id="rId36"/>
    <p:sldId id="458" r:id="rId37"/>
    <p:sldId id="459" r:id="rId38"/>
    <p:sldId id="565" r:id="rId39"/>
    <p:sldId id="566" r:id="rId40"/>
    <p:sldId id="56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99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2C553-ADAD-4ADE-BD43-6AEAFFBA3154}" type="datetimeFigureOut">
              <a:rPr lang="en-US" smtClean="0"/>
              <a:pPr/>
              <a:t>12/17/23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ED4931-3811-41E3-B758-DFFDD0F59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86DFE8F-6AE6-4DA7-9E95-5B634FED5205}" type="slidenum">
              <a:rPr lang="en-US" smtClean="0"/>
              <a:pPr/>
              <a:t>3</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F82BC0C-8B69-47FD-9853-7DABB9D0EF81}" type="slidenum">
              <a:rPr lang="en-US" smtClean="0"/>
              <a:pPr/>
              <a:t>17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EA5DBA3-9CC9-462B-941F-A8BDAA3C7CFF}" type="slidenum">
              <a:rPr lang="en-US" smtClean="0"/>
              <a:pPr/>
              <a:t>18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B2C2627-0AA2-4F0A-8C5C-33D4B0C95F0A}" type="slidenum">
              <a:rPr lang="en-US" smtClean="0"/>
              <a:pPr/>
              <a:t>19</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96E4975-AF5D-4892-A89D-F77514F584EE}" type="slidenum">
              <a:rPr lang="en-US" smtClean="0"/>
              <a:pPr/>
              <a:t>20</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77B9377-9204-4E32-B3AC-7E984D1C4009}" type="slidenum">
              <a:rPr lang="en-US" smtClean="0"/>
              <a:pPr/>
              <a:t>24</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8AE701F-A6EB-4C5D-BD37-B78456F73CB1}" type="slidenum">
              <a:rPr lang="en-US" smtClean="0"/>
              <a:pPr/>
              <a:t>25</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6D0DFB6-8240-4F82-8375-FFF1CDDFFDC4}" type="slidenum">
              <a:rPr lang="en-US" smtClean="0"/>
              <a:pPr/>
              <a:t>26</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2DBCFFB-35DE-40A5-9D8F-FE8CDCF21A0B}" type="slidenum">
              <a:rPr lang="en-US" smtClean="0"/>
              <a:pPr/>
              <a:t>27</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F139B4B-DBB9-4C55-A33B-3E23D30EAC33}" type="slidenum">
              <a:rPr lang="en-US" smtClean="0"/>
              <a:pPr/>
              <a:t>32</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A37817D-2B10-45B0-BD77-36119AC29FD4}" type="slidenum">
              <a:rPr lang="en-US" smtClean="0"/>
              <a:pPr/>
              <a:t>33</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23A3619-90CE-439A-AA4C-42CBE7990445}" type="slidenum">
              <a:rPr lang="en-US" smtClean="0"/>
              <a:pPr/>
              <a:t>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76063D2-32E1-4A80-906C-8C261DE6CAC8}" type="slidenum">
              <a:rPr lang="en-US" smtClean="0"/>
              <a:pPr/>
              <a:t>34</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4082398-8D48-43EB-BC8F-3ED9B0B2B6D3}" type="slidenum">
              <a:rPr lang="en-US" smtClean="0"/>
              <a:pPr/>
              <a:t>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3C145D5-6431-4A70-AB37-C2838501805A}" type="slidenum">
              <a:rPr lang="en-US" smtClean="0"/>
              <a:pPr/>
              <a:t>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51120BA-301C-4F03-9303-59A4C0CA3F79}" type="slidenum">
              <a:rPr lang="en-US" smtClean="0"/>
              <a:pPr/>
              <a:t>10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BA7EFB4-2D37-4852-8B6C-BB53ECC3561D}" type="slidenum">
              <a:rPr lang="en-US" smtClean="0"/>
              <a:pPr/>
              <a:t>11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96B5C2C-9D92-4C39-B6A6-65BF34DEE97E}" type="slidenum">
              <a:rPr lang="en-US" smtClean="0"/>
              <a:pPr/>
              <a:t>13</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090F9A8-48C4-45C8-A972-284562A8DAF8}" type="slidenum">
              <a:rPr lang="en-US" smtClean="0"/>
              <a:pPr/>
              <a:t>14</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7EBB7FA-1168-4067-8FCB-92E39C416A8E}" type="slidenum">
              <a:rPr lang="en-US" smtClean="0"/>
              <a:pPr/>
              <a:t>15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jpeg"/><Relationship Id="rId7" Type="http://schemas.openxmlformats.org/officeDocument/2006/relationships/image" Target="../media/image11.emf"/><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10.png"/><Relationship Id="rId10" Type="http://schemas.openxmlformats.org/officeDocument/2006/relationships/oleObject" Target="../embeddings/oleObject6.bin"/><Relationship Id="rId4" Type="http://schemas.openxmlformats.org/officeDocument/2006/relationships/image" Target="../media/image9.png"/><Relationship Id="rId9"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oleObject" Target="../embeddings/oleObject18.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oleObject" Target="../embeddings/oleObject22.bin"/><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e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38.e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IE" dirty="0"/>
              <a:t>Derivative Filtering</a:t>
            </a:r>
            <a:endParaRPr lang="en-US" dirty="0"/>
          </a:p>
        </p:txBody>
      </p:sp>
      <p:sp>
        <p:nvSpPr>
          <p:cNvPr id="48131" name="Rectangle 3"/>
          <p:cNvSpPr>
            <a:spLocks noGrp="1" noChangeArrowheads="1"/>
          </p:cNvSpPr>
          <p:nvPr>
            <p:ph type="body" idx="1"/>
          </p:nvPr>
        </p:nvSpPr>
        <p:spPr>
          <a:xfrm>
            <a:off x="166688" y="1333500"/>
            <a:ext cx="8834437" cy="5524500"/>
          </a:xfrm>
        </p:spPr>
        <p:txBody>
          <a:bodyPr/>
          <a:lstStyle/>
          <a:p>
            <a:pPr marL="0" indent="0" eaLnBrk="1" hangingPunct="1">
              <a:buFontTx/>
              <a:buNone/>
            </a:pPr>
            <a:r>
              <a:rPr lang="en-IE" dirty="0"/>
              <a:t>1st derivative filter output</a:t>
            </a:r>
          </a:p>
          <a:p>
            <a:pPr marL="484188" lvl="1" indent="0" eaLnBrk="1" hangingPunct="1"/>
            <a:r>
              <a:rPr lang="en-IE" dirty="0">
                <a:ea typeface="ＭＳ Ｐゴシック" pitchFamily="-111" charset="-128"/>
              </a:rPr>
              <a:t> Zero at constant intensities</a:t>
            </a:r>
          </a:p>
          <a:p>
            <a:pPr marL="484188" lvl="1" indent="0" eaLnBrk="1" hangingPunct="1"/>
            <a:r>
              <a:rPr lang="en-IE" dirty="0">
                <a:ea typeface="ＭＳ Ｐゴシック" pitchFamily="-111" charset="-128"/>
              </a:rPr>
              <a:t> Non zero at the onset of a step or ramp</a:t>
            </a:r>
          </a:p>
          <a:p>
            <a:pPr marL="484188" lvl="1" indent="0" eaLnBrk="1" hangingPunct="1"/>
            <a:r>
              <a:rPr lang="en-IE" dirty="0">
                <a:ea typeface="ＭＳ Ｐゴシック" pitchFamily="-111" charset="-128"/>
              </a:rPr>
              <a:t> Non zero along ramps</a:t>
            </a:r>
          </a:p>
          <a:p>
            <a:pPr marL="0" indent="0" eaLnBrk="1" hangingPunct="1"/>
            <a:endParaRPr lang="en-US" dirty="0"/>
          </a:p>
          <a:p>
            <a:pPr marL="0" indent="0" eaLnBrk="1" hangingPunct="1">
              <a:buNone/>
            </a:pPr>
            <a:r>
              <a:rPr lang="en-US" dirty="0"/>
              <a:t>2nd derivative filter output</a:t>
            </a:r>
          </a:p>
          <a:p>
            <a:pPr marL="484188" lvl="1" indent="0" eaLnBrk="1" hangingPunct="1"/>
            <a:r>
              <a:rPr lang="en-US" dirty="0">
                <a:ea typeface="ＭＳ Ｐゴシック" pitchFamily="-111" charset="-128"/>
              </a:rPr>
              <a:t> Zero at constant intensities</a:t>
            </a:r>
          </a:p>
          <a:p>
            <a:pPr marL="484188" lvl="1" indent="0" eaLnBrk="1" hangingPunct="1"/>
            <a:r>
              <a:rPr lang="en-IE" dirty="0">
                <a:ea typeface="ＭＳ Ｐゴシック" pitchFamily="-111" charset="-128"/>
              </a:rPr>
              <a:t> Non zero at the onset and end of a step or ramp</a:t>
            </a:r>
          </a:p>
          <a:p>
            <a:pPr marL="484188" lvl="1" indent="0" eaLnBrk="1" hangingPunct="1"/>
            <a:r>
              <a:rPr lang="en-IE" dirty="0">
                <a:ea typeface="ＭＳ Ｐゴシック" pitchFamily="-111" charset="-128"/>
              </a:rPr>
              <a:t> Zero along ramps of constant slope</a:t>
            </a:r>
            <a:endParaRPr lang="en-US" dirty="0">
              <a:ea typeface="ＭＳ Ｐゴシック" pitchFamily="-111"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IE"/>
              <a:t>1</a:t>
            </a:r>
            <a:r>
              <a:rPr lang="en-IE" baseline="30000"/>
              <a:t>st</a:t>
            </a:r>
            <a:r>
              <a:rPr lang="en-IE"/>
              <a:t> Derivative</a:t>
            </a:r>
            <a:endParaRPr lang="en-US"/>
          </a:p>
        </p:txBody>
      </p:sp>
      <p:sp>
        <p:nvSpPr>
          <p:cNvPr id="13316" name="Rectangle 3"/>
          <p:cNvSpPr>
            <a:spLocks noGrp="1" noChangeArrowheads="1"/>
          </p:cNvSpPr>
          <p:nvPr>
            <p:ph type="body" idx="1"/>
          </p:nvPr>
        </p:nvSpPr>
        <p:spPr/>
        <p:txBody>
          <a:bodyPr/>
          <a:lstStyle/>
          <a:p>
            <a:pPr marL="0" indent="0" eaLnBrk="1" hangingPunct="1">
              <a:buFontTx/>
              <a:buNone/>
            </a:pPr>
            <a:r>
              <a:rPr lang="en-IE" dirty="0"/>
              <a:t>The formula for the 1</a:t>
            </a:r>
            <a:r>
              <a:rPr lang="en-IE" baseline="30000" dirty="0"/>
              <a:t>st</a:t>
            </a:r>
            <a:r>
              <a:rPr lang="en-IE" dirty="0"/>
              <a:t> derivative of a function is as follows:</a:t>
            </a:r>
          </a:p>
          <a:p>
            <a:pPr marL="0" indent="0" eaLnBrk="1" hangingPunct="1">
              <a:buFontTx/>
              <a:buNone/>
            </a:pPr>
            <a:endParaRPr lang="en-IE" dirty="0"/>
          </a:p>
          <a:p>
            <a:pPr marL="0" indent="0" eaLnBrk="1" hangingPunct="1">
              <a:buFontTx/>
              <a:buNone/>
            </a:pPr>
            <a:endParaRPr lang="en-IE" dirty="0"/>
          </a:p>
          <a:p>
            <a:pPr marL="0" indent="0" eaLnBrk="1" hangingPunct="1">
              <a:buFontTx/>
              <a:buNone/>
            </a:pPr>
            <a:r>
              <a:rPr lang="en-IE" dirty="0"/>
              <a:t>It’s just the difference between subsequent values and measures the rate of change of the function</a:t>
            </a:r>
          </a:p>
          <a:p>
            <a:pPr marL="0" indent="0" eaLnBrk="1" hangingPunct="1">
              <a:buFontTx/>
              <a:buNone/>
            </a:pPr>
            <a:endParaRPr lang="en-US" dirty="0"/>
          </a:p>
        </p:txBody>
      </p:sp>
      <p:graphicFrame>
        <p:nvGraphicFramePr>
          <p:cNvPr id="13314" name="Object 2"/>
          <p:cNvGraphicFramePr>
            <a:graphicFrameLocks noChangeAspect="1"/>
          </p:cNvGraphicFramePr>
          <p:nvPr/>
        </p:nvGraphicFramePr>
        <p:xfrm>
          <a:off x="2643187" y="2384425"/>
          <a:ext cx="4062413" cy="1247775"/>
        </p:xfrm>
        <a:graphic>
          <a:graphicData uri="http://schemas.openxmlformats.org/presentationml/2006/ole">
            <mc:AlternateContent xmlns:mc="http://schemas.openxmlformats.org/markup-compatibility/2006">
              <mc:Choice xmlns:v="urn:schemas-microsoft-com:vml" Requires="v">
                <p:oleObj name="Equation" r:id="rId3" imgW="1282680" imgH="393480" progId="Equation.3">
                  <p:embed/>
                </p:oleObj>
              </mc:Choice>
              <mc:Fallback>
                <p:oleObj name="Equation" r:id="rId3" imgW="1282680" imgH="393480" progId="Equation.3">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7" y="2384425"/>
                        <a:ext cx="4062413"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085850"/>
            <a:ext cx="8077200" cy="0"/>
          </a:xfrm>
          <a:custGeom>
            <a:avLst/>
            <a:gdLst/>
            <a:ahLst/>
            <a:cxnLst/>
            <a:rect l="l" t="t" r="r" b="b"/>
            <a:pathLst>
              <a:path w="8077200">
                <a:moveTo>
                  <a:pt x="0" y="0"/>
                </a:moveTo>
                <a:lnTo>
                  <a:pt x="8077200" y="0"/>
                </a:lnTo>
              </a:path>
            </a:pathLst>
          </a:custGeom>
          <a:ln w="19050">
            <a:solidFill>
              <a:srgbClr val="999900"/>
            </a:solidFill>
          </a:ln>
        </p:spPr>
        <p:txBody>
          <a:bodyPr wrap="square" lIns="0" tIns="0" rIns="0" bIns="0" rtlCol="0"/>
          <a:lstStyle/>
          <a:p>
            <a:endParaRPr/>
          </a:p>
        </p:txBody>
      </p:sp>
      <p:sp>
        <p:nvSpPr>
          <p:cNvPr id="7" name="object 7"/>
          <p:cNvSpPr txBox="1"/>
          <p:nvPr/>
        </p:nvSpPr>
        <p:spPr>
          <a:xfrm>
            <a:off x="537463" y="482442"/>
            <a:ext cx="4833620" cy="690574"/>
          </a:xfrm>
          <a:prstGeom prst="rect">
            <a:avLst/>
          </a:prstGeom>
        </p:spPr>
        <p:txBody>
          <a:bodyPr vert="horz" wrap="square" lIns="0" tIns="13335" rIns="0" bIns="0" rtlCol="0">
            <a:spAutoFit/>
          </a:bodyPr>
          <a:lstStyle/>
          <a:p>
            <a:pPr marL="12700">
              <a:lnSpc>
                <a:spcPct val="100000"/>
              </a:lnSpc>
              <a:spcBef>
                <a:spcPts val="105"/>
              </a:spcBef>
            </a:pPr>
            <a:r>
              <a:rPr sz="4400" spc="-145" dirty="0">
                <a:solidFill>
                  <a:srgbClr val="999900"/>
                </a:solidFill>
                <a:latin typeface="Times New Roman"/>
                <a:cs typeface="Times New Roman"/>
              </a:rPr>
              <a:t>Spatial</a:t>
            </a:r>
            <a:r>
              <a:rPr sz="4400" spc="-45" dirty="0">
                <a:solidFill>
                  <a:srgbClr val="999900"/>
                </a:solidFill>
                <a:latin typeface="Times New Roman"/>
                <a:cs typeface="Times New Roman"/>
              </a:rPr>
              <a:t> Differentiation</a:t>
            </a:r>
            <a:endParaRPr sz="4400">
              <a:latin typeface="Times New Roman"/>
              <a:cs typeface="Times New Roman"/>
            </a:endParaRPr>
          </a:p>
        </p:txBody>
      </p:sp>
      <p:pic>
        <p:nvPicPr>
          <p:cNvPr id="8" name="object 8"/>
          <p:cNvPicPr/>
          <p:nvPr/>
        </p:nvPicPr>
        <p:blipFill>
          <a:blip r:embed="rId2" cstate="print"/>
          <a:stretch>
            <a:fillRect/>
          </a:stretch>
        </p:blipFill>
        <p:spPr>
          <a:xfrm>
            <a:off x="785867" y="3337984"/>
            <a:ext cx="7687920" cy="1609724"/>
          </a:xfrm>
          <a:prstGeom prst="rect">
            <a:avLst/>
          </a:prstGeom>
        </p:spPr>
      </p:pic>
      <p:pic>
        <p:nvPicPr>
          <p:cNvPr id="9" name="object 9"/>
          <p:cNvPicPr/>
          <p:nvPr/>
        </p:nvPicPr>
        <p:blipFill>
          <a:blip r:embed="rId3" cstate="print"/>
          <a:stretch>
            <a:fillRect/>
          </a:stretch>
        </p:blipFill>
        <p:spPr>
          <a:xfrm>
            <a:off x="3225800" y="1308544"/>
            <a:ext cx="2719324" cy="2044256"/>
          </a:xfrm>
          <a:prstGeom prst="rect">
            <a:avLst/>
          </a:prstGeom>
        </p:spPr>
      </p:pic>
      <p:sp>
        <p:nvSpPr>
          <p:cNvPr id="10" name="object 10"/>
          <p:cNvSpPr txBox="1"/>
          <p:nvPr/>
        </p:nvSpPr>
        <p:spPr>
          <a:xfrm>
            <a:off x="2814320" y="1908905"/>
            <a:ext cx="3608704" cy="289823"/>
          </a:xfrm>
          <a:prstGeom prst="rect">
            <a:avLst/>
          </a:prstGeom>
        </p:spPr>
        <p:txBody>
          <a:bodyPr vert="horz" wrap="square" lIns="0" tIns="12700" rIns="0" bIns="0" rtlCol="0">
            <a:spAutoFit/>
          </a:bodyPr>
          <a:lstStyle/>
          <a:p>
            <a:pPr marL="12700">
              <a:lnSpc>
                <a:spcPct val="100000"/>
              </a:lnSpc>
              <a:spcBef>
                <a:spcPts val="100"/>
              </a:spcBef>
              <a:tabLst>
                <a:tab pos="311150" algn="l"/>
                <a:tab pos="3359150" algn="l"/>
              </a:tabLst>
            </a:pPr>
            <a:r>
              <a:rPr sz="2700" baseline="1543" dirty="0">
                <a:latin typeface="Verdana"/>
                <a:cs typeface="Verdana"/>
              </a:rPr>
              <a:t>A	</a:t>
            </a:r>
            <a:r>
              <a:rPr sz="2700" u="heavy" baseline="1543" dirty="0">
                <a:uFill>
                  <a:solidFill>
                    <a:srgbClr val="FF6600"/>
                  </a:solidFill>
                </a:uFill>
                <a:latin typeface="Verdana"/>
                <a:cs typeface="Verdana"/>
              </a:rPr>
              <a:t> 	</a:t>
            </a:r>
            <a:r>
              <a:rPr sz="2700" spc="-7" baseline="1543" dirty="0">
                <a:latin typeface="Verdana"/>
                <a:cs typeface="Verdana"/>
              </a:rPr>
              <a:t> </a:t>
            </a:r>
            <a:r>
              <a:rPr sz="1800" dirty="0">
                <a:latin typeface="Verdana"/>
                <a:cs typeface="Verdana"/>
              </a:rPr>
              <a:t>B</a:t>
            </a:r>
            <a:endParaRPr sz="180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IE"/>
              <a:t>1</a:t>
            </a:r>
            <a:r>
              <a:rPr lang="en-IE" baseline="30000"/>
              <a:t>st</a:t>
            </a:r>
            <a:r>
              <a:rPr lang="en-IE"/>
              <a:t> Derivative (cont…)</a:t>
            </a:r>
            <a:endParaRPr lang="en-US"/>
          </a:p>
        </p:txBody>
      </p:sp>
      <p:graphicFrame>
        <p:nvGraphicFramePr>
          <p:cNvPr id="15362" name="Object 2"/>
          <p:cNvGraphicFramePr>
            <a:graphicFrameLocks noChangeAspect="1"/>
          </p:cNvGraphicFramePr>
          <p:nvPr/>
        </p:nvGraphicFramePr>
        <p:xfrm>
          <a:off x="1924050" y="1323975"/>
          <a:ext cx="5715000" cy="2087563"/>
        </p:xfrm>
        <a:graphic>
          <a:graphicData uri="http://schemas.openxmlformats.org/presentationml/2006/ole">
            <mc:AlternateContent xmlns:mc="http://schemas.openxmlformats.org/markup-compatibility/2006">
              <mc:Choice xmlns:v="urn:schemas-microsoft-com:vml" Requires="v">
                <p:oleObj name="Chart" r:id="rId3" imgW="5981700" imgH="2552700" progId="Excel.Sheet.8">
                  <p:embed/>
                </p:oleObj>
              </mc:Choice>
              <mc:Fallback>
                <p:oleObj name="Chart" r:id="rId3" imgW="5981700" imgH="2552700" progId="Excel.Sheet.8">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l="957" t="14384" r="1315" b="1961"/>
                      <a:stretch>
                        <a:fillRect/>
                      </a:stretch>
                    </p:blipFill>
                    <p:spPr bwMode="auto">
                      <a:xfrm>
                        <a:off x="1924050" y="1323975"/>
                        <a:ext cx="5715000" cy="20875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1863725" y="4414838"/>
          <a:ext cx="5816600" cy="2076450"/>
        </p:xfrm>
        <a:graphic>
          <a:graphicData uri="http://schemas.openxmlformats.org/presentationml/2006/ole">
            <mc:AlternateContent xmlns:mc="http://schemas.openxmlformats.org/markup-compatibility/2006">
              <mc:Choice xmlns:v="urn:schemas-microsoft-com:vml" Requires="v">
                <p:oleObj name="Chart" r:id="rId5" imgW="5981700" imgH="2552700" progId="Excel.Sheet.8">
                  <p:embed/>
                </p:oleObj>
              </mc:Choice>
              <mc:Fallback>
                <p:oleObj name="Chart" r:id="rId5" imgW="5981700" imgH="2552700" progId="Excel.Sheet.8">
                  <p:embed/>
                  <p:pic>
                    <p:nvPicPr>
                      <p:cNvPr id="15363" name="Object 3"/>
                      <p:cNvPicPr>
                        <a:picLocks noChangeAspect="1" noChangeArrowheads="1"/>
                      </p:cNvPicPr>
                      <p:nvPr/>
                    </p:nvPicPr>
                    <p:blipFill>
                      <a:blip r:embed="rId6">
                        <a:extLst>
                          <a:ext uri="{28A0092B-C50C-407E-A947-70E740481C1C}">
                            <a14:useLocalDpi xmlns:a14="http://schemas.microsoft.com/office/drawing/2010/main" val="0"/>
                          </a:ext>
                        </a:extLst>
                      </a:blip>
                      <a:srcRect l="957" t="15231" r="1195" b="3250"/>
                      <a:stretch>
                        <a:fillRect/>
                      </a:stretch>
                    </p:blipFill>
                    <p:spPr bwMode="auto">
                      <a:xfrm>
                        <a:off x="1863725" y="4414838"/>
                        <a:ext cx="5816600" cy="2076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205" name="Group 293"/>
          <p:cNvGraphicFramePr>
            <a:graphicFrameLocks noGrp="1"/>
          </p:cNvGraphicFramePr>
          <p:nvPr/>
        </p:nvGraphicFramePr>
        <p:xfrm>
          <a:off x="2181225" y="3706813"/>
          <a:ext cx="5368520" cy="243840"/>
        </p:xfrm>
        <a:graphic>
          <a:graphicData uri="http://schemas.openxmlformats.org/drawingml/2006/table">
            <a:tbl>
              <a:tblPr/>
              <a:tblGrid>
                <a:gridCol w="215300">
                  <a:extLst>
                    <a:ext uri="{9D8B030D-6E8A-4147-A177-3AD203B41FA5}">
                      <a16:colId xmlns:a16="http://schemas.microsoft.com/office/drawing/2014/main" val="20000"/>
                    </a:ext>
                  </a:extLst>
                </a:gridCol>
                <a:gridCol w="213902">
                  <a:extLst>
                    <a:ext uri="{9D8B030D-6E8A-4147-A177-3AD203B41FA5}">
                      <a16:colId xmlns:a16="http://schemas.microsoft.com/office/drawing/2014/main" val="20001"/>
                    </a:ext>
                  </a:extLst>
                </a:gridCol>
                <a:gridCol w="215300">
                  <a:extLst>
                    <a:ext uri="{9D8B030D-6E8A-4147-A177-3AD203B41FA5}">
                      <a16:colId xmlns:a16="http://schemas.microsoft.com/office/drawing/2014/main" val="20002"/>
                    </a:ext>
                  </a:extLst>
                </a:gridCol>
                <a:gridCol w="213902">
                  <a:extLst>
                    <a:ext uri="{9D8B030D-6E8A-4147-A177-3AD203B41FA5}">
                      <a16:colId xmlns:a16="http://schemas.microsoft.com/office/drawing/2014/main" val="20003"/>
                    </a:ext>
                  </a:extLst>
                </a:gridCol>
                <a:gridCol w="215300">
                  <a:extLst>
                    <a:ext uri="{9D8B030D-6E8A-4147-A177-3AD203B41FA5}">
                      <a16:colId xmlns:a16="http://schemas.microsoft.com/office/drawing/2014/main" val="20004"/>
                    </a:ext>
                  </a:extLst>
                </a:gridCol>
                <a:gridCol w="215300">
                  <a:extLst>
                    <a:ext uri="{9D8B030D-6E8A-4147-A177-3AD203B41FA5}">
                      <a16:colId xmlns:a16="http://schemas.microsoft.com/office/drawing/2014/main" val="20005"/>
                    </a:ext>
                  </a:extLst>
                </a:gridCol>
                <a:gridCol w="213902">
                  <a:extLst>
                    <a:ext uri="{9D8B030D-6E8A-4147-A177-3AD203B41FA5}">
                      <a16:colId xmlns:a16="http://schemas.microsoft.com/office/drawing/2014/main" val="20006"/>
                    </a:ext>
                  </a:extLst>
                </a:gridCol>
                <a:gridCol w="215300">
                  <a:extLst>
                    <a:ext uri="{9D8B030D-6E8A-4147-A177-3AD203B41FA5}">
                      <a16:colId xmlns:a16="http://schemas.microsoft.com/office/drawing/2014/main" val="20007"/>
                    </a:ext>
                  </a:extLst>
                </a:gridCol>
                <a:gridCol w="213902">
                  <a:extLst>
                    <a:ext uri="{9D8B030D-6E8A-4147-A177-3AD203B41FA5}">
                      <a16:colId xmlns:a16="http://schemas.microsoft.com/office/drawing/2014/main" val="20008"/>
                    </a:ext>
                  </a:extLst>
                </a:gridCol>
                <a:gridCol w="215300">
                  <a:extLst>
                    <a:ext uri="{9D8B030D-6E8A-4147-A177-3AD203B41FA5}">
                      <a16:colId xmlns:a16="http://schemas.microsoft.com/office/drawing/2014/main" val="20009"/>
                    </a:ext>
                  </a:extLst>
                </a:gridCol>
                <a:gridCol w="215300">
                  <a:extLst>
                    <a:ext uri="{9D8B030D-6E8A-4147-A177-3AD203B41FA5}">
                      <a16:colId xmlns:a16="http://schemas.microsoft.com/office/drawing/2014/main" val="20010"/>
                    </a:ext>
                  </a:extLst>
                </a:gridCol>
                <a:gridCol w="213902">
                  <a:extLst>
                    <a:ext uri="{9D8B030D-6E8A-4147-A177-3AD203B41FA5}">
                      <a16:colId xmlns:a16="http://schemas.microsoft.com/office/drawing/2014/main" val="20011"/>
                    </a:ext>
                  </a:extLst>
                </a:gridCol>
                <a:gridCol w="215300">
                  <a:extLst>
                    <a:ext uri="{9D8B030D-6E8A-4147-A177-3AD203B41FA5}">
                      <a16:colId xmlns:a16="http://schemas.microsoft.com/office/drawing/2014/main" val="20012"/>
                    </a:ext>
                  </a:extLst>
                </a:gridCol>
                <a:gridCol w="213902">
                  <a:extLst>
                    <a:ext uri="{9D8B030D-6E8A-4147-A177-3AD203B41FA5}">
                      <a16:colId xmlns:a16="http://schemas.microsoft.com/office/drawing/2014/main" val="20013"/>
                    </a:ext>
                  </a:extLst>
                </a:gridCol>
                <a:gridCol w="215300">
                  <a:extLst>
                    <a:ext uri="{9D8B030D-6E8A-4147-A177-3AD203B41FA5}">
                      <a16:colId xmlns:a16="http://schemas.microsoft.com/office/drawing/2014/main" val="20014"/>
                    </a:ext>
                  </a:extLst>
                </a:gridCol>
                <a:gridCol w="215300">
                  <a:extLst>
                    <a:ext uri="{9D8B030D-6E8A-4147-A177-3AD203B41FA5}">
                      <a16:colId xmlns:a16="http://schemas.microsoft.com/office/drawing/2014/main" val="20015"/>
                    </a:ext>
                  </a:extLst>
                </a:gridCol>
                <a:gridCol w="213902">
                  <a:extLst>
                    <a:ext uri="{9D8B030D-6E8A-4147-A177-3AD203B41FA5}">
                      <a16:colId xmlns:a16="http://schemas.microsoft.com/office/drawing/2014/main" val="20016"/>
                    </a:ext>
                  </a:extLst>
                </a:gridCol>
                <a:gridCol w="215300">
                  <a:extLst>
                    <a:ext uri="{9D8B030D-6E8A-4147-A177-3AD203B41FA5}">
                      <a16:colId xmlns:a16="http://schemas.microsoft.com/office/drawing/2014/main" val="20017"/>
                    </a:ext>
                  </a:extLst>
                </a:gridCol>
                <a:gridCol w="213902">
                  <a:extLst>
                    <a:ext uri="{9D8B030D-6E8A-4147-A177-3AD203B41FA5}">
                      <a16:colId xmlns:a16="http://schemas.microsoft.com/office/drawing/2014/main" val="20018"/>
                    </a:ext>
                  </a:extLst>
                </a:gridCol>
                <a:gridCol w="215300">
                  <a:extLst>
                    <a:ext uri="{9D8B030D-6E8A-4147-A177-3AD203B41FA5}">
                      <a16:colId xmlns:a16="http://schemas.microsoft.com/office/drawing/2014/main" val="20019"/>
                    </a:ext>
                  </a:extLst>
                </a:gridCol>
                <a:gridCol w="215300">
                  <a:extLst>
                    <a:ext uri="{9D8B030D-6E8A-4147-A177-3AD203B41FA5}">
                      <a16:colId xmlns:a16="http://schemas.microsoft.com/office/drawing/2014/main" val="20020"/>
                    </a:ext>
                  </a:extLst>
                </a:gridCol>
                <a:gridCol w="213902">
                  <a:extLst>
                    <a:ext uri="{9D8B030D-6E8A-4147-A177-3AD203B41FA5}">
                      <a16:colId xmlns:a16="http://schemas.microsoft.com/office/drawing/2014/main" val="20021"/>
                    </a:ext>
                  </a:extLst>
                </a:gridCol>
                <a:gridCol w="215300">
                  <a:extLst>
                    <a:ext uri="{9D8B030D-6E8A-4147-A177-3AD203B41FA5}">
                      <a16:colId xmlns:a16="http://schemas.microsoft.com/office/drawing/2014/main" val="20022"/>
                    </a:ext>
                  </a:extLst>
                </a:gridCol>
                <a:gridCol w="213902">
                  <a:extLst>
                    <a:ext uri="{9D8B030D-6E8A-4147-A177-3AD203B41FA5}">
                      <a16:colId xmlns:a16="http://schemas.microsoft.com/office/drawing/2014/main" val="20023"/>
                    </a:ext>
                  </a:extLst>
                </a:gridCol>
                <a:gridCol w="215300">
                  <a:extLst>
                    <a:ext uri="{9D8B030D-6E8A-4147-A177-3AD203B41FA5}">
                      <a16:colId xmlns:a16="http://schemas.microsoft.com/office/drawing/2014/main" val="20024"/>
                    </a:ext>
                  </a:extLst>
                </a:gridCol>
              </a:tblGrid>
              <a:tr h="2393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5</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5</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4</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3</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2</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6</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3</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5151" name="Group 239"/>
          <p:cNvGraphicFramePr>
            <a:graphicFrameLocks noGrp="1"/>
          </p:cNvGraphicFramePr>
          <p:nvPr/>
        </p:nvGraphicFramePr>
        <p:xfrm>
          <a:off x="2185988" y="4132263"/>
          <a:ext cx="5368520" cy="243840"/>
        </p:xfrm>
        <a:graphic>
          <a:graphicData uri="http://schemas.openxmlformats.org/drawingml/2006/table">
            <a:tbl>
              <a:tblPr/>
              <a:tblGrid>
                <a:gridCol w="215300">
                  <a:extLst>
                    <a:ext uri="{9D8B030D-6E8A-4147-A177-3AD203B41FA5}">
                      <a16:colId xmlns:a16="http://schemas.microsoft.com/office/drawing/2014/main" val="20000"/>
                    </a:ext>
                  </a:extLst>
                </a:gridCol>
                <a:gridCol w="213902">
                  <a:extLst>
                    <a:ext uri="{9D8B030D-6E8A-4147-A177-3AD203B41FA5}">
                      <a16:colId xmlns:a16="http://schemas.microsoft.com/office/drawing/2014/main" val="20001"/>
                    </a:ext>
                  </a:extLst>
                </a:gridCol>
                <a:gridCol w="215300">
                  <a:extLst>
                    <a:ext uri="{9D8B030D-6E8A-4147-A177-3AD203B41FA5}">
                      <a16:colId xmlns:a16="http://schemas.microsoft.com/office/drawing/2014/main" val="20002"/>
                    </a:ext>
                  </a:extLst>
                </a:gridCol>
                <a:gridCol w="213902">
                  <a:extLst>
                    <a:ext uri="{9D8B030D-6E8A-4147-A177-3AD203B41FA5}">
                      <a16:colId xmlns:a16="http://schemas.microsoft.com/office/drawing/2014/main" val="20003"/>
                    </a:ext>
                  </a:extLst>
                </a:gridCol>
                <a:gridCol w="215300">
                  <a:extLst>
                    <a:ext uri="{9D8B030D-6E8A-4147-A177-3AD203B41FA5}">
                      <a16:colId xmlns:a16="http://schemas.microsoft.com/office/drawing/2014/main" val="20004"/>
                    </a:ext>
                  </a:extLst>
                </a:gridCol>
                <a:gridCol w="215300">
                  <a:extLst>
                    <a:ext uri="{9D8B030D-6E8A-4147-A177-3AD203B41FA5}">
                      <a16:colId xmlns:a16="http://schemas.microsoft.com/office/drawing/2014/main" val="20005"/>
                    </a:ext>
                  </a:extLst>
                </a:gridCol>
                <a:gridCol w="213902">
                  <a:extLst>
                    <a:ext uri="{9D8B030D-6E8A-4147-A177-3AD203B41FA5}">
                      <a16:colId xmlns:a16="http://schemas.microsoft.com/office/drawing/2014/main" val="20006"/>
                    </a:ext>
                  </a:extLst>
                </a:gridCol>
                <a:gridCol w="215300">
                  <a:extLst>
                    <a:ext uri="{9D8B030D-6E8A-4147-A177-3AD203B41FA5}">
                      <a16:colId xmlns:a16="http://schemas.microsoft.com/office/drawing/2014/main" val="20007"/>
                    </a:ext>
                  </a:extLst>
                </a:gridCol>
                <a:gridCol w="213902">
                  <a:extLst>
                    <a:ext uri="{9D8B030D-6E8A-4147-A177-3AD203B41FA5}">
                      <a16:colId xmlns:a16="http://schemas.microsoft.com/office/drawing/2014/main" val="20008"/>
                    </a:ext>
                  </a:extLst>
                </a:gridCol>
                <a:gridCol w="215300">
                  <a:extLst>
                    <a:ext uri="{9D8B030D-6E8A-4147-A177-3AD203B41FA5}">
                      <a16:colId xmlns:a16="http://schemas.microsoft.com/office/drawing/2014/main" val="20009"/>
                    </a:ext>
                  </a:extLst>
                </a:gridCol>
                <a:gridCol w="215300">
                  <a:extLst>
                    <a:ext uri="{9D8B030D-6E8A-4147-A177-3AD203B41FA5}">
                      <a16:colId xmlns:a16="http://schemas.microsoft.com/office/drawing/2014/main" val="20010"/>
                    </a:ext>
                  </a:extLst>
                </a:gridCol>
                <a:gridCol w="213902">
                  <a:extLst>
                    <a:ext uri="{9D8B030D-6E8A-4147-A177-3AD203B41FA5}">
                      <a16:colId xmlns:a16="http://schemas.microsoft.com/office/drawing/2014/main" val="20011"/>
                    </a:ext>
                  </a:extLst>
                </a:gridCol>
                <a:gridCol w="215300">
                  <a:extLst>
                    <a:ext uri="{9D8B030D-6E8A-4147-A177-3AD203B41FA5}">
                      <a16:colId xmlns:a16="http://schemas.microsoft.com/office/drawing/2014/main" val="20012"/>
                    </a:ext>
                  </a:extLst>
                </a:gridCol>
                <a:gridCol w="213902">
                  <a:extLst>
                    <a:ext uri="{9D8B030D-6E8A-4147-A177-3AD203B41FA5}">
                      <a16:colId xmlns:a16="http://schemas.microsoft.com/office/drawing/2014/main" val="20013"/>
                    </a:ext>
                  </a:extLst>
                </a:gridCol>
                <a:gridCol w="215300">
                  <a:extLst>
                    <a:ext uri="{9D8B030D-6E8A-4147-A177-3AD203B41FA5}">
                      <a16:colId xmlns:a16="http://schemas.microsoft.com/office/drawing/2014/main" val="20014"/>
                    </a:ext>
                  </a:extLst>
                </a:gridCol>
                <a:gridCol w="215300">
                  <a:extLst>
                    <a:ext uri="{9D8B030D-6E8A-4147-A177-3AD203B41FA5}">
                      <a16:colId xmlns:a16="http://schemas.microsoft.com/office/drawing/2014/main" val="20015"/>
                    </a:ext>
                  </a:extLst>
                </a:gridCol>
                <a:gridCol w="213902">
                  <a:extLst>
                    <a:ext uri="{9D8B030D-6E8A-4147-A177-3AD203B41FA5}">
                      <a16:colId xmlns:a16="http://schemas.microsoft.com/office/drawing/2014/main" val="20016"/>
                    </a:ext>
                  </a:extLst>
                </a:gridCol>
                <a:gridCol w="215300">
                  <a:extLst>
                    <a:ext uri="{9D8B030D-6E8A-4147-A177-3AD203B41FA5}">
                      <a16:colId xmlns:a16="http://schemas.microsoft.com/office/drawing/2014/main" val="20017"/>
                    </a:ext>
                  </a:extLst>
                </a:gridCol>
                <a:gridCol w="213902">
                  <a:extLst>
                    <a:ext uri="{9D8B030D-6E8A-4147-A177-3AD203B41FA5}">
                      <a16:colId xmlns:a16="http://schemas.microsoft.com/office/drawing/2014/main" val="20018"/>
                    </a:ext>
                  </a:extLst>
                </a:gridCol>
                <a:gridCol w="215300">
                  <a:extLst>
                    <a:ext uri="{9D8B030D-6E8A-4147-A177-3AD203B41FA5}">
                      <a16:colId xmlns:a16="http://schemas.microsoft.com/office/drawing/2014/main" val="20019"/>
                    </a:ext>
                  </a:extLst>
                </a:gridCol>
                <a:gridCol w="215300">
                  <a:extLst>
                    <a:ext uri="{9D8B030D-6E8A-4147-A177-3AD203B41FA5}">
                      <a16:colId xmlns:a16="http://schemas.microsoft.com/office/drawing/2014/main" val="20020"/>
                    </a:ext>
                  </a:extLst>
                </a:gridCol>
                <a:gridCol w="213902">
                  <a:extLst>
                    <a:ext uri="{9D8B030D-6E8A-4147-A177-3AD203B41FA5}">
                      <a16:colId xmlns:a16="http://schemas.microsoft.com/office/drawing/2014/main" val="20021"/>
                    </a:ext>
                  </a:extLst>
                </a:gridCol>
                <a:gridCol w="215300">
                  <a:extLst>
                    <a:ext uri="{9D8B030D-6E8A-4147-A177-3AD203B41FA5}">
                      <a16:colId xmlns:a16="http://schemas.microsoft.com/office/drawing/2014/main" val="20022"/>
                    </a:ext>
                  </a:extLst>
                </a:gridCol>
                <a:gridCol w="213902">
                  <a:extLst>
                    <a:ext uri="{9D8B030D-6E8A-4147-A177-3AD203B41FA5}">
                      <a16:colId xmlns:a16="http://schemas.microsoft.com/office/drawing/2014/main" val="20023"/>
                    </a:ext>
                  </a:extLst>
                </a:gridCol>
                <a:gridCol w="215300">
                  <a:extLst>
                    <a:ext uri="{9D8B030D-6E8A-4147-A177-3AD203B41FA5}">
                      <a16:colId xmlns:a16="http://schemas.microsoft.com/office/drawing/2014/main" val="20024"/>
                    </a:ext>
                  </a:extLst>
                </a:gridCol>
              </a:tblGrid>
              <a:tr h="2419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-1</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-1</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11" charset="-128"/>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6</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-6</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11" charset="-128"/>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1</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2</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-2</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11" charset="-128"/>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11" charset="-128"/>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11" charset="-128"/>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pitchFamily="-111" charset="-128"/>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IE"/>
              <a:t>1</a:t>
            </a:r>
            <a:r>
              <a:rPr lang="en-IE" baseline="30000"/>
              <a:t>st</a:t>
            </a:r>
            <a:r>
              <a:rPr lang="en-IE"/>
              <a:t> Derivative (cont.)</a:t>
            </a:r>
            <a:endParaRPr lang="en-US"/>
          </a:p>
        </p:txBody>
      </p:sp>
      <p:pic>
        <p:nvPicPr>
          <p:cNvPr id="14342" name="Picture 2" descr="C:\Chris\CS\Courses\Digital Image Processing\Lectures\Demos\Edges\lena512.jpg"/>
          <p:cNvPicPr>
            <a:picLocks noChangeAspect="1" noChangeArrowheads="1"/>
          </p:cNvPicPr>
          <p:nvPr/>
        </p:nvPicPr>
        <p:blipFill>
          <a:blip r:embed="rId3"/>
          <a:srcRect/>
          <a:stretch>
            <a:fillRect/>
          </a:stretch>
        </p:blipFill>
        <p:spPr bwMode="auto">
          <a:xfrm>
            <a:off x="1812925" y="1290638"/>
            <a:ext cx="2438400" cy="2438400"/>
          </a:xfrm>
          <a:prstGeom prst="rect">
            <a:avLst/>
          </a:prstGeom>
          <a:noFill/>
          <a:ln w="9525">
            <a:noFill/>
            <a:miter lim="800000"/>
            <a:headEnd/>
            <a:tailEnd/>
          </a:ln>
        </p:spPr>
      </p:pic>
      <p:pic>
        <p:nvPicPr>
          <p:cNvPr id="14343" name="Picture 3" descr="C:\Chris\CS\Courses\Digital Image Processing\Lectures\Demos\Edges\Gradient_X.bmp"/>
          <p:cNvPicPr>
            <a:picLocks noChangeAspect="1" noChangeArrowheads="1"/>
          </p:cNvPicPr>
          <p:nvPr/>
        </p:nvPicPr>
        <p:blipFill>
          <a:blip r:embed="rId4"/>
          <a:srcRect/>
          <a:stretch>
            <a:fillRect/>
          </a:stretch>
        </p:blipFill>
        <p:spPr bwMode="auto">
          <a:xfrm>
            <a:off x="1812925" y="4084638"/>
            <a:ext cx="2459038" cy="2459037"/>
          </a:xfrm>
          <a:prstGeom prst="rect">
            <a:avLst/>
          </a:prstGeom>
          <a:noFill/>
          <a:ln w="9525">
            <a:noFill/>
            <a:miter lim="800000"/>
            <a:headEnd/>
            <a:tailEnd/>
          </a:ln>
        </p:spPr>
      </p:pic>
      <p:pic>
        <p:nvPicPr>
          <p:cNvPr id="14344" name="Picture 4" descr="C:\Chris\CS\Courses\Digital Image Processing\Lectures\Demos\Edges\Gradient_Y.bmp"/>
          <p:cNvPicPr>
            <a:picLocks noChangeAspect="1" noChangeArrowheads="1"/>
          </p:cNvPicPr>
          <p:nvPr/>
        </p:nvPicPr>
        <p:blipFill>
          <a:blip r:embed="rId5"/>
          <a:srcRect/>
          <a:stretch>
            <a:fillRect/>
          </a:stretch>
        </p:blipFill>
        <p:spPr bwMode="auto">
          <a:xfrm>
            <a:off x="5103813" y="4071938"/>
            <a:ext cx="2449512" cy="2449512"/>
          </a:xfrm>
          <a:prstGeom prst="rect">
            <a:avLst/>
          </a:prstGeom>
          <a:noFill/>
          <a:ln w="9525">
            <a:noFill/>
            <a:miter lim="800000"/>
            <a:headEnd/>
            <a:tailEnd/>
          </a:ln>
        </p:spPr>
      </p:pic>
      <p:graphicFrame>
        <p:nvGraphicFramePr>
          <p:cNvPr id="14338" name="Object 6"/>
          <p:cNvGraphicFramePr>
            <a:graphicFrameLocks noChangeAspect="1"/>
          </p:cNvGraphicFramePr>
          <p:nvPr/>
        </p:nvGraphicFramePr>
        <p:xfrm>
          <a:off x="973138" y="4878388"/>
          <a:ext cx="534987" cy="976312"/>
        </p:xfrm>
        <a:graphic>
          <a:graphicData uri="http://schemas.openxmlformats.org/presentationml/2006/ole">
            <mc:AlternateContent xmlns:mc="http://schemas.openxmlformats.org/markup-compatibility/2006">
              <mc:Choice xmlns:v="urn:schemas-microsoft-com:vml" Requires="v">
                <p:oleObj name="Equation" r:id="rId6" imgW="215640" imgH="393480" progId="">
                  <p:embed/>
                </p:oleObj>
              </mc:Choice>
              <mc:Fallback>
                <p:oleObj name="Equation" r:id="rId6" imgW="215640" imgH="393480" progId="">
                  <p:embed/>
                  <p:pic>
                    <p:nvPicPr>
                      <p:cNvPr id="1433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138" y="4878388"/>
                        <a:ext cx="534987"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7"/>
          <p:cNvGraphicFramePr>
            <a:graphicFrameLocks noChangeAspect="1"/>
          </p:cNvGraphicFramePr>
          <p:nvPr/>
        </p:nvGraphicFramePr>
        <p:xfrm>
          <a:off x="7839075" y="4776788"/>
          <a:ext cx="534988" cy="1039812"/>
        </p:xfrm>
        <a:graphic>
          <a:graphicData uri="http://schemas.openxmlformats.org/presentationml/2006/ole">
            <mc:AlternateContent xmlns:mc="http://schemas.openxmlformats.org/markup-compatibility/2006">
              <mc:Choice xmlns:v="urn:schemas-microsoft-com:vml" Requires="v">
                <p:oleObj name="Equation" r:id="rId8" imgW="215640" imgH="419040" progId="">
                  <p:embed/>
                </p:oleObj>
              </mc:Choice>
              <mc:Fallback>
                <p:oleObj name="Equation" r:id="rId8" imgW="215640" imgH="419040" progId="">
                  <p:embed/>
                  <p:pic>
                    <p:nvPicPr>
                      <p:cNvPr id="1433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9075" y="4776788"/>
                        <a:ext cx="534988"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8"/>
          <p:cNvGraphicFramePr>
            <a:graphicFrameLocks noChangeAspect="1"/>
          </p:cNvGraphicFramePr>
          <p:nvPr/>
        </p:nvGraphicFramePr>
        <p:xfrm>
          <a:off x="7881938" y="2168525"/>
          <a:ext cx="774700" cy="622300"/>
        </p:xfrm>
        <a:graphic>
          <a:graphicData uri="http://schemas.openxmlformats.org/presentationml/2006/ole">
            <mc:AlternateContent xmlns:mc="http://schemas.openxmlformats.org/markup-compatibility/2006">
              <mc:Choice xmlns:v="urn:schemas-microsoft-com:vml" Requires="v">
                <p:oleObj name="Equation" r:id="rId10" imgW="317160" imgH="253800" progId="">
                  <p:embed/>
                </p:oleObj>
              </mc:Choice>
              <mc:Fallback>
                <p:oleObj name="Equation" r:id="rId10" imgW="317160" imgH="253800" progId="">
                  <p:embed/>
                  <p:pic>
                    <p:nvPicPr>
                      <p:cNvPr id="1434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1938" y="2168525"/>
                        <a:ext cx="774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345" name="Picture 3" descr="canny3"/>
          <p:cNvPicPr>
            <a:picLocks noChangeAspect="1" noChangeArrowheads="1"/>
          </p:cNvPicPr>
          <p:nvPr/>
        </p:nvPicPr>
        <p:blipFill>
          <a:blip r:embed="rId12"/>
          <a:srcRect/>
          <a:stretch>
            <a:fillRect/>
          </a:stretch>
        </p:blipFill>
        <p:spPr bwMode="auto">
          <a:xfrm>
            <a:off x="5089525" y="1365250"/>
            <a:ext cx="2470150" cy="24701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IE"/>
              <a:t>2</a:t>
            </a:r>
            <a:r>
              <a:rPr lang="en-IE" baseline="30000"/>
              <a:t>nd</a:t>
            </a:r>
            <a:r>
              <a:rPr lang="en-IE"/>
              <a:t> Derivative</a:t>
            </a:r>
            <a:endParaRPr lang="en-US"/>
          </a:p>
        </p:txBody>
      </p:sp>
      <p:sp>
        <p:nvSpPr>
          <p:cNvPr id="16388" name="Rectangle 3"/>
          <p:cNvSpPr>
            <a:spLocks noGrp="1" noChangeArrowheads="1"/>
          </p:cNvSpPr>
          <p:nvPr>
            <p:ph type="body" idx="1"/>
          </p:nvPr>
        </p:nvSpPr>
        <p:spPr/>
        <p:txBody>
          <a:bodyPr/>
          <a:lstStyle/>
          <a:p>
            <a:pPr marL="0" indent="0" eaLnBrk="1" hangingPunct="1">
              <a:buFontTx/>
              <a:buNone/>
            </a:pPr>
            <a:r>
              <a:rPr lang="en-IE"/>
              <a:t>The formula for the 2</a:t>
            </a:r>
            <a:r>
              <a:rPr lang="en-IE" baseline="30000"/>
              <a:t>nd</a:t>
            </a:r>
            <a:r>
              <a:rPr lang="en-IE"/>
              <a:t> derivative of a function is as follows:</a:t>
            </a:r>
          </a:p>
          <a:p>
            <a:pPr marL="0" indent="0" eaLnBrk="1" hangingPunct="1">
              <a:buFontTx/>
              <a:buNone/>
            </a:pPr>
            <a:endParaRPr lang="en-IE"/>
          </a:p>
          <a:p>
            <a:pPr marL="0" indent="0" eaLnBrk="1" hangingPunct="1">
              <a:buFontTx/>
              <a:buNone/>
            </a:pPr>
            <a:endParaRPr lang="en-IE"/>
          </a:p>
          <a:p>
            <a:pPr marL="0" indent="0" eaLnBrk="1" hangingPunct="1">
              <a:buFontTx/>
              <a:buNone/>
            </a:pPr>
            <a:r>
              <a:rPr lang="en-IE"/>
              <a:t>Simply takes into account the values both before and after the current value</a:t>
            </a:r>
          </a:p>
          <a:p>
            <a:pPr marL="0" indent="0" eaLnBrk="1" hangingPunct="1">
              <a:buFontTx/>
              <a:buNone/>
            </a:pPr>
            <a:endParaRPr lang="en-US"/>
          </a:p>
        </p:txBody>
      </p:sp>
      <p:graphicFrame>
        <p:nvGraphicFramePr>
          <p:cNvPr id="16386" name="Object 2"/>
          <p:cNvGraphicFramePr>
            <a:graphicFrameLocks noChangeAspect="1"/>
          </p:cNvGraphicFramePr>
          <p:nvPr/>
        </p:nvGraphicFramePr>
        <p:xfrm>
          <a:off x="2057400" y="2557463"/>
          <a:ext cx="6516688" cy="1328737"/>
        </p:xfrm>
        <a:graphic>
          <a:graphicData uri="http://schemas.openxmlformats.org/presentationml/2006/ole">
            <mc:AlternateContent xmlns:mc="http://schemas.openxmlformats.org/markup-compatibility/2006">
              <mc:Choice xmlns:v="urn:schemas-microsoft-com:vml" Requires="v">
                <p:oleObj name="Equation" r:id="rId3" imgW="2057400" imgH="419040" progId="Equation.3">
                  <p:embed/>
                </p:oleObj>
              </mc:Choice>
              <mc:Fallback>
                <p:oleObj name="Equation" r:id="rId3" imgW="2057400" imgH="419040" progId="Equation.3">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57463"/>
                        <a:ext cx="6516688" cy="132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085850"/>
            <a:ext cx="8077200" cy="0"/>
          </a:xfrm>
          <a:custGeom>
            <a:avLst/>
            <a:gdLst/>
            <a:ahLst/>
            <a:cxnLst/>
            <a:rect l="l" t="t" r="r" b="b"/>
            <a:pathLst>
              <a:path w="8077200">
                <a:moveTo>
                  <a:pt x="0" y="0"/>
                </a:moveTo>
                <a:lnTo>
                  <a:pt x="8077200" y="0"/>
                </a:lnTo>
              </a:path>
            </a:pathLst>
          </a:custGeom>
          <a:ln w="19050">
            <a:solidFill>
              <a:srgbClr val="999900"/>
            </a:solidFill>
          </a:ln>
        </p:spPr>
        <p:txBody>
          <a:bodyPr wrap="square" lIns="0" tIns="0" rIns="0" bIns="0" rtlCol="0"/>
          <a:lstStyle/>
          <a:p>
            <a:endParaRPr/>
          </a:p>
        </p:txBody>
      </p:sp>
      <p:sp>
        <p:nvSpPr>
          <p:cNvPr id="7" name="object 7"/>
          <p:cNvSpPr txBox="1"/>
          <p:nvPr/>
        </p:nvSpPr>
        <p:spPr>
          <a:xfrm>
            <a:off x="537463" y="482442"/>
            <a:ext cx="4833620" cy="690574"/>
          </a:xfrm>
          <a:prstGeom prst="rect">
            <a:avLst/>
          </a:prstGeom>
        </p:spPr>
        <p:txBody>
          <a:bodyPr vert="horz" wrap="square" lIns="0" tIns="13335" rIns="0" bIns="0" rtlCol="0">
            <a:spAutoFit/>
          </a:bodyPr>
          <a:lstStyle/>
          <a:p>
            <a:pPr marL="12700">
              <a:lnSpc>
                <a:spcPct val="100000"/>
              </a:lnSpc>
              <a:spcBef>
                <a:spcPts val="105"/>
              </a:spcBef>
            </a:pPr>
            <a:r>
              <a:rPr sz="4400" spc="-145" dirty="0">
                <a:solidFill>
                  <a:srgbClr val="999900"/>
                </a:solidFill>
                <a:latin typeface="Times New Roman"/>
                <a:cs typeface="Times New Roman"/>
              </a:rPr>
              <a:t>Spatial</a:t>
            </a:r>
            <a:r>
              <a:rPr sz="4400" spc="-45" dirty="0">
                <a:solidFill>
                  <a:srgbClr val="999900"/>
                </a:solidFill>
                <a:latin typeface="Times New Roman"/>
                <a:cs typeface="Times New Roman"/>
              </a:rPr>
              <a:t> Differentiation</a:t>
            </a:r>
            <a:endParaRPr sz="4400">
              <a:latin typeface="Times New Roman"/>
              <a:cs typeface="Times New Roman"/>
            </a:endParaRPr>
          </a:p>
        </p:txBody>
      </p:sp>
      <p:pic>
        <p:nvPicPr>
          <p:cNvPr id="8" name="object 8"/>
          <p:cNvPicPr/>
          <p:nvPr/>
        </p:nvPicPr>
        <p:blipFill>
          <a:blip r:embed="rId2" cstate="print"/>
          <a:stretch>
            <a:fillRect/>
          </a:stretch>
        </p:blipFill>
        <p:spPr>
          <a:xfrm>
            <a:off x="785867" y="3337984"/>
            <a:ext cx="7687920" cy="1609724"/>
          </a:xfrm>
          <a:prstGeom prst="rect">
            <a:avLst/>
          </a:prstGeom>
        </p:spPr>
      </p:pic>
      <p:pic>
        <p:nvPicPr>
          <p:cNvPr id="9" name="object 9"/>
          <p:cNvPicPr/>
          <p:nvPr/>
        </p:nvPicPr>
        <p:blipFill>
          <a:blip r:embed="rId3" cstate="print"/>
          <a:stretch>
            <a:fillRect/>
          </a:stretch>
        </p:blipFill>
        <p:spPr>
          <a:xfrm>
            <a:off x="3225800" y="1308544"/>
            <a:ext cx="2719324" cy="2044256"/>
          </a:xfrm>
          <a:prstGeom prst="rect">
            <a:avLst/>
          </a:prstGeom>
        </p:spPr>
      </p:pic>
      <p:sp>
        <p:nvSpPr>
          <p:cNvPr id="10" name="object 10"/>
          <p:cNvSpPr txBox="1"/>
          <p:nvPr/>
        </p:nvSpPr>
        <p:spPr>
          <a:xfrm>
            <a:off x="2814320" y="1908905"/>
            <a:ext cx="3608704" cy="289823"/>
          </a:xfrm>
          <a:prstGeom prst="rect">
            <a:avLst/>
          </a:prstGeom>
        </p:spPr>
        <p:txBody>
          <a:bodyPr vert="horz" wrap="square" lIns="0" tIns="12700" rIns="0" bIns="0" rtlCol="0">
            <a:spAutoFit/>
          </a:bodyPr>
          <a:lstStyle/>
          <a:p>
            <a:pPr marL="12700">
              <a:lnSpc>
                <a:spcPct val="100000"/>
              </a:lnSpc>
              <a:spcBef>
                <a:spcPts val="100"/>
              </a:spcBef>
              <a:tabLst>
                <a:tab pos="311150" algn="l"/>
                <a:tab pos="3359150" algn="l"/>
              </a:tabLst>
            </a:pPr>
            <a:r>
              <a:rPr sz="2700" baseline="1543" dirty="0">
                <a:latin typeface="Verdana"/>
                <a:cs typeface="Verdana"/>
              </a:rPr>
              <a:t>A	</a:t>
            </a:r>
            <a:r>
              <a:rPr sz="2700" u="heavy" baseline="1543" dirty="0">
                <a:uFill>
                  <a:solidFill>
                    <a:srgbClr val="FF6600"/>
                  </a:solidFill>
                </a:uFill>
                <a:latin typeface="Verdana"/>
                <a:cs typeface="Verdana"/>
              </a:rPr>
              <a:t> 	</a:t>
            </a:r>
            <a:r>
              <a:rPr sz="2700" spc="-7" baseline="1543" dirty="0">
                <a:latin typeface="Verdana"/>
                <a:cs typeface="Verdana"/>
              </a:rPr>
              <a:t> </a:t>
            </a:r>
            <a:r>
              <a:rPr sz="1800" dirty="0">
                <a:latin typeface="Verdana"/>
                <a:cs typeface="Verdana"/>
              </a:rPr>
              <a:t>B</a:t>
            </a:r>
            <a:endParaRPr sz="18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IE"/>
              <a:t>2</a:t>
            </a:r>
            <a:r>
              <a:rPr lang="en-IE" baseline="30000"/>
              <a:t>nd</a:t>
            </a:r>
            <a:r>
              <a:rPr lang="en-IE"/>
              <a:t> Derivative (cont…)</a:t>
            </a:r>
            <a:endParaRPr lang="en-US"/>
          </a:p>
        </p:txBody>
      </p:sp>
      <p:graphicFrame>
        <p:nvGraphicFramePr>
          <p:cNvPr id="17410" name="Object 2"/>
          <p:cNvGraphicFramePr>
            <a:graphicFrameLocks noChangeAspect="1"/>
          </p:cNvGraphicFramePr>
          <p:nvPr/>
        </p:nvGraphicFramePr>
        <p:xfrm>
          <a:off x="1497013" y="1362075"/>
          <a:ext cx="5913437" cy="2097088"/>
        </p:xfrm>
        <a:graphic>
          <a:graphicData uri="http://schemas.openxmlformats.org/presentationml/2006/ole">
            <mc:AlternateContent xmlns:mc="http://schemas.openxmlformats.org/markup-compatibility/2006">
              <mc:Choice xmlns:v="urn:schemas-microsoft-com:vml" Requires="v">
                <p:oleObj name="Chart" r:id="rId3" imgW="5981700" imgH="2552700" progId="Excel.Sheet.8">
                  <p:embed/>
                </p:oleObj>
              </mc:Choice>
              <mc:Fallback>
                <p:oleObj name="Chart" r:id="rId3" imgW="5981700" imgH="2552700" progId="Excel.Sheet.8">
                  <p:embed/>
                  <p:pic>
                    <p:nvPicPr>
                      <p:cNvPr id="17410" name="Object 2"/>
                      <p:cNvPicPr>
                        <a:picLocks noChangeAspect="1" noChangeArrowheads="1"/>
                      </p:cNvPicPr>
                      <p:nvPr/>
                    </p:nvPicPr>
                    <p:blipFill>
                      <a:blip r:embed="rId4">
                        <a:extLst>
                          <a:ext uri="{28A0092B-C50C-407E-A947-70E740481C1C}">
                            <a14:useLocalDpi xmlns:a14="http://schemas.microsoft.com/office/drawing/2010/main" val="0"/>
                          </a:ext>
                        </a:extLst>
                      </a:blip>
                      <a:srcRect l="885" t="16641" r="1328" b="2072"/>
                      <a:stretch>
                        <a:fillRect/>
                      </a:stretch>
                    </p:blipFill>
                    <p:spPr bwMode="auto">
                      <a:xfrm>
                        <a:off x="1497013" y="1362075"/>
                        <a:ext cx="5913437" cy="20970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66" name="Group 6"/>
          <p:cNvGraphicFramePr>
            <a:graphicFrameLocks noGrp="1"/>
          </p:cNvGraphicFramePr>
          <p:nvPr/>
        </p:nvGraphicFramePr>
        <p:xfrm>
          <a:off x="1825625" y="3619500"/>
          <a:ext cx="5540200" cy="256337"/>
        </p:xfrm>
        <a:graphic>
          <a:graphicData uri="http://schemas.openxmlformats.org/drawingml/2006/table">
            <a:tbl>
              <a:tblPr/>
              <a:tblGrid>
                <a:gridCol w="222185">
                  <a:extLst>
                    <a:ext uri="{9D8B030D-6E8A-4147-A177-3AD203B41FA5}">
                      <a16:colId xmlns:a16="http://schemas.microsoft.com/office/drawing/2014/main" val="20000"/>
                    </a:ext>
                  </a:extLst>
                </a:gridCol>
                <a:gridCol w="220743">
                  <a:extLst>
                    <a:ext uri="{9D8B030D-6E8A-4147-A177-3AD203B41FA5}">
                      <a16:colId xmlns:a16="http://schemas.microsoft.com/office/drawing/2014/main" val="20001"/>
                    </a:ext>
                  </a:extLst>
                </a:gridCol>
                <a:gridCol w="222185">
                  <a:extLst>
                    <a:ext uri="{9D8B030D-6E8A-4147-A177-3AD203B41FA5}">
                      <a16:colId xmlns:a16="http://schemas.microsoft.com/office/drawing/2014/main" val="20002"/>
                    </a:ext>
                  </a:extLst>
                </a:gridCol>
                <a:gridCol w="220742">
                  <a:extLst>
                    <a:ext uri="{9D8B030D-6E8A-4147-A177-3AD203B41FA5}">
                      <a16:colId xmlns:a16="http://schemas.microsoft.com/office/drawing/2014/main" val="20003"/>
                    </a:ext>
                  </a:extLst>
                </a:gridCol>
                <a:gridCol w="222185">
                  <a:extLst>
                    <a:ext uri="{9D8B030D-6E8A-4147-A177-3AD203B41FA5}">
                      <a16:colId xmlns:a16="http://schemas.microsoft.com/office/drawing/2014/main" val="20004"/>
                    </a:ext>
                  </a:extLst>
                </a:gridCol>
                <a:gridCol w="222185">
                  <a:extLst>
                    <a:ext uri="{9D8B030D-6E8A-4147-A177-3AD203B41FA5}">
                      <a16:colId xmlns:a16="http://schemas.microsoft.com/office/drawing/2014/main" val="20005"/>
                    </a:ext>
                  </a:extLst>
                </a:gridCol>
                <a:gridCol w="220743">
                  <a:extLst>
                    <a:ext uri="{9D8B030D-6E8A-4147-A177-3AD203B41FA5}">
                      <a16:colId xmlns:a16="http://schemas.microsoft.com/office/drawing/2014/main" val="20006"/>
                    </a:ext>
                  </a:extLst>
                </a:gridCol>
                <a:gridCol w="222185">
                  <a:extLst>
                    <a:ext uri="{9D8B030D-6E8A-4147-A177-3AD203B41FA5}">
                      <a16:colId xmlns:a16="http://schemas.microsoft.com/office/drawing/2014/main" val="20007"/>
                    </a:ext>
                  </a:extLst>
                </a:gridCol>
                <a:gridCol w="220742">
                  <a:extLst>
                    <a:ext uri="{9D8B030D-6E8A-4147-A177-3AD203B41FA5}">
                      <a16:colId xmlns:a16="http://schemas.microsoft.com/office/drawing/2014/main" val="20008"/>
                    </a:ext>
                  </a:extLst>
                </a:gridCol>
                <a:gridCol w="222185">
                  <a:extLst>
                    <a:ext uri="{9D8B030D-6E8A-4147-A177-3AD203B41FA5}">
                      <a16:colId xmlns:a16="http://schemas.microsoft.com/office/drawing/2014/main" val="20009"/>
                    </a:ext>
                  </a:extLst>
                </a:gridCol>
                <a:gridCol w="222185">
                  <a:extLst>
                    <a:ext uri="{9D8B030D-6E8A-4147-A177-3AD203B41FA5}">
                      <a16:colId xmlns:a16="http://schemas.microsoft.com/office/drawing/2014/main" val="20010"/>
                    </a:ext>
                  </a:extLst>
                </a:gridCol>
                <a:gridCol w="220743">
                  <a:extLst>
                    <a:ext uri="{9D8B030D-6E8A-4147-A177-3AD203B41FA5}">
                      <a16:colId xmlns:a16="http://schemas.microsoft.com/office/drawing/2014/main" val="20011"/>
                    </a:ext>
                  </a:extLst>
                </a:gridCol>
                <a:gridCol w="222185">
                  <a:extLst>
                    <a:ext uri="{9D8B030D-6E8A-4147-A177-3AD203B41FA5}">
                      <a16:colId xmlns:a16="http://schemas.microsoft.com/office/drawing/2014/main" val="20012"/>
                    </a:ext>
                  </a:extLst>
                </a:gridCol>
                <a:gridCol w="220742">
                  <a:extLst>
                    <a:ext uri="{9D8B030D-6E8A-4147-A177-3AD203B41FA5}">
                      <a16:colId xmlns:a16="http://schemas.microsoft.com/office/drawing/2014/main" val="20013"/>
                    </a:ext>
                  </a:extLst>
                </a:gridCol>
                <a:gridCol w="222185">
                  <a:extLst>
                    <a:ext uri="{9D8B030D-6E8A-4147-A177-3AD203B41FA5}">
                      <a16:colId xmlns:a16="http://schemas.microsoft.com/office/drawing/2014/main" val="20014"/>
                    </a:ext>
                  </a:extLst>
                </a:gridCol>
                <a:gridCol w="222185">
                  <a:extLst>
                    <a:ext uri="{9D8B030D-6E8A-4147-A177-3AD203B41FA5}">
                      <a16:colId xmlns:a16="http://schemas.microsoft.com/office/drawing/2014/main" val="20015"/>
                    </a:ext>
                  </a:extLst>
                </a:gridCol>
                <a:gridCol w="220743">
                  <a:extLst>
                    <a:ext uri="{9D8B030D-6E8A-4147-A177-3AD203B41FA5}">
                      <a16:colId xmlns:a16="http://schemas.microsoft.com/office/drawing/2014/main" val="20016"/>
                    </a:ext>
                  </a:extLst>
                </a:gridCol>
                <a:gridCol w="222185">
                  <a:extLst>
                    <a:ext uri="{9D8B030D-6E8A-4147-A177-3AD203B41FA5}">
                      <a16:colId xmlns:a16="http://schemas.microsoft.com/office/drawing/2014/main" val="20017"/>
                    </a:ext>
                  </a:extLst>
                </a:gridCol>
                <a:gridCol w="220742">
                  <a:extLst>
                    <a:ext uri="{9D8B030D-6E8A-4147-A177-3AD203B41FA5}">
                      <a16:colId xmlns:a16="http://schemas.microsoft.com/office/drawing/2014/main" val="20018"/>
                    </a:ext>
                  </a:extLst>
                </a:gridCol>
                <a:gridCol w="222185">
                  <a:extLst>
                    <a:ext uri="{9D8B030D-6E8A-4147-A177-3AD203B41FA5}">
                      <a16:colId xmlns:a16="http://schemas.microsoft.com/office/drawing/2014/main" val="20019"/>
                    </a:ext>
                  </a:extLst>
                </a:gridCol>
                <a:gridCol w="222185">
                  <a:extLst>
                    <a:ext uri="{9D8B030D-6E8A-4147-A177-3AD203B41FA5}">
                      <a16:colId xmlns:a16="http://schemas.microsoft.com/office/drawing/2014/main" val="20020"/>
                    </a:ext>
                  </a:extLst>
                </a:gridCol>
                <a:gridCol w="220743">
                  <a:extLst>
                    <a:ext uri="{9D8B030D-6E8A-4147-A177-3AD203B41FA5}">
                      <a16:colId xmlns:a16="http://schemas.microsoft.com/office/drawing/2014/main" val="20021"/>
                    </a:ext>
                  </a:extLst>
                </a:gridCol>
                <a:gridCol w="222185">
                  <a:extLst>
                    <a:ext uri="{9D8B030D-6E8A-4147-A177-3AD203B41FA5}">
                      <a16:colId xmlns:a16="http://schemas.microsoft.com/office/drawing/2014/main" val="20022"/>
                    </a:ext>
                  </a:extLst>
                </a:gridCol>
                <a:gridCol w="220742">
                  <a:extLst>
                    <a:ext uri="{9D8B030D-6E8A-4147-A177-3AD203B41FA5}">
                      <a16:colId xmlns:a16="http://schemas.microsoft.com/office/drawing/2014/main" val="20023"/>
                    </a:ext>
                  </a:extLst>
                </a:gridCol>
                <a:gridCol w="222185">
                  <a:extLst>
                    <a:ext uri="{9D8B030D-6E8A-4147-A177-3AD203B41FA5}">
                      <a16:colId xmlns:a16="http://schemas.microsoft.com/office/drawing/2014/main" val="20024"/>
                    </a:ext>
                  </a:extLst>
                </a:gridCol>
              </a:tblGrid>
              <a:tr h="2563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5</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5</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4</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3</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2</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6</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3</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7</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7</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411" name="Object 3"/>
          <p:cNvGraphicFramePr>
            <a:graphicFrameLocks noChangeAspect="1"/>
          </p:cNvGraphicFramePr>
          <p:nvPr/>
        </p:nvGraphicFramePr>
        <p:xfrm>
          <a:off x="1501775" y="4344988"/>
          <a:ext cx="5919788" cy="2162175"/>
        </p:xfrm>
        <a:graphic>
          <a:graphicData uri="http://schemas.openxmlformats.org/presentationml/2006/ole">
            <mc:AlternateContent xmlns:mc="http://schemas.openxmlformats.org/markup-compatibility/2006">
              <mc:Choice xmlns:v="urn:schemas-microsoft-com:vml" Requires="v">
                <p:oleObj name="Chart" r:id="rId5" imgW="5981700" imgH="2552700" progId="Excel.Sheet.8">
                  <p:embed/>
                </p:oleObj>
              </mc:Choice>
              <mc:Fallback>
                <p:oleObj name="Chart" r:id="rId5" imgW="5981700" imgH="2552700" progId="Excel.Sheet.8">
                  <p:embed/>
                  <p:pic>
                    <p:nvPicPr>
                      <p:cNvPr id="17411" name="Object 3"/>
                      <p:cNvPicPr>
                        <a:picLocks noChangeAspect="1" noChangeArrowheads="1"/>
                      </p:cNvPicPr>
                      <p:nvPr/>
                    </p:nvPicPr>
                    <p:blipFill>
                      <a:blip r:embed="rId6">
                        <a:extLst>
                          <a:ext uri="{28A0092B-C50C-407E-A947-70E740481C1C}">
                            <a14:useLocalDpi xmlns:a14="http://schemas.microsoft.com/office/drawing/2010/main" val="0"/>
                          </a:ext>
                        </a:extLst>
                      </a:blip>
                      <a:srcRect l="885" t="11705" r="1180" b="4489"/>
                      <a:stretch>
                        <a:fillRect/>
                      </a:stretch>
                    </p:blipFill>
                    <p:spPr bwMode="auto">
                      <a:xfrm>
                        <a:off x="1501775" y="4344988"/>
                        <a:ext cx="5919788" cy="2162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7" name="Group 117"/>
          <p:cNvGraphicFramePr>
            <a:graphicFrameLocks noGrp="1"/>
          </p:cNvGraphicFramePr>
          <p:nvPr/>
        </p:nvGraphicFramePr>
        <p:xfrm>
          <a:off x="1830388" y="4044950"/>
          <a:ext cx="5540200" cy="259063"/>
        </p:xfrm>
        <a:graphic>
          <a:graphicData uri="http://schemas.openxmlformats.org/drawingml/2006/table">
            <a:tbl>
              <a:tblPr/>
              <a:tblGrid>
                <a:gridCol w="222185">
                  <a:extLst>
                    <a:ext uri="{9D8B030D-6E8A-4147-A177-3AD203B41FA5}">
                      <a16:colId xmlns:a16="http://schemas.microsoft.com/office/drawing/2014/main" val="20000"/>
                    </a:ext>
                  </a:extLst>
                </a:gridCol>
                <a:gridCol w="220742">
                  <a:extLst>
                    <a:ext uri="{9D8B030D-6E8A-4147-A177-3AD203B41FA5}">
                      <a16:colId xmlns:a16="http://schemas.microsoft.com/office/drawing/2014/main" val="20001"/>
                    </a:ext>
                  </a:extLst>
                </a:gridCol>
                <a:gridCol w="222185">
                  <a:extLst>
                    <a:ext uri="{9D8B030D-6E8A-4147-A177-3AD203B41FA5}">
                      <a16:colId xmlns:a16="http://schemas.microsoft.com/office/drawing/2014/main" val="20002"/>
                    </a:ext>
                  </a:extLst>
                </a:gridCol>
                <a:gridCol w="220743">
                  <a:extLst>
                    <a:ext uri="{9D8B030D-6E8A-4147-A177-3AD203B41FA5}">
                      <a16:colId xmlns:a16="http://schemas.microsoft.com/office/drawing/2014/main" val="20003"/>
                    </a:ext>
                  </a:extLst>
                </a:gridCol>
                <a:gridCol w="222185">
                  <a:extLst>
                    <a:ext uri="{9D8B030D-6E8A-4147-A177-3AD203B41FA5}">
                      <a16:colId xmlns:a16="http://schemas.microsoft.com/office/drawing/2014/main" val="20004"/>
                    </a:ext>
                  </a:extLst>
                </a:gridCol>
                <a:gridCol w="222185">
                  <a:extLst>
                    <a:ext uri="{9D8B030D-6E8A-4147-A177-3AD203B41FA5}">
                      <a16:colId xmlns:a16="http://schemas.microsoft.com/office/drawing/2014/main" val="20005"/>
                    </a:ext>
                  </a:extLst>
                </a:gridCol>
                <a:gridCol w="220742">
                  <a:extLst>
                    <a:ext uri="{9D8B030D-6E8A-4147-A177-3AD203B41FA5}">
                      <a16:colId xmlns:a16="http://schemas.microsoft.com/office/drawing/2014/main" val="20006"/>
                    </a:ext>
                  </a:extLst>
                </a:gridCol>
                <a:gridCol w="222185">
                  <a:extLst>
                    <a:ext uri="{9D8B030D-6E8A-4147-A177-3AD203B41FA5}">
                      <a16:colId xmlns:a16="http://schemas.microsoft.com/office/drawing/2014/main" val="20007"/>
                    </a:ext>
                  </a:extLst>
                </a:gridCol>
                <a:gridCol w="220743">
                  <a:extLst>
                    <a:ext uri="{9D8B030D-6E8A-4147-A177-3AD203B41FA5}">
                      <a16:colId xmlns:a16="http://schemas.microsoft.com/office/drawing/2014/main" val="20008"/>
                    </a:ext>
                  </a:extLst>
                </a:gridCol>
                <a:gridCol w="222185">
                  <a:extLst>
                    <a:ext uri="{9D8B030D-6E8A-4147-A177-3AD203B41FA5}">
                      <a16:colId xmlns:a16="http://schemas.microsoft.com/office/drawing/2014/main" val="20009"/>
                    </a:ext>
                  </a:extLst>
                </a:gridCol>
                <a:gridCol w="222185">
                  <a:extLst>
                    <a:ext uri="{9D8B030D-6E8A-4147-A177-3AD203B41FA5}">
                      <a16:colId xmlns:a16="http://schemas.microsoft.com/office/drawing/2014/main" val="20010"/>
                    </a:ext>
                  </a:extLst>
                </a:gridCol>
                <a:gridCol w="220742">
                  <a:extLst>
                    <a:ext uri="{9D8B030D-6E8A-4147-A177-3AD203B41FA5}">
                      <a16:colId xmlns:a16="http://schemas.microsoft.com/office/drawing/2014/main" val="20011"/>
                    </a:ext>
                  </a:extLst>
                </a:gridCol>
                <a:gridCol w="222185">
                  <a:extLst>
                    <a:ext uri="{9D8B030D-6E8A-4147-A177-3AD203B41FA5}">
                      <a16:colId xmlns:a16="http://schemas.microsoft.com/office/drawing/2014/main" val="20012"/>
                    </a:ext>
                  </a:extLst>
                </a:gridCol>
                <a:gridCol w="220743">
                  <a:extLst>
                    <a:ext uri="{9D8B030D-6E8A-4147-A177-3AD203B41FA5}">
                      <a16:colId xmlns:a16="http://schemas.microsoft.com/office/drawing/2014/main" val="20013"/>
                    </a:ext>
                  </a:extLst>
                </a:gridCol>
                <a:gridCol w="222185">
                  <a:extLst>
                    <a:ext uri="{9D8B030D-6E8A-4147-A177-3AD203B41FA5}">
                      <a16:colId xmlns:a16="http://schemas.microsoft.com/office/drawing/2014/main" val="20014"/>
                    </a:ext>
                  </a:extLst>
                </a:gridCol>
                <a:gridCol w="222185">
                  <a:extLst>
                    <a:ext uri="{9D8B030D-6E8A-4147-A177-3AD203B41FA5}">
                      <a16:colId xmlns:a16="http://schemas.microsoft.com/office/drawing/2014/main" val="20015"/>
                    </a:ext>
                  </a:extLst>
                </a:gridCol>
                <a:gridCol w="220742">
                  <a:extLst>
                    <a:ext uri="{9D8B030D-6E8A-4147-A177-3AD203B41FA5}">
                      <a16:colId xmlns:a16="http://schemas.microsoft.com/office/drawing/2014/main" val="20016"/>
                    </a:ext>
                  </a:extLst>
                </a:gridCol>
                <a:gridCol w="222185">
                  <a:extLst>
                    <a:ext uri="{9D8B030D-6E8A-4147-A177-3AD203B41FA5}">
                      <a16:colId xmlns:a16="http://schemas.microsoft.com/office/drawing/2014/main" val="20017"/>
                    </a:ext>
                  </a:extLst>
                </a:gridCol>
                <a:gridCol w="220743">
                  <a:extLst>
                    <a:ext uri="{9D8B030D-6E8A-4147-A177-3AD203B41FA5}">
                      <a16:colId xmlns:a16="http://schemas.microsoft.com/office/drawing/2014/main" val="20018"/>
                    </a:ext>
                  </a:extLst>
                </a:gridCol>
                <a:gridCol w="222185">
                  <a:extLst>
                    <a:ext uri="{9D8B030D-6E8A-4147-A177-3AD203B41FA5}">
                      <a16:colId xmlns:a16="http://schemas.microsoft.com/office/drawing/2014/main" val="20019"/>
                    </a:ext>
                  </a:extLst>
                </a:gridCol>
                <a:gridCol w="222185">
                  <a:extLst>
                    <a:ext uri="{9D8B030D-6E8A-4147-A177-3AD203B41FA5}">
                      <a16:colId xmlns:a16="http://schemas.microsoft.com/office/drawing/2014/main" val="20020"/>
                    </a:ext>
                  </a:extLst>
                </a:gridCol>
                <a:gridCol w="220742">
                  <a:extLst>
                    <a:ext uri="{9D8B030D-6E8A-4147-A177-3AD203B41FA5}">
                      <a16:colId xmlns:a16="http://schemas.microsoft.com/office/drawing/2014/main" val="20021"/>
                    </a:ext>
                  </a:extLst>
                </a:gridCol>
                <a:gridCol w="222185">
                  <a:extLst>
                    <a:ext uri="{9D8B030D-6E8A-4147-A177-3AD203B41FA5}">
                      <a16:colId xmlns:a16="http://schemas.microsoft.com/office/drawing/2014/main" val="20022"/>
                    </a:ext>
                  </a:extLst>
                </a:gridCol>
                <a:gridCol w="220743">
                  <a:extLst>
                    <a:ext uri="{9D8B030D-6E8A-4147-A177-3AD203B41FA5}">
                      <a16:colId xmlns:a16="http://schemas.microsoft.com/office/drawing/2014/main" val="20023"/>
                    </a:ext>
                  </a:extLst>
                </a:gridCol>
                <a:gridCol w="222185">
                  <a:extLst>
                    <a:ext uri="{9D8B030D-6E8A-4147-A177-3AD203B41FA5}">
                      <a16:colId xmlns:a16="http://schemas.microsoft.com/office/drawing/2014/main" val="20024"/>
                    </a:ext>
                  </a:extLst>
                </a:gridCol>
              </a:tblGrid>
              <a:tr h="259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6</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200" b="0" i="0" u="none" strike="noStrike" cap="none" normalizeH="0" baseline="0" dirty="0">
                          <a:ln>
                            <a:noFill/>
                          </a:ln>
                          <a:solidFill>
                            <a:schemeClr val="tx1"/>
                          </a:solidFill>
                          <a:effectLst/>
                          <a:latin typeface="Arial" charset="0"/>
                          <a:ea typeface="ＭＳ Ｐゴシック" pitchFamily="-111" charset="-128"/>
                        </a:rPr>
                        <a:t>-12</a:t>
                      </a:r>
                      <a:endParaRPr kumimoji="0" lang="en-US" sz="12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6</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-4</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1</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1</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7</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-7</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dirty="0">
                          <a:ln>
                            <a:noFill/>
                          </a:ln>
                          <a:solidFill>
                            <a:schemeClr val="tx1"/>
                          </a:solidFill>
                          <a:effectLst/>
                          <a:latin typeface="Arial" charset="0"/>
                          <a:ea typeface="ＭＳ Ｐゴシック" pitchFamily="-111" charset="-128"/>
                        </a:rPr>
                        <a:t>0</a:t>
                      </a:r>
                      <a:endParaRPr kumimoji="0" lang="en-US" sz="1600" b="0" i="0" u="none" strike="noStrike" cap="none" normalizeH="0" baseline="0" dirty="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600" b="0" i="0" u="none" strike="noStrike" cap="none" normalizeH="0" baseline="0">
                          <a:ln>
                            <a:noFill/>
                          </a:ln>
                          <a:solidFill>
                            <a:schemeClr val="tx1"/>
                          </a:solidFill>
                          <a:effectLst/>
                          <a:latin typeface="Arial" charset="0"/>
                          <a:ea typeface="ＭＳ Ｐゴシック" pitchFamily="-111" charset="-128"/>
                        </a:rPr>
                        <a:t>0</a:t>
                      </a:r>
                      <a:endParaRPr kumimoji="0" lang="en-US"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a typeface="ＭＳ Ｐゴシック" pitchFamily="-111" charset="-128"/>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IE" sz="3600"/>
              <a:t>Using Second Derivatives For Image Enhancement</a:t>
            </a:r>
            <a:endParaRPr lang="en-US" sz="3600"/>
          </a:p>
        </p:txBody>
      </p:sp>
      <p:sp>
        <p:nvSpPr>
          <p:cNvPr id="36867" name="Rectangle 3"/>
          <p:cNvSpPr>
            <a:spLocks noGrp="1" noChangeArrowheads="1"/>
          </p:cNvSpPr>
          <p:nvPr>
            <p:ph type="body" idx="1"/>
          </p:nvPr>
        </p:nvSpPr>
        <p:spPr>
          <a:xfrm>
            <a:off x="177800" y="1333500"/>
            <a:ext cx="8716963" cy="4762500"/>
          </a:xfrm>
        </p:spPr>
        <p:txBody>
          <a:bodyPr/>
          <a:lstStyle/>
          <a:p>
            <a:pPr marL="0" indent="0" eaLnBrk="1" hangingPunct="1">
              <a:lnSpc>
                <a:spcPct val="90000"/>
              </a:lnSpc>
              <a:buFontTx/>
              <a:buNone/>
              <a:defRPr/>
            </a:pPr>
            <a:r>
              <a:rPr lang="en-IE" dirty="0"/>
              <a:t>Edges in images are often ramp-like transitions</a:t>
            </a:r>
          </a:p>
          <a:p>
            <a:pPr lvl="1" eaLnBrk="1" hangingPunct="1">
              <a:lnSpc>
                <a:spcPct val="90000"/>
              </a:lnSpc>
              <a:defRPr/>
            </a:pPr>
            <a:r>
              <a:rPr lang="en-IE" dirty="0">
                <a:ea typeface="ＭＳ Ｐゴシック" pitchFamily="-111" charset="-128"/>
              </a:rPr>
              <a:t>1</a:t>
            </a:r>
            <a:r>
              <a:rPr lang="en-IE" baseline="30000" dirty="0">
                <a:ea typeface="ＭＳ Ｐゴシック" pitchFamily="-111" charset="-128"/>
              </a:rPr>
              <a:t>st</a:t>
            </a:r>
            <a:r>
              <a:rPr lang="en-IE" dirty="0">
                <a:ea typeface="ＭＳ Ｐゴシック" pitchFamily="-111" charset="-128"/>
              </a:rPr>
              <a:t> derivative is constant and produces thick edges </a:t>
            </a:r>
          </a:p>
          <a:p>
            <a:pPr lvl="1" eaLnBrk="1" hangingPunct="1">
              <a:lnSpc>
                <a:spcPct val="90000"/>
              </a:lnSpc>
              <a:defRPr/>
            </a:pPr>
            <a:r>
              <a:rPr lang="en-IE" dirty="0">
                <a:ea typeface="ＭＳ Ｐゴシック" pitchFamily="-111" charset="-128"/>
              </a:rPr>
              <a:t>2</a:t>
            </a:r>
            <a:r>
              <a:rPr lang="en-IE" baseline="30000" dirty="0">
                <a:ea typeface="ＭＳ Ｐゴシック" pitchFamily="-111" charset="-128"/>
              </a:rPr>
              <a:t>nd</a:t>
            </a:r>
            <a:r>
              <a:rPr lang="en-IE" dirty="0">
                <a:ea typeface="ＭＳ Ｐゴシック" pitchFamily="-111" charset="-128"/>
              </a:rPr>
              <a:t> derivative zero crosses the edge (double response at the onset and end with opposite signs)</a:t>
            </a:r>
          </a:p>
          <a:p>
            <a:pPr eaLnBrk="1" hangingPunct="1">
              <a:lnSpc>
                <a:spcPct val="90000"/>
              </a:lnSpc>
              <a:buFontTx/>
              <a:buNone/>
              <a:defRPr/>
            </a:pPr>
            <a:endParaRPr lang="en-IE" dirty="0"/>
          </a:p>
          <a:p>
            <a:pPr eaLnBrk="1" hangingPunct="1">
              <a:lnSpc>
                <a:spcPct val="90000"/>
              </a:lnSpc>
              <a:buFontTx/>
              <a:buNone/>
              <a:defRPr/>
            </a:pPr>
            <a:r>
              <a:rPr lang="en-IE" dirty="0"/>
              <a:t>A common sharpening filter is the </a:t>
            </a:r>
            <a:r>
              <a:rPr lang="en-IE" i="1" dirty="0" err="1"/>
              <a:t>Laplacian</a:t>
            </a:r>
            <a:endParaRPr lang="en-IE" i="1" dirty="0"/>
          </a:p>
          <a:p>
            <a:pPr lvl="1" eaLnBrk="1" hangingPunct="1">
              <a:lnSpc>
                <a:spcPct val="90000"/>
              </a:lnSpc>
              <a:defRPr/>
            </a:pPr>
            <a:r>
              <a:rPr lang="en-IE" dirty="0">
                <a:ea typeface="ＭＳ Ｐゴシック" pitchFamily="-111" charset="-128"/>
              </a:rPr>
              <a:t>Isotropic</a:t>
            </a:r>
          </a:p>
          <a:p>
            <a:pPr lvl="1" eaLnBrk="1" hangingPunct="1">
              <a:lnSpc>
                <a:spcPct val="90000"/>
              </a:lnSpc>
              <a:defRPr/>
            </a:pPr>
            <a:r>
              <a:rPr lang="en-IE" dirty="0">
                <a:ea typeface="ＭＳ Ｐゴシック" pitchFamily="-111" charset="-128"/>
              </a:rPr>
              <a:t>One of the simplest sharpening filters</a:t>
            </a:r>
          </a:p>
          <a:p>
            <a:pPr lvl="1" eaLnBrk="1" hangingPunct="1">
              <a:lnSpc>
                <a:spcPct val="90000"/>
              </a:lnSpc>
              <a:defRPr/>
            </a:pPr>
            <a:r>
              <a:rPr lang="en-IE" dirty="0">
                <a:ea typeface="ＭＳ Ｐゴシック" pitchFamily="-111" charset="-128"/>
              </a:rPr>
              <a:t>We will look at a digital implementation</a:t>
            </a:r>
            <a:endParaRPr lang="en-US" dirty="0">
              <a:ea typeface="ＭＳ Ｐゴシック" pitchFamily="-111"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IE"/>
              <a:t>The Laplacian</a:t>
            </a:r>
            <a:endParaRPr lang="en-US"/>
          </a:p>
        </p:txBody>
      </p:sp>
      <p:sp>
        <p:nvSpPr>
          <p:cNvPr id="18438" name="Rectangle 3"/>
          <p:cNvSpPr>
            <a:spLocks noGrp="1" noChangeArrowheads="1"/>
          </p:cNvSpPr>
          <p:nvPr>
            <p:ph type="body" idx="1"/>
          </p:nvPr>
        </p:nvSpPr>
        <p:spPr>
          <a:xfrm>
            <a:off x="457200" y="1333500"/>
            <a:ext cx="8229600" cy="5524500"/>
          </a:xfrm>
        </p:spPr>
        <p:txBody>
          <a:bodyPr/>
          <a:lstStyle/>
          <a:p>
            <a:pPr marL="0" indent="0" eaLnBrk="1" hangingPunct="1">
              <a:lnSpc>
                <a:spcPct val="90000"/>
              </a:lnSpc>
              <a:buFontTx/>
              <a:buNone/>
            </a:pPr>
            <a:r>
              <a:rPr lang="en-IE" dirty="0"/>
              <a:t>The </a:t>
            </a:r>
            <a:r>
              <a:rPr lang="en-IE" dirty="0" err="1"/>
              <a:t>Laplacian</a:t>
            </a:r>
            <a:r>
              <a:rPr lang="en-IE" dirty="0"/>
              <a:t> is defined as follows:</a:t>
            </a:r>
          </a:p>
          <a:p>
            <a:pPr marL="0" indent="0" eaLnBrk="1" hangingPunct="1">
              <a:lnSpc>
                <a:spcPct val="90000"/>
              </a:lnSpc>
              <a:buFontTx/>
              <a:buNone/>
            </a:pPr>
            <a:endParaRPr lang="en-IE" dirty="0"/>
          </a:p>
          <a:p>
            <a:pPr marL="0" indent="0" eaLnBrk="1" hangingPunct="1">
              <a:lnSpc>
                <a:spcPct val="90000"/>
              </a:lnSpc>
              <a:buFontTx/>
              <a:buNone/>
            </a:pPr>
            <a:endParaRPr lang="en-IE" sz="3600" dirty="0"/>
          </a:p>
          <a:p>
            <a:pPr marL="0" indent="0" eaLnBrk="1" hangingPunct="1">
              <a:lnSpc>
                <a:spcPct val="90000"/>
              </a:lnSpc>
              <a:buFontTx/>
              <a:buNone/>
            </a:pPr>
            <a:r>
              <a:rPr lang="en-IE" dirty="0"/>
              <a:t>where the partial 1</a:t>
            </a:r>
            <a:r>
              <a:rPr lang="en-IE" baseline="30000" dirty="0"/>
              <a:t>st</a:t>
            </a:r>
            <a:r>
              <a:rPr lang="en-IE" dirty="0"/>
              <a:t> order derivative in the </a:t>
            </a:r>
            <a:r>
              <a:rPr lang="en-IE" i="1" dirty="0">
                <a:latin typeface="Times New Roman" pitchFamily="-111" charset="0"/>
              </a:rPr>
              <a:t>x</a:t>
            </a:r>
            <a:r>
              <a:rPr lang="en-IE" dirty="0"/>
              <a:t> direction is defined as follows:</a:t>
            </a:r>
          </a:p>
          <a:p>
            <a:pPr marL="0" indent="0" eaLnBrk="1" hangingPunct="1">
              <a:lnSpc>
                <a:spcPct val="90000"/>
              </a:lnSpc>
              <a:buFontTx/>
              <a:buNone/>
            </a:pPr>
            <a:endParaRPr lang="en-IE" dirty="0"/>
          </a:p>
          <a:p>
            <a:pPr marL="0" indent="0" eaLnBrk="1" hangingPunct="1">
              <a:lnSpc>
                <a:spcPct val="90000"/>
              </a:lnSpc>
              <a:buFontTx/>
              <a:buNone/>
            </a:pPr>
            <a:endParaRPr lang="en-IE" dirty="0"/>
          </a:p>
          <a:p>
            <a:pPr marL="0" indent="0" eaLnBrk="1" hangingPunct="1">
              <a:lnSpc>
                <a:spcPct val="90000"/>
              </a:lnSpc>
              <a:buFontTx/>
              <a:buNone/>
            </a:pPr>
            <a:r>
              <a:rPr lang="en-IE" dirty="0"/>
              <a:t>and in the </a:t>
            </a:r>
            <a:r>
              <a:rPr lang="en-IE" i="1" dirty="0">
                <a:latin typeface="Times New Roman" pitchFamily="-111" charset="0"/>
              </a:rPr>
              <a:t>y</a:t>
            </a:r>
            <a:r>
              <a:rPr lang="en-IE" dirty="0"/>
              <a:t> direction as follows:</a:t>
            </a:r>
            <a:endParaRPr lang="en-US" dirty="0"/>
          </a:p>
        </p:txBody>
      </p:sp>
      <p:graphicFrame>
        <p:nvGraphicFramePr>
          <p:cNvPr id="18434" name="Object 2"/>
          <p:cNvGraphicFramePr>
            <a:graphicFrameLocks noChangeAspect="1"/>
          </p:cNvGraphicFramePr>
          <p:nvPr/>
        </p:nvGraphicFramePr>
        <p:xfrm>
          <a:off x="2986088" y="1878013"/>
          <a:ext cx="3197225" cy="1246187"/>
        </p:xfrm>
        <a:graphic>
          <a:graphicData uri="http://schemas.openxmlformats.org/presentationml/2006/ole">
            <mc:AlternateContent xmlns:mc="http://schemas.openxmlformats.org/markup-compatibility/2006">
              <mc:Choice xmlns:v="urn:schemas-microsoft-com:vml" Requires="v">
                <p:oleObj name="Equation" r:id="rId3" imgW="1143000" imgH="444240" progId="Equation.3">
                  <p:embed/>
                </p:oleObj>
              </mc:Choice>
              <mc:Fallback>
                <p:oleObj name="Equation" r:id="rId3" imgW="1143000" imgH="444240" progId="Equation.3">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878013"/>
                        <a:ext cx="3197225" cy="1246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1074738" y="4017963"/>
          <a:ext cx="6964362" cy="1174750"/>
        </p:xfrm>
        <a:graphic>
          <a:graphicData uri="http://schemas.openxmlformats.org/presentationml/2006/ole">
            <mc:AlternateContent xmlns:mc="http://schemas.openxmlformats.org/markup-compatibility/2006">
              <mc:Choice xmlns:v="urn:schemas-microsoft-com:vml" Requires="v">
                <p:oleObj name="Equation" r:id="rId5" imgW="2489040" imgH="419040" progId="Equation.3">
                  <p:embed/>
                </p:oleObj>
              </mc:Choice>
              <mc:Fallback>
                <p:oleObj name="Equation" r:id="rId5" imgW="2489040" imgH="419040" progId="Equation.3">
                  <p:embed/>
                  <p:pic>
                    <p:nvPicPr>
                      <p:cNvPr id="184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738" y="4017963"/>
                        <a:ext cx="6964362"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nvGraphicFramePr>
        <p:xfrm>
          <a:off x="1089025" y="5570538"/>
          <a:ext cx="6964363" cy="1244600"/>
        </p:xfrm>
        <a:graphic>
          <a:graphicData uri="http://schemas.openxmlformats.org/presentationml/2006/ole">
            <mc:AlternateContent xmlns:mc="http://schemas.openxmlformats.org/markup-compatibility/2006">
              <mc:Choice xmlns:v="urn:schemas-microsoft-com:vml" Requires="v">
                <p:oleObj name="Equation" r:id="rId7" imgW="2489040" imgH="444240" progId="Equation.3">
                  <p:embed/>
                </p:oleObj>
              </mc:Choice>
              <mc:Fallback>
                <p:oleObj name="Equation" r:id="rId7" imgW="2489040" imgH="444240" progId="Equation.3">
                  <p:embed/>
                  <p:pic>
                    <p:nvPicPr>
                      <p:cNvPr id="184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025" y="5570538"/>
                        <a:ext cx="6964363"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8C454A8-4F61-4DC2-8565-26C237DD8B80}" type="slidenum">
              <a:rPr lang="en-US"/>
              <a:pPr/>
              <a:t>2</a:t>
            </a:fld>
            <a:endParaRPr lang="en-US"/>
          </a:p>
        </p:txBody>
      </p:sp>
      <p:sp>
        <p:nvSpPr>
          <p:cNvPr id="65538" name="Text Box 2"/>
          <p:cNvSpPr txBox="1">
            <a:spLocks noChangeArrowheads="1"/>
          </p:cNvSpPr>
          <p:nvPr/>
        </p:nvSpPr>
        <p:spPr bwMode="auto">
          <a:xfrm>
            <a:off x="365125" y="269875"/>
            <a:ext cx="8550275" cy="523220"/>
          </a:xfrm>
          <a:prstGeom prst="rect">
            <a:avLst/>
          </a:prstGeom>
          <a:noFill/>
          <a:ln w="9525">
            <a:noFill/>
            <a:miter lim="800000"/>
            <a:headEnd/>
            <a:tailEnd/>
          </a:ln>
          <a:effectLst/>
        </p:spPr>
        <p:txBody>
          <a:bodyPr>
            <a:spAutoFit/>
          </a:bodyPr>
          <a:lstStyle/>
          <a:p>
            <a:endParaRPr lang="en-US" sz="2800" i="1" dirty="0"/>
          </a:p>
        </p:txBody>
      </p:sp>
      <p:sp>
        <p:nvSpPr>
          <p:cNvPr id="65540" name="Text Box 4"/>
          <p:cNvSpPr txBox="1">
            <a:spLocks noChangeArrowheads="1"/>
          </p:cNvSpPr>
          <p:nvPr/>
        </p:nvSpPr>
        <p:spPr bwMode="auto">
          <a:xfrm>
            <a:off x="1752600" y="2209800"/>
            <a:ext cx="6007157" cy="584775"/>
          </a:xfrm>
          <a:prstGeom prst="rect">
            <a:avLst/>
          </a:prstGeom>
          <a:noFill/>
          <a:ln w="9525">
            <a:noFill/>
            <a:miter lim="800000"/>
            <a:headEnd/>
            <a:tailEnd/>
          </a:ln>
          <a:effectLst/>
        </p:spPr>
        <p:txBody>
          <a:bodyPr wrap="none">
            <a:spAutoFit/>
          </a:bodyPr>
          <a:lstStyle/>
          <a:p>
            <a:r>
              <a:rPr lang="en-US" sz="3200" b="1" dirty="0"/>
              <a:t>Image Smoothing and Sharpening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IE"/>
              <a:t>The Laplacian (cont…)</a:t>
            </a:r>
            <a:endParaRPr lang="en-US"/>
          </a:p>
        </p:txBody>
      </p:sp>
      <p:sp>
        <p:nvSpPr>
          <p:cNvPr id="19462" name="Rectangle 3"/>
          <p:cNvSpPr>
            <a:spLocks noGrp="1" noChangeArrowheads="1"/>
          </p:cNvSpPr>
          <p:nvPr>
            <p:ph type="body" idx="1"/>
          </p:nvPr>
        </p:nvSpPr>
        <p:spPr>
          <a:xfrm>
            <a:off x="457200" y="1333500"/>
            <a:ext cx="8229600" cy="4414838"/>
          </a:xfrm>
        </p:spPr>
        <p:txBody>
          <a:bodyPr/>
          <a:lstStyle/>
          <a:p>
            <a:pPr marL="0" indent="0" eaLnBrk="1" hangingPunct="1">
              <a:buFontTx/>
              <a:buNone/>
            </a:pPr>
            <a:r>
              <a:rPr lang="en-IE" dirty="0"/>
              <a:t>So, the </a:t>
            </a:r>
            <a:r>
              <a:rPr lang="en-IE" dirty="0" err="1"/>
              <a:t>Laplacian</a:t>
            </a:r>
            <a:r>
              <a:rPr lang="en-IE" dirty="0"/>
              <a:t> can be given as follows:</a:t>
            </a:r>
          </a:p>
          <a:p>
            <a:pPr marL="0" indent="0" eaLnBrk="1" hangingPunct="1">
              <a:buFontTx/>
              <a:buNone/>
            </a:pPr>
            <a:endParaRPr lang="en-IE" dirty="0"/>
          </a:p>
          <a:p>
            <a:pPr marL="0" indent="0" eaLnBrk="1" hangingPunct="1">
              <a:buFontTx/>
              <a:buNone/>
            </a:pPr>
            <a:endParaRPr lang="en-IE" dirty="0"/>
          </a:p>
          <a:p>
            <a:pPr marL="0" indent="0" eaLnBrk="1" hangingPunct="1">
              <a:buFontTx/>
              <a:buNone/>
            </a:pPr>
            <a:endParaRPr lang="en-IE" sz="4400" dirty="0"/>
          </a:p>
          <a:p>
            <a:pPr marL="0" indent="0" eaLnBrk="1" hangingPunct="1">
              <a:buFontTx/>
              <a:buNone/>
            </a:pPr>
            <a:r>
              <a:rPr lang="en-IE" dirty="0"/>
              <a:t>We can easily build a filter based on this</a:t>
            </a:r>
            <a:endParaRPr lang="en-US" dirty="0"/>
          </a:p>
        </p:txBody>
      </p:sp>
      <p:grpSp>
        <p:nvGrpSpPr>
          <p:cNvPr id="2" name="Group 9"/>
          <p:cNvGrpSpPr>
            <a:grpSpLocks/>
          </p:cNvGrpSpPr>
          <p:nvPr/>
        </p:nvGrpSpPr>
        <p:grpSpPr bwMode="auto">
          <a:xfrm>
            <a:off x="758824" y="1892300"/>
            <a:ext cx="8232776" cy="2063750"/>
            <a:chOff x="438" y="1182"/>
            <a:chExt cx="4109" cy="1300"/>
          </a:xfrm>
        </p:grpSpPr>
        <p:graphicFrame>
          <p:nvGraphicFramePr>
            <p:cNvPr id="19458" name="Object 2"/>
            <p:cNvGraphicFramePr>
              <a:graphicFrameLocks noChangeAspect="1"/>
            </p:cNvGraphicFramePr>
            <p:nvPr/>
          </p:nvGraphicFramePr>
          <p:xfrm>
            <a:off x="438" y="1182"/>
            <a:ext cx="3775" cy="457"/>
          </p:xfrm>
          <a:graphic>
            <a:graphicData uri="http://schemas.openxmlformats.org/presentationml/2006/ole">
              <mc:AlternateContent xmlns:mc="http://schemas.openxmlformats.org/markup-compatibility/2006">
                <mc:Choice xmlns:v="urn:schemas-microsoft-com:vml" Requires="v">
                  <p:oleObj name="Equation" r:id="rId3" imgW="1892160" imgH="228600" progId="Equation.3">
                    <p:embed/>
                  </p:oleObj>
                </mc:Choice>
                <mc:Fallback>
                  <p:oleObj name="Equation" r:id="rId3" imgW="1892160" imgH="228600" progId="Equation.3">
                    <p:embed/>
                    <p:pic>
                      <p:nvPicPr>
                        <p:cNvPr id="1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 y="1182"/>
                          <a:ext cx="3775"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3"/>
            <p:cNvGraphicFramePr>
              <a:graphicFrameLocks noChangeAspect="1"/>
            </p:cNvGraphicFramePr>
            <p:nvPr/>
          </p:nvGraphicFramePr>
          <p:xfrm>
            <a:off x="1406" y="1654"/>
            <a:ext cx="3141" cy="406"/>
          </p:xfrm>
          <a:graphic>
            <a:graphicData uri="http://schemas.openxmlformats.org/presentationml/2006/ole">
              <mc:AlternateContent xmlns:mc="http://schemas.openxmlformats.org/markup-compatibility/2006">
                <mc:Choice xmlns:v="urn:schemas-microsoft-com:vml" Requires="v">
                  <p:oleObj name="Equation" r:id="rId5" imgW="1574640" imgH="203040" progId="Equation.3">
                    <p:embed/>
                  </p:oleObj>
                </mc:Choice>
                <mc:Fallback>
                  <p:oleObj name="Equation" r:id="rId5" imgW="1574640" imgH="203040" progId="Equation.3">
                    <p:embed/>
                    <p:pic>
                      <p:nvPicPr>
                        <p:cNvPr id="194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 y="1654"/>
                          <a:ext cx="3141"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nvGraphicFramePr>
          <p:xfrm>
            <a:off x="1406" y="2076"/>
            <a:ext cx="1342" cy="406"/>
          </p:xfrm>
          <a:graphic>
            <a:graphicData uri="http://schemas.openxmlformats.org/presentationml/2006/ole">
              <mc:AlternateContent xmlns:mc="http://schemas.openxmlformats.org/markup-compatibility/2006">
                <mc:Choice xmlns:v="urn:schemas-microsoft-com:vml" Requires="v">
                  <p:oleObj name="Equation" r:id="rId7" imgW="672840" imgH="203040" progId="Equation.3">
                    <p:embed/>
                  </p:oleObj>
                </mc:Choice>
                <mc:Fallback>
                  <p:oleObj name="Equation" r:id="rId7" imgW="672840" imgH="203040" progId="Equation.3">
                    <p:embed/>
                    <p:pic>
                      <p:nvPicPr>
                        <p:cNvPr id="1946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 y="2076"/>
                          <a:ext cx="1342"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0"/>
          <p:cNvGrpSpPr>
            <a:grpSpLocks/>
          </p:cNvGrpSpPr>
          <p:nvPr/>
        </p:nvGrpSpPr>
        <p:grpSpPr bwMode="auto">
          <a:xfrm>
            <a:off x="3117850" y="4495800"/>
            <a:ext cx="2139950" cy="2128837"/>
            <a:chOff x="3689" y="895"/>
            <a:chExt cx="988" cy="983"/>
          </a:xfrm>
        </p:grpSpPr>
        <p:sp>
          <p:nvSpPr>
            <p:cNvPr id="19465" name="Rectangle 11"/>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19466" name="Rectangle 12"/>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dirty="0"/>
                <a:t>1</a:t>
              </a:r>
              <a:endParaRPr lang="en-US" sz="2400" dirty="0"/>
            </a:p>
          </p:txBody>
        </p:sp>
        <p:sp>
          <p:nvSpPr>
            <p:cNvPr id="19467" name="Rectangle 13"/>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19468" name="Rectangle 14"/>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dirty="0"/>
                <a:t>1</a:t>
              </a:r>
              <a:endParaRPr lang="en-US" sz="2400" dirty="0"/>
            </a:p>
          </p:txBody>
        </p:sp>
        <p:sp>
          <p:nvSpPr>
            <p:cNvPr id="19469" name="Rectangle 15"/>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dirty="0"/>
                <a:t>-4</a:t>
              </a:r>
              <a:endParaRPr lang="en-US" sz="2400" dirty="0"/>
            </a:p>
          </p:txBody>
        </p:sp>
        <p:sp>
          <p:nvSpPr>
            <p:cNvPr id="19470" name="Rectangle 16"/>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dirty="0"/>
                <a:t>1</a:t>
              </a:r>
              <a:endParaRPr lang="en-US" sz="2400" dirty="0"/>
            </a:p>
          </p:txBody>
        </p:sp>
        <p:sp>
          <p:nvSpPr>
            <p:cNvPr id="19471" name="Rectangle 17"/>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dirty="0"/>
                <a:t>0</a:t>
              </a:r>
              <a:endParaRPr lang="en-US" sz="2400" dirty="0"/>
            </a:p>
          </p:txBody>
        </p:sp>
        <p:sp>
          <p:nvSpPr>
            <p:cNvPr id="19472" name="Rectangle 18"/>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dirty="0"/>
                <a:t>1</a:t>
              </a:r>
              <a:endParaRPr lang="en-US" sz="2400" dirty="0"/>
            </a:p>
          </p:txBody>
        </p:sp>
        <p:sp>
          <p:nvSpPr>
            <p:cNvPr id="19473" name="Rectangle 19"/>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863" y="208788"/>
            <a:ext cx="5135880" cy="627736"/>
          </a:xfrm>
          <a:prstGeom prst="rect">
            <a:avLst/>
          </a:prstGeom>
        </p:spPr>
        <p:txBody>
          <a:bodyPr vert="horz" wrap="square" lIns="0" tIns="12065" rIns="0" bIns="0" rtlCol="0">
            <a:spAutoFit/>
          </a:bodyPr>
          <a:lstStyle/>
          <a:p>
            <a:pPr marL="12700">
              <a:lnSpc>
                <a:spcPct val="100000"/>
              </a:lnSpc>
              <a:spcBef>
                <a:spcPts val="95"/>
              </a:spcBef>
            </a:pPr>
            <a:r>
              <a:rPr sz="4000" spc="-135" dirty="0"/>
              <a:t>Spatial</a:t>
            </a:r>
            <a:r>
              <a:rPr sz="4000" spc="-20" dirty="0"/>
              <a:t> </a:t>
            </a:r>
            <a:r>
              <a:rPr sz="4000" spc="-90" dirty="0"/>
              <a:t>filters</a:t>
            </a:r>
            <a:r>
              <a:rPr sz="4000" spc="-10" dirty="0"/>
              <a:t> </a:t>
            </a:r>
            <a:r>
              <a:rPr sz="4000" spc="-240" dirty="0"/>
              <a:t>:</a:t>
            </a:r>
            <a:r>
              <a:rPr sz="4000" dirty="0"/>
              <a:t> </a:t>
            </a:r>
            <a:r>
              <a:rPr sz="4000" spc="-85" dirty="0"/>
              <a:t>Sharpening</a:t>
            </a:r>
            <a:endParaRPr sz="4000"/>
          </a:p>
        </p:txBody>
      </p:sp>
      <p:sp>
        <p:nvSpPr>
          <p:cNvPr id="3" name="object 3"/>
          <p:cNvSpPr txBox="1"/>
          <p:nvPr/>
        </p:nvSpPr>
        <p:spPr>
          <a:xfrm>
            <a:off x="664463" y="551459"/>
            <a:ext cx="1957070" cy="627736"/>
          </a:xfrm>
          <a:prstGeom prst="rect">
            <a:avLst/>
          </a:prstGeom>
        </p:spPr>
        <p:txBody>
          <a:bodyPr vert="horz" wrap="square" lIns="0" tIns="12065" rIns="0" bIns="0" rtlCol="0">
            <a:spAutoFit/>
          </a:bodyPr>
          <a:lstStyle/>
          <a:p>
            <a:pPr marL="38100">
              <a:lnSpc>
                <a:spcPct val="100000"/>
              </a:lnSpc>
              <a:spcBef>
                <a:spcPts val="95"/>
              </a:spcBef>
            </a:pPr>
            <a:r>
              <a:rPr sz="6000" spc="-195" baseline="-16666" dirty="0">
                <a:solidFill>
                  <a:srgbClr val="999900"/>
                </a:solidFill>
                <a:latin typeface="Times New Roman"/>
                <a:cs typeface="Times New Roman"/>
              </a:rPr>
              <a:t>1</a:t>
            </a:r>
            <a:r>
              <a:rPr sz="2650" spc="-10" dirty="0">
                <a:solidFill>
                  <a:srgbClr val="999900"/>
                </a:solidFill>
                <a:latin typeface="Times New Roman"/>
                <a:cs typeface="Times New Roman"/>
              </a:rPr>
              <a:t>st </a:t>
            </a:r>
            <a:r>
              <a:rPr sz="2650" spc="-330" dirty="0">
                <a:solidFill>
                  <a:srgbClr val="999900"/>
                </a:solidFill>
                <a:latin typeface="Times New Roman"/>
                <a:cs typeface="Times New Roman"/>
              </a:rPr>
              <a:t> </a:t>
            </a:r>
            <a:r>
              <a:rPr sz="6000" spc="-412" baseline="-16666" dirty="0">
                <a:solidFill>
                  <a:srgbClr val="999900"/>
                </a:solidFill>
                <a:latin typeface="Times New Roman"/>
                <a:cs typeface="Times New Roman"/>
              </a:rPr>
              <a:t>V</a:t>
            </a:r>
            <a:r>
              <a:rPr sz="6000" spc="-322" baseline="-16666" dirty="0">
                <a:solidFill>
                  <a:srgbClr val="999900"/>
                </a:solidFill>
                <a:latin typeface="Times New Roman"/>
                <a:cs typeface="Times New Roman"/>
              </a:rPr>
              <a:t>S</a:t>
            </a:r>
            <a:r>
              <a:rPr sz="6000" spc="-7" baseline="-16666" dirty="0">
                <a:solidFill>
                  <a:srgbClr val="999900"/>
                </a:solidFill>
                <a:latin typeface="Times New Roman"/>
                <a:cs typeface="Times New Roman"/>
              </a:rPr>
              <a:t> </a:t>
            </a:r>
            <a:r>
              <a:rPr sz="6000" spc="-202" baseline="-16666" dirty="0">
                <a:solidFill>
                  <a:srgbClr val="999900"/>
                </a:solidFill>
                <a:latin typeface="Times New Roman"/>
                <a:cs typeface="Times New Roman"/>
              </a:rPr>
              <a:t>2</a:t>
            </a:r>
            <a:r>
              <a:rPr sz="2650" spc="15" dirty="0">
                <a:solidFill>
                  <a:srgbClr val="999900"/>
                </a:solidFill>
                <a:latin typeface="Times New Roman"/>
                <a:cs typeface="Times New Roman"/>
              </a:rPr>
              <a:t>nd</a:t>
            </a:r>
            <a:endParaRPr sz="2650">
              <a:latin typeface="Times New Roman"/>
              <a:cs typeface="Times New Roman"/>
            </a:endParaRPr>
          </a:p>
        </p:txBody>
      </p:sp>
      <p:sp>
        <p:nvSpPr>
          <p:cNvPr id="4" name="object 4"/>
          <p:cNvSpPr txBox="1"/>
          <p:nvPr/>
        </p:nvSpPr>
        <p:spPr>
          <a:xfrm>
            <a:off x="2827148" y="665950"/>
            <a:ext cx="4185285" cy="627736"/>
          </a:xfrm>
          <a:prstGeom prst="rect">
            <a:avLst/>
          </a:prstGeom>
        </p:spPr>
        <p:txBody>
          <a:bodyPr vert="horz" wrap="square" lIns="0" tIns="12065" rIns="0" bIns="0" rtlCol="0">
            <a:spAutoFit/>
          </a:bodyPr>
          <a:lstStyle/>
          <a:p>
            <a:pPr marL="12700">
              <a:lnSpc>
                <a:spcPct val="100000"/>
              </a:lnSpc>
              <a:spcBef>
                <a:spcPts val="95"/>
              </a:spcBef>
            </a:pPr>
            <a:r>
              <a:rPr sz="4000" spc="-125" dirty="0">
                <a:solidFill>
                  <a:srgbClr val="999900"/>
                </a:solidFill>
                <a:latin typeface="Times New Roman"/>
                <a:cs typeface="Times New Roman"/>
              </a:rPr>
              <a:t>derivative</a:t>
            </a:r>
            <a:r>
              <a:rPr sz="4000" spc="-85" dirty="0">
                <a:solidFill>
                  <a:srgbClr val="999900"/>
                </a:solidFill>
                <a:latin typeface="Times New Roman"/>
                <a:cs typeface="Times New Roman"/>
              </a:rPr>
              <a:t> </a:t>
            </a:r>
            <a:r>
              <a:rPr sz="4000" spc="-60" dirty="0">
                <a:solidFill>
                  <a:srgbClr val="999900"/>
                </a:solidFill>
                <a:latin typeface="Times New Roman"/>
                <a:cs typeface="Times New Roman"/>
              </a:rPr>
              <a:t>sharpening</a:t>
            </a:r>
            <a:endParaRPr sz="4000">
              <a:latin typeface="Times New Roman"/>
              <a:cs typeface="Times New Roman"/>
            </a:endParaRPr>
          </a:p>
        </p:txBody>
      </p:sp>
      <p:sp>
        <p:nvSpPr>
          <p:cNvPr id="5" name="object 5"/>
          <p:cNvSpPr txBox="1"/>
          <p:nvPr/>
        </p:nvSpPr>
        <p:spPr>
          <a:xfrm>
            <a:off x="533400" y="1828800"/>
            <a:ext cx="8094980" cy="4188967"/>
          </a:xfrm>
          <a:prstGeom prst="rect">
            <a:avLst/>
          </a:prstGeom>
        </p:spPr>
        <p:txBody>
          <a:bodyPr vert="horz" wrap="square" lIns="0" tIns="13335" rIns="0" bIns="0" rtlCol="0">
            <a:spAutoFit/>
          </a:bodyPr>
          <a:lstStyle/>
          <a:p>
            <a:pPr marL="50800" marR="43180" algn="just">
              <a:lnSpc>
                <a:spcPct val="100000"/>
              </a:lnSpc>
              <a:spcBef>
                <a:spcPts val="105"/>
              </a:spcBef>
              <a:buFont typeface="Arial" pitchFamily="34" charset="0"/>
              <a:buChar char="•"/>
            </a:pPr>
            <a:r>
              <a:rPr sz="2000" spc="5" dirty="0">
                <a:latin typeface="Verdana"/>
                <a:cs typeface="Verdana"/>
              </a:rPr>
              <a:t>1</a:t>
            </a:r>
            <a:r>
              <a:rPr sz="1950" spc="7" baseline="25641" dirty="0">
                <a:latin typeface="Verdana"/>
                <a:cs typeface="Verdana"/>
              </a:rPr>
              <a:t>st </a:t>
            </a:r>
            <a:r>
              <a:rPr sz="2000" spc="-10" dirty="0">
                <a:latin typeface="Verdana"/>
                <a:cs typeface="Verdana"/>
              </a:rPr>
              <a:t>derivative </a:t>
            </a:r>
            <a:r>
              <a:rPr sz="2000" dirty="0">
                <a:latin typeface="Verdana"/>
                <a:cs typeface="Verdana"/>
              </a:rPr>
              <a:t>sharpening </a:t>
            </a:r>
            <a:r>
              <a:rPr sz="2000" spc="-5" dirty="0">
                <a:latin typeface="Verdana"/>
                <a:cs typeface="Verdana"/>
              </a:rPr>
              <a:t>produces </a:t>
            </a:r>
            <a:r>
              <a:rPr sz="2000" spc="-10" dirty="0">
                <a:latin typeface="Verdana"/>
                <a:cs typeface="Verdana"/>
              </a:rPr>
              <a:t>thicker </a:t>
            </a:r>
            <a:r>
              <a:rPr sz="2000" spc="-5" dirty="0">
                <a:latin typeface="Verdana"/>
                <a:cs typeface="Verdana"/>
              </a:rPr>
              <a:t>edges </a:t>
            </a:r>
            <a:r>
              <a:rPr sz="2000" spc="-10" dirty="0">
                <a:latin typeface="Verdana"/>
                <a:cs typeface="Verdana"/>
              </a:rPr>
              <a:t>in </a:t>
            </a:r>
            <a:r>
              <a:rPr sz="2000" spc="-5">
                <a:latin typeface="Verdana"/>
                <a:cs typeface="Verdana"/>
              </a:rPr>
              <a:t>an </a:t>
            </a:r>
            <a:r>
              <a:rPr sz="2000" spc="-10">
                <a:latin typeface="Verdana"/>
                <a:cs typeface="Verdana"/>
              </a:rPr>
              <a:t>image</a:t>
            </a:r>
            <a:r>
              <a:rPr lang="en-US" sz="2000" spc="-10" dirty="0">
                <a:latin typeface="Verdana"/>
                <a:cs typeface="Verdana"/>
              </a:rPr>
              <a:t>. </a:t>
            </a:r>
            <a:r>
              <a:rPr sz="2000">
                <a:latin typeface="Verdana"/>
                <a:cs typeface="Verdana"/>
              </a:rPr>
              <a:t>1st</a:t>
            </a:r>
            <a:r>
              <a:rPr sz="2000" spc="-10">
                <a:latin typeface="Verdana"/>
                <a:cs typeface="Verdana"/>
              </a:rPr>
              <a:t> </a:t>
            </a:r>
            <a:r>
              <a:rPr sz="2000" spc="-10" dirty="0">
                <a:latin typeface="Verdana"/>
                <a:cs typeface="Verdana"/>
              </a:rPr>
              <a:t>derivative</a:t>
            </a:r>
            <a:r>
              <a:rPr sz="2000" spc="-15" dirty="0">
                <a:latin typeface="Verdana"/>
                <a:cs typeface="Verdana"/>
              </a:rPr>
              <a:t> </a:t>
            </a:r>
            <a:r>
              <a:rPr sz="2000" dirty="0">
                <a:latin typeface="Verdana"/>
                <a:cs typeface="Verdana"/>
              </a:rPr>
              <a:t>sharpening</a:t>
            </a:r>
            <a:r>
              <a:rPr sz="2000" spc="-25" dirty="0">
                <a:latin typeface="Verdana"/>
                <a:cs typeface="Verdana"/>
              </a:rPr>
              <a:t> </a:t>
            </a:r>
            <a:r>
              <a:rPr sz="2000" dirty="0">
                <a:latin typeface="Verdana"/>
                <a:cs typeface="Verdana"/>
              </a:rPr>
              <a:t>has</a:t>
            </a:r>
            <a:r>
              <a:rPr sz="2000" spc="-20" dirty="0">
                <a:latin typeface="Verdana"/>
                <a:cs typeface="Verdana"/>
              </a:rPr>
              <a:t> </a:t>
            </a:r>
            <a:r>
              <a:rPr sz="2000" dirty="0">
                <a:latin typeface="Verdana"/>
                <a:cs typeface="Verdana"/>
              </a:rPr>
              <a:t>stronger</a:t>
            </a:r>
            <a:r>
              <a:rPr sz="2000" spc="-35" dirty="0">
                <a:latin typeface="Verdana"/>
                <a:cs typeface="Verdana"/>
              </a:rPr>
              <a:t> </a:t>
            </a:r>
            <a:r>
              <a:rPr sz="2000" dirty="0">
                <a:latin typeface="Verdana"/>
                <a:cs typeface="Verdana"/>
              </a:rPr>
              <a:t>response</a:t>
            </a:r>
            <a:r>
              <a:rPr sz="2000" spc="-30" dirty="0">
                <a:latin typeface="Verdana"/>
                <a:cs typeface="Verdana"/>
              </a:rPr>
              <a:t> </a:t>
            </a:r>
            <a:r>
              <a:rPr sz="2000" spc="-5" dirty="0">
                <a:latin typeface="Verdana"/>
                <a:cs typeface="Verdana"/>
              </a:rPr>
              <a:t>to</a:t>
            </a:r>
            <a:r>
              <a:rPr sz="2000" spc="-10" dirty="0">
                <a:latin typeface="Verdana"/>
                <a:cs typeface="Verdana"/>
              </a:rPr>
              <a:t> </a:t>
            </a:r>
            <a:r>
              <a:rPr sz="2000" spc="-20" dirty="0">
                <a:latin typeface="Verdana"/>
                <a:cs typeface="Verdana"/>
              </a:rPr>
              <a:t>gray</a:t>
            </a:r>
            <a:r>
              <a:rPr sz="2000" spc="-5" dirty="0">
                <a:latin typeface="Verdana"/>
                <a:cs typeface="Verdana"/>
              </a:rPr>
              <a:t> </a:t>
            </a:r>
            <a:r>
              <a:rPr sz="2000" spc="-10" dirty="0">
                <a:latin typeface="Verdana"/>
                <a:cs typeface="Verdana"/>
              </a:rPr>
              <a:t>level </a:t>
            </a:r>
            <a:r>
              <a:rPr sz="2000" spc="-690" dirty="0">
                <a:latin typeface="Verdana"/>
                <a:cs typeface="Verdana"/>
              </a:rPr>
              <a:t> </a:t>
            </a:r>
            <a:r>
              <a:rPr sz="2000" dirty="0">
                <a:latin typeface="Verdana"/>
                <a:cs typeface="Verdana"/>
              </a:rPr>
              <a:t>change</a:t>
            </a:r>
            <a:endParaRPr sz="2000">
              <a:latin typeface="Verdana"/>
              <a:cs typeface="Verdana"/>
            </a:endParaRPr>
          </a:p>
          <a:p>
            <a:pPr>
              <a:lnSpc>
                <a:spcPct val="100000"/>
              </a:lnSpc>
            </a:pPr>
            <a:endParaRPr sz="2400">
              <a:latin typeface="Verdana"/>
              <a:cs typeface="Verdana"/>
            </a:endParaRPr>
          </a:p>
          <a:p>
            <a:pPr marL="50800" marR="832485">
              <a:lnSpc>
                <a:spcPct val="100000"/>
              </a:lnSpc>
              <a:spcBef>
                <a:spcPts val="1885"/>
              </a:spcBef>
              <a:buFont typeface="Arial" pitchFamily="34" charset="0"/>
              <a:buChar char="•"/>
            </a:pPr>
            <a:r>
              <a:rPr sz="2000" spc="10">
                <a:latin typeface="Verdana"/>
                <a:cs typeface="Verdana"/>
              </a:rPr>
              <a:t>2</a:t>
            </a:r>
            <a:r>
              <a:rPr sz="1950" spc="15" baseline="25641">
                <a:latin typeface="Verdana"/>
                <a:cs typeface="Verdana"/>
              </a:rPr>
              <a:t>nd</a:t>
            </a:r>
            <a:r>
              <a:rPr sz="1950" spc="367" baseline="25641">
                <a:latin typeface="Verdana"/>
                <a:cs typeface="Verdana"/>
              </a:rPr>
              <a:t> </a:t>
            </a:r>
            <a:r>
              <a:rPr sz="2000" spc="-10">
                <a:latin typeface="Verdana"/>
                <a:cs typeface="Verdana"/>
              </a:rPr>
              <a:t>derivative</a:t>
            </a:r>
            <a:r>
              <a:rPr sz="2000" spc="-5">
                <a:latin typeface="Verdana"/>
                <a:cs typeface="Verdana"/>
              </a:rPr>
              <a:t> </a:t>
            </a:r>
            <a:r>
              <a:rPr sz="2000">
                <a:latin typeface="Verdana"/>
                <a:cs typeface="Verdana"/>
              </a:rPr>
              <a:t>sharpening</a:t>
            </a:r>
            <a:r>
              <a:rPr sz="2000" spc="-40">
                <a:latin typeface="Verdana"/>
                <a:cs typeface="Verdana"/>
              </a:rPr>
              <a:t> </a:t>
            </a:r>
            <a:r>
              <a:rPr sz="2000">
                <a:latin typeface="Verdana"/>
                <a:cs typeface="Verdana"/>
              </a:rPr>
              <a:t>has</a:t>
            </a:r>
            <a:r>
              <a:rPr sz="2000" spc="-20">
                <a:latin typeface="Verdana"/>
                <a:cs typeface="Verdana"/>
              </a:rPr>
              <a:t> </a:t>
            </a:r>
            <a:r>
              <a:rPr sz="2000">
                <a:latin typeface="Verdana"/>
                <a:cs typeface="Verdana"/>
              </a:rPr>
              <a:t>stronger</a:t>
            </a:r>
            <a:r>
              <a:rPr sz="2000" spc="-25">
                <a:latin typeface="Verdana"/>
                <a:cs typeface="Verdana"/>
              </a:rPr>
              <a:t> </a:t>
            </a:r>
            <a:r>
              <a:rPr sz="2000">
                <a:latin typeface="Verdana"/>
                <a:cs typeface="Verdana"/>
              </a:rPr>
              <a:t>response</a:t>
            </a:r>
            <a:r>
              <a:rPr sz="2000" spc="-40">
                <a:latin typeface="Verdana"/>
                <a:cs typeface="Verdana"/>
              </a:rPr>
              <a:t> </a:t>
            </a:r>
            <a:r>
              <a:rPr sz="2000" spc="-5">
                <a:latin typeface="Verdana"/>
                <a:cs typeface="Verdana"/>
              </a:rPr>
              <a:t>to</a:t>
            </a:r>
            <a:r>
              <a:rPr sz="2000" spc="-10">
                <a:latin typeface="Verdana"/>
                <a:cs typeface="Verdana"/>
              </a:rPr>
              <a:t> </a:t>
            </a:r>
            <a:r>
              <a:rPr sz="2000" spc="-5">
                <a:latin typeface="Verdana"/>
                <a:cs typeface="Verdana"/>
              </a:rPr>
              <a:t>fine </a:t>
            </a:r>
            <a:r>
              <a:rPr sz="2000" spc="-690">
                <a:latin typeface="Verdana"/>
                <a:cs typeface="Verdana"/>
              </a:rPr>
              <a:t> </a:t>
            </a:r>
            <a:r>
              <a:rPr sz="2000" spc="-10">
                <a:latin typeface="Verdana"/>
                <a:cs typeface="Verdana"/>
              </a:rPr>
              <a:t>details,</a:t>
            </a:r>
            <a:r>
              <a:rPr sz="2000">
                <a:latin typeface="Verdana"/>
                <a:cs typeface="Verdana"/>
              </a:rPr>
              <a:t> such</a:t>
            </a:r>
            <a:r>
              <a:rPr sz="2000" spc="-40">
                <a:latin typeface="Verdana"/>
                <a:cs typeface="Verdana"/>
              </a:rPr>
              <a:t> </a:t>
            </a:r>
            <a:r>
              <a:rPr sz="2000">
                <a:latin typeface="Verdana"/>
                <a:cs typeface="Verdana"/>
              </a:rPr>
              <a:t>as</a:t>
            </a:r>
            <a:r>
              <a:rPr sz="2000" spc="-15">
                <a:latin typeface="Verdana"/>
                <a:cs typeface="Verdana"/>
              </a:rPr>
              <a:t> </a:t>
            </a:r>
            <a:r>
              <a:rPr sz="2000" spc="-5">
                <a:latin typeface="Verdana"/>
                <a:cs typeface="Verdana"/>
              </a:rPr>
              <a:t>thin</a:t>
            </a:r>
            <a:r>
              <a:rPr sz="2000" spc="-20">
                <a:latin typeface="Verdana"/>
                <a:cs typeface="Verdana"/>
              </a:rPr>
              <a:t> </a:t>
            </a:r>
            <a:r>
              <a:rPr sz="2000" spc="-5">
                <a:latin typeface="Verdana"/>
                <a:cs typeface="Verdana"/>
              </a:rPr>
              <a:t>lines</a:t>
            </a:r>
            <a:r>
              <a:rPr sz="2000" spc="5">
                <a:latin typeface="Verdana"/>
                <a:cs typeface="Verdana"/>
              </a:rPr>
              <a:t> </a:t>
            </a:r>
            <a:r>
              <a:rPr sz="2000">
                <a:latin typeface="Verdana"/>
                <a:cs typeface="Verdana"/>
              </a:rPr>
              <a:t>and</a:t>
            </a:r>
            <a:r>
              <a:rPr sz="2000" spc="-10">
                <a:latin typeface="Verdana"/>
                <a:cs typeface="Verdana"/>
              </a:rPr>
              <a:t> </a:t>
            </a:r>
            <a:r>
              <a:rPr sz="2000" spc="-5">
                <a:latin typeface="Verdana"/>
                <a:cs typeface="Verdana"/>
              </a:rPr>
              <a:t>isolated</a:t>
            </a:r>
            <a:r>
              <a:rPr sz="2000">
                <a:latin typeface="Verdana"/>
                <a:cs typeface="Verdana"/>
              </a:rPr>
              <a:t> </a:t>
            </a:r>
            <a:r>
              <a:rPr sz="2000" spc="-5">
                <a:latin typeface="Verdana"/>
                <a:cs typeface="Verdana"/>
              </a:rPr>
              <a:t>points.</a:t>
            </a:r>
            <a:endParaRPr lang="en-US" sz="2000" spc="-5" dirty="0">
              <a:latin typeface="Verdana"/>
              <a:cs typeface="Verdana"/>
            </a:endParaRPr>
          </a:p>
          <a:p>
            <a:pPr marL="50800" marR="832485">
              <a:lnSpc>
                <a:spcPct val="100000"/>
              </a:lnSpc>
              <a:spcBef>
                <a:spcPts val="1885"/>
              </a:spcBef>
              <a:buFont typeface="Arial" pitchFamily="34" charset="0"/>
              <a:buChar char="•"/>
            </a:pPr>
            <a:endParaRPr lang="en-US" sz="2000" dirty="0">
              <a:latin typeface="Verdana"/>
              <a:cs typeface="Verdana"/>
            </a:endParaRPr>
          </a:p>
          <a:p>
            <a:pPr marL="50800" marR="832485">
              <a:spcBef>
                <a:spcPts val="1885"/>
              </a:spcBef>
              <a:buFont typeface="Arial" pitchFamily="34" charset="0"/>
              <a:buChar char="•"/>
            </a:pPr>
            <a:r>
              <a:rPr lang="en-US" sz="2400" spc="10" dirty="0">
                <a:latin typeface="Verdana"/>
                <a:cs typeface="Verdana"/>
              </a:rPr>
              <a:t>2</a:t>
            </a:r>
            <a:r>
              <a:rPr lang="en-US" sz="2000" spc="15" baseline="30000" dirty="0">
                <a:latin typeface="Verdana"/>
                <a:cs typeface="Verdana"/>
              </a:rPr>
              <a:t>nd</a:t>
            </a:r>
            <a:r>
              <a:rPr lang="en-US" sz="2000" spc="15" baseline="25641" dirty="0">
                <a:latin typeface="Verdana"/>
                <a:cs typeface="Verdana"/>
              </a:rPr>
              <a:t> </a:t>
            </a:r>
            <a:r>
              <a:rPr lang="en-US" sz="2000" spc="-10" dirty="0">
                <a:latin typeface="Verdana"/>
                <a:cs typeface="Verdana"/>
              </a:rPr>
              <a:t>derivative</a:t>
            </a:r>
            <a:r>
              <a:rPr lang="en-US" sz="2000" spc="-5" dirty="0">
                <a:latin typeface="Verdana"/>
                <a:cs typeface="Verdana"/>
              </a:rPr>
              <a:t> </a:t>
            </a:r>
            <a:r>
              <a:rPr lang="en-US" sz="2000" dirty="0">
                <a:latin typeface="Verdana"/>
                <a:cs typeface="Verdana"/>
              </a:rPr>
              <a:t>sharpening</a:t>
            </a:r>
            <a:r>
              <a:rPr lang="en-US" sz="2000" spc="-25" dirty="0">
                <a:latin typeface="Verdana"/>
                <a:cs typeface="Verdana"/>
              </a:rPr>
              <a:t> </a:t>
            </a:r>
            <a:r>
              <a:rPr lang="en-US" sz="2000" dirty="0">
                <a:latin typeface="Verdana"/>
                <a:cs typeface="Verdana"/>
              </a:rPr>
              <a:t>has</a:t>
            </a:r>
            <a:r>
              <a:rPr lang="en-US" sz="2000" spc="-20" dirty="0">
                <a:latin typeface="Verdana"/>
                <a:cs typeface="Verdana"/>
              </a:rPr>
              <a:t> </a:t>
            </a:r>
            <a:r>
              <a:rPr lang="en-US" sz="2000" spc="-5" dirty="0">
                <a:latin typeface="Verdana"/>
                <a:cs typeface="Verdana"/>
              </a:rPr>
              <a:t>double</a:t>
            </a:r>
            <a:r>
              <a:rPr lang="en-US" sz="2000" spc="-15" dirty="0">
                <a:latin typeface="Verdana"/>
                <a:cs typeface="Verdana"/>
              </a:rPr>
              <a:t> </a:t>
            </a:r>
            <a:r>
              <a:rPr lang="en-US" sz="2000" dirty="0">
                <a:latin typeface="Verdana"/>
                <a:cs typeface="Verdana"/>
              </a:rPr>
              <a:t>response</a:t>
            </a:r>
            <a:r>
              <a:rPr lang="en-US" sz="2000" spc="-25" dirty="0">
                <a:latin typeface="Verdana"/>
                <a:cs typeface="Verdana"/>
              </a:rPr>
              <a:t> </a:t>
            </a:r>
            <a:r>
              <a:rPr lang="en-US" sz="2000" spc="-5" dirty="0">
                <a:latin typeface="Verdana"/>
                <a:cs typeface="Verdana"/>
              </a:rPr>
              <a:t>to</a:t>
            </a:r>
            <a:r>
              <a:rPr lang="en-US" sz="2000" spc="-10" dirty="0">
                <a:latin typeface="Verdana"/>
                <a:cs typeface="Verdana"/>
              </a:rPr>
              <a:t> </a:t>
            </a:r>
            <a:r>
              <a:rPr lang="en-US" sz="2000" spc="-20" dirty="0">
                <a:latin typeface="Verdana"/>
                <a:cs typeface="Verdana"/>
              </a:rPr>
              <a:t>gray</a:t>
            </a:r>
            <a:r>
              <a:rPr lang="en-US" sz="2000" spc="-5" dirty="0">
                <a:latin typeface="Verdana"/>
                <a:cs typeface="Verdana"/>
              </a:rPr>
              <a:t> </a:t>
            </a:r>
            <a:r>
              <a:rPr lang="en-US" sz="2000" spc="-10" dirty="0">
                <a:latin typeface="Verdana"/>
                <a:cs typeface="Verdana"/>
              </a:rPr>
              <a:t>level</a:t>
            </a:r>
            <a:endParaRPr lang="en-US" sz="2000" dirty="0">
              <a:latin typeface="Verdana"/>
              <a:cs typeface="Verdana"/>
            </a:endParaRPr>
          </a:p>
          <a:p>
            <a:pPr marL="50800" marR="832485">
              <a:lnSpc>
                <a:spcPct val="100000"/>
              </a:lnSpc>
              <a:spcBef>
                <a:spcPts val="1885"/>
              </a:spcBef>
              <a:buFont typeface="Arial" pitchFamily="34" charset="0"/>
              <a:buChar char="•"/>
            </a:pPr>
            <a:endParaRPr sz="200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3352800" y="2438400"/>
            <a:ext cx="2681351" cy="2457450"/>
          </a:xfrm>
          <a:prstGeom prst="rect">
            <a:avLst/>
          </a:prstGeom>
        </p:spPr>
      </p:pic>
      <p:sp>
        <p:nvSpPr>
          <p:cNvPr id="8" name="object 8"/>
          <p:cNvSpPr txBox="1"/>
          <p:nvPr/>
        </p:nvSpPr>
        <p:spPr>
          <a:xfrm>
            <a:off x="3205098" y="1996177"/>
            <a:ext cx="298704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Laplace</a:t>
            </a:r>
            <a:r>
              <a:rPr sz="1800" spc="-20" dirty="0">
                <a:latin typeface="Verdana"/>
                <a:cs typeface="Verdana"/>
              </a:rPr>
              <a:t> </a:t>
            </a:r>
            <a:r>
              <a:rPr sz="1800" spc="-5" dirty="0">
                <a:latin typeface="Verdana"/>
                <a:cs typeface="Verdana"/>
              </a:rPr>
              <a:t>Sharpened</a:t>
            </a:r>
            <a:r>
              <a:rPr sz="1800" spc="-30" dirty="0">
                <a:latin typeface="Verdana"/>
                <a:cs typeface="Verdana"/>
              </a:rPr>
              <a:t> </a:t>
            </a:r>
            <a:r>
              <a:rPr sz="1800" dirty="0">
                <a:latin typeface="Verdana"/>
                <a:cs typeface="Verdana"/>
              </a:rPr>
              <a:t>image</a:t>
            </a:r>
            <a:endParaRPr sz="1800">
              <a:latin typeface="Verdana"/>
              <a:cs typeface="Verdana"/>
            </a:endParaRPr>
          </a:p>
        </p:txBody>
      </p:sp>
      <p:pic>
        <p:nvPicPr>
          <p:cNvPr id="9" name="object 9"/>
          <p:cNvPicPr/>
          <p:nvPr/>
        </p:nvPicPr>
        <p:blipFill>
          <a:blip r:embed="rId3" cstate="print"/>
          <a:stretch>
            <a:fillRect/>
          </a:stretch>
        </p:blipFill>
        <p:spPr>
          <a:xfrm>
            <a:off x="6096000" y="3810000"/>
            <a:ext cx="2765424" cy="2469356"/>
          </a:xfrm>
          <a:prstGeom prst="rect">
            <a:avLst/>
          </a:prstGeom>
        </p:spPr>
      </p:pic>
      <p:sp>
        <p:nvSpPr>
          <p:cNvPr id="10" name="object 10"/>
          <p:cNvSpPr txBox="1"/>
          <p:nvPr/>
        </p:nvSpPr>
        <p:spPr>
          <a:xfrm>
            <a:off x="6324600" y="3352800"/>
            <a:ext cx="253746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Laplace</a:t>
            </a:r>
            <a:r>
              <a:rPr sz="1800" spc="-105" dirty="0">
                <a:latin typeface="Verdana"/>
                <a:cs typeface="Verdana"/>
              </a:rPr>
              <a:t> </a:t>
            </a:r>
            <a:r>
              <a:rPr sz="1800" spc="-5" dirty="0">
                <a:latin typeface="Verdana"/>
                <a:cs typeface="Verdana"/>
              </a:rPr>
              <a:t>filtered</a:t>
            </a:r>
            <a:r>
              <a:rPr sz="1800" spc="-100" dirty="0">
                <a:latin typeface="Verdana"/>
                <a:cs typeface="Verdana"/>
              </a:rPr>
              <a:t> </a:t>
            </a:r>
            <a:r>
              <a:rPr sz="1800" spc="-5" dirty="0">
                <a:latin typeface="Verdana"/>
                <a:cs typeface="Verdana"/>
              </a:rPr>
              <a:t>image</a:t>
            </a:r>
            <a:endParaRPr sz="1800">
              <a:latin typeface="Verdana"/>
              <a:cs typeface="Verdana"/>
            </a:endParaRPr>
          </a:p>
        </p:txBody>
      </p:sp>
      <p:pic>
        <p:nvPicPr>
          <p:cNvPr id="11" name="object 11"/>
          <p:cNvPicPr/>
          <p:nvPr/>
        </p:nvPicPr>
        <p:blipFill>
          <a:blip r:embed="rId4" cstate="print"/>
          <a:stretch>
            <a:fillRect/>
          </a:stretch>
        </p:blipFill>
        <p:spPr>
          <a:xfrm>
            <a:off x="406400" y="342900"/>
            <a:ext cx="2794000" cy="2457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972216"/>
            <a:ext cx="7868920" cy="4793620"/>
          </a:xfrm>
          <a:prstGeom prst="rect">
            <a:avLst/>
          </a:prstGeom>
        </p:spPr>
        <p:txBody>
          <a:bodyPr vert="horz" wrap="square" lIns="0" tIns="195580" rIns="0" bIns="0" rtlCol="0">
            <a:spAutoFit/>
          </a:bodyPr>
          <a:lstStyle/>
          <a:p>
            <a:pPr marL="13970">
              <a:lnSpc>
                <a:spcPct val="100000"/>
              </a:lnSpc>
              <a:spcBef>
                <a:spcPts val="1540"/>
              </a:spcBef>
            </a:pPr>
            <a:r>
              <a:rPr sz="2400" b="1" spc="-5" dirty="0">
                <a:latin typeface="Verdana"/>
                <a:cs typeface="Verdana"/>
              </a:rPr>
              <a:t>Imfilter</a:t>
            </a:r>
            <a:r>
              <a:rPr sz="2400" b="1" spc="20" dirty="0">
                <a:latin typeface="Verdana"/>
                <a:cs typeface="Verdana"/>
              </a:rPr>
              <a:t> </a:t>
            </a:r>
            <a:r>
              <a:rPr sz="2400" dirty="0">
                <a:latin typeface="Verdana"/>
                <a:cs typeface="Verdana"/>
              </a:rPr>
              <a:t>:</a:t>
            </a:r>
            <a:r>
              <a:rPr sz="2400" spc="-5" dirty="0">
                <a:latin typeface="Verdana"/>
                <a:cs typeface="Verdana"/>
              </a:rPr>
              <a:t> for</a:t>
            </a:r>
            <a:r>
              <a:rPr sz="2400" spc="15" dirty="0">
                <a:latin typeface="Verdana"/>
                <a:cs typeface="Verdana"/>
              </a:rPr>
              <a:t> </a:t>
            </a:r>
            <a:r>
              <a:rPr sz="2400" dirty="0">
                <a:latin typeface="Verdana"/>
                <a:cs typeface="Verdana"/>
              </a:rPr>
              <a:t>applying</a:t>
            </a:r>
            <a:r>
              <a:rPr sz="2400" spc="15" dirty="0">
                <a:latin typeface="Verdana"/>
                <a:cs typeface="Verdana"/>
              </a:rPr>
              <a:t> </a:t>
            </a:r>
            <a:r>
              <a:rPr sz="2400" spc="-50" dirty="0">
                <a:latin typeface="Verdana"/>
                <a:cs typeface="Verdana"/>
              </a:rPr>
              <a:t>filter.</a:t>
            </a:r>
            <a:endParaRPr sz="2400">
              <a:latin typeface="Verdana"/>
              <a:cs typeface="Verdana"/>
            </a:endParaRPr>
          </a:p>
          <a:p>
            <a:pPr marL="13970">
              <a:lnSpc>
                <a:spcPct val="100000"/>
              </a:lnSpc>
              <a:spcBef>
                <a:spcPts val="1445"/>
              </a:spcBef>
            </a:pPr>
            <a:r>
              <a:rPr sz="2400" b="1" spc="-5" dirty="0">
                <a:latin typeface="Verdana"/>
                <a:cs typeface="Verdana"/>
              </a:rPr>
              <a:t>Fspecial</a:t>
            </a:r>
            <a:r>
              <a:rPr sz="2400" b="1" spc="-10" dirty="0">
                <a:latin typeface="Verdana"/>
                <a:cs typeface="Verdana"/>
              </a:rPr>
              <a:t> </a:t>
            </a:r>
            <a:r>
              <a:rPr sz="2400" b="1" dirty="0">
                <a:latin typeface="Verdana"/>
                <a:cs typeface="Verdana"/>
              </a:rPr>
              <a:t>:</a:t>
            </a:r>
            <a:r>
              <a:rPr sz="2400" b="1" spc="20" dirty="0">
                <a:latin typeface="Verdana"/>
                <a:cs typeface="Verdana"/>
              </a:rPr>
              <a:t> </a:t>
            </a:r>
            <a:r>
              <a:rPr sz="2400" spc="-5" dirty="0">
                <a:latin typeface="Verdana"/>
                <a:cs typeface="Verdana"/>
              </a:rPr>
              <a:t>for</a:t>
            </a:r>
            <a:r>
              <a:rPr sz="2400" spc="25" dirty="0">
                <a:latin typeface="Verdana"/>
                <a:cs typeface="Verdana"/>
              </a:rPr>
              <a:t> </a:t>
            </a:r>
            <a:r>
              <a:rPr sz="2400" spc="-5" dirty="0">
                <a:latin typeface="Verdana"/>
                <a:cs typeface="Verdana"/>
              </a:rPr>
              <a:t>choosing</a:t>
            </a:r>
            <a:r>
              <a:rPr sz="2400" spc="30" dirty="0">
                <a:latin typeface="Verdana"/>
                <a:cs typeface="Verdana"/>
              </a:rPr>
              <a:t> </a:t>
            </a:r>
            <a:r>
              <a:rPr sz="2400" spc="-5" dirty="0">
                <a:latin typeface="Verdana"/>
                <a:cs typeface="Verdana"/>
              </a:rPr>
              <a:t>the</a:t>
            </a:r>
            <a:r>
              <a:rPr sz="2400" dirty="0">
                <a:latin typeface="Verdana"/>
                <a:cs typeface="Verdana"/>
              </a:rPr>
              <a:t> </a:t>
            </a:r>
            <a:r>
              <a:rPr sz="2400" spc="-5" dirty="0">
                <a:latin typeface="Verdana"/>
                <a:cs typeface="Verdana"/>
              </a:rPr>
              <a:t>filter:</a:t>
            </a:r>
            <a:endParaRPr sz="2400">
              <a:latin typeface="Verdana"/>
              <a:cs typeface="Verdana"/>
            </a:endParaRPr>
          </a:p>
          <a:p>
            <a:pPr>
              <a:lnSpc>
                <a:spcPct val="100000"/>
              </a:lnSpc>
              <a:spcBef>
                <a:spcPts val="25"/>
              </a:spcBef>
            </a:pPr>
            <a:endParaRPr sz="2350">
              <a:latin typeface="Verdana"/>
              <a:cs typeface="Verdana"/>
            </a:endParaRPr>
          </a:p>
          <a:p>
            <a:pPr marL="12700">
              <a:lnSpc>
                <a:spcPct val="100000"/>
              </a:lnSpc>
            </a:pPr>
            <a:r>
              <a:rPr sz="2400" spc="-5" dirty="0">
                <a:latin typeface="Verdana"/>
                <a:cs typeface="Verdana"/>
              </a:rPr>
              <a:t>Example:</a:t>
            </a:r>
            <a:r>
              <a:rPr sz="2400" spc="-15" dirty="0">
                <a:latin typeface="Verdana"/>
                <a:cs typeface="Verdana"/>
              </a:rPr>
              <a:t> </a:t>
            </a:r>
            <a:r>
              <a:rPr sz="2400" dirty="0">
                <a:latin typeface="Verdana"/>
                <a:cs typeface="Verdana"/>
              </a:rPr>
              <a:t>In</a:t>
            </a:r>
            <a:r>
              <a:rPr sz="2400" spc="-10" dirty="0">
                <a:latin typeface="Verdana"/>
                <a:cs typeface="Verdana"/>
              </a:rPr>
              <a:t> </a:t>
            </a:r>
            <a:r>
              <a:rPr sz="2400" spc="-30" dirty="0">
                <a:latin typeface="Verdana"/>
                <a:cs typeface="Verdana"/>
              </a:rPr>
              <a:t>MATLAB</a:t>
            </a:r>
            <a:r>
              <a:rPr sz="2400" spc="-10" dirty="0">
                <a:latin typeface="Verdana"/>
                <a:cs typeface="Verdana"/>
              </a:rPr>
              <a:t> </a:t>
            </a:r>
            <a:r>
              <a:rPr sz="2400" dirty="0">
                <a:latin typeface="Verdana"/>
                <a:cs typeface="Verdana"/>
              </a:rPr>
              <a:t>:</a:t>
            </a:r>
            <a:endParaRPr sz="2400">
              <a:latin typeface="Verdana"/>
              <a:cs typeface="Verdana"/>
            </a:endParaRPr>
          </a:p>
          <a:p>
            <a:pPr marL="12700">
              <a:lnSpc>
                <a:spcPct val="100000"/>
              </a:lnSpc>
            </a:pPr>
            <a:r>
              <a:rPr sz="2400" dirty="0">
                <a:latin typeface="Verdana"/>
                <a:cs typeface="Verdana"/>
              </a:rPr>
              <a:t>&gt;&gt; </a:t>
            </a:r>
            <a:r>
              <a:rPr sz="2400" spc="-5" dirty="0">
                <a:latin typeface="Verdana"/>
                <a:cs typeface="Verdana"/>
              </a:rPr>
              <a:t>v=imread('picture2.jpg');</a:t>
            </a:r>
            <a:endParaRPr sz="2400">
              <a:latin typeface="Verdana"/>
              <a:cs typeface="Verdana"/>
            </a:endParaRPr>
          </a:p>
          <a:p>
            <a:pPr marL="12700">
              <a:lnSpc>
                <a:spcPct val="100000"/>
              </a:lnSpc>
            </a:pPr>
            <a:r>
              <a:rPr sz="2400" spc="-5" dirty="0">
                <a:latin typeface="Verdana"/>
                <a:cs typeface="Verdana"/>
              </a:rPr>
              <a:t>&gt;&gt;</a:t>
            </a:r>
            <a:r>
              <a:rPr sz="2400" dirty="0">
                <a:latin typeface="Verdana"/>
                <a:cs typeface="Verdana"/>
              </a:rPr>
              <a:t> </a:t>
            </a:r>
            <a:r>
              <a:rPr sz="2400" spc="-5" dirty="0">
                <a:latin typeface="Verdana"/>
                <a:cs typeface="Verdana"/>
              </a:rPr>
              <a:t>h=fspecial('laplacian‘,0);</a:t>
            </a:r>
            <a:endParaRPr sz="2400">
              <a:latin typeface="Verdana"/>
              <a:cs typeface="Verdana"/>
            </a:endParaRPr>
          </a:p>
          <a:p>
            <a:pPr marL="12700">
              <a:lnSpc>
                <a:spcPct val="100000"/>
              </a:lnSpc>
            </a:pPr>
            <a:r>
              <a:rPr sz="2400" dirty="0">
                <a:latin typeface="Verdana"/>
                <a:cs typeface="Verdana"/>
              </a:rPr>
              <a:t>&gt;&gt;</a:t>
            </a:r>
            <a:r>
              <a:rPr sz="2400" spc="-40" dirty="0">
                <a:latin typeface="Verdana"/>
                <a:cs typeface="Verdana"/>
              </a:rPr>
              <a:t> </a:t>
            </a:r>
            <a:r>
              <a:rPr sz="2400" spc="-15" dirty="0">
                <a:latin typeface="Verdana"/>
                <a:cs typeface="Verdana"/>
              </a:rPr>
              <a:t>Xp=imfilter(v,h);</a:t>
            </a:r>
            <a:endParaRPr sz="2400">
              <a:latin typeface="Verdana"/>
              <a:cs typeface="Verdana"/>
            </a:endParaRPr>
          </a:p>
          <a:p>
            <a:pPr marL="12700">
              <a:lnSpc>
                <a:spcPct val="100000"/>
              </a:lnSpc>
            </a:pPr>
            <a:r>
              <a:rPr sz="2400" dirty="0">
                <a:latin typeface="Verdana"/>
                <a:cs typeface="Verdana"/>
              </a:rPr>
              <a:t>&gt;&gt;</a:t>
            </a:r>
            <a:r>
              <a:rPr sz="2400" spc="-30" dirty="0">
                <a:latin typeface="Verdana"/>
                <a:cs typeface="Verdana"/>
              </a:rPr>
              <a:t> </a:t>
            </a:r>
            <a:r>
              <a:rPr sz="2400" spc="-5" dirty="0">
                <a:latin typeface="Verdana"/>
                <a:cs typeface="Verdana"/>
              </a:rPr>
              <a:t>imshow(Xp)</a:t>
            </a:r>
            <a:endParaRPr sz="2400">
              <a:latin typeface="Verdana"/>
              <a:cs typeface="Verdana"/>
            </a:endParaRPr>
          </a:p>
          <a:p>
            <a:pPr marL="12700">
              <a:lnSpc>
                <a:spcPct val="100000"/>
              </a:lnSpc>
            </a:pPr>
            <a:r>
              <a:rPr sz="2400" dirty="0">
                <a:latin typeface="Verdana"/>
                <a:cs typeface="Verdana"/>
              </a:rPr>
              <a:t>&gt;&gt;</a:t>
            </a:r>
            <a:r>
              <a:rPr sz="2400" spc="-25" dirty="0">
                <a:latin typeface="Verdana"/>
                <a:cs typeface="Verdana"/>
              </a:rPr>
              <a:t> </a:t>
            </a:r>
            <a:r>
              <a:rPr sz="2400" spc="-5" dirty="0">
                <a:latin typeface="Verdana"/>
                <a:cs typeface="Verdana"/>
              </a:rPr>
              <a:t>imshow(Xp+v)</a:t>
            </a:r>
            <a:endParaRPr sz="2400">
              <a:latin typeface="Verdana"/>
              <a:cs typeface="Verdana"/>
            </a:endParaRPr>
          </a:p>
          <a:p>
            <a:pPr>
              <a:lnSpc>
                <a:spcPct val="100000"/>
              </a:lnSpc>
              <a:spcBef>
                <a:spcPts val="25"/>
              </a:spcBef>
            </a:pPr>
            <a:endParaRPr sz="2350">
              <a:latin typeface="Verdana"/>
              <a:cs typeface="Verdana"/>
            </a:endParaRPr>
          </a:p>
          <a:p>
            <a:pPr marL="12700">
              <a:lnSpc>
                <a:spcPct val="100000"/>
              </a:lnSpc>
            </a:pPr>
            <a:r>
              <a:rPr sz="2400" spc="-5" dirty="0">
                <a:latin typeface="Verdana"/>
                <a:cs typeface="Verdana"/>
              </a:rPr>
              <a:t>Note:</a:t>
            </a:r>
            <a:r>
              <a:rPr sz="2400" spc="-15" dirty="0">
                <a:latin typeface="Verdana"/>
                <a:cs typeface="Verdana"/>
              </a:rPr>
              <a:t> </a:t>
            </a:r>
            <a:r>
              <a:rPr sz="2400" spc="-5" dirty="0">
                <a:latin typeface="Verdana"/>
                <a:cs typeface="Verdana"/>
              </a:rPr>
              <a:t>Xp=imfilter(x,p,</a:t>
            </a:r>
            <a:r>
              <a:rPr sz="2400" spc="10" dirty="0">
                <a:latin typeface="Verdana"/>
                <a:cs typeface="Verdana"/>
              </a:rPr>
              <a:t> </a:t>
            </a:r>
            <a:r>
              <a:rPr sz="2400" dirty="0">
                <a:latin typeface="Verdana"/>
                <a:cs typeface="Verdana"/>
              </a:rPr>
              <a:t>‘replicate‘)</a:t>
            </a:r>
            <a:endParaRPr sz="2400">
              <a:latin typeface="Verdana"/>
              <a:cs typeface="Verdana"/>
            </a:endParaRPr>
          </a:p>
          <a:p>
            <a:pPr marL="12700">
              <a:lnSpc>
                <a:spcPct val="100000"/>
              </a:lnSpc>
            </a:pPr>
            <a:r>
              <a:rPr sz="2400" spc="-5" dirty="0">
                <a:latin typeface="Verdana"/>
                <a:cs typeface="Verdana"/>
              </a:rPr>
              <a:t>This </a:t>
            </a:r>
            <a:r>
              <a:rPr sz="2400" dirty="0">
                <a:latin typeface="Verdana"/>
                <a:cs typeface="Verdana"/>
              </a:rPr>
              <a:t>command</a:t>
            </a:r>
            <a:r>
              <a:rPr sz="2400" spc="20" dirty="0">
                <a:latin typeface="Verdana"/>
                <a:cs typeface="Verdana"/>
              </a:rPr>
              <a:t> </a:t>
            </a:r>
            <a:r>
              <a:rPr sz="2400" spc="-5" dirty="0">
                <a:latin typeface="Verdana"/>
                <a:cs typeface="Verdana"/>
              </a:rPr>
              <a:t>will </a:t>
            </a:r>
            <a:r>
              <a:rPr sz="2400" dirty="0">
                <a:latin typeface="Verdana"/>
                <a:cs typeface="Verdana"/>
              </a:rPr>
              <a:t>apply</a:t>
            </a:r>
            <a:r>
              <a:rPr sz="2400" spc="-5" dirty="0">
                <a:latin typeface="Verdana"/>
                <a:cs typeface="Verdana"/>
              </a:rPr>
              <a:t> border</a:t>
            </a:r>
            <a:r>
              <a:rPr sz="2400" spc="5" dirty="0">
                <a:latin typeface="Verdana"/>
                <a:cs typeface="Verdana"/>
              </a:rPr>
              <a:t> </a:t>
            </a:r>
            <a:r>
              <a:rPr sz="2400" spc="-5" dirty="0">
                <a:latin typeface="Verdana"/>
                <a:cs typeface="Verdana"/>
              </a:rPr>
              <a:t>padding</a:t>
            </a:r>
            <a:r>
              <a:rPr sz="2400" dirty="0">
                <a:latin typeface="Verdana"/>
                <a:cs typeface="Verdana"/>
              </a:rPr>
              <a:t> </a:t>
            </a:r>
            <a:r>
              <a:rPr sz="2400" spc="-5" dirty="0">
                <a:latin typeface="Verdana"/>
                <a:cs typeface="Verdana"/>
              </a:rPr>
              <a:t>instead</a:t>
            </a:r>
            <a:r>
              <a:rPr sz="2400" spc="5" dirty="0">
                <a:latin typeface="Verdana"/>
                <a:cs typeface="Verdana"/>
              </a:rPr>
              <a:t> </a:t>
            </a:r>
            <a:r>
              <a:rPr sz="2400" dirty="0">
                <a:latin typeface="Verdana"/>
                <a:cs typeface="Verdana"/>
              </a:rPr>
              <a:t>of</a:t>
            </a:r>
            <a:endParaRPr sz="2400">
              <a:latin typeface="Verdana"/>
              <a:cs typeface="Verdana"/>
            </a:endParaRPr>
          </a:p>
        </p:txBody>
      </p:sp>
      <p:sp>
        <p:nvSpPr>
          <p:cNvPr id="3" name="object 3"/>
          <p:cNvSpPr txBox="1"/>
          <p:nvPr/>
        </p:nvSpPr>
        <p:spPr>
          <a:xfrm>
            <a:off x="612141" y="4539386"/>
            <a:ext cx="2009775"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Verdana"/>
                <a:cs typeface="Verdana"/>
              </a:rPr>
              <a:t>zero</a:t>
            </a:r>
            <a:r>
              <a:rPr sz="2400" spc="-50" dirty="0">
                <a:latin typeface="Verdana"/>
                <a:cs typeface="Verdana"/>
              </a:rPr>
              <a:t> </a:t>
            </a:r>
            <a:r>
              <a:rPr sz="2400" spc="-5" dirty="0">
                <a:latin typeface="Verdana"/>
                <a:cs typeface="Verdana"/>
              </a:rPr>
              <a:t>padding</a:t>
            </a:r>
            <a:endParaRPr sz="2400">
              <a:latin typeface="Verdana"/>
              <a:cs typeface="Verdana"/>
            </a:endParaRPr>
          </a:p>
        </p:txBody>
      </p:sp>
      <p:sp>
        <p:nvSpPr>
          <p:cNvPr id="4" name="object 4"/>
          <p:cNvSpPr txBox="1">
            <a:spLocks noGrp="1"/>
          </p:cNvSpPr>
          <p:nvPr>
            <p:ph type="title"/>
          </p:nvPr>
        </p:nvSpPr>
        <p:spPr>
          <a:xfrm>
            <a:off x="537463" y="482442"/>
            <a:ext cx="6738620" cy="690574"/>
          </a:xfrm>
          <a:prstGeom prst="rect">
            <a:avLst/>
          </a:prstGeom>
        </p:spPr>
        <p:txBody>
          <a:bodyPr vert="horz" wrap="square" lIns="0" tIns="13335" rIns="0" bIns="0" rtlCol="0">
            <a:spAutoFit/>
          </a:bodyPr>
          <a:lstStyle/>
          <a:p>
            <a:pPr marL="12700">
              <a:lnSpc>
                <a:spcPct val="100000"/>
              </a:lnSpc>
              <a:spcBef>
                <a:spcPts val="105"/>
              </a:spcBef>
            </a:pPr>
            <a:r>
              <a:rPr sz="4400" spc="-125" dirty="0"/>
              <a:t>Laplacian</a:t>
            </a:r>
            <a:r>
              <a:rPr sz="4400" spc="-15" dirty="0"/>
              <a:t> </a:t>
            </a:r>
            <a:r>
              <a:rPr sz="4400" spc="-90" dirty="0"/>
              <a:t>Image</a:t>
            </a:r>
            <a:r>
              <a:rPr sz="4400" spc="-30" dirty="0"/>
              <a:t> </a:t>
            </a:r>
            <a:r>
              <a:rPr sz="4400" spc="-15" dirty="0"/>
              <a:t>Enhancement</a:t>
            </a:r>
            <a:endParaRPr sz="4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IE"/>
              <a:t>1</a:t>
            </a:r>
            <a:r>
              <a:rPr lang="en-IE" baseline="30000"/>
              <a:t>st</a:t>
            </a:r>
            <a:r>
              <a:rPr lang="en-IE"/>
              <a:t> Derivative Filtering</a:t>
            </a:r>
            <a:endParaRPr lang="en-US"/>
          </a:p>
        </p:txBody>
      </p:sp>
      <p:sp>
        <p:nvSpPr>
          <p:cNvPr id="22532" name="Rectangle 3"/>
          <p:cNvSpPr>
            <a:spLocks noGrp="1" noChangeArrowheads="1"/>
          </p:cNvSpPr>
          <p:nvPr>
            <p:ph type="body" idx="1"/>
          </p:nvPr>
        </p:nvSpPr>
        <p:spPr>
          <a:xfrm>
            <a:off x="457200" y="1333500"/>
            <a:ext cx="8458200" cy="5143500"/>
          </a:xfrm>
        </p:spPr>
        <p:txBody>
          <a:bodyPr/>
          <a:lstStyle/>
          <a:p>
            <a:pPr marL="0" indent="0" eaLnBrk="1" hangingPunct="1">
              <a:buFontTx/>
              <a:buNone/>
            </a:pPr>
            <a:r>
              <a:rPr lang="en-IE" dirty="0"/>
              <a:t>Implementing 1</a:t>
            </a:r>
            <a:r>
              <a:rPr lang="en-IE" baseline="30000" dirty="0"/>
              <a:t>st</a:t>
            </a:r>
            <a:r>
              <a:rPr lang="en-IE" dirty="0"/>
              <a:t> derivative filters is difficult in practice</a:t>
            </a:r>
          </a:p>
          <a:p>
            <a:pPr marL="0" indent="0" eaLnBrk="1" hangingPunct="1">
              <a:buFontTx/>
              <a:buNone/>
            </a:pPr>
            <a:r>
              <a:rPr lang="en-IE" dirty="0"/>
              <a:t>For a function </a:t>
            </a:r>
            <a:r>
              <a:rPr lang="en-IE" i="1" dirty="0">
                <a:latin typeface="Times New Roman" pitchFamily="-111" charset="0"/>
              </a:rPr>
              <a:t>f(x, y)</a:t>
            </a:r>
            <a:r>
              <a:rPr lang="en-IE" dirty="0"/>
              <a:t> the gradient of </a:t>
            </a:r>
            <a:r>
              <a:rPr lang="en-IE" i="1" dirty="0">
                <a:latin typeface="Times New Roman" pitchFamily="-111" charset="0"/>
              </a:rPr>
              <a:t>f</a:t>
            </a:r>
            <a:r>
              <a:rPr lang="en-IE" dirty="0"/>
              <a:t> at coordinates </a:t>
            </a:r>
            <a:r>
              <a:rPr lang="en-IE" i="1" dirty="0">
                <a:latin typeface="Times New Roman" pitchFamily="-111" charset="0"/>
              </a:rPr>
              <a:t>(x, y)</a:t>
            </a:r>
            <a:r>
              <a:rPr lang="en-IE" dirty="0"/>
              <a:t> is given as the column vector:</a:t>
            </a:r>
            <a:endParaRPr lang="en-US" dirty="0"/>
          </a:p>
        </p:txBody>
      </p:sp>
      <p:graphicFrame>
        <p:nvGraphicFramePr>
          <p:cNvPr id="22530" name="Object 2"/>
          <p:cNvGraphicFramePr>
            <a:graphicFrameLocks noChangeAspect="1"/>
          </p:cNvGraphicFramePr>
          <p:nvPr/>
        </p:nvGraphicFramePr>
        <p:xfrm>
          <a:off x="3124200" y="3990975"/>
          <a:ext cx="2767013" cy="1968500"/>
        </p:xfrm>
        <a:graphic>
          <a:graphicData uri="http://schemas.openxmlformats.org/presentationml/2006/ole">
            <mc:AlternateContent xmlns:mc="http://schemas.openxmlformats.org/markup-compatibility/2006">
              <mc:Choice xmlns:v="urn:schemas-microsoft-com:vml" Requires="v">
                <p:oleObj name="Equation" r:id="rId3" imgW="1143000" imgH="812520" progId="Equation.3">
                  <p:embed/>
                </p:oleObj>
              </mc:Choice>
              <mc:Fallback>
                <p:oleObj name="Equation" r:id="rId3" imgW="1143000" imgH="812520" progId="Equation.3">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90975"/>
                        <a:ext cx="2767013"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p:txBody>
          <a:bodyPr/>
          <a:lstStyle/>
          <a:p>
            <a:pPr eaLnBrk="1" hangingPunct="1"/>
            <a:r>
              <a:rPr lang="en-IE"/>
              <a:t>1</a:t>
            </a:r>
            <a:r>
              <a:rPr lang="en-IE" baseline="30000"/>
              <a:t>st</a:t>
            </a:r>
            <a:r>
              <a:rPr lang="en-IE"/>
              <a:t> Derivative Filtering (cont…)</a:t>
            </a:r>
            <a:endParaRPr lang="en-US"/>
          </a:p>
        </p:txBody>
      </p:sp>
      <p:sp>
        <p:nvSpPr>
          <p:cNvPr id="23559" name="Rectangle 3"/>
          <p:cNvSpPr>
            <a:spLocks noGrp="1" noChangeArrowheads="1"/>
          </p:cNvSpPr>
          <p:nvPr>
            <p:ph type="body" idx="1"/>
          </p:nvPr>
        </p:nvSpPr>
        <p:spPr>
          <a:xfrm>
            <a:off x="457200" y="1333500"/>
            <a:ext cx="8686800" cy="5524500"/>
          </a:xfrm>
        </p:spPr>
        <p:txBody>
          <a:bodyPr/>
          <a:lstStyle/>
          <a:p>
            <a:pPr marL="0" indent="0" eaLnBrk="1" hangingPunct="1">
              <a:buFontTx/>
              <a:buNone/>
            </a:pPr>
            <a:r>
              <a:rPr lang="en-IE"/>
              <a:t>The magnitude of this vector is given by:</a:t>
            </a:r>
          </a:p>
          <a:p>
            <a:pPr marL="0" indent="0" eaLnBrk="1" hangingPunct="1">
              <a:buFontTx/>
              <a:buNone/>
            </a:pPr>
            <a:endParaRPr lang="en-IE"/>
          </a:p>
          <a:p>
            <a:pPr marL="0" indent="0" eaLnBrk="1" hangingPunct="1">
              <a:buFontTx/>
              <a:buNone/>
            </a:pPr>
            <a:endParaRPr lang="en-IE"/>
          </a:p>
          <a:p>
            <a:pPr marL="0" indent="0" eaLnBrk="1" hangingPunct="1">
              <a:buFontTx/>
              <a:buNone/>
            </a:pPr>
            <a:endParaRPr lang="en-IE"/>
          </a:p>
          <a:p>
            <a:pPr marL="0" indent="0" eaLnBrk="1" hangingPunct="1">
              <a:buFontTx/>
              <a:buNone/>
            </a:pPr>
            <a:endParaRPr lang="en-IE"/>
          </a:p>
          <a:p>
            <a:pPr marL="0" indent="0" eaLnBrk="1" hangingPunct="1">
              <a:buFontTx/>
              <a:buNone/>
            </a:pPr>
            <a:endParaRPr lang="en-IE"/>
          </a:p>
          <a:p>
            <a:pPr marL="0" indent="0" eaLnBrk="1" hangingPunct="1">
              <a:buFontTx/>
              <a:buNone/>
            </a:pPr>
            <a:r>
              <a:rPr lang="en-IE"/>
              <a:t>For practical reasons this can be simplified as:</a:t>
            </a:r>
          </a:p>
          <a:p>
            <a:pPr marL="0" indent="0" eaLnBrk="1" hangingPunct="1">
              <a:buFontTx/>
              <a:buNone/>
            </a:pPr>
            <a:endParaRPr lang="en-US"/>
          </a:p>
        </p:txBody>
      </p:sp>
      <p:grpSp>
        <p:nvGrpSpPr>
          <p:cNvPr id="2" name="Group 13"/>
          <p:cNvGrpSpPr>
            <a:grpSpLocks/>
          </p:cNvGrpSpPr>
          <p:nvPr/>
        </p:nvGrpSpPr>
        <p:grpSpPr bwMode="auto">
          <a:xfrm>
            <a:off x="2622550" y="1985963"/>
            <a:ext cx="3765550" cy="2708275"/>
            <a:chOff x="776" y="1251"/>
            <a:chExt cx="2372" cy="1706"/>
          </a:xfrm>
        </p:grpSpPr>
        <p:graphicFrame>
          <p:nvGraphicFramePr>
            <p:cNvPr id="23555" name="Object 3"/>
            <p:cNvGraphicFramePr>
              <a:graphicFrameLocks noChangeAspect="1"/>
            </p:cNvGraphicFramePr>
            <p:nvPr/>
          </p:nvGraphicFramePr>
          <p:xfrm>
            <a:off x="776" y="1251"/>
            <a:ext cx="1435" cy="311"/>
          </p:xfrm>
          <a:graphic>
            <a:graphicData uri="http://schemas.openxmlformats.org/presentationml/2006/ole">
              <mc:AlternateContent xmlns:mc="http://schemas.openxmlformats.org/markup-compatibility/2006">
                <mc:Choice xmlns:v="urn:schemas-microsoft-com:vml" Requires="v">
                  <p:oleObj name="Equation" r:id="rId3" imgW="939600" imgH="203040" progId="Equation.3">
                    <p:embed/>
                  </p:oleObj>
                </mc:Choice>
                <mc:Fallback>
                  <p:oleObj name="Equation" r:id="rId3" imgW="939600" imgH="203040" progId="Equation.3">
                    <p:embed/>
                    <p:pic>
                      <p:nvPicPr>
                        <p:cNvPr id="235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 y="1251"/>
                          <a:ext cx="1435"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4"/>
            <p:cNvGraphicFramePr>
              <a:graphicFrameLocks noChangeAspect="1"/>
            </p:cNvGraphicFramePr>
            <p:nvPr/>
          </p:nvGraphicFramePr>
          <p:xfrm>
            <a:off x="1133" y="1562"/>
            <a:ext cx="1280" cy="466"/>
          </p:xfrm>
          <a:graphic>
            <a:graphicData uri="http://schemas.openxmlformats.org/presentationml/2006/ole">
              <mc:AlternateContent xmlns:mc="http://schemas.openxmlformats.org/markup-compatibility/2006">
                <mc:Choice xmlns:v="urn:schemas-microsoft-com:vml" Requires="v">
                  <p:oleObj name="Equation" r:id="rId5" imgW="838080" imgH="304560" progId="Equation.3">
                    <p:embed/>
                  </p:oleObj>
                </mc:Choice>
                <mc:Fallback>
                  <p:oleObj name="Equation" r:id="rId5" imgW="838080" imgH="304560" progId="Equation.3">
                    <p:embed/>
                    <p:pic>
                      <p:nvPicPr>
                        <p:cNvPr id="2355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 y="1562"/>
                          <a:ext cx="1280" cy="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nvGraphicFramePr>
          <p:xfrm>
            <a:off x="1134" y="2028"/>
            <a:ext cx="2014" cy="929"/>
          </p:xfrm>
          <a:graphic>
            <a:graphicData uri="http://schemas.openxmlformats.org/presentationml/2006/ole">
              <mc:AlternateContent xmlns:mc="http://schemas.openxmlformats.org/markup-compatibility/2006">
                <mc:Choice xmlns:v="urn:schemas-microsoft-com:vml" Requires="v">
                  <p:oleObj name="Equation" r:id="rId7" imgW="1320480" imgH="609480" progId="Equation.3">
                    <p:embed/>
                  </p:oleObj>
                </mc:Choice>
                <mc:Fallback>
                  <p:oleObj name="Equation" r:id="rId7" imgW="1320480" imgH="609480" progId="Equation.3">
                    <p:embed/>
                    <p:pic>
                      <p:nvPicPr>
                        <p:cNvPr id="2355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4" y="2028"/>
                          <a:ext cx="2014" cy="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554" name="Object 2"/>
          <p:cNvGraphicFramePr>
            <a:graphicFrameLocks noChangeAspect="1"/>
          </p:cNvGraphicFramePr>
          <p:nvPr/>
        </p:nvGraphicFramePr>
        <p:xfrm>
          <a:off x="3381375" y="5459413"/>
          <a:ext cx="2278063" cy="677862"/>
        </p:xfrm>
        <a:graphic>
          <a:graphicData uri="http://schemas.openxmlformats.org/presentationml/2006/ole">
            <mc:AlternateContent xmlns:mc="http://schemas.openxmlformats.org/markup-compatibility/2006">
              <mc:Choice xmlns:v="urn:schemas-microsoft-com:vml" Requires="v">
                <p:oleObj name="Equation" r:id="rId9" imgW="939600" imgH="279360" progId="Equation.3">
                  <p:embed/>
                </p:oleObj>
              </mc:Choice>
              <mc:Fallback>
                <p:oleObj name="Equation" r:id="rId9" imgW="939600" imgH="279360" progId="Equation.3">
                  <p:embed/>
                  <p:pic>
                    <p:nvPicPr>
                      <p:cNvPr id="23554"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375" y="5459413"/>
                        <a:ext cx="2278063"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IE"/>
              <a:t>1</a:t>
            </a:r>
            <a:r>
              <a:rPr lang="en-IE" baseline="30000"/>
              <a:t>st</a:t>
            </a:r>
            <a:r>
              <a:rPr lang="en-IE"/>
              <a:t> Derivative Filtering (cont…)</a:t>
            </a:r>
            <a:endParaRPr lang="en-US"/>
          </a:p>
        </p:txBody>
      </p:sp>
      <p:sp>
        <p:nvSpPr>
          <p:cNvPr id="24581" name="Rectangle 3"/>
          <p:cNvSpPr>
            <a:spLocks noGrp="1" noChangeArrowheads="1"/>
          </p:cNvSpPr>
          <p:nvPr>
            <p:ph type="body" idx="1"/>
          </p:nvPr>
        </p:nvSpPr>
        <p:spPr>
          <a:xfrm>
            <a:off x="457200" y="1333500"/>
            <a:ext cx="8686800" cy="5524500"/>
          </a:xfrm>
        </p:spPr>
        <p:txBody>
          <a:bodyPr/>
          <a:lstStyle/>
          <a:p>
            <a:pPr marL="0" indent="0" eaLnBrk="1" hangingPunct="1">
              <a:buFontTx/>
              <a:buNone/>
            </a:pPr>
            <a:r>
              <a:rPr lang="en-IE"/>
              <a:t>There is some debate as to how best to calculate these gradients but we will use:</a:t>
            </a:r>
          </a:p>
          <a:p>
            <a:pPr marL="0" indent="0" eaLnBrk="1" hangingPunct="1">
              <a:buFontTx/>
              <a:buNone/>
            </a:pPr>
            <a:endParaRPr lang="en-IE"/>
          </a:p>
          <a:p>
            <a:pPr marL="0" indent="0" eaLnBrk="1" hangingPunct="1">
              <a:buFontTx/>
              <a:buNone/>
            </a:pPr>
            <a:endParaRPr lang="en-IE"/>
          </a:p>
          <a:p>
            <a:pPr marL="0" indent="0" eaLnBrk="1" hangingPunct="1">
              <a:buFontTx/>
              <a:buNone/>
            </a:pPr>
            <a:r>
              <a:rPr lang="en-IE"/>
              <a:t>which is based on these coordinates</a:t>
            </a:r>
          </a:p>
          <a:p>
            <a:pPr marL="0" indent="0" eaLnBrk="1" hangingPunct="1">
              <a:buFontTx/>
              <a:buNone/>
            </a:pPr>
            <a:endParaRPr lang="en-US"/>
          </a:p>
        </p:txBody>
      </p:sp>
      <p:grpSp>
        <p:nvGrpSpPr>
          <p:cNvPr id="2" name="Group 10"/>
          <p:cNvGrpSpPr>
            <a:grpSpLocks/>
          </p:cNvGrpSpPr>
          <p:nvPr/>
        </p:nvGrpSpPr>
        <p:grpSpPr bwMode="auto">
          <a:xfrm>
            <a:off x="1841500" y="2370138"/>
            <a:ext cx="5356225" cy="1273175"/>
            <a:chOff x="804" y="1493"/>
            <a:chExt cx="3374" cy="802"/>
          </a:xfrm>
        </p:grpSpPr>
        <p:graphicFrame>
          <p:nvGraphicFramePr>
            <p:cNvPr id="24578" name="Object 2"/>
            <p:cNvGraphicFramePr>
              <a:graphicFrameLocks noChangeAspect="1"/>
            </p:cNvGraphicFramePr>
            <p:nvPr/>
          </p:nvGraphicFramePr>
          <p:xfrm>
            <a:off x="804" y="1493"/>
            <a:ext cx="3374" cy="388"/>
          </p:xfrm>
          <a:graphic>
            <a:graphicData uri="http://schemas.openxmlformats.org/presentationml/2006/ole">
              <mc:AlternateContent xmlns:mc="http://schemas.openxmlformats.org/markup-compatibility/2006">
                <mc:Choice xmlns:v="urn:schemas-microsoft-com:vml" Requires="v">
                  <p:oleObj name="Equation" r:id="rId3" imgW="2209680" imgH="253800" progId="Equation.3">
                    <p:embed/>
                  </p:oleObj>
                </mc:Choice>
                <mc:Fallback>
                  <p:oleObj name="Equation" r:id="rId3" imgW="2209680" imgH="253800" progId="Equation.3">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 y="1493"/>
                          <a:ext cx="3374"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1145" y="1907"/>
            <a:ext cx="3026" cy="388"/>
          </p:xfrm>
          <a:graphic>
            <a:graphicData uri="http://schemas.openxmlformats.org/presentationml/2006/ole">
              <mc:AlternateContent xmlns:mc="http://schemas.openxmlformats.org/markup-compatibility/2006">
                <mc:Choice xmlns:v="urn:schemas-microsoft-com:vml" Requires="v">
                  <p:oleObj name="Equation" r:id="rId5" imgW="1981080" imgH="253800" progId="Equation.3">
                    <p:embed/>
                  </p:oleObj>
                </mc:Choice>
                <mc:Fallback>
                  <p:oleObj name="Equation" r:id="rId5" imgW="1981080" imgH="253800" progId="Equation.3">
                    <p:embed/>
                    <p:pic>
                      <p:nvPicPr>
                        <p:cNvPr id="245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 y="1907"/>
                          <a:ext cx="3026"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1"/>
          <p:cNvGrpSpPr>
            <a:grpSpLocks/>
          </p:cNvGrpSpPr>
          <p:nvPr/>
        </p:nvGrpSpPr>
        <p:grpSpPr bwMode="auto">
          <a:xfrm>
            <a:off x="3573463" y="4419600"/>
            <a:ext cx="1893887" cy="1884363"/>
            <a:chOff x="3689" y="895"/>
            <a:chExt cx="988" cy="983"/>
          </a:xfrm>
        </p:grpSpPr>
        <p:sp>
          <p:nvSpPr>
            <p:cNvPr id="24584" name="Rectangle 12"/>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1</a:t>
              </a:r>
              <a:endParaRPr lang="en-US" sz="2400" baseline="-25000"/>
            </a:p>
          </p:txBody>
        </p:sp>
        <p:sp>
          <p:nvSpPr>
            <p:cNvPr id="24585" name="Rectangle 13"/>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2</a:t>
              </a:r>
              <a:endParaRPr lang="en-US" sz="2400" baseline="-25000"/>
            </a:p>
          </p:txBody>
        </p:sp>
        <p:sp>
          <p:nvSpPr>
            <p:cNvPr id="24586" name="Rectangle 14"/>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3</a:t>
              </a:r>
              <a:endParaRPr lang="en-US" sz="2400" baseline="-25000"/>
            </a:p>
          </p:txBody>
        </p:sp>
        <p:sp>
          <p:nvSpPr>
            <p:cNvPr id="24587" name="Rectangle 15"/>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4</a:t>
              </a:r>
              <a:endParaRPr lang="en-US" sz="2400" baseline="-25000"/>
            </a:p>
          </p:txBody>
        </p:sp>
        <p:sp>
          <p:nvSpPr>
            <p:cNvPr id="24588" name="Rectangle 16"/>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a:t>z</a:t>
              </a:r>
              <a:r>
                <a:rPr lang="en-IE" sz="2400" baseline="-25000"/>
                <a:t>5</a:t>
              </a:r>
              <a:endParaRPr lang="en-US" sz="2400" baseline="-25000"/>
            </a:p>
          </p:txBody>
        </p:sp>
        <p:sp>
          <p:nvSpPr>
            <p:cNvPr id="24589" name="Rectangle 17"/>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6</a:t>
              </a:r>
              <a:endParaRPr lang="en-US" sz="2400" baseline="-25000"/>
            </a:p>
          </p:txBody>
        </p:sp>
        <p:sp>
          <p:nvSpPr>
            <p:cNvPr id="24590" name="Rectangle 18"/>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7</a:t>
              </a:r>
              <a:endParaRPr lang="en-US" sz="2400" baseline="-25000"/>
            </a:p>
          </p:txBody>
        </p:sp>
        <p:sp>
          <p:nvSpPr>
            <p:cNvPr id="24591" name="Rectangle 19"/>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8</a:t>
              </a:r>
              <a:endParaRPr lang="en-US" sz="2400" baseline="-25000"/>
            </a:p>
          </p:txBody>
        </p:sp>
        <p:sp>
          <p:nvSpPr>
            <p:cNvPr id="24592" name="Rectangle 20"/>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z</a:t>
              </a:r>
              <a:r>
                <a:rPr lang="en-IE" sz="2400" baseline="-25000"/>
                <a:t>9</a:t>
              </a:r>
              <a:endParaRPr lang="en-US" sz="2400" baseline="-250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IE"/>
              <a:t>Sobel Operators</a:t>
            </a:r>
            <a:endParaRPr lang="en-US"/>
          </a:p>
        </p:txBody>
      </p:sp>
      <p:sp>
        <p:nvSpPr>
          <p:cNvPr id="60419" name="Rectangle 3"/>
          <p:cNvSpPr>
            <a:spLocks noGrp="1" noChangeArrowheads="1"/>
          </p:cNvSpPr>
          <p:nvPr>
            <p:ph type="body" idx="1"/>
          </p:nvPr>
        </p:nvSpPr>
        <p:spPr>
          <a:xfrm>
            <a:off x="457200" y="1333500"/>
            <a:ext cx="8686800" cy="5524500"/>
          </a:xfrm>
        </p:spPr>
        <p:txBody>
          <a:bodyPr/>
          <a:lstStyle/>
          <a:p>
            <a:pPr marL="0" indent="0" eaLnBrk="1" hangingPunct="1">
              <a:buFontTx/>
              <a:buNone/>
            </a:pPr>
            <a:r>
              <a:rPr lang="en-IE" dirty="0"/>
              <a:t>Based on the previous equations we can derive the </a:t>
            </a:r>
            <a:r>
              <a:rPr lang="en-IE" i="1" dirty="0" err="1"/>
              <a:t>Sobel</a:t>
            </a:r>
            <a:r>
              <a:rPr lang="en-IE" i="1" dirty="0"/>
              <a:t> Operators</a:t>
            </a:r>
          </a:p>
          <a:p>
            <a:pPr marL="0" indent="0" eaLnBrk="1" hangingPunct="1">
              <a:buFontTx/>
              <a:buNone/>
            </a:pPr>
            <a:endParaRPr lang="en-IE" i="1" dirty="0"/>
          </a:p>
          <a:p>
            <a:pPr marL="0" indent="0" eaLnBrk="1" hangingPunct="1">
              <a:buFontTx/>
              <a:buNone/>
            </a:pPr>
            <a:endParaRPr lang="en-IE" i="1" dirty="0"/>
          </a:p>
          <a:p>
            <a:pPr marL="0" indent="0" eaLnBrk="1" hangingPunct="1">
              <a:buFontTx/>
              <a:buNone/>
            </a:pPr>
            <a:endParaRPr lang="en-IE" i="1" dirty="0"/>
          </a:p>
          <a:p>
            <a:pPr marL="0" indent="0" eaLnBrk="1" hangingPunct="1">
              <a:buFontTx/>
              <a:buNone/>
            </a:pPr>
            <a:endParaRPr lang="en-IE" i="1" dirty="0"/>
          </a:p>
          <a:p>
            <a:pPr marL="0" indent="0" eaLnBrk="1" hangingPunct="1">
              <a:buFontTx/>
              <a:buNone/>
            </a:pPr>
            <a:r>
              <a:rPr lang="en-IE" dirty="0"/>
              <a:t>To filter an image it is filtered using both operators the results of which are added together</a:t>
            </a:r>
            <a:endParaRPr lang="en-US" dirty="0"/>
          </a:p>
        </p:txBody>
      </p:sp>
      <p:grpSp>
        <p:nvGrpSpPr>
          <p:cNvPr id="2" name="Group 4"/>
          <p:cNvGrpSpPr>
            <a:grpSpLocks/>
          </p:cNvGrpSpPr>
          <p:nvPr/>
        </p:nvGrpSpPr>
        <p:grpSpPr bwMode="auto">
          <a:xfrm>
            <a:off x="2162175" y="2614613"/>
            <a:ext cx="1893888" cy="1884362"/>
            <a:chOff x="3689" y="895"/>
            <a:chExt cx="988" cy="983"/>
          </a:xfrm>
        </p:grpSpPr>
        <p:sp>
          <p:nvSpPr>
            <p:cNvPr id="60431" name="Rectangle 5"/>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32" name="Rectangle 6"/>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-2</a:t>
              </a:r>
              <a:endParaRPr lang="en-US" sz="2400"/>
            </a:p>
          </p:txBody>
        </p:sp>
        <p:sp>
          <p:nvSpPr>
            <p:cNvPr id="60433" name="Rectangle 7"/>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34" name="Rectangle 8"/>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60435" name="Rectangle 9"/>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dirty="0"/>
                <a:t>0</a:t>
              </a:r>
              <a:endParaRPr lang="en-US" sz="2400" dirty="0"/>
            </a:p>
          </p:txBody>
        </p:sp>
        <p:sp>
          <p:nvSpPr>
            <p:cNvPr id="60436" name="Rectangle 10"/>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60437" name="Rectangle 11"/>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38" name="Rectangle 12"/>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2</a:t>
              </a:r>
              <a:endParaRPr lang="en-US" sz="2400"/>
            </a:p>
          </p:txBody>
        </p:sp>
        <p:sp>
          <p:nvSpPr>
            <p:cNvPr id="60439" name="Rectangle 13"/>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grpSp>
      <p:grpSp>
        <p:nvGrpSpPr>
          <p:cNvPr id="3" name="Group 14"/>
          <p:cNvGrpSpPr>
            <a:grpSpLocks/>
          </p:cNvGrpSpPr>
          <p:nvPr/>
        </p:nvGrpSpPr>
        <p:grpSpPr bwMode="auto">
          <a:xfrm>
            <a:off x="4922838" y="2614613"/>
            <a:ext cx="1893887" cy="1884362"/>
            <a:chOff x="3689" y="895"/>
            <a:chExt cx="988" cy="983"/>
          </a:xfrm>
        </p:grpSpPr>
        <p:sp>
          <p:nvSpPr>
            <p:cNvPr id="60422" name="Rectangle 15"/>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23" name="Rectangle 16"/>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dirty="0"/>
                <a:t>0</a:t>
              </a:r>
              <a:endParaRPr lang="en-US" sz="2400" dirty="0"/>
            </a:p>
          </p:txBody>
        </p:sp>
        <p:sp>
          <p:nvSpPr>
            <p:cNvPr id="60424" name="Rectangle 17"/>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25" name="Rectangle 18"/>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-2</a:t>
              </a:r>
              <a:endParaRPr lang="en-US" sz="2400"/>
            </a:p>
          </p:txBody>
        </p:sp>
        <p:sp>
          <p:nvSpPr>
            <p:cNvPr id="60426" name="Rectangle 19"/>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dirty="0"/>
                <a:t>0</a:t>
              </a:r>
              <a:endParaRPr lang="en-US" sz="2400" dirty="0"/>
            </a:p>
          </p:txBody>
        </p:sp>
        <p:sp>
          <p:nvSpPr>
            <p:cNvPr id="60427" name="Rectangle 20"/>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2</a:t>
              </a:r>
              <a:endParaRPr lang="en-US" sz="2400"/>
            </a:p>
          </p:txBody>
        </p:sp>
        <p:sp>
          <p:nvSpPr>
            <p:cNvPr id="60428" name="Rectangle 21"/>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60429" name="Rectangle 22"/>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dirty="0"/>
                <a:t>0</a:t>
              </a:r>
              <a:endParaRPr lang="en-US" sz="2400" dirty="0"/>
            </a:p>
          </p:txBody>
        </p:sp>
        <p:sp>
          <p:nvSpPr>
            <p:cNvPr id="60430" name="Rectangle 23"/>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228600"/>
            <a:ext cx="2259330" cy="690574"/>
          </a:xfrm>
          <a:prstGeom prst="rect">
            <a:avLst/>
          </a:prstGeom>
        </p:spPr>
        <p:txBody>
          <a:bodyPr vert="horz" wrap="square" lIns="0" tIns="13335" rIns="0" bIns="0" rtlCol="0">
            <a:spAutoFit/>
          </a:bodyPr>
          <a:lstStyle/>
          <a:p>
            <a:pPr marL="12700">
              <a:lnSpc>
                <a:spcPct val="100000"/>
              </a:lnSpc>
              <a:spcBef>
                <a:spcPts val="105"/>
              </a:spcBef>
            </a:pPr>
            <a:r>
              <a:rPr sz="4400" spc="-250" dirty="0"/>
              <a:t>M</a:t>
            </a:r>
            <a:r>
              <a:rPr sz="4400" spc="-195" dirty="0"/>
              <a:t>A</a:t>
            </a:r>
            <a:r>
              <a:rPr sz="4400" spc="-145" dirty="0"/>
              <a:t>TLAB</a:t>
            </a:r>
            <a:endParaRPr sz="4400"/>
          </a:p>
        </p:txBody>
      </p:sp>
      <p:sp>
        <p:nvSpPr>
          <p:cNvPr id="3" name="object 3"/>
          <p:cNvSpPr txBox="1"/>
          <p:nvPr/>
        </p:nvSpPr>
        <p:spPr>
          <a:xfrm>
            <a:off x="307341" y="987838"/>
            <a:ext cx="3889375" cy="1679947"/>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Verdana"/>
                <a:cs typeface="Verdana"/>
              </a:rPr>
              <a:t>Imfilter</a:t>
            </a:r>
            <a:r>
              <a:rPr sz="1800" b="1" spc="30" dirty="0">
                <a:latin typeface="Verdana"/>
                <a:cs typeface="Verdana"/>
              </a:rPr>
              <a:t> </a:t>
            </a:r>
            <a:r>
              <a:rPr sz="1800" dirty="0">
                <a:latin typeface="Verdana"/>
                <a:cs typeface="Verdana"/>
              </a:rPr>
              <a:t>: for</a:t>
            </a:r>
            <a:r>
              <a:rPr sz="1800" spc="-10" dirty="0">
                <a:latin typeface="Verdana"/>
                <a:cs typeface="Verdana"/>
              </a:rPr>
              <a:t> </a:t>
            </a:r>
            <a:r>
              <a:rPr sz="1800" spc="-5" dirty="0">
                <a:latin typeface="Verdana"/>
                <a:cs typeface="Verdana"/>
              </a:rPr>
              <a:t>applying</a:t>
            </a:r>
            <a:r>
              <a:rPr sz="1800" spc="5" dirty="0">
                <a:latin typeface="Verdana"/>
                <a:cs typeface="Verdana"/>
              </a:rPr>
              <a:t> </a:t>
            </a:r>
            <a:r>
              <a:rPr sz="1800" spc="-40" dirty="0">
                <a:latin typeface="Verdana"/>
                <a:cs typeface="Verdana"/>
              </a:rPr>
              <a:t>filter.</a:t>
            </a:r>
            <a:endParaRPr sz="1800">
              <a:latin typeface="Verdana"/>
              <a:cs typeface="Verdana"/>
            </a:endParaRPr>
          </a:p>
          <a:p>
            <a:pPr marL="12700">
              <a:lnSpc>
                <a:spcPct val="100000"/>
              </a:lnSpc>
              <a:spcBef>
                <a:spcPts val="1080"/>
              </a:spcBef>
            </a:pPr>
            <a:r>
              <a:rPr sz="1800" b="1" spc="-5" dirty="0">
                <a:latin typeface="Verdana"/>
                <a:cs typeface="Verdana"/>
              </a:rPr>
              <a:t>Fspecial</a:t>
            </a:r>
            <a:r>
              <a:rPr sz="1800" b="1" spc="-20" dirty="0">
                <a:latin typeface="Verdana"/>
                <a:cs typeface="Verdana"/>
              </a:rPr>
              <a:t> </a:t>
            </a:r>
            <a:r>
              <a:rPr sz="1800" b="1" dirty="0">
                <a:latin typeface="Verdana"/>
                <a:cs typeface="Verdana"/>
              </a:rPr>
              <a:t>:</a:t>
            </a:r>
            <a:r>
              <a:rPr sz="1800" b="1" spc="-10" dirty="0">
                <a:latin typeface="Verdana"/>
                <a:cs typeface="Verdana"/>
              </a:rPr>
              <a:t> </a:t>
            </a:r>
            <a:r>
              <a:rPr sz="1800" dirty="0">
                <a:latin typeface="Verdana"/>
                <a:cs typeface="Verdana"/>
              </a:rPr>
              <a:t>for</a:t>
            </a:r>
            <a:r>
              <a:rPr sz="1800" spc="-25" dirty="0">
                <a:latin typeface="Verdana"/>
                <a:cs typeface="Verdana"/>
              </a:rPr>
              <a:t> </a:t>
            </a:r>
            <a:r>
              <a:rPr sz="1800" dirty="0">
                <a:latin typeface="Verdana"/>
                <a:cs typeface="Verdana"/>
              </a:rPr>
              <a:t>choosing</a:t>
            </a:r>
            <a:r>
              <a:rPr sz="1800" spc="-15" dirty="0">
                <a:latin typeface="Verdana"/>
                <a:cs typeface="Verdana"/>
              </a:rPr>
              <a:t> </a:t>
            </a:r>
            <a:r>
              <a:rPr sz="1800" spc="-5" dirty="0">
                <a:latin typeface="Verdana"/>
                <a:cs typeface="Verdana"/>
              </a:rPr>
              <a:t>the</a:t>
            </a:r>
            <a:r>
              <a:rPr sz="1800" spc="-10" dirty="0">
                <a:latin typeface="Verdana"/>
                <a:cs typeface="Verdana"/>
              </a:rPr>
              <a:t> </a:t>
            </a:r>
            <a:r>
              <a:rPr sz="1800" dirty="0">
                <a:latin typeface="Verdana"/>
                <a:cs typeface="Verdana"/>
              </a:rPr>
              <a:t>filter:</a:t>
            </a:r>
            <a:endParaRPr sz="1800">
              <a:latin typeface="Verdana"/>
              <a:cs typeface="Verdana"/>
            </a:endParaRPr>
          </a:p>
          <a:p>
            <a:pPr>
              <a:lnSpc>
                <a:spcPct val="100000"/>
              </a:lnSpc>
            </a:pPr>
            <a:endParaRPr sz="2200">
              <a:latin typeface="Verdana"/>
              <a:cs typeface="Verdana"/>
            </a:endParaRPr>
          </a:p>
          <a:p>
            <a:pPr marL="12700">
              <a:lnSpc>
                <a:spcPct val="100000"/>
              </a:lnSpc>
              <a:spcBef>
                <a:spcPts val="1650"/>
              </a:spcBef>
            </a:pPr>
            <a:r>
              <a:rPr sz="1800" spc="-5" dirty="0">
                <a:latin typeface="Verdana"/>
                <a:cs typeface="Verdana"/>
              </a:rPr>
              <a:t>Example:</a:t>
            </a:r>
            <a:r>
              <a:rPr sz="1800" spc="-20" dirty="0">
                <a:latin typeface="Verdana"/>
                <a:cs typeface="Verdana"/>
              </a:rPr>
              <a:t> </a:t>
            </a:r>
            <a:r>
              <a:rPr sz="1800" dirty="0">
                <a:latin typeface="Verdana"/>
                <a:cs typeface="Verdana"/>
              </a:rPr>
              <a:t>In</a:t>
            </a:r>
            <a:r>
              <a:rPr sz="1800" spc="-15" dirty="0">
                <a:latin typeface="Verdana"/>
                <a:cs typeface="Verdana"/>
              </a:rPr>
              <a:t> </a:t>
            </a:r>
            <a:r>
              <a:rPr sz="1800" spc="-25" dirty="0">
                <a:latin typeface="Verdana"/>
                <a:cs typeface="Verdana"/>
              </a:rPr>
              <a:t>MATLAB</a:t>
            </a:r>
            <a:r>
              <a:rPr sz="1800" spc="-15" dirty="0">
                <a:latin typeface="Verdana"/>
                <a:cs typeface="Verdana"/>
              </a:rPr>
              <a:t> </a:t>
            </a:r>
            <a:r>
              <a:rPr sz="1800" dirty="0">
                <a:latin typeface="Verdana"/>
                <a:cs typeface="Verdana"/>
              </a:rPr>
              <a:t>:</a:t>
            </a:r>
            <a:endParaRPr sz="1800">
              <a:latin typeface="Verdana"/>
              <a:cs typeface="Verdana"/>
            </a:endParaRPr>
          </a:p>
        </p:txBody>
      </p:sp>
      <p:sp>
        <p:nvSpPr>
          <p:cNvPr id="4" name="object 4"/>
          <p:cNvSpPr txBox="1"/>
          <p:nvPr/>
        </p:nvSpPr>
        <p:spPr>
          <a:xfrm>
            <a:off x="308863" y="2527744"/>
            <a:ext cx="2513330" cy="846386"/>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Verdana"/>
                <a:cs typeface="Verdana"/>
              </a:rPr>
              <a:t>&gt;&gt;v=fspecial(‘sobel’)</a:t>
            </a:r>
            <a:endParaRPr sz="1800">
              <a:latin typeface="Verdana"/>
              <a:cs typeface="Verdana"/>
            </a:endParaRPr>
          </a:p>
          <a:p>
            <a:pPr marL="12700">
              <a:lnSpc>
                <a:spcPct val="100000"/>
              </a:lnSpc>
              <a:spcBef>
                <a:spcPts val="1080"/>
              </a:spcBef>
            </a:pPr>
            <a:r>
              <a:rPr sz="1800" spc="-5" dirty="0">
                <a:latin typeface="Verdana"/>
                <a:cs typeface="Verdana"/>
              </a:rPr>
              <a:t>&gt;&gt;Y=v’</a:t>
            </a:r>
            <a:endParaRPr sz="1800">
              <a:latin typeface="Verdana"/>
              <a:cs typeface="Verdana"/>
            </a:endParaRPr>
          </a:p>
        </p:txBody>
      </p:sp>
      <p:sp>
        <p:nvSpPr>
          <p:cNvPr id="5" name="object 5"/>
          <p:cNvSpPr txBox="1"/>
          <p:nvPr/>
        </p:nvSpPr>
        <p:spPr>
          <a:xfrm>
            <a:off x="3042030" y="2527744"/>
            <a:ext cx="2145030" cy="846386"/>
          </a:xfrm>
          <a:prstGeom prst="rect">
            <a:avLst/>
          </a:prstGeom>
        </p:spPr>
        <p:txBody>
          <a:bodyPr vert="horz" wrap="square" lIns="0" tIns="149860" rIns="0" bIns="0" rtlCol="0">
            <a:spAutoFit/>
          </a:bodyPr>
          <a:lstStyle/>
          <a:p>
            <a:pPr marL="12700">
              <a:lnSpc>
                <a:spcPct val="100000"/>
              </a:lnSpc>
              <a:spcBef>
                <a:spcPts val="1180"/>
              </a:spcBef>
            </a:pPr>
            <a:r>
              <a:rPr sz="1800" dirty="0">
                <a:latin typeface="Wingdings"/>
                <a:cs typeface="Wingdings"/>
              </a:rPr>
              <a:t></a:t>
            </a:r>
            <a:r>
              <a:rPr sz="1800" spc="165" dirty="0">
                <a:latin typeface="Times New Roman"/>
                <a:cs typeface="Times New Roman"/>
              </a:rPr>
              <a:t> </a:t>
            </a:r>
            <a:r>
              <a:rPr sz="1800" spc="-5" dirty="0">
                <a:latin typeface="Verdana"/>
                <a:cs typeface="Verdana"/>
              </a:rPr>
              <a:t>horizontal</a:t>
            </a:r>
            <a:r>
              <a:rPr sz="1800" spc="-40" dirty="0">
                <a:latin typeface="Verdana"/>
                <a:cs typeface="Verdana"/>
              </a:rPr>
              <a:t> </a:t>
            </a:r>
            <a:r>
              <a:rPr sz="1800" spc="-5" dirty="0">
                <a:latin typeface="Verdana"/>
                <a:cs typeface="Verdana"/>
              </a:rPr>
              <a:t>sobel</a:t>
            </a:r>
            <a:endParaRPr sz="1800">
              <a:latin typeface="Verdana"/>
              <a:cs typeface="Verdana"/>
            </a:endParaRPr>
          </a:p>
          <a:p>
            <a:pPr marL="43180">
              <a:lnSpc>
                <a:spcPct val="100000"/>
              </a:lnSpc>
              <a:spcBef>
                <a:spcPts val="1080"/>
              </a:spcBef>
            </a:pPr>
            <a:r>
              <a:rPr sz="1800" dirty="0">
                <a:latin typeface="Wingdings"/>
                <a:cs typeface="Wingdings"/>
              </a:rPr>
              <a:t></a:t>
            </a:r>
            <a:r>
              <a:rPr sz="1800" spc="160" dirty="0">
                <a:latin typeface="Times New Roman"/>
                <a:cs typeface="Times New Roman"/>
              </a:rPr>
              <a:t> </a:t>
            </a:r>
            <a:r>
              <a:rPr sz="1800" spc="-5" dirty="0">
                <a:latin typeface="Verdana"/>
                <a:cs typeface="Verdana"/>
              </a:rPr>
              <a:t>vertical</a:t>
            </a:r>
            <a:r>
              <a:rPr sz="1800" spc="-40" dirty="0">
                <a:latin typeface="Verdana"/>
                <a:cs typeface="Verdana"/>
              </a:rPr>
              <a:t> </a:t>
            </a:r>
            <a:r>
              <a:rPr sz="1800" spc="-5" dirty="0">
                <a:latin typeface="Verdana"/>
                <a:cs typeface="Verdana"/>
              </a:rPr>
              <a:t>sobel</a:t>
            </a:r>
            <a:endParaRPr sz="1800">
              <a:latin typeface="Verdana"/>
              <a:cs typeface="Verdana"/>
            </a:endParaRPr>
          </a:p>
        </p:txBody>
      </p:sp>
      <p:sp>
        <p:nvSpPr>
          <p:cNvPr id="6" name="object 6"/>
          <p:cNvSpPr txBox="1"/>
          <p:nvPr/>
        </p:nvSpPr>
        <p:spPr>
          <a:xfrm>
            <a:off x="307340" y="3152013"/>
            <a:ext cx="8122920" cy="1941557"/>
          </a:xfrm>
          <a:prstGeom prst="rect">
            <a:avLst/>
          </a:prstGeom>
        </p:spPr>
        <p:txBody>
          <a:bodyPr vert="horz" wrap="square" lIns="0" tIns="144780" rIns="0" bIns="0" rtlCol="0">
            <a:spAutoFit/>
          </a:bodyPr>
          <a:lstStyle/>
          <a:p>
            <a:pPr marL="12700">
              <a:lnSpc>
                <a:spcPct val="100000"/>
              </a:lnSpc>
              <a:spcBef>
                <a:spcPts val="1140"/>
              </a:spcBef>
            </a:pPr>
            <a:r>
              <a:rPr sz="1800" spc="-5" dirty="0">
                <a:latin typeface="Verdana"/>
                <a:cs typeface="Verdana"/>
              </a:rPr>
              <a:t>&gt;&gt;m=</a:t>
            </a:r>
            <a:r>
              <a:rPr sz="1800" spc="-10" dirty="0">
                <a:latin typeface="Verdana"/>
                <a:cs typeface="Verdana"/>
              </a:rPr>
              <a:t> </a:t>
            </a:r>
            <a:r>
              <a:rPr sz="1800" spc="-5" dirty="0">
                <a:latin typeface="Verdana"/>
                <a:cs typeface="Verdana"/>
              </a:rPr>
              <a:t>imread(‘cameraman.tif‘);</a:t>
            </a:r>
            <a:endParaRPr sz="1800">
              <a:latin typeface="Verdana"/>
              <a:cs typeface="Verdana"/>
            </a:endParaRPr>
          </a:p>
          <a:p>
            <a:pPr marL="12700">
              <a:lnSpc>
                <a:spcPct val="100000"/>
              </a:lnSpc>
              <a:spcBef>
                <a:spcPts val="1045"/>
              </a:spcBef>
            </a:pPr>
            <a:r>
              <a:rPr sz="1800" spc="-5" dirty="0">
                <a:latin typeface="Verdana"/>
                <a:cs typeface="Verdana"/>
              </a:rPr>
              <a:t>&gt;&gt;Fp=imfilter(m,v)</a:t>
            </a:r>
            <a:r>
              <a:rPr sz="1800" spc="5" dirty="0">
                <a:latin typeface="Verdana"/>
                <a:cs typeface="Verdana"/>
              </a:rPr>
              <a:t> </a:t>
            </a:r>
            <a:r>
              <a:rPr sz="1800" dirty="0">
                <a:latin typeface="Wingdings"/>
                <a:cs typeface="Wingdings"/>
              </a:rPr>
              <a:t></a:t>
            </a:r>
            <a:r>
              <a:rPr sz="1800" spc="190" dirty="0">
                <a:latin typeface="Times New Roman"/>
                <a:cs typeface="Times New Roman"/>
              </a:rPr>
              <a:t> </a:t>
            </a:r>
            <a:r>
              <a:rPr sz="1800" spc="-5" dirty="0">
                <a:latin typeface="Verdana"/>
                <a:cs typeface="Verdana"/>
              </a:rPr>
              <a:t>this</a:t>
            </a:r>
            <a:r>
              <a:rPr sz="1800" spc="5" dirty="0">
                <a:latin typeface="Verdana"/>
                <a:cs typeface="Verdana"/>
              </a:rPr>
              <a:t> </a:t>
            </a:r>
            <a:r>
              <a:rPr sz="1800" dirty="0">
                <a:latin typeface="Verdana"/>
                <a:cs typeface="Verdana"/>
              </a:rPr>
              <a:t>command</a:t>
            </a:r>
            <a:r>
              <a:rPr sz="1800" spc="-15" dirty="0">
                <a:latin typeface="Verdana"/>
                <a:cs typeface="Verdana"/>
              </a:rPr>
              <a:t> </a:t>
            </a:r>
            <a:r>
              <a:rPr sz="1800" dirty="0">
                <a:latin typeface="Verdana"/>
                <a:cs typeface="Verdana"/>
              </a:rPr>
              <a:t>will</a:t>
            </a:r>
            <a:r>
              <a:rPr sz="1800" spc="5" dirty="0">
                <a:latin typeface="Verdana"/>
                <a:cs typeface="Verdana"/>
              </a:rPr>
              <a:t> </a:t>
            </a:r>
            <a:r>
              <a:rPr sz="1800" spc="-5" dirty="0">
                <a:latin typeface="Verdana"/>
                <a:cs typeface="Verdana"/>
              </a:rPr>
              <a:t>apply</a:t>
            </a:r>
            <a:r>
              <a:rPr sz="1800" spc="20" dirty="0">
                <a:latin typeface="Verdana"/>
                <a:cs typeface="Verdana"/>
              </a:rPr>
              <a:t> </a:t>
            </a:r>
            <a:r>
              <a:rPr sz="1800" spc="-5" dirty="0">
                <a:latin typeface="Verdana"/>
                <a:cs typeface="Verdana"/>
              </a:rPr>
              <a:t>sobel</a:t>
            </a:r>
            <a:r>
              <a:rPr sz="1800" spc="20" dirty="0">
                <a:latin typeface="Verdana"/>
                <a:cs typeface="Verdana"/>
              </a:rPr>
              <a:t> </a:t>
            </a:r>
            <a:r>
              <a:rPr sz="1800" dirty="0">
                <a:latin typeface="Verdana"/>
                <a:cs typeface="Verdana"/>
              </a:rPr>
              <a:t>filter</a:t>
            </a:r>
            <a:r>
              <a:rPr sz="1800" spc="5" dirty="0">
                <a:latin typeface="Verdana"/>
                <a:cs typeface="Verdana"/>
              </a:rPr>
              <a:t> </a:t>
            </a:r>
            <a:r>
              <a:rPr sz="1800" dirty="0">
                <a:latin typeface="Verdana"/>
                <a:cs typeface="Verdana"/>
              </a:rPr>
              <a:t>on</a:t>
            </a:r>
            <a:r>
              <a:rPr sz="1800" spc="-5" dirty="0">
                <a:latin typeface="Verdana"/>
                <a:cs typeface="Verdana"/>
              </a:rPr>
              <a:t> image</a:t>
            </a:r>
            <a:endParaRPr sz="1800">
              <a:latin typeface="Verdana"/>
              <a:cs typeface="Verdana"/>
            </a:endParaRPr>
          </a:p>
          <a:p>
            <a:pPr marL="12700">
              <a:lnSpc>
                <a:spcPct val="100000"/>
              </a:lnSpc>
              <a:spcBef>
                <a:spcPts val="1080"/>
              </a:spcBef>
            </a:pPr>
            <a:r>
              <a:rPr sz="1800" spc="-5" dirty="0">
                <a:latin typeface="Verdana"/>
                <a:cs typeface="Verdana"/>
              </a:rPr>
              <a:t>&gt;&gt;Imshow(Fp)</a:t>
            </a:r>
            <a:r>
              <a:rPr sz="1800" dirty="0">
                <a:latin typeface="Verdana"/>
                <a:cs typeface="Verdana"/>
              </a:rPr>
              <a:t> </a:t>
            </a:r>
            <a:r>
              <a:rPr sz="1800" dirty="0">
                <a:latin typeface="Wingdings"/>
                <a:cs typeface="Wingdings"/>
              </a:rPr>
              <a:t></a:t>
            </a:r>
            <a:r>
              <a:rPr sz="1800" spc="190" dirty="0">
                <a:latin typeface="Times New Roman"/>
                <a:cs typeface="Times New Roman"/>
              </a:rPr>
              <a:t> </a:t>
            </a:r>
            <a:r>
              <a:rPr sz="1800" spc="-5" dirty="0">
                <a:latin typeface="Verdana"/>
                <a:cs typeface="Verdana"/>
              </a:rPr>
              <a:t>this</a:t>
            </a:r>
            <a:r>
              <a:rPr sz="1800" spc="15" dirty="0">
                <a:latin typeface="Verdana"/>
                <a:cs typeface="Verdana"/>
              </a:rPr>
              <a:t> </a:t>
            </a:r>
            <a:r>
              <a:rPr sz="1800" dirty="0">
                <a:latin typeface="Verdana"/>
                <a:cs typeface="Verdana"/>
              </a:rPr>
              <a:t>command</a:t>
            </a:r>
            <a:r>
              <a:rPr sz="1800" spc="-15" dirty="0">
                <a:latin typeface="Verdana"/>
                <a:cs typeface="Verdana"/>
              </a:rPr>
              <a:t> </a:t>
            </a:r>
            <a:r>
              <a:rPr sz="1800" dirty="0">
                <a:latin typeface="Verdana"/>
                <a:cs typeface="Verdana"/>
              </a:rPr>
              <a:t>will show</a:t>
            </a:r>
            <a:r>
              <a:rPr sz="1800" spc="5" dirty="0">
                <a:latin typeface="Verdana"/>
                <a:cs typeface="Verdana"/>
              </a:rPr>
              <a:t> </a:t>
            </a:r>
            <a:r>
              <a:rPr sz="1800" spc="-5" dirty="0">
                <a:latin typeface="Verdana"/>
                <a:cs typeface="Verdana"/>
              </a:rPr>
              <a:t>the</a:t>
            </a:r>
            <a:r>
              <a:rPr sz="1800" spc="15" dirty="0">
                <a:latin typeface="Verdana"/>
                <a:cs typeface="Verdana"/>
              </a:rPr>
              <a:t> </a:t>
            </a:r>
            <a:r>
              <a:rPr sz="1800" spc="-5" dirty="0">
                <a:latin typeface="Verdana"/>
                <a:cs typeface="Verdana"/>
              </a:rPr>
              <a:t>sobel</a:t>
            </a:r>
            <a:r>
              <a:rPr sz="1800" spc="20" dirty="0">
                <a:latin typeface="Verdana"/>
                <a:cs typeface="Verdana"/>
              </a:rPr>
              <a:t> </a:t>
            </a:r>
            <a:r>
              <a:rPr sz="1800" spc="-5" dirty="0">
                <a:latin typeface="Verdana"/>
                <a:cs typeface="Verdana"/>
              </a:rPr>
              <a:t>sharpened</a:t>
            </a:r>
            <a:r>
              <a:rPr sz="1800" spc="5" dirty="0">
                <a:latin typeface="Verdana"/>
                <a:cs typeface="Verdana"/>
              </a:rPr>
              <a:t> </a:t>
            </a:r>
            <a:r>
              <a:rPr sz="1800" spc="-5" dirty="0">
                <a:latin typeface="Verdana"/>
                <a:cs typeface="Verdana"/>
              </a:rPr>
              <a:t>image</a:t>
            </a:r>
            <a:endParaRPr sz="1800">
              <a:latin typeface="Verdana"/>
              <a:cs typeface="Verdana"/>
            </a:endParaRPr>
          </a:p>
          <a:p>
            <a:pPr marL="12700">
              <a:lnSpc>
                <a:spcPct val="100000"/>
              </a:lnSpc>
              <a:spcBef>
                <a:spcPts val="1085"/>
              </a:spcBef>
            </a:pPr>
            <a:r>
              <a:rPr sz="1800" spc="-5" dirty="0">
                <a:latin typeface="Verdana"/>
                <a:cs typeface="Verdana"/>
              </a:rPr>
              <a:t>&gt;&gt;imshow(m+Fp)</a:t>
            </a:r>
            <a:r>
              <a:rPr sz="1800" dirty="0">
                <a:latin typeface="Verdana"/>
                <a:cs typeface="Verdana"/>
              </a:rPr>
              <a:t> </a:t>
            </a:r>
            <a:r>
              <a:rPr sz="1800" dirty="0">
                <a:latin typeface="Wingdings"/>
                <a:cs typeface="Wingdings"/>
              </a:rPr>
              <a:t></a:t>
            </a:r>
            <a:r>
              <a:rPr sz="1800" spc="200" dirty="0">
                <a:latin typeface="Times New Roman"/>
                <a:cs typeface="Times New Roman"/>
              </a:rPr>
              <a:t> </a:t>
            </a:r>
            <a:r>
              <a:rPr sz="1800" spc="-5" dirty="0">
                <a:latin typeface="Verdana"/>
                <a:cs typeface="Verdana"/>
              </a:rPr>
              <a:t>this</a:t>
            </a:r>
            <a:r>
              <a:rPr sz="1800" spc="10" dirty="0">
                <a:latin typeface="Verdana"/>
                <a:cs typeface="Verdana"/>
              </a:rPr>
              <a:t> </a:t>
            </a:r>
            <a:r>
              <a:rPr sz="1800" spc="-5" dirty="0">
                <a:latin typeface="Verdana"/>
                <a:cs typeface="Verdana"/>
              </a:rPr>
              <a:t>command</a:t>
            </a:r>
            <a:r>
              <a:rPr sz="1800" spc="5" dirty="0">
                <a:latin typeface="Verdana"/>
                <a:cs typeface="Verdana"/>
              </a:rPr>
              <a:t> </a:t>
            </a:r>
            <a:r>
              <a:rPr sz="1800" dirty="0">
                <a:latin typeface="Verdana"/>
                <a:cs typeface="Verdana"/>
              </a:rPr>
              <a:t>will</a:t>
            </a:r>
            <a:r>
              <a:rPr sz="1800" spc="5" dirty="0">
                <a:latin typeface="Verdana"/>
                <a:cs typeface="Verdana"/>
              </a:rPr>
              <a:t> </a:t>
            </a:r>
            <a:r>
              <a:rPr sz="1800" spc="-5" dirty="0">
                <a:latin typeface="Verdana"/>
                <a:cs typeface="Verdana"/>
              </a:rPr>
              <a:t>show</a:t>
            </a:r>
            <a:r>
              <a:rPr sz="1800" spc="15" dirty="0">
                <a:latin typeface="Verdana"/>
                <a:cs typeface="Verdana"/>
              </a:rPr>
              <a:t> </a:t>
            </a:r>
            <a:r>
              <a:rPr sz="1800" spc="-5" dirty="0">
                <a:latin typeface="Verdana"/>
                <a:cs typeface="Verdana"/>
              </a:rPr>
              <a:t>the</a:t>
            </a:r>
            <a:r>
              <a:rPr sz="1800" spc="15" dirty="0">
                <a:latin typeface="Verdana"/>
                <a:cs typeface="Verdana"/>
              </a:rPr>
              <a:t> </a:t>
            </a:r>
            <a:r>
              <a:rPr sz="1800" spc="-5" dirty="0">
                <a:latin typeface="Verdana"/>
                <a:cs typeface="Verdana"/>
              </a:rPr>
              <a:t>filtered</a:t>
            </a:r>
            <a:r>
              <a:rPr sz="1800" spc="20" dirty="0">
                <a:latin typeface="Verdana"/>
                <a:cs typeface="Verdana"/>
              </a:rPr>
              <a:t> </a:t>
            </a:r>
            <a:r>
              <a:rPr sz="1800" spc="-5" dirty="0">
                <a:latin typeface="Verdana"/>
                <a:cs typeface="Verdana"/>
              </a:rPr>
              <a:t>image</a:t>
            </a:r>
            <a:r>
              <a:rPr sz="1800" spc="15" dirty="0">
                <a:latin typeface="Verdana"/>
                <a:cs typeface="Verdana"/>
              </a:rPr>
              <a:t> </a:t>
            </a:r>
            <a:r>
              <a:rPr sz="1800" spc="-5" dirty="0">
                <a:latin typeface="Verdana"/>
                <a:cs typeface="Verdana"/>
              </a:rPr>
              <a:t>after</a:t>
            </a:r>
            <a:endParaRPr sz="1800">
              <a:latin typeface="Verdana"/>
              <a:cs typeface="Verdana"/>
            </a:endParaRPr>
          </a:p>
          <a:p>
            <a:pPr marL="12700">
              <a:lnSpc>
                <a:spcPct val="100000"/>
              </a:lnSpc>
              <a:spcBef>
                <a:spcPts val="35"/>
              </a:spcBef>
            </a:pPr>
            <a:r>
              <a:rPr sz="1800" spc="-5" dirty="0">
                <a:latin typeface="Verdana"/>
                <a:cs typeface="Verdana"/>
              </a:rPr>
              <a:t>applying</a:t>
            </a:r>
            <a:r>
              <a:rPr sz="1800" spc="-25" dirty="0">
                <a:latin typeface="Verdana"/>
                <a:cs typeface="Verdana"/>
              </a:rPr>
              <a:t> </a:t>
            </a:r>
            <a:r>
              <a:rPr sz="1800" spc="-5" dirty="0">
                <a:latin typeface="Verdana"/>
                <a:cs typeface="Verdana"/>
              </a:rPr>
              <a:t>sobel</a:t>
            </a:r>
            <a:endParaRPr sz="18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82442"/>
            <a:ext cx="4083050" cy="690574"/>
          </a:xfrm>
          <a:prstGeom prst="rect">
            <a:avLst/>
          </a:prstGeom>
        </p:spPr>
        <p:txBody>
          <a:bodyPr vert="horz" wrap="square" lIns="0" tIns="13335" rIns="0" bIns="0" rtlCol="0">
            <a:spAutoFit/>
          </a:bodyPr>
          <a:lstStyle/>
          <a:p>
            <a:pPr marL="12700">
              <a:lnSpc>
                <a:spcPct val="100000"/>
              </a:lnSpc>
              <a:spcBef>
                <a:spcPts val="105"/>
              </a:spcBef>
            </a:pPr>
            <a:r>
              <a:rPr sz="4400" spc="-90" dirty="0"/>
              <a:t>Sharpening</a:t>
            </a:r>
            <a:r>
              <a:rPr sz="4400" spc="-40" dirty="0"/>
              <a:t> </a:t>
            </a:r>
            <a:r>
              <a:rPr sz="4400" spc="-105" dirty="0"/>
              <a:t>Filters:</a:t>
            </a:r>
            <a:endParaRPr sz="4400"/>
          </a:p>
        </p:txBody>
      </p:sp>
      <p:pic>
        <p:nvPicPr>
          <p:cNvPr id="3" name="object 3"/>
          <p:cNvPicPr/>
          <p:nvPr/>
        </p:nvPicPr>
        <p:blipFill>
          <a:blip r:embed="rId2" cstate="print"/>
          <a:stretch>
            <a:fillRect/>
          </a:stretch>
        </p:blipFill>
        <p:spPr>
          <a:xfrm>
            <a:off x="685800" y="2276475"/>
            <a:ext cx="2298700" cy="1390650"/>
          </a:xfrm>
          <a:prstGeom prst="rect">
            <a:avLst/>
          </a:prstGeom>
        </p:spPr>
      </p:pic>
      <p:pic>
        <p:nvPicPr>
          <p:cNvPr id="4" name="object 4"/>
          <p:cNvPicPr/>
          <p:nvPr/>
        </p:nvPicPr>
        <p:blipFill>
          <a:blip r:embed="rId3" cstate="print"/>
          <a:stretch>
            <a:fillRect/>
          </a:stretch>
        </p:blipFill>
        <p:spPr>
          <a:xfrm>
            <a:off x="3387725" y="2303907"/>
            <a:ext cx="2298700" cy="1390650"/>
          </a:xfrm>
          <a:prstGeom prst="rect">
            <a:avLst/>
          </a:prstGeom>
        </p:spPr>
      </p:pic>
      <p:pic>
        <p:nvPicPr>
          <p:cNvPr id="5" name="object 5"/>
          <p:cNvPicPr/>
          <p:nvPr/>
        </p:nvPicPr>
        <p:blipFill>
          <a:blip r:embed="rId4" cstate="print"/>
          <a:stretch>
            <a:fillRect/>
          </a:stretch>
        </p:blipFill>
        <p:spPr>
          <a:xfrm>
            <a:off x="5943600" y="2303907"/>
            <a:ext cx="2298700" cy="1390650"/>
          </a:xfrm>
          <a:prstGeom prst="rect">
            <a:avLst/>
          </a:prstGeom>
        </p:spPr>
      </p:pic>
      <p:sp>
        <p:nvSpPr>
          <p:cNvPr id="6" name="object 6"/>
          <p:cNvSpPr txBox="1"/>
          <p:nvPr/>
        </p:nvSpPr>
        <p:spPr>
          <a:xfrm>
            <a:off x="4091178" y="1989772"/>
            <a:ext cx="109728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Laplacian</a:t>
            </a:r>
            <a:endParaRPr sz="1800">
              <a:latin typeface="Verdana"/>
              <a:cs typeface="Verdana"/>
            </a:endParaRPr>
          </a:p>
        </p:txBody>
      </p:sp>
      <p:sp>
        <p:nvSpPr>
          <p:cNvPr id="7" name="object 7"/>
          <p:cNvSpPr txBox="1"/>
          <p:nvPr/>
        </p:nvSpPr>
        <p:spPr>
          <a:xfrm>
            <a:off x="6558533" y="1931479"/>
            <a:ext cx="66167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Sob</a:t>
            </a:r>
            <a:r>
              <a:rPr sz="1800" spc="-5" dirty="0">
                <a:latin typeface="Verdana"/>
                <a:cs typeface="Verdana"/>
              </a:rPr>
              <a:t>e</a:t>
            </a:r>
            <a:r>
              <a:rPr sz="1800" dirty="0">
                <a:latin typeface="Verdana"/>
                <a:cs typeface="Verdana"/>
              </a:rPr>
              <a:t>l</a:t>
            </a:r>
            <a:endParaRPr sz="18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Autofit/>
          </a:bodyPr>
          <a:lstStyle/>
          <a:p>
            <a:pPr eaLnBrk="1" hangingPunct="1"/>
            <a:r>
              <a:rPr lang="en-IE" sz="3600" b="1" dirty="0"/>
              <a:t>Spatial smoothing and image approximation</a:t>
            </a:r>
            <a:endParaRPr lang="en-US" sz="3600" b="1" dirty="0"/>
          </a:p>
        </p:txBody>
      </p:sp>
      <p:sp>
        <p:nvSpPr>
          <p:cNvPr id="39939" name="Rectangle 3"/>
          <p:cNvSpPr>
            <a:spLocks noGrp="1" noChangeArrowheads="1"/>
          </p:cNvSpPr>
          <p:nvPr>
            <p:ph type="body" idx="1"/>
          </p:nvPr>
        </p:nvSpPr>
        <p:spPr>
          <a:xfrm>
            <a:off x="457200" y="1698625"/>
            <a:ext cx="8229600" cy="4625975"/>
          </a:xfrm>
        </p:spPr>
        <p:txBody>
          <a:bodyPr>
            <a:normAutofit/>
          </a:bodyPr>
          <a:lstStyle/>
          <a:p>
            <a:pPr marL="0" indent="0" eaLnBrk="1" hangingPunct="1">
              <a:buFontTx/>
              <a:buNone/>
            </a:pPr>
            <a:r>
              <a:rPr lang="en-GB" sz="2800" b="1" dirty="0"/>
              <a:t>Spatial smoothing may be viewed as a process for estimating the value of a pixel from its neighbours.</a:t>
            </a:r>
          </a:p>
          <a:p>
            <a:pPr marL="0" indent="0" eaLnBrk="1" hangingPunct="1">
              <a:buFontTx/>
              <a:buNone/>
            </a:pPr>
            <a:endParaRPr lang="en-GB" sz="2800" dirty="0"/>
          </a:p>
          <a:p>
            <a:pPr marL="0" indent="0" eaLnBrk="1" hangingPunct="1">
              <a:buFontTx/>
              <a:buNone/>
            </a:pPr>
            <a:r>
              <a:rPr lang="en-GB" sz="2800" dirty="0"/>
              <a:t>What is the value that “best” approximates the intensity of a given pixel given the intensities of its neighbours?</a:t>
            </a:r>
          </a:p>
          <a:p>
            <a:pPr marL="0" indent="0" eaLnBrk="1" hangingPunct="1">
              <a:buFontTx/>
              <a:buNone/>
            </a:pPr>
            <a:endParaRPr lang="en-GB" sz="2800" dirty="0"/>
          </a:p>
          <a:p>
            <a:pPr marL="0" indent="0" eaLnBrk="1" hangingPunct="1">
              <a:buFontTx/>
              <a:buNone/>
            </a:pPr>
            <a:r>
              <a:rPr lang="en-GB" sz="2800" dirty="0"/>
              <a:t>We have to define “best” by establishing a criterion.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B03DDE-208F-48B3-8A07-C13FDAB4D997}" type="slidenum">
              <a:rPr lang="en-US" altLang="en-US"/>
              <a:pPr/>
              <a:t>30</a:t>
            </a:fld>
            <a:endParaRPr lang="en-US" altLang="en-US"/>
          </a:p>
        </p:txBody>
      </p:sp>
      <p:sp>
        <p:nvSpPr>
          <p:cNvPr id="896002" name="Rectangle 2"/>
          <p:cNvSpPr>
            <a:spLocks noGrp="1" noChangeArrowheads="1"/>
          </p:cNvSpPr>
          <p:nvPr>
            <p:ph type="title"/>
          </p:nvPr>
        </p:nvSpPr>
        <p:spPr/>
        <p:txBody>
          <a:bodyPr>
            <a:normAutofit fontScale="90000"/>
          </a:bodyPr>
          <a:lstStyle/>
          <a:p>
            <a:r>
              <a:rPr lang="en-US" dirty="0"/>
              <a:t>Spatial Filtering (High-boost)/weighted</a:t>
            </a:r>
          </a:p>
        </p:txBody>
      </p:sp>
      <p:sp>
        <p:nvSpPr>
          <p:cNvPr id="896003" name="Rectangle 3"/>
          <p:cNvSpPr>
            <a:spLocks noChangeArrowheads="1"/>
          </p:cNvSpPr>
          <p:nvPr/>
        </p:nvSpPr>
        <p:spPr bwMode="auto">
          <a:xfrm>
            <a:off x="714375" y="1381125"/>
            <a:ext cx="7810500" cy="431165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pPr>
            <a:r>
              <a:rPr lang="en-US" sz="2200" dirty="0"/>
              <a:t>High-boost or high-frequency-emphasis filter</a:t>
            </a:r>
          </a:p>
          <a:p>
            <a:pPr marL="742950" lvl="1" indent="-285750" eaLnBrk="1" hangingPunct="1">
              <a:spcBef>
                <a:spcPct val="20000"/>
              </a:spcBef>
              <a:buClr>
                <a:srgbClr val="000099"/>
              </a:buClr>
              <a:buSzPct val="60000"/>
              <a:buFont typeface="Wingdings" pitchFamily="2" charset="2"/>
              <a:buChar char="q"/>
            </a:pPr>
            <a:endParaRPr lang="en-US" sz="2000" dirty="0"/>
          </a:p>
          <a:p>
            <a:pPr marL="742950" lvl="1" indent="-285750" eaLnBrk="1" hangingPunct="1">
              <a:spcBef>
                <a:spcPct val="20000"/>
              </a:spcBef>
              <a:buClr>
                <a:srgbClr val="000099"/>
              </a:buClr>
              <a:buSzPct val="60000"/>
              <a:buFont typeface="Wingdings" pitchFamily="2" charset="2"/>
              <a:buChar char="q"/>
            </a:pPr>
            <a:r>
              <a:rPr lang="en-US" sz="2000" dirty="0"/>
              <a:t>High pass = Original – Low pass</a:t>
            </a:r>
          </a:p>
          <a:p>
            <a:pPr marL="742950" lvl="1" indent="-285750" eaLnBrk="1" hangingPunct="1">
              <a:spcBef>
                <a:spcPct val="20000"/>
              </a:spcBef>
              <a:buClr>
                <a:srgbClr val="000099"/>
              </a:buClr>
              <a:buSzPct val="60000"/>
              <a:buFont typeface="Wingdings" pitchFamily="2" charset="2"/>
              <a:buChar char="q"/>
            </a:pPr>
            <a:endParaRPr lang="en-US" sz="2000" dirty="0"/>
          </a:p>
          <a:p>
            <a:pPr marL="742950" lvl="1" indent="-285750" eaLnBrk="1" hangingPunct="1">
              <a:spcBef>
                <a:spcPct val="20000"/>
              </a:spcBef>
              <a:buClr>
                <a:srgbClr val="000099"/>
              </a:buClr>
              <a:buSzPct val="60000"/>
              <a:buFont typeface="Wingdings" pitchFamily="2" charset="2"/>
              <a:buChar char="q"/>
            </a:pPr>
            <a:r>
              <a:rPr lang="en-US" sz="2000" dirty="0"/>
              <a:t>High boost = (K)(Original) – Low pass</a:t>
            </a:r>
          </a:p>
          <a:p>
            <a:pPr marL="742950" lvl="1" indent="-285750" eaLnBrk="1" hangingPunct="1">
              <a:spcBef>
                <a:spcPct val="20000"/>
              </a:spcBef>
              <a:buClr>
                <a:srgbClr val="000099"/>
              </a:buClr>
              <a:buSzPct val="60000"/>
              <a:buFont typeface="Wingdings" pitchFamily="2" charset="2"/>
              <a:buNone/>
            </a:pPr>
            <a:r>
              <a:rPr lang="en-US" sz="2000" dirty="0"/>
              <a:t>                       = (K-1)(Original) + Original – Low pass</a:t>
            </a:r>
          </a:p>
          <a:p>
            <a:pPr marL="742950" lvl="1" indent="-285750" eaLnBrk="1" hangingPunct="1">
              <a:spcBef>
                <a:spcPct val="20000"/>
              </a:spcBef>
              <a:buClr>
                <a:srgbClr val="000099"/>
              </a:buClr>
              <a:buSzPct val="60000"/>
              <a:buFont typeface="Wingdings" pitchFamily="2" charset="2"/>
              <a:buNone/>
            </a:pPr>
            <a:r>
              <a:rPr lang="en-US" sz="2000" dirty="0"/>
              <a:t>                       = (K-1)(Original) + High pass</a:t>
            </a:r>
          </a:p>
          <a:p>
            <a:pPr marL="742950" lvl="1" indent="-285750" eaLnBrk="1" hangingPunct="1">
              <a:spcBef>
                <a:spcPct val="20000"/>
              </a:spcBef>
              <a:buClr>
                <a:srgbClr val="000099"/>
              </a:buClr>
              <a:buSzPct val="60000"/>
              <a:buFont typeface="Wingdings" pitchFamily="2" charset="2"/>
              <a:buNone/>
            </a:pPr>
            <a:endParaRPr lang="en-US" sz="2000" dirty="0"/>
          </a:p>
          <a:p>
            <a:pPr marL="742950" lvl="1" indent="-285750" eaLnBrk="1" hangingPunct="1">
              <a:spcBef>
                <a:spcPct val="20000"/>
              </a:spcBef>
              <a:buClr>
                <a:srgbClr val="000099"/>
              </a:buClr>
              <a:buSzPct val="60000"/>
              <a:buFont typeface="Wingdings" pitchFamily="2" charset="2"/>
              <a:buNone/>
            </a:pPr>
            <a:r>
              <a:rPr lang="en-US" sz="2000" dirty="0"/>
              <a:t>      When K=1, High boost = High pass</a:t>
            </a:r>
          </a:p>
          <a:p>
            <a:pPr marL="742950" lvl="1" indent="-285750" eaLnBrk="1" hangingPunct="1">
              <a:spcBef>
                <a:spcPct val="20000"/>
              </a:spcBef>
              <a:buClr>
                <a:srgbClr val="000099"/>
              </a:buClr>
              <a:buSzPct val="60000"/>
              <a:buFont typeface="Wingdings" pitchFamily="2" charset="2"/>
              <a:buNone/>
            </a:pPr>
            <a:r>
              <a:rPr lang="en-US" sz="2000" dirty="0"/>
              <a:t>      When K&gt;1, Part of the original is added back to the </a:t>
            </a:r>
            <a:r>
              <a:rPr lang="en-US" sz="2000" dirty="0" err="1"/>
              <a:t>highpass</a:t>
            </a:r>
            <a:r>
              <a:rPr lang="en-US" sz="2000" dirty="0"/>
              <a:t> result.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4BCE9CB-38AA-48A1-97F2-79FE52F86156}" type="slidenum">
              <a:rPr lang="en-US" altLang="en-US"/>
              <a:pPr/>
              <a:t>31</a:t>
            </a:fld>
            <a:endParaRPr lang="en-US" altLang="en-US"/>
          </a:p>
        </p:txBody>
      </p:sp>
      <p:sp>
        <p:nvSpPr>
          <p:cNvPr id="908290" name="Rectangle 2"/>
          <p:cNvSpPr>
            <a:spLocks noGrp="1" noChangeArrowheads="1"/>
          </p:cNvSpPr>
          <p:nvPr>
            <p:ph type="title"/>
          </p:nvPr>
        </p:nvSpPr>
        <p:spPr/>
        <p:txBody>
          <a:bodyPr/>
          <a:lstStyle/>
          <a:p>
            <a:r>
              <a:rPr lang="en-US"/>
              <a:t>Spatial Filtering</a:t>
            </a:r>
          </a:p>
        </p:txBody>
      </p:sp>
      <p:pic>
        <p:nvPicPr>
          <p:cNvPr id="908291" name="Picture 3"/>
          <p:cNvPicPr>
            <a:picLocks noChangeAspect="1" noChangeArrowheads="1"/>
          </p:cNvPicPr>
          <p:nvPr/>
        </p:nvPicPr>
        <p:blipFill>
          <a:blip r:embed="rId2"/>
          <a:srcRect/>
          <a:stretch>
            <a:fillRect/>
          </a:stretch>
        </p:blipFill>
        <p:spPr bwMode="auto">
          <a:xfrm>
            <a:off x="0" y="1238250"/>
            <a:ext cx="5068888" cy="3613150"/>
          </a:xfrm>
          <a:prstGeom prst="rect">
            <a:avLst/>
          </a:prstGeom>
          <a:noFill/>
          <a:ln w="9525">
            <a:noFill/>
            <a:miter lim="800000"/>
            <a:headEnd/>
            <a:tailEnd/>
          </a:ln>
          <a:effectLst/>
        </p:spPr>
      </p:pic>
      <p:pic>
        <p:nvPicPr>
          <p:cNvPr id="908292" name="Picture 4"/>
          <p:cNvPicPr>
            <a:picLocks noChangeAspect="1" noChangeArrowheads="1"/>
          </p:cNvPicPr>
          <p:nvPr/>
        </p:nvPicPr>
        <p:blipFill>
          <a:blip r:embed="rId3"/>
          <a:srcRect/>
          <a:stretch>
            <a:fillRect/>
          </a:stretch>
        </p:blipFill>
        <p:spPr bwMode="auto">
          <a:xfrm>
            <a:off x="4052888" y="1231900"/>
            <a:ext cx="5091112" cy="3630613"/>
          </a:xfrm>
          <a:prstGeom prst="rect">
            <a:avLst/>
          </a:prstGeom>
          <a:noFill/>
          <a:ln w="9525">
            <a:noFill/>
            <a:miter lim="800000"/>
            <a:headEnd/>
            <a:tailEnd/>
          </a:ln>
          <a:effectLst/>
        </p:spPr>
      </p:pic>
      <p:graphicFrame>
        <p:nvGraphicFramePr>
          <p:cNvPr id="908293" name="Object 5"/>
          <p:cNvGraphicFramePr>
            <a:graphicFrameLocks noChangeAspect="1"/>
          </p:cNvGraphicFramePr>
          <p:nvPr/>
        </p:nvGraphicFramePr>
        <p:xfrm>
          <a:off x="1779588" y="4691063"/>
          <a:ext cx="1065212" cy="828675"/>
        </p:xfrm>
        <a:graphic>
          <a:graphicData uri="http://schemas.openxmlformats.org/presentationml/2006/ole">
            <mc:AlternateContent xmlns:mc="http://schemas.openxmlformats.org/markup-compatibility/2006">
              <mc:Choice xmlns:v="urn:schemas-microsoft-com:vml" Requires="v">
                <p:oleObj name="Equation" r:id="rId4" imgW="914400" imgH="711000" progId="">
                  <p:embed/>
                </p:oleObj>
              </mc:Choice>
              <mc:Fallback>
                <p:oleObj name="Equation" r:id="rId4" imgW="914400" imgH="711000" progId="">
                  <p:embed/>
                  <p:pic>
                    <p:nvPicPr>
                      <p:cNvPr id="9082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588" y="4691063"/>
                        <a:ext cx="10652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4" name="Text Box 6"/>
          <p:cNvSpPr txBox="1">
            <a:spLocks noChangeArrowheads="1"/>
          </p:cNvSpPr>
          <p:nvPr/>
        </p:nvSpPr>
        <p:spPr bwMode="auto">
          <a:xfrm>
            <a:off x="1574800" y="5621338"/>
            <a:ext cx="1504950" cy="304800"/>
          </a:xfrm>
          <a:prstGeom prst="rect">
            <a:avLst/>
          </a:prstGeom>
          <a:noFill/>
          <a:ln w="9525">
            <a:noFill/>
            <a:miter lim="800000"/>
            <a:headEnd/>
            <a:tailEnd/>
          </a:ln>
          <a:effectLst/>
        </p:spPr>
        <p:txBody>
          <a:bodyPr wrap="none">
            <a:spAutoFit/>
          </a:bodyPr>
          <a:lstStyle/>
          <a:p>
            <a:r>
              <a:rPr lang="en-US" sz="1400">
                <a:solidFill>
                  <a:schemeClr val="tx2"/>
                </a:solidFill>
              </a:rPr>
              <a:t>A high-pass filter</a:t>
            </a:r>
            <a:endParaRPr lang="en-US" sz="1400" i="1">
              <a:solidFill>
                <a:schemeClr val="tx2"/>
              </a:solidFill>
            </a:endParaRPr>
          </a:p>
        </p:txBody>
      </p:sp>
      <p:sp>
        <p:nvSpPr>
          <p:cNvPr id="908295" name="Text Box 7"/>
          <p:cNvSpPr txBox="1">
            <a:spLocks noChangeArrowheads="1"/>
          </p:cNvSpPr>
          <p:nvPr/>
        </p:nvSpPr>
        <p:spPr bwMode="auto">
          <a:xfrm>
            <a:off x="5994400" y="5649913"/>
            <a:ext cx="1563688" cy="304800"/>
          </a:xfrm>
          <a:prstGeom prst="rect">
            <a:avLst/>
          </a:prstGeom>
          <a:noFill/>
          <a:ln w="9525">
            <a:noFill/>
            <a:miter lim="800000"/>
            <a:headEnd/>
            <a:tailEnd/>
          </a:ln>
          <a:effectLst/>
        </p:spPr>
        <p:txBody>
          <a:bodyPr wrap="none">
            <a:spAutoFit/>
          </a:bodyPr>
          <a:lstStyle/>
          <a:p>
            <a:r>
              <a:rPr lang="en-US" sz="1400">
                <a:solidFill>
                  <a:schemeClr val="tx2"/>
                </a:solidFill>
              </a:rPr>
              <a:t>A high-boost filter</a:t>
            </a:r>
            <a:endParaRPr lang="en-US" sz="1400" i="1">
              <a:solidFill>
                <a:schemeClr val="tx2"/>
              </a:solidFill>
            </a:endParaRPr>
          </a:p>
        </p:txBody>
      </p:sp>
      <p:graphicFrame>
        <p:nvGraphicFramePr>
          <p:cNvPr id="908296" name="Object 8"/>
          <p:cNvGraphicFramePr>
            <a:graphicFrameLocks noChangeAspect="1"/>
          </p:cNvGraphicFramePr>
          <p:nvPr/>
        </p:nvGraphicFramePr>
        <p:xfrm>
          <a:off x="6218238" y="4700588"/>
          <a:ext cx="1065212" cy="828675"/>
        </p:xfrm>
        <a:graphic>
          <a:graphicData uri="http://schemas.openxmlformats.org/presentationml/2006/ole">
            <mc:AlternateContent xmlns:mc="http://schemas.openxmlformats.org/markup-compatibility/2006">
              <mc:Choice xmlns:v="urn:schemas-microsoft-com:vml" Requires="v">
                <p:oleObj name="Equation" r:id="rId6" imgW="914400" imgH="711000" progId="">
                  <p:embed/>
                </p:oleObj>
              </mc:Choice>
              <mc:Fallback>
                <p:oleObj name="Equation" r:id="rId6" imgW="914400" imgH="711000" progId="">
                  <p:embed/>
                  <p:pic>
                    <p:nvPicPr>
                      <p:cNvPr id="90829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8238" y="4700588"/>
                        <a:ext cx="10652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IE" sz="3600"/>
              <a:t>Simplified Image Enhancement (cont…)</a:t>
            </a:r>
            <a:endParaRPr lang="en-US" sz="3600"/>
          </a:p>
        </p:txBody>
      </p:sp>
      <p:sp>
        <p:nvSpPr>
          <p:cNvPr id="54275" name="Rectangle 3"/>
          <p:cNvSpPr>
            <a:spLocks noGrp="1" noChangeArrowheads="1"/>
          </p:cNvSpPr>
          <p:nvPr>
            <p:ph type="body" idx="1"/>
          </p:nvPr>
        </p:nvSpPr>
        <p:spPr/>
        <p:txBody>
          <a:bodyPr/>
          <a:lstStyle/>
          <a:p>
            <a:pPr marL="0" indent="0" eaLnBrk="1" hangingPunct="1">
              <a:buFontTx/>
              <a:buNone/>
            </a:pPr>
            <a:r>
              <a:rPr lang="en-IE"/>
              <a:t>This gives us a new filter which does the whole job for us in one step</a:t>
            </a:r>
            <a:endParaRPr lang="en-US"/>
          </a:p>
        </p:txBody>
      </p:sp>
      <p:pic>
        <p:nvPicPr>
          <p:cNvPr id="54276" name="Picture 14"/>
          <p:cNvPicPr>
            <a:picLocks noChangeAspect="1" noChangeArrowheads="1"/>
          </p:cNvPicPr>
          <p:nvPr/>
        </p:nvPicPr>
        <p:blipFill>
          <a:blip r:embed="rId3"/>
          <a:srcRect l="9874" t="42604" r="44447" b="13454"/>
          <a:stretch>
            <a:fillRect/>
          </a:stretch>
        </p:blipFill>
        <p:spPr bwMode="auto">
          <a:xfrm>
            <a:off x="5962650" y="2511425"/>
            <a:ext cx="2416175" cy="2239963"/>
          </a:xfrm>
          <a:prstGeom prst="rect">
            <a:avLst/>
          </a:prstGeom>
          <a:noFill/>
          <a:ln w="9525">
            <a:noFill/>
            <a:miter lim="800000"/>
            <a:headEnd/>
            <a:tailEnd/>
          </a:ln>
        </p:spPr>
      </p:pic>
      <p:sp>
        <p:nvSpPr>
          <p:cNvPr id="54277" name="AutoShape 16"/>
          <p:cNvSpPr>
            <a:spLocks noChangeArrowheads="1"/>
          </p:cNvSpPr>
          <p:nvPr/>
        </p:nvSpPr>
        <p:spPr bwMode="auto">
          <a:xfrm>
            <a:off x="3094038" y="3176588"/>
            <a:ext cx="2938462" cy="896937"/>
          </a:xfrm>
          <a:prstGeom prst="rightArrow">
            <a:avLst>
              <a:gd name="adj1" fmla="val 50093"/>
              <a:gd name="adj2" fmla="val 46336"/>
            </a:avLst>
          </a:prstGeom>
          <a:solidFill>
            <a:schemeClr val="accent1"/>
          </a:solidFill>
          <a:ln w="12700">
            <a:solidFill>
              <a:schemeClr val="tx1"/>
            </a:solidFill>
            <a:miter lim="800000"/>
            <a:headEnd/>
            <a:tailEnd/>
          </a:ln>
        </p:spPr>
        <p:txBody>
          <a:bodyPr wrap="none" anchor="ctr"/>
          <a:lstStyle/>
          <a:p>
            <a:endParaRPr lang="en-GB"/>
          </a:p>
        </p:txBody>
      </p:sp>
      <p:grpSp>
        <p:nvGrpSpPr>
          <p:cNvPr id="2" name="Group 4"/>
          <p:cNvGrpSpPr>
            <a:grpSpLocks/>
          </p:cNvGrpSpPr>
          <p:nvPr/>
        </p:nvGrpSpPr>
        <p:grpSpPr bwMode="auto">
          <a:xfrm>
            <a:off x="3592513" y="2689225"/>
            <a:ext cx="1893887" cy="1884363"/>
            <a:chOff x="3689" y="895"/>
            <a:chExt cx="988" cy="983"/>
          </a:xfrm>
        </p:grpSpPr>
        <p:sp>
          <p:nvSpPr>
            <p:cNvPr id="54283" name="Rectangle 5"/>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4284" name="Rectangle 6"/>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4285" name="Rectangle 7"/>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4286" name="Rectangle 8"/>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4287" name="Rectangle 9"/>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dirty="0"/>
                <a:t>5</a:t>
              </a:r>
              <a:endParaRPr lang="en-US" sz="2400" dirty="0"/>
            </a:p>
          </p:txBody>
        </p:sp>
        <p:sp>
          <p:nvSpPr>
            <p:cNvPr id="54288" name="Rectangle 10"/>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4289" name="Rectangle 11"/>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4290" name="Rectangle 12"/>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4291" name="Rectangle 13"/>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grpSp>
      <p:pic>
        <p:nvPicPr>
          <p:cNvPr id="54279" name="Picture 15"/>
          <p:cNvPicPr>
            <a:picLocks noChangeAspect="1" noChangeArrowheads="1"/>
          </p:cNvPicPr>
          <p:nvPr/>
        </p:nvPicPr>
        <p:blipFill>
          <a:blip r:embed="rId3"/>
          <a:srcRect l="54951" b="57022"/>
          <a:stretch>
            <a:fillRect/>
          </a:stretch>
        </p:blipFill>
        <p:spPr bwMode="auto">
          <a:xfrm>
            <a:off x="701675" y="2535238"/>
            <a:ext cx="2382838" cy="21907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IE" sz="3600"/>
              <a:t>Simplified Image Enhancement (cont…)</a:t>
            </a:r>
            <a:endParaRPr lang="en-US" sz="3600"/>
          </a:p>
        </p:txBody>
      </p:sp>
      <p:pic>
        <p:nvPicPr>
          <p:cNvPr id="55299" name="Picture 14"/>
          <p:cNvPicPr>
            <a:picLocks noChangeAspect="1" noChangeArrowheads="1"/>
          </p:cNvPicPr>
          <p:nvPr/>
        </p:nvPicPr>
        <p:blipFill>
          <a:blip r:embed="rId3"/>
          <a:srcRect l="9874" t="42604" r="44447" b="13454"/>
          <a:stretch>
            <a:fillRect/>
          </a:stretch>
        </p:blipFill>
        <p:spPr bwMode="auto">
          <a:xfrm>
            <a:off x="4570413" y="1928813"/>
            <a:ext cx="4237037" cy="3927475"/>
          </a:xfrm>
          <a:prstGeom prst="rect">
            <a:avLst/>
          </a:prstGeom>
          <a:noFill/>
          <a:ln w="9525">
            <a:noFill/>
            <a:miter lim="800000"/>
            <a:headEnd/>
            <a:tailEnd/>
          </a:ln>
        </p:spPr>
      </p:pic>
      <p:pic>
        <p:nvPicPr>
          <p:cNvPr id="55300" name="Picture 15"/>
          <p:cNvPicPr>
            <a:picLocks noChangeAspect="1" noChangeArrowheads="1"/>
          </p:cNvPicPr>
          <p:nvPr/>
        </p:nvPicPr>
        <p:blipFill>
          <a:blip r:embed="rId3"/>
          <a:srcRect l="54951" b="57022"/>
          <a:stretch>
            <a:fillRect/>
          </a:stretch>
        </p:blipFill>
        <p:spPr bwMode="auto">
          <a:xfrm>
            <a:off x="298450" y="1952625"/>
            <a:ext cx="4178300" cy="38417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IE"/>
              <a:t>Variants On The Simple Laplacian</a:t>
            </a:r>
            <a:endParaRPr lang="en-US"/>
          </a:p>
        </p:txBody>
      </p:sp>
      <p:sp>
        <p:nvSpPr>
          <p:cNvPr id="56323" name="Rectangle 3"/>
          <p:cNvSpPr>
            <a:spLocks noGrp="1" noChangeArrowheads="1"/>
          </p:cNvSpPr>
          <p:nvPr>
            <p:ph type="body" idx="1"/>
          </p:nvPr>
        </p:nvSpPr>
        <p:spPr/>
        <p:txBody>
          <a:bodyPr/>
          <a:lstStyle/>
          <a:p>
            <a:pPr marL="0" indent="0" eaLnBrk="1" hangingPunct="1">
              <a:buFontTx/>
              <a:buNone/>
            </a:pPr>
            <a:r>
              <a:rPr lang="en-IE" dirty="0"/>
              <a:t>There are lots of slightly different versions of the </a:t>
            </a:r>
            <a:r>
              <a:rPr lang="en-IE" dirty="0" err="1"/>
              <a:t>Laplacian</a:t>
            </a:r>
            <a:r>
              <a:rPr lang="en-IE" dirty="0"/>
              <a:t> that can be used:</a:t>
            </a:r>
            <a:endParaRPr lang="en-US" dirty="0"/>
          </a:p>
        </p:txBody>
      </p:sp>
      <p:grpSp>
        <p:nvGrpSpPr>
          <p:cNvPr id="2" name="Group 4"/>
          <p:cNvGrpSpPr>
            <a:grpSpLocks/>
          </p:cNvGrpSpPr>
          <p:nvPr/>
        </p:nvGrpSpPr>
        <p:grpSpPr bwMode="auto">
          <a:xfrm>
            <a:off x="1143000" y="2720975"/>
            <a:ext cx="1630362" cy="1622425"/>
            <a:chOff x="3689" y="895"/>
            <a:chExt cx="988" cy="983"/>
          </a:xfrm>
        </p:grpSpPr>
        <p:sp>
          <p:nvSpPr>
            <p:cNvPr id="56353" name="Rectangle 5"/>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6354" name="Rectangle 6"/>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5" name="Rectangle 7"/>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6356" name="Rectangle 8"/>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7" name="Rectangle 9"/>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a:t>-4</a:t>
              </a:r>
              <a:endParaRPr lang="en-US" sz="2400"/>
            </a:p>
          </p:txBody>
        </p:sp>
        <p:sp>
          <p:nvSpPr>
            <p:cNvPr id="56358" name="Rectangle 10"/>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9" name="Rectangle 11"/>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sp>
          <p:nvSpPr>
            <p:cNvPr id="56360" name="Rectangle 12"/>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61" name="Rectangle 13"/>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0</a:t>
              </a:r>
              <a:endParaRPr lang="en-US" sz="2400"/>
            </a:p>
          </p:txBody>
        </p:sp>
      </p:grpSp>
      <p:grpSp>
        <p:nvGrpSpPr>
          <p:cNvPr id="3" name="Group 14"/>
          <p:cNvGrpSpPr>
            <a:grpSpLocks/>
          </p:cNvGrpSpPr>
          <p:nvPr/>
        </p:nvGrpSpPr>
        <p:grpSpPr bwMode="auto">
          <a:xfrm>
            <a:off x="4859338" y="2644775"/>
            <a:ext cx="1630362" cy="1622425"/>
            <a:chOff x="3689" y="895"/>
            <a:chExt cx="988" cy="983"/>
          </a:xfrm>
        </p:grpSpPr>
        <p:sp>
          <p:nvSpPr>
            <p:cNvPr id="56344" name="Rectangle 15"/>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5" name="Rectangle 16"/>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6" name="Rectangle 17"/>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7" name="Rectangle 18"/>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8" name="Rectangle 19"/>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dirty="0"/>
                <a:t>-8</a:t>
              </a:r>
              <a:endParaRPr lang="en-US" sz="2400" dirty="0"/>
            </a:p>
          </p:txBody>
        </p:sp>
        <p:sp>
          <p:nvSpPr>
            <p:cNvPr id="56349" name="Rectangle 20"/>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0" name="Rectangle 21"/>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1" name="Rectangle 22"/>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52" name="Rectangle 23"/>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grpSp>
      <p:pic>
        <p:nvPicPr>
          <p:cNvPr id="56326" name="Picture 35"/>
          <p:cNvPicPr>
            <a:picLocks noChangeAspect="1" noChangeArrowheads="1"/>
          </p:cNvPicPr>
          <p:nvPr/>
        </p:nvPicPr>
        <p:blipFill>
          <a:blip r:embed="rId3"/>
          <a:srcRect l="55252" t="42946" b="13765"/>
          <a:stretch>
            <a:fillRect/>
          </a:stretch>
        </p:blipFill>
        <p:spPr bwMode="auto">
          <a:xfrm>
            <a:off x="6016625" y="4540250"/>
            <a:ext cx="2366963" cy="2206625"/>
          </a:xfrm>
          <a:prstGeom prst="rect">
            <a:avLst/>
          </a:prstGeom>
          <a:noFill/>
          <a:ln w="9525">
            <a:noFill/>
            <a:miter lim="800000"/>
            <a:headEnd/>
            <a:tailEnd/>
          </a:ln>
        </p:spPr>
      </p:pic>
      <p:sp>
        <p:nvSpPr>
          <p:cNvPr id="56327" name="AutoShape 36"/>
          <p:cNvSpPr>
            <a:spLocks noChangeArrowheads="1"/>
          </p:cNvSpPr>
          <p:nvPr/>
        </p:nvSpPr>
        <p:spPr bwMode="auto">
          <a:xfrm>
            <a:off x="3084513" y="5203825"/>
            <a:ext cx="2938462" cy="896938"/>
          </a:xfrm>
          <a:prstGeom prst="rightArrow">
            <a:avLst>
              <a:gd name="adj1" fmla="val 50093"/>
              <a:gd name="adj2" fmla="val 46336"/>
            </a:avLst>
          </a:prstGeom>
          <a:solidFill>
            <a:schemeClr val="accent1"/>
          </a:solidFill>
          <a:ln w="12700">
            <a:solidFill>
              <a:schemeClr val="tx1"/>
            </a:solidFill>
            <a:miter lim="800000"/>
            <a:headEnd/>
            <a:tailEnd/>
          </a:ln>
        </p:spPr>
        <p:txBody>
          <a:bodyPr wrap="none" anchor="ctr"/>
          <a:lstStyle/>
          <a:p>
            <a:endParaRPr lang="en-GB"/>
          </a:p>
        </p:txBody>
      </p:sp>
      <p:grpSp>
        <p:nvGrpSpPr>
          <p:cNvPr id="4" name="Group 37"/>
          <p:cNvGrpSpPr>
            <a:grpSpLocks/>
          </p:cNvGrpSpPr>
          <p:nvPr/>
        </p:nvGrpSpPr>
        <p:grpSpPr bwMode="auto">
          <a:xfrm>
            <a:off x="3582988" y="4716463"/>
            <a:ext cx="1893887" cy="1884362"/>
            <a:chOff x="3689" y="895"/>
            <a:chExt cx="988" cy="983"/>
          </a:xfrm>
        </p:grpSpPr>
        <p:sp>
          <p:nvSpPr>
            <p:cNvPr id="56335" name="Rectangle 38"/>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36" name="Rectangle 39"/>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37" name="Rectangle 40"/>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38" name="Rectangle 41"/>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39" name="Rectangle 42"/>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400"/>
                <a:t>9</a:t>
              </a:r>
              <a:endParaRPr lang="en-US" sz="2400"/>
            </a:p>
          </p:txBody>
        </p:sp>
        <p:sp>
          <p:nvSpPr>
            <p:cNvPr id="56340" name="Rectangle 43"/>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1" name="Rectangle 44"/>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2" name="Rectangle 45"/>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sp>
          <p:nvSpPr>
            <p:cNvPr id="56343" name="Rectangle 46"/>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400"/>
                <a:t>-1</a:t>
              </a:r>
              <a:endParaRPr lang="en-US" sz="2400"/>
            </a:p>
          </p:txBody>
        </p:sp>
      </p:grpSp>
      <p:pic>
        <p:nvPicPr>
          <p:cNvPr id="56329" name="Picture 47"/>
          <p:cNvPicPr>
            <a:picLocks noChangeAspect="1" noChangeArrowheads="1"/>
          </p:cNvPicPr>
          <p:nvPr/>
        </p:nvPicPr>
        <p:blipFill>
          <a:blip r:embed="rId3"/>
          <a:srcRect l="54951" b="57022"/>
          <a:stretch>
            <a:fillRect/>
          </a:stretch>
        </p:blipFill>
        <p:spPr bwMode="auto">
          <a:xfrm>
            <a:off x="692150" y="4562475"/>
            <a:ext cx="2382838" cy="2190750"/>
          </a:xfrm>
          <a:prstGeom prst="rect">
            <a:avLst/>
          </a:prstGeom>
          <a:noFill/>
          <a:ln w="9525">
            <a:noFill/>
            <a:miter lim="800000"/>
            <a:headEnd/>
            <a:tailEnd/>
          </a:ln>
        </p:spPr>
      </p:pic>
      <p:sp>
        <p:nvSpPr>
          <p:cNvPr id="56330" name="Text Box 48"/>
          <p:cNvSpPr txBox="1">
            <a:spLocks noChangeArrowheads="1"/>
          </p:cNvSpPr>
          <p:nvPr/>
        </p:nvSpPr>
        <p:spPr bwMode="auto">
          <a:xfrm>
            <a:off x="2884488" y="2860675"/>
            <a:ext cx="1711325" cy="946150"/>
          </a:xfrm>
          <a:prstGeom prst="rect">
            <a:avLst/>
          </a:prstGeom>
          <a:noFill/>
          <a:ln w="12700">
            <a:noFill/>
            <a:miter lim="800000"/>
            <a:headEnd/>
            <a:tailEnd/>
          </a:ln>
        </p:spPr>
        <p:txBody>
          <a:bodyPr wrap="none">
            <a:spAutoFit/>
          </a:bodyPr>
          <a:lstStyle/>
          <a:p>
            <a:r>
              <a:rPr lang="en-IE" sz="2800"/>
              <a:t>Simple</a:t>
            </a:r>
            <a:br>
              <a:rPr lang="en-IE" sz="2800"/>
            </a:br>
            <a:r>
              <a:rPr lang="en-IE" sz="2800"/>
              <a:t>Laplacian</a:t>
            </a:r>
            <a:endParaRPr lang="en-US" sz="2800"/>
          </a:p>
        </p:txBody>
      </p:sp>
      <p:sp>
        <p:nvSpPr>
          <p:cNvPr id="56331" name="Text Box 49"/>
          <p:cNvSpPr txBox="1">
            <a:spLocks noChangeArrowheads="1"/>
          </p:cNvSpPr>
          <p:nvPr/>
        </p:nvSpPr>
        <p:spPr bwMode="auto">
          <a:xfrm>
            <a:off x="6478588" y="2860675"/>
            <a:ext cx="1711325" cy="946150"/>
          </a:xfrm>
          <a:prstGeom prst="rect">
            <a:avLst/>
          </a:prstGeom>
          <a:noFill/>
          <a:ln w="12700">
            <a:noFill/>
            <a:miter lim="800000"/>
            <a:headEnd/>
            <a:tailEnd/>
          </a:ln>
        </p:spPr>
        <p:txBody>
          <a:bodyPr wrap="none">
            <a:spAutoFit/>
          </a:bodyPr>
          <a:lstStyle/>
          <a:p>
            <a:r>
              <a:rPr lang="en-IE" sz="2800"/>
              <a:t>Variant of</a:t>
            </a:r>
            <a:br>
              <a:rPr lang="en-IE" sz="2800"/>
            </a:br>
            <a:r>
              <a:rPr lang="en-IE" sz="2800"/>
              <a:t>Laplacian</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869393D-3717-464E-9EF8-E0175B4E33E9}" type="slidenum">
              <a:rPr lang="en-US"/>
              <a:pPr/>
              <a:t>35</a:t>
            </a:fld>
            <a:endParaRPr lang="en-US"/>
          </a:p>
        </p:txBody>
      </p:sp>
      <p:sp>
        <p:nvSpPr>
          <p:cNvPr id="76802" name="Text Box 2"/>
          <p:cNvSpPr txBox="1">
            <a:spLocks noChangeArrowheads="1"/>
          </p:cNvSpPr>
          <p:nvPr/>
        </p:nvSpPr>
        <p:spPr bwMode="auto">
          <a:xfrm>
            <a:off x="212725" y="219075"/>
            <a:ext cx="8855075" cy="6442075"/>
          </a:xfrm>
          <a:prstGeom prst="rect">
            <a:avLst/>
          </a:prstGeom>
          <a:noFill/>
          <a:ln w="9525">
            <a:noFill/>
            <a:miter lim="800000"/>
            <a:headEnd/>
            <a:tailEnd/>
          </a:ln>
          <a:effectLst/>
        </p:spPr>
        <p:txBody>
          <a:bodyPr>
            <a:spAutoFit/>
          </a:bodyPr>
          <a:lstStyle/>
          <a:p>
            <a:r>
              <a:rPr lang="en-US" sz="2600" b="1">
                <a:solidFill>
                  <a:srgbClr val="006600"/>
                </a:solidFill>
              </a:rPr>
              <a:t>Linear Spatial Filter</a:t>
            </a:r>
          </a:p>
          <a:p>
            <a:r>
              <a:rPr lang="en-US" sz="2600"/>
              <a:t>The MATLAB Toolbox supports a number of predefined 2-D linear filters.  The </a:t>
            </a:r>
            <a:r>
              <a:rPr lang="en-US" sz="2600" i="1"/>
              <a:t>fspecial </a:t>
            </a:r>
            <a:r>
              <a:rPr lang="en-US" sz="2600"/>
              <a:t>generates a filter mask </a:t>
            </a:r>
            <a:r>
              <a:rPr lang="en-US" sz="2600" i="1"/>
              <a:t>w</a:t>
            </a:r>
            <a:endParaRPr lang="en-US" sz="2600"/>
          </a:p>
          <a:p>
            <a:r>
              <a:rPr lang="en-US" sz="2600" i="1"/>
              <a:t>w = fspecial(‘type’, parameters)</a:t>
            </a:r>
            <a:endParaRPr lang="en-US" sz="2600"/>
          </a:p>
          <a:p>
            <a:r>
              <a:rPr lang="en-US" sz="2600"/>
              <a:t>Where </a:t>
            </a:r>
            <a:r>
              <a:rPr lang="en-US" sz="2600" i="1"/>
              <a:t>type</a:t>
            </a:r>
            <a:r>
              <a:rPr lang="en-US" sz="2600"/>
              <a:t> specifies the filter type, and </a:t>
            </a:r>
            <a:r>
              <a:rPr lang="en-US" sz="2600" i="1"/>
              <a:t>parameters </a:t>
            </a:r>
            <a:r>
              <a:rPr lang="en-US" sz="2600"/>
              <a:t>further define the specified filter.  </a:t>
            </a:r>
          </a:p>
          <a:p>
            <a:r>
              <a:rPr lang="en-US" sz="2600"/>
              <a:t>Possible values for TYPE are:</a:t>
            </a:r>
          </a:p>
          <a:p>
            <a:r>
              <a:rPr lang="en-US" sz="2600"/>
              <a:t>'average'   	averaging filter</a:t>
            </a:r>
          </a:p>
          <a:p>
            <a:r>
              <a:rPr lang="en-US" sz="2600"/>
              <a:t>'disk'      	circular averaging filter</a:t>
            </a:r>
          </a:p>
          <a:p>
            <a:r>
              <a:rPr lang="en-US" sz="2600"/>
              <a:t>'gaussian'  	Gaussian lowpass filter</a:t>
            </a:r>
          </a:p>
          <a:p>
            <a:r>
              <a:rPr lang="en-US" sz="2600"/>
              <a:t>'laplacian' 	filter approximating the 2-D Laplacian operator</a:t>
            </a:r>
          </a:p>
          <a:p>
            <a:r>
              <a:rPr lang="en-US" sz="2600"/>
              <a:t>'log'       	Laplacian of Gaussian filter</a:t>
            </a:r>
          </a:p>
          <a:p>
            <a:r>
              <a:rPr lang="en-US" sz="2600"/>
              <a:t>'motion'    	motion filter</a:t>
            </a:r>
          </a:p>
          <a:p>
            <a:r>
              <a:rPr lang="en-US" sz="2600"/>
              <a:t>'prewitt'   	Prewitt horizontal edge-emphasizing filter</a:t>
            </a:r>
          </a:p>
          <a:p>
            <a:r>
              <a:rPr lang="en-US" sz="2600"/>
              <a:t>'sobel'     	Sobel horizontal edge-emphasizing filter</a:t>
            </a:r>
          </a:p>
          <a:p>
            <a:r>
              <a:rPr lang="en-US" sz="2600"/>
              <a:t>'unsharp'   	unsharp contrast enhancement filter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9B72596-0774-4E60-A3C1-EF032520090F}" type="slidenum">
              <a:rPr lang="en-US"/>
              <a:pPr/>
              <a:t>36</a:t>
            </a:fld>
            <a:endParaRPr lang="en-US"/>
          </a:p>
        </p:txBody>
      </p:sp>
      <p:graphicFrame>
        <p:nvGraphicFramePr>
          <p:cNvPr id="94210" name="Object 2"/>
          <p:cNvGraphicFramePr>
            <a:graphicFrameLocks noChangeAspect="1"/>
          </p:cNvGraphicFramePr>
          <p:nvPr/>
        </p:nvGraphicFramePr>
        <p:xfrm>
          <a:off x="1981200" y="0"/>
          <a:ext cx="6121400" cy="6858000"/>
        </p:xfrm>
        <a:graphic>
          <a:graphicData uri="http://schemas.openxmlformats.org/presentationml/2006/ole">
            <mc:AlternateContent xmlns:mc="http://schemas.openxmlformats.org/markup-compatibility/2006">
              <mc:Choice xmlns:v="urn:schemas-microsoft-com:vml" Requires="v">
                <p:oleObj name="CorelPhotoPaint.Image.11" r:id="rId2" imgW="4420759" imgH="4952800" progId="">
                  <p:embed/>
                </p:oleObj>
              </mc:Choice>
              <mc:Fallback>
                <p:oleObj name="CorelPhotoPaint.Image.11" r:id="rId2" imgW="4420759" imgH="4952800" progId="">
                  <p:embed/>
                  <p:pic>
                    <p:nvPicPr>
                      <p:cNvPr id="942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6121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974941B-B1B9-47DE-88F6-45C67960F98F}" type="slidenum">
              <a:rPr lang="en-US"/>
              <a:pPr/>
              <a:t>37</a:t>
            </a:fld>
            <a:endParaRPr lang="en-US"/>
          </a:p>
        </p:txBody>
      </p:sp>
      <p:sp>
        <p:nvSpPr>
          <p:cNvPr id="95234" name="Text Box 2"/>
          <p:cNvSpPr txBox="1">
            <a:spLocks noChangeArrowheads="1"/>
          </p:cNvSpPr>
          <p:nvPr/>
        </p:nvSpPr>
        <p:spPr bwMode="auto">
          <a:xfrm>
            <a:off x="288925" y="269875"/>
            <a:ext cx="8626475" cy="5643563"/>
          </a:xfrm>
          <a:prstGeom prst="rect">
            <a:avLst/>
          </a:prstGeom>
          <a:noFill/>
          <a:ln w="9525">
            <a:noFill/>
            <a:miter lim="800000"/>
            <a:headEnd/>
            <a:tailEnd/>
          </a:ln>
          <a:effectLst/>
        </p:spPr>
        <p:txBody>
          <a:bodyPr>
            <a:spAutoFit/>
          </a:bodyPr>
          <a:lstStyle/>
          <a:p>
            <a:r>
              <a:rPr lang="en-US" sz="2800" b="1">
                <a:solidFill>
                  <a:srgbClr val="006600"/>
                </a:solidFill>
              </a:rPr>
              <a:t>Nonlinear Spatial Filters</a:t>
            </a:r>
          </a:p>
          <a:p>
            <a:endParaRPr lang="en-US" sz="2800" b="1">
              <a:solidFill>
                <a:srgbClr val="006600"/>
              </a:solidFill>
            </a:endParaRPr>
          </a:p>
          <a:p>
            <a:r>
              <a:rPr lang="en-US" sz="2800"/>
              <a:t>In MATLAB, the function </a:t>
            </a:r>
            <a:r>
              <a:rPr lang="en-US" sz="2800" i="1"/>
              <a:t>ordfilt2</a:t>
            </a:r>
            <a:r>
              <a:rPr lang="en-US" sz="2800"/>
              <a:t> is used to generate </a:t>
            </a:r>
            <a:r>
              <a:rPr lang="en-US" sz="2800" i="1"/>
              <a:t>order-statistic filters </a:t>
            </a:r>
            <a:r>
              <a:rPr lang="en-US" sz="2800"/>
              <a:t>(also called </a:t>
            </a:r>
            <a:r>
              <a:rPr lang="en-US" sz="2800" i="1"/>
              <a:t>rank filters</a:t>
            </a:r>
            <a:r>
              <a:rPr lang="en-US" sz="2800"/>
              <a:t>).   These contain nonlinear spatial filters whose response is based on ordering (ranking) the pixels contained in an image neighborhood and then replacing the value of the center pixel in the neighborhood with the value determined by the ranking result.  </a:t>
            </a:r>
          </a:p>
          <a:p>
            <a:endParaRPr lang="en-US" sz="2800"/>
          </a:p>
          <a:p>
            <a:r>
              <a:rPr lang="en-US" sz="2800"/>
              <a:t>The syntax for this type of filter is:</a:t>
            </a:r>
          </a:p>
          <a:p>
            <a:r>
              <a:rPr lang="en-US" sz="2800" i="1"/>
              <a:t>g = ordfilt2(f, order, domain)</a:t>
            </a:r>
          </a:p>
          <a:p>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E37F7C-AB9A-4CCE-AFE0-BECB00E12D17}" type="slidenum">
              <a:rPr lang="en-US" altLang="en-US"/>
              <a:pPr/>
              <a:t>38</a:t>
            </a:fld>
            <a:endParaRPr lang="en-US" altLang="en-US"/>
          </a:p>
        </p:txBody>
      </p:sp>
      <p:sp>
        <p:nvSpPr>
          <p:cNvPr id="886786" name="Rectangle 2"/>
          <p:cNvSpPr>
            <a:spLocks noGrp="1" noChangeArrowheads="1"/>
          </p:cNvSpPr>
          <p:nvPr>
            <p:ph type="title"/>
          </p:nvPr>
        </p:nvSpPr>
        <p:spPr/>
        <p:txBody>
          <a:bodyPr/>
          <a:lstStyle/>
          <a:p>
            <a:r>
              <a:rPr lang="en-US" dirty="0"/>
              <a:t>Spatial Filtering: Median Filter</a:t>
            </a:r>
          </a:p>
        </p:txBody>
      </p:sp>
      <p:sp>
        <p:nvSpPr>
          <p:cNvPr id="886787" name="Rectangle 3"/>
          <p:cNvSpPr>
            <a:spLocks noChangeArrowheads="1"/>
          </p:cNvSpPr>
          <p:nvPr/>
        </p:nvSpPr>
        <p:spPr bwMode="auto">
          <a:xfrm>
            <a:off x="714375" y="1381125"/>
            <a:ext cx="7991475" cy="3343275"/>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pPr>
            <a:r>
              <a:rPr lang="en-US" sz="2200" dirty="0"/>
              <a:t>Median filters are nonlinear.</a:t>
            </a:r>
          </a:p>
          <a:p>
            <a:pPr marL="342900" indent="-342900">
              <a:spcBef>
                <a:spcPct val="20000"/>
              </a:spcBef>
              <a:buClr>
                <a:schemeClr val="accent1"/>
              </a:buClr>
              <a:buSzPct val="65000"/>
              <a:buFont typeface="Wingdings" pitchFamily="2" charset="2"/>
              <a:buChar char="n"/>
            </a:pPr>
            <a:r>
              <a:rPr lang="en-US" sz="2400" dirty="0"/>
              <a:t>A </a:t>
            </a:r>
            <a:r>
              <a:rPr lang="en-US" sz="2400" b="1" dirty="0"/>
              <a:t>nonlinear</a:t>
            </a:r>
            <a:r>
              <a:rPr lang="en-US" sz="2400" dirty="0"/>
              <a:t> (or </a:t>
            </a:r>
            <a:r>
              <a:rPr lang="en-US" sz="2400" b="1" dirty="0"/>
              <a:t>non</a:t>
            </a:r>
            <a:r>
              <a:rPr lang="en-US" sz="2400" dirty="0"/>
              <a:t>-</a:t>
            </a:r>
            <a:r>
              <a:rPr lang="en-US" sz="2400" b="1" dirty="0"/>
              <a:t>linear</a:t>
            </a:r>
            <a:r>
              <a:rPr lang="en-US" sz="2400" dirty="0"/>
              <a:t>) </a:t>
            </a:r>
            <a:r>
              <a:rPr lang="en-US" sz="2400" b="1" dirty="0"/>
              <a:t>filter</a:t>
            </a:r>
            <a:r>
              <a:rPr lang="en-US" sz="2400" dirty="0"/>
              <a:t> is a </a:t>
            </a:r>
            <a:r>
              <a:rPr lang="en-US" sz="2400" b="1" dirty="0"/>
              <a:t>filter</a:t>
            </a:r>
            <a:r>
              <a:rPr lang="en-US" sz="2400" dirty="0"/>
              <a:t> whose output is not a </a:t>
            </a:r>
            <a:r>
              <a:rPr lang="en-US" sz="2400" b="1" dirty="0"/>
              <a:t>linear</a:t>
            </a:r>
            <a:r>
              <a:rPr lang="en-US" sz="2400" dirty="0"/>
              <a:t> function of its input.</a:t>
            </a:r>
            <a:endParaRPr lang="en-US" sz="2200" dirty="0"/>
          </a:p>
          <a:p>
            <a:pPr marL="342900" indent="-342900" eaLnBrk="1" hangingPunct="1">
              <a:spcBef>
                <a:spcPct val="20000"/>
              </a:spcBef>
              <a:buClr>
                <a:schemeClr val="accent1"/>
              </a:buClr>
              <a:buSzPct val="65000"/>
              <a:buFont typeface="Wingdings" pitchFamily="2" charset="2"/>
              <a:buChar char="n"/>
            </a:pPr>
            <a:r>
              <a:rPr lang="en-US" sz="2200" dirty="0"/>
              <a:t>Median filtering reduces noise without blurring edges and other sharp details.</a:t>
            </a:r>
          </a:p>
          <a:p>
            <a:pPr marL="342900" indent="-342900" eaLnBrk="1" hangingPunct="1">
              <a:spcBef>
                <a:spcPct val="20000"/>
              </a:spcBef>
              <a:buClr>
                <a:schemeClr val="accent1"/>
              </a:buClr>
              <a:buSzPct val="65000"/>
              <a:buFont typeface="Wingdings" pitchFamily="2" charset="2"/>
              <a:buChar char="n"/>
            </a:pPr>
            <a:r>
              <a:rPr lang="en-US" sz="2200" dirty="0"/>
              <a:t>Median filtering is particularly effective when the noise pattern consists of strong, spike like components. (Salt-and-pepper noise.)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08A9C50D-0E11-4593-B263-22FEB1B9EFE4}" type="slidenum">
              <a:rPr lang="en-US" altLang="en-US"/>
              <a:pPr/>
              <a:t>39</a:t>
            </a:fld>
            <a:endParaRPr lang="en-US" altLang="en-US"/>
          </a:p>
        </p:txBody>
      </p:sp>
      <p:sp>
        <p:nvSpPr>
          <p:cNvPr id="885762" name="Rectangle 2"/>
          <p:cNvSpPr>
            <a:spLocks noGrp="1" noChangeArrowheads="1"/>
          </p:cNvSpPr>
          <p:nvPr>
            <p:ph type="title"/>
          </p:nvPr>
        </p:nvSpPr>
        <p:spPr/>
        <p:txBody>
          <a:bodyPr/>
          <a:lstStyle/>
          <a:p>
            <a:r>
              <a:rPr lang="en-US"/>
              <a:t>Spatial Filtering</a:t>
            </a:r>
          </a:p>
        </p:txBody>
      </p:sp>
      <p:sp>
        <p:nvSpPr>
          <p:cNvPr id="885763" name="Rectangle 3"/>
          <p:cNvSpPr>
            <a:spLocks noChangeArrowheads="1"/>
          </p:cNvSpPr>
          <p:nvPr/>
        </p:nvSpPr>
        <p:spPr bwMode="auto">
          <a:xfrm>
            <a:off x="714375" y="1381125"/>
            <a:ext cx="7810500" cy="549275"/>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pPr>
            <a:r>
              <a:rPr lang="en-US" sz="2200"/>
              <a:t>Median Filter</a:t>
            </a:r>
          </a:p>
        </p:txBody>
      </p:sp>
      <p:graphicFrame>
        <p:nvGraphicFramePr>
          <p:cNvPr id="885764" name="Object 4"/>
          <p:cNvGraphicFramePr>
            <a:graphicFrameLocks noChangeAspect="1"/>
          </p:cNvGraphicFramePr>
          <p:nvPr/>
        </p:nvGraphicFramePr>
        <p:xfrm>
          <a:off x="1303338" y="1985963"/>
          <a:ext cx="1222375" cy="877887"/>
        </p:xfrm>
        <a:graphic>
          <a:graphicData uri="http://schemas.openxmlformats.org/presentationml/2006/ole">
            <mc:AlternateContent xmlns:mc="http://schemas.openxmlformats.org/markup-compatibility/2006">
              <mc:Choice xmlns:v="urn:schemas-microsoft-com:vml" Requires="v">
                <p:oleObj name="Equation" r:id="rId2" imgW="990360" imgH="711000" progId="">
                  <p:embed/>
                </p:oleObj>
              </mc:Choice>
              <mc:Fallback>
                <p:oleObj name="Equation" r:id="rId2" imgW="990360" imgH="711000" progId="">
                  <p:embed/>
                  <p:pic>
                    <p:nvPicPr>
                      <p:cNvPr id="8857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1985963"/>
                        <a:ext cx="1222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5765" name="Text Box 5"/>
          <p:cNvSpPr txBox="1">
            <a:spLocks noChangeArrowheads="1"/>
          </p:cNvSpPr>
          <p:nvPr/>
        </p:nvSpPr>
        <p:spPr bwMode="auto">
          <a:xfrm>
            <a:off x="3505200" y="2217738"/>
            <a:ext cx="3803650" cy="366712"/>
          </a:xfrm>
          <a:prstGeom prst="rect">
            <a:avLst/>
          </a:prstGeom>
          <a:noFill/>
          <a:ln w="9525">
            <a:noFill/>
            <a:miter lim="800000"/>
            <a:headEnd/>
            <a:tailEnd/>
          </a:ln>
          <a:effectLst/>
        </p:spPr>
        <p:txBody>
          <a:bodyPr wrap="none">
            <a:spAutoFit/>
          </a:bodyPr>
          <a:lstStyle/>
          <a:p>
            <a:r>
              <a:rPr lang="en-US" dirty="0"/>
              <a:t>Sort: (10 10 10 20 25 75 85 90 100)</a:t>
            </a:r>
          </a:p>
        </p:txBody>
      </p:sp>
      <p:sp>
        <p:nvSpPr>
          <p:cNvPr id="885766" name="Oval 6"/>
          <p:cNvSpPr>
            <a:spLocks noChangeArrowheads="1"/>
          </p:cNvSpPr>
          <p:nvPr/>
        </p:nvSpPr>
        <p:spPr bwMode="auto">
          <a:xfrm>
            <a:off x="5267325" y="2105025"/>
            <a:ext cx="352425" cy="600075"/>
          </a:xfrm>
          <a:prstGeom prst="ellipse">
            <a:avLst/>
          </a:prstGeom>
          <a:noFill/>
          <a:ln w="28575">
            <a:solidFill>
              <a:srgbClr val="FF0000"/>
            </a:solidFill>
            <a:round/>
            <a:headEnd/>
            <a:tailEnd/>
          </a:ln>
          <a:effectLst/>
        </p:spPr>
        <p:txBody>
          <a:bodyPr wrap="none" anchor="ctr"/>
          <a:lstStyle/>
          <a:p>
            <a:endParaRPr lang="en-US"/>
          </a:p>
        </p:txBody>
      </p:sp>
      <p:sp>
        <p:nvSpPr>
          <p:cNvPr id="885767" name="AutoShape 7"/>
          <p:cNvSpPr>
            <a:spLocks noChangeArrowheads="1"/>
          </p:cNvSpPr>
          <p:nvPr/>
        </p:nvSpPr>
        <p:spPr bwMode="auto">
          <a:xfrm>
            <a:off x="2781300" y="2362200"/>
            <a:ext cx="419100" cy="114300"/>
          </a:xfrm>
          <a:prstGeom prst="rightArrow">
            <a:avLst>
              <a:gd name="adj1" fmla="val 50000"/>
              <a:gd name="adj2" fmla="val 91667"/>
            </a:avLst>
          </a:prstGeom>
          <a:solidFill>
            <a:schemeClr val="tx2"/>
          </a:solidFill>
          <a:ln w="9525">
            <a:solidFill>
              <a:schemeClr val="tx2"/>
            </a:solidFill>
            <a:miter lim="800000"/>
            <a:headEnd/>
            <a:tailEnd/>
          </a:ln>
          <a:effectLst/>
        </p:spPr>
        <p:txBody>
          <a:bodyPr wrap="none" anchor="ctr"/>
          <a:lstStyle/>
          <a:p>
            <a:endParaRPr lang="en-US"/>
          </a:p>
        </p:txBody>
      </p:sp>
      <p:sp>
        <p:nvSpPr>
          <p:cNvPr id="885768" name="Text Box 8"/>
          <p:cNvSpPr txBox="1">
            <a:spLocks noChangeArrowheads="1"/>
          </p:cNvSpPr>
          <p:nvPr/>
        </p:nvSpPr>
        <p:spPr bwMode="auto">
          <a:xfrm>
            <a:off x="2774950" y="3703638"/>
            <a:ext cx="3867150" cy="366712"/>
          </a:xfrm>
          <a:prstGeom prst="rect">
            <a:avLst/>
          </a:prstGeom>
          <a:noFill/>
          <a:ln w="9525">
            <a:noFill/>
            <a:miter lim="800000"/>
            <a:headEnd/>
            <a:tailEnd/>
          </a:ln>
          <a:effectLst/>
        </p:spPr>
        <p:txBody>
          <a:bodyPr wrap="none">
            <a:spAutoFit/>
          </a:bodyPr>
          <a:lstStyle/>
          <a:p>
            <a:r>
              <a:rPr lang="en-US" dirty="0"/>
              <a:t>100  100 100 100  10  10  10  10  10</a:t>
            </a:r>
          </a:p>
        </p:txBody>
      </p:sp>
      <p:sp>
        <p:nvSpPr>
          <p:cNvPr id="885769" name="Rectangle 9"/>
          <p:cNvSpPr>
            <a:spLocks noChangeArrowheads="1"/>
          </p:cNvSpPr>
          <p:nvPr/>
        </p:nvSpPr>
        <p:spPr bwMode="auto">
          <a:xfrm>
            <a:off x="714375" y="3086100"/>
            <a:ext cx="7810500" cy="549275"/>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pPr>
            <a:r>
              <a:rPr lang="en-US" sz="2200"/>
              <a:t>Example</a:t>
            </a:r>
          </a:p>
        </p:txBody>
      </p:sp>
      <p:sp>
        <p:nvSpPr>
          <p:cNvPr id="885770" name="Text Box 10"/>
          <p:cNvSpPr txBox="1">
            <a:spLocks noChangeArrowheads="1"/>
          </p:cNvSpPr>
          <p:nvPr/>
        </p:nvSpPr>
        <p:spPr bwMode="auto">
          <a:xfrm>
            <a:off x="1108075" y="3694113"/>
            <a:ext cx="1603324" cy="369332"/>
          </a:xfrm>
          <a:prstGeom prst="rect">
            <a:avLst/>
          </a:prstGeom>
          <a:noFill/>
          <a:ln w="9525">
            <a:noFill/>
            <a:miter lim="800000"/>
            <a:headEnd/>
            <a:tailEnd/>
          </a:ln>
          <a:effectLst/>
        </p:spPr>
        <p:txBody>
          <a:bodyPr wrap="none">
            <a:spAutoFit/>
          </a:bodyPr>
          <a:lstStyle/>
          <a:p>
            <a:r>
              <a:rPr lang="en-US" b="1" dirty="0"/>
              <a:t>Original signal:</a:t>
            </a:r>
          </a:p>
        </p:txBody>
      </p:sp>
      <p:sp>
        <p:nvSpPr>
          <p:cNvPr id="885771" name="Text Box 11"/>
          <p:cNvSpPr txBox="1">
            <a:spLocks noChangeArrowheads="1"/>
          </p:cNvSpPr>
          <p:nvPr/>
        </p:nvSpPr>
        <p:spPr bwMode="auto">
          <a:xfrm>
            <a:off x="2765425" y="4217988"/>
            <a:ext cx="3867150" cy="366712"/>
          </a:xfrm>
          <a:prstGeom prst="rect">
            <a:avLst/>
          </a:prstGeom>
          <a:noFill/>
          <a:ln w="9525">
            <a:noFill/>
            <a:miter lim="800000"/>
            <a:headEnd/>
            <a:tailEnd/>
          </a:ln>
          <a:effectLst/>
        </p:spPr>
        <p:txBody>
          <a:bodyPr wrap="none">
            <a:spAutoFit/>
          </a:bodyPr>
          <a:lstStyle/>
          <a:p>
            <a:r>
              <a:rPr lang="en-US" dirty="0"/>
              <a:t>100  103 100 100  10    9  10  11  10</a:t>
            </a:r>
          </a:p>
        </p:txBody>
      </p:sp>
      <p:sp>
        <p:nvSpPr>
          <p:cNvPr id="885772" name="Text Box 12"/>
          <p:cNvSpPr txBox="1">
            <a:spLocks noChangeArrowheads="1"/>
          </p:cNvSpPr>
          <p:nvPr/>
        </p:nvSpPr>
        <p:spPr bwMode="auto">
          <a:xfrm>
            <a:off x="1327150" y="4208463"/>
            <a:ext cx="1380250" cy="369332"/>
          </a:xfrm>
          <a:prstGeom prst="rect">
            <a:avLst/>
          </a:prstGeom>
          <a:noFill/>
          <a:ln w="9525">
            <a:noFill/>
            <a:miter lim="800000"/>
            <a:headEnd/>
            <a:tailEnd/>
          </a:ln>
          <a:effectLst/>
        </p:spPr>
        <p:txBody>
          <a:bodyPr wrap="none">
            <a:spAutoFit/>
          </a:bodyPr>
          <a:lstStyle/>
          <a:p>
            <a:r>
              <a:rPr lang="en-US" b="1" dirty="0"/>
              <a:t>Noisy signal:</a:t>
            </a:r>
          </a:p>
        </p:txBody>
      </p:sp>
      <p:sp>
        <p:nvSpPr>
          <p:cNvPr id="885773" name="Text Box 13"/>
          <p:cNvSpPr txBox="1">
            <a:spLocks noChangeArrowheads="1"/>
          </p:cNvSpPr>
          <p:nvPr/>
        </p:nvSpPr>
        <p:spPr bwMode="auto">
          <a:xfrm>
            <a:off x="2765425" y="4713288"/>
            <a:ext cx="3486150" cy="366712"/>
          </a:xfrm>
          <a:prstGeom prst="rect">
            <a:avLst/>
          </a:prstGeom>
          <a:noFill/>
          <a:ln w="9525">
            <a:noFill/>
            <a:miter lim="800000"/>
            <a:headEnd/>
            <a:tailEnd/>
          </a:ln>
          <a:effectLst/>
        </p:spPr>
        <p:txBody>
          <a:bodyPr wrap="none">
            <a:spAutoFit/>
          </a:bodyPr>
          <a:lstStyle/>
          <a:p>
            <a:r>
              <a:rPr lang="en-US" dirty="0"/>
              <a:t>        101 101   70  40  10  10  10</a:t>
            </a:r>
          </a:p>
        </p:txBody>
      </p:sp>
      <p:sp>
        <p:nvSpPr>
          <p:cNvPr id="885774" name="Text Box 14"/>
          <p:cNvSpPr txBox="1">
            <a:spLocks noChangeArrowheads="1"/>
          </p:cNvSpPr>
          <p:nvPr/>
        </p:nvSpPr>
        <p:spPr bwMode="auto">
          <a:xfrm>
            <a:off x="793750" y="4703763"/>
            <a:ext cx="2193925" cy="366712"/>
          </a:xfrm>
          <a:prstGeom prst="rect">
            <a:avLst/>
          </a:prstGeom>
          <a:noFill/>
          <a:ln w="9525">
            <a:noFill/>
            <a:miter lim="800000"/>
            <a:headEnd/>
            <a:tailEnd/>
          </a:ln>
          <a:effectLst/>
        </p:spPr>
        <p:txBody>
          <a:bodyPr>
            <a:spAutoFit/>
          </a:bodyPr>
          <a:lstStyle/>
          <a:p>
            <a:r>
              <a:rPr lang="en-US" b="1" dirty="0"/>
              <a:t>Filter by [ 1 1 1]/3:</a:t>
            </a:r>
          </a:p>
        </p:txBody>
      </p:sp>
      <p:sp>
        <p:nvSpPr>
          <p:cNvPr id="885775" name="Text Box 15"/>
          <p:cNvSpPr txBox="1">
            <a:spLocks noChangeArrowheads="1"/>
          </p:cNvSpPr>
          <p:nvPr/>
        </p:nvSpPr>
        <p:spPr bwMode="auto">
          <a:xfrm>
            <a:off x="2765425" y="5294313"/>
            <a:ext cx="3486150" cy="366712"/>
          </a:xfrm>
          <a:prstGeom prst="rect">
            <a:avLst/>
          </a:prstGeom>
          <a:noFill/>
          <a:ln w="9525">
            <a:noFill/>
            <a:miter lim="800000"/>
            <a:headEnd/>
            <a:tailEnd/>
          </a:ln>
          <a:effectLst/>
        </p:spPr>
        <p:txBody>
          <a:bodyPr wrap="none">
            <a:spAutoFit/>
          </a:bodyPr>
          <a:lstStyle/>
          <a:p>
            <a:r>
              <a:rPr lang="en-US" dirty="0"/>
              <a:t>        100 100 100  10  10  10  10</a:t>
            </a:r>
          </a:p>
        </p:txBody>
      </p:sp>
      <p:sp>
        <p:nvSpPr>
          <p:cNvPr id="885776" name="Text Box 16"/>
          <p:cNvSpPr txBox="1">
            <a:spLocks noChangeArrowheads="1"/>
          </p:cNvSpPr>
          <p:nvPr/>
        </p:nvSpPr>
        <p:spPr bwMode="auto">
          <a:xfrm>
            <a:off x="457200" y="5269468"/>
            <a:ext cx="2825750" cy="369332"/>
          </a:xfrm>
          <a:prstGeom prst="rect">
            <a:avLst/>
          </a:prstGeom>
          <a:noFill/>
          <a:ln w="9525">
            <a:noFill/>
            <a:miter lim="800000"/>
            <a:headEnd/>
            <a:tailEnd/>
          </a:ln>
          <a:effectLst/>
        </p:spPr>
        <p:txBody>
          <a:bodyPr wrap="square">
            <a:spAutoFit/>
          </a:bodyPr>
          <a:lstStyle/>
          <a:p>
            <a:r>
              <a:rPr lang="en-US" b="1" dirty="0"/>
              <a:t>Filter by 1x3 median filter: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IE" dirty="0"/>
              <a:t>Spatial Filtering: Smoothing (Low-pass)</a:t>
            </a:r>
            <a:endParaRPr lang="en-US" dirty="0"/>
          </a:p>
        </p:txBody>
      </p:sp>
      <p:grpSp>
        <p:nvGrpSpPr>
          <p:cNvPr id="2" name="Group 304"/>
          <p:cNvGrpSpPr>
            <a:grpSpLocks/>
          </p:cNvGrpSpPr>
          <p:nvPr/>
        </p:nvGrpSpPr>
        <p:grpSpPr bwMode="auto">
          <a:xfrm>
            <a:off x="7140575" y="1425575"/>
            <a:ext cx="1568450" cy="1560513"/>
            <a:chOff x="3696" y="2149"/>
            <a:chExt cx="988" cy="983"/>
          </a:xfrm>
        </p:grpSpPr>
        <p:sp>
          <p:nvSpPr>
            <p:cNvPr id="35108" name="Rectangle 266"/>
            <p:cNvSpPr>
              <a:spLocks noChangeArrowheads="1"/>
            </p:cNvSpPr>
            <p:nvPr/>
          </p:nvSpPr>
          <p:spPr bwMode="auto">
            <a:xfrm>
              <a:off x="3696" y="2149"/>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09" name="Rectangle 267"/>
            <p:cNvSpPr>
              <a:spLocks noChangeArrowheads="1"/>
            </p:cNvSpPr>
            <p:nvPr/>
          </p:nvSpPr>
          <p:spPr bwMode="auto">
            <a:xfrm>
              <a:off x="4025" y="2149"/>
              <a:ext cx="330"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0" name="Rectangle 268"/>
            <p:cNvSpPr>
              <a:spLocks noChangeArrowheads="1"/>
            </p:cNvSpPr>
            <p:nvPr/>
          </p:nvSpPr>
          <p:spPr bwMode="auto">
            <a:xfrm>
              <a:off x="4355" y="2149"/>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1" name="Rectangle 269"/>
            <p:cNvSpPr>
              <a:spLocks noChangeArrowheads="1"/>
            </p:cNvSpPr>
            <p:nvPr/>
          </p:nvSpPr>
          <p:spPr bwMode="auto">
            <a:xfrm>
              <a:off x="3696" y="2474"/>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2" name="Rectangle 270"/>
            <p:cNvSpPr>
              <a:spLocks noChangeArrowheads="1"/>
            </p:cNvSpPr>
            <p:nvPr/>
          </p:nvSpPr>
          <p:spPr bwMode="auto">
            <a:xfrm>
              <a:off x="4025" y="2474"/>
              <a:ext cx="330" cy="329"/>
            </a:xfrm>
            <a:prstGeom prst="rect">
              <a:avLst/>
            </a:prstGeom>
            <a:solidFill>
              <a:srgbClr val="000080">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l-GR" sz="2400" baseline="-25000"/>
            </a:p>
          </p:txBody>
        </p:sp>
        <p:sp>
          <p:nvSpPr>
            <p:cNvPr id="35113" name="Rectangle 271"/>
            <p:cNvSpPr>
              <a:spLocks noChangeArrowheads="1"/>
            </p:cNvSpPr>
            <p:nvPr/>
          </p:nvSpPr>
          <p:spPr bwMode="auto">
            <a:xfrm>
              <a:off x="4355" y="2474"/>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4" name="Rectangle 272"/>
            <p:cNvSpPr>
              <a:spLocks noChangeArrowheads="1"/>
            </p:cNvSpPr>
            <p:nvPr/>
          </p:nvSpPr>
          <p:spPr bwMode="auto">
            <a:xfrm>
              <a:off x="3696" y="2803"/>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5" name="Rectangle 273"/>
            <p:cNvSpPr>
              <a:spLocks noChangeArrowheads="1"/>
            </p:cNvSpPr>
            <p:nvPr/>
          </p:nvSpPr>
          <p:spPr bwMode="auto">
            <a:xfrm>
              <a:off x="4025" y="2803"/>
              <a:ext cx="330"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sp>
          <p:nvSpPr>
            <p:cNvPr id="35116" name="Rectangle 274"/>
            <p:cNvSpPr>
              <a:spLocks noChangeArrowheads="1"/>
            </p:cNvSpPr>
            <p:nvPr/>
          </p:nvSpPr>
          <p:spPr bwMode="auto">
            <a:xfrm>
              <a:off x="4355" y="2803"/>
              <a:ext cx="329" cy="329"/>
            </a:xfrm>
            <a:prstGeom prst="rect">
              <a:avLst/>
            </a:prstGeom>
            <a:solidFill>
              <a:srgbClr val="99CCFF">
                <a:alpha val="18823"/>
              </a:srgbClr>
            </a:solidFill>
            <a:ln w="25400">
              <a:solidFill>
                <a:srgbClr val="000080"/>
              </a:solidFill>
              <a:miter lim="800000"/>
              <a:headEnd/>
              <a:tailEnd/>
            </a:ln>
          </p:spPr>
          <p:txBody>
            <a:bodyPr wrap="none" anchor="ctr"/>
            <a:lstStyle/>
            <a:p>
              <a:pPr algn="ctr"/>
              <a:r>
                <a:rPr lang="en-IE" sz="2400" baseline="30000"/>
                <a:t>1</a:t>
              </a:r>
              <a:r>
                <a:rPr lang="en-IE" sz="2400"/>
                <a:t>/</a:t>
              </a:r>
              <a:r>
                <a:rPr lang="en-IE" sz="2400" baseline="-25000"/>
                <a:t>9</a:t>
              </a:r>
              <a:endParaRPr lang="en-US" sz="2400" baseline="-25000"/>
            </a:p>
          </p:txBody>
        </p:sp>
      </p:grpSp>
      <p:grpSp>
        <p:nvGrpSpPr>
          <p:cNvPr id="3" name="Group 593"/>
          <p:cNvGrpSpPr>
            <a:grpSpLocks/>
          </p:cNvGrpSpPr>
          <p:nvPr/>
        </p:nvGrpSpPr>
        <p:grpSpPr bwMode="auto">
          <a:xfrm>
            <a:off x="523875" y="1624013"/>
            <a:ext cx="3625850" cy="3384550"/>
            <a:chOff x="330" y="1023"/>
            <a:chExt cx="2284" cy="2132"/>
          </a:xfrm>
        </p:grpSpPr>
        <p:sp>
          <p:nvSpPr>
            <p:cNvPr id="34868" name="Rectangle 308"/>
            <p:cNvSpPr>
              <a:spLocks noChangeArrowheads="1"/>
            </p:cNvSpPr>
            <p:nvPr/>
          </p:nvSpPr>
          <p:spPr bwMode="auto">
            <a:xfrm>
              <a:off x="330"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69" name="Rectangle 309"/>
            <p:cNvSpPr>
              <a:spLocks noChangeArrowheads="1"/>
            </p:cNvSpPr>
            <p:nvPr/>
          </p:nvSpPr>
          <p:spPr bwMode="auto">
            <a:xfrm>
              <a:off x="474"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0" name="Rectangle 310"/>
            <p:cNvSpPr>
              <a:spLocks noChangeArrowheads="1"/>
            </p:cNvSpPr>
            <p:nvPr/>
          </p:nvSpPr>
          <p:spPr bwMode="auto">
            <a:xfrm>
              <a:off x="618"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1" name="Rectangle 311"/>
            <p:cNvSpPr>
              <a:spLocks noChangeArrowheads="1"/>
            </p:cNvSpPr>
            <p:nvPr/>
          </p:nvSpPr>
          <p:spPr bwMode="auto">
            <a:xfrm>
              <a:off x="762"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2" name="Rectangle 312"/>
            <p:cNvSpPr>
              <a:spLocks noChangeArrowheads="1"/>
            </p:cNvSpPr>
            <p:nvPr/>
          </p:nvSpPr>
          <p:spPr bwMode="auto">
            <a:xfrm>
              <a:off x="906"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3" name="Rectangle 313"/>
            <p:cNvSpPr>
              <a:spLocks noChangeArrowheads="1"/>
            </p:cNvSpPr>
            <p:nvPr/>
          </p:nvSpPr>
          <p:spPr bwMode="auto">
            <a:xfrm>
              <a:off x="1045"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4" name="Rectangle 314"/>
            <p:cNvSpPr>
              <a:spLocks noChangeArrowheads="1"/>
            </p:cNvSpPr>
            <p:nvPr/>
          </p:nvSpPr>
          <p:spPr bwMode="auto">
            <a:xfrm>
              <a:off x="1189"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5" name="Rectangle 315"/>
            <p:cNvSpPr>
              <a:spLocks noChangeArrowheads="1"/>
            </p:cNvSpPr>
            <p:nvPr/>
          </p:nvSpPr>
          <p:spPr bwMode="auto">
            <a:xfrm>
              <a:off x="1333"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6" name="Rectangle 316"/>
            <p:cNvSpPr>
              <a:spLocks noChangeArrowheads="1"/>
            </p:cNvSpPr>
            <p:nvPr/>
          </p:nvSpPr>
          <p:spPr bwMode="auto">
            <a:xfrm>
              <a:off x="1477"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7" name="Rectangle 317"/>
            <p:cNvSpPr>
              <a:spLocks noChangeArrowheads="1"/>
            </p:cNvSpPr>
            <p:nvPr/>
          </p:nvSpPr>
          <p:spPr bwMode="auto">
            <a:xfrm>
              <a:off x="1616"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8" name="Rectangle 318"/>
            <p:cNvSpPr>
              <a:spLocks noChangeArrowheads="1"/>
            </p:cNvSpPr>
            <p:nvPr/>
          </p:nvSpPr>
          <p:spPr bwMode="auto">
            <a:xfrm>
              <a:off x="330"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79" name="Rectangle 319"/>
            <p:cNvSpPr>
              <a:spLocks noChangeArrowheads="1"/>
            </p:cNvSpPr>
            <p:nvPr/>
          </p:nvSpPr>
          <p:spPr bwMode="auto">
            <a:xfrm>
              <a:off x="474"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0" name="Rectangle 320"/>
            <p:cNvSpPr>
              <a:spLocks noChangeArrowheads="1"/>
            </p:cNvSpPr>
            <p:nvPr/>
          </p:nvSpPr>
          <p:spPr bwMode="auto">
            <a:xfrm>
              <a:off x="618"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1" name="Rectangle 321"/>
            <p:cNvSpPr>
              <a:spLocks noChangeArrowheads="1"/>
            </p:cNvSpPr>
            <p:nvPr/>
          </p:nvSpPr>
          <p:spPr bwMode="auto">
            <a:xfrm>
              <a:off x="762"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2" name="Rectangle 322"/>
            <p:cNvSpPr>
              <a:spLocks noChangeArrowheads="1"/>
            </p:cNvSpPr>
            <p:nvPr/>
          </p:nvSpPr>
          <p:spPr bwMode="auto">
            <a:xfrm>
              <a:off x="906"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3" name="Rectangle 323"/>
            <p:cNvSpPr>
              <a:spLocks noChangeArrowheads="1"/>
            </p:cNvSpPr>
            <p:nvPr/>
          </p:nvSpPr>
          <p:spPr bwMode="auto">
            <a:xfrm>
              <a:off x="1045"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4" name="Rectangle 324"/>
            <p:cNvSpPr>
              <a:spLocks noChangeArrowheads="1"/>
            </p:cNvSpPr>
            <p:nvPr/>
          </p:nvSpPr>
          <p:spPr bwMode="auto">
            <a:xfrm>
              <a:off x="1189"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5" name="Rectangle 325"/>
            <p:cNvSpPr>
              <a:spLocks noChangeArrowheads="1"/>
            </p:cNvSpPr>
            <p:nvPr/>
          </p:nvSpPr>
          <p:spPr bwMode="auto">
            <a:xfrm>
              <a:off x="1333"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6" name="Rectangle 326"/>
            <p:cNvSpPr>
              <a:spLocks noChangeArrowheads="1"/>
            </p:cNvSpPr>
            <p:nvPr/>
          </p:nvSpPr>
          <p:spPr bwMode="auto">
            <a:xfrm>
              <a:off x="1477"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7" name="Rectangle 327"/>
            <p:cNvSpPr>
              <a:spLocks noChangeArrowheads="1"/>
            </p:cNvSpPr>
            <p:nvPr/>
          </p:nvSpPr>
          <p:spPr bwMode="auto">
            <a:xfrm>
              <a:off x="1616"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8" name="Rectangle 328"/>
            <p:cNvSpPr>
              <a:spLocks noChangeArrowheads="1"/>
            </p:cNvSpPr>
            <p:nvPr/>
          </p:nvSpPr>
          <p:spPr bwMode="auto">
            <a:xfrm>
              <a:off x="330"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89" name="Rectangle 329"/>
            <p:cNvSpPr>
              <a:spLocks noChangeArrowheads="1"/>
            </p:cNvSpPr>
            <p:nvPr/>
          </p:nvSpPr>
          <p:spPr bwMode="auto">
            <a:xfrm>
              <a:off x="474"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0" name="Rectangle 330"/>
            <p:cNvSpPr>
              <a:spLocks noChangeArrowheads="1"/>
            </p:cNvSpPr>
            <p:nvPr/>
          </p:nvSpPr>
          <p:spPr bwMode="auto">
            <a:xfrm>
              <a:off x="618"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1" name="Rectangle 331"/>
            <p:cNvSpPr>
              <a:spLocks noChangeArrowheads="1"/>
            </p:cNvSpPr>
            <p:nvPr/>
          </p:nvSpPr>
          <p:spPr bwMode="auto">
            <a:xfrm>
              <a:off x="762"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2" name="Rectangle 332"/>
            <p:cNvSpPr>
              <a:spLocks noChangeArrowheads="1"/>
            </p:cNvSpPr>
            <p:nvPr/>
          </p:nvSpPr>
          <p:spPr bwMode="auto">
            <a:xfrm>
              <a:off x="906"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3" name="Rectangle 333"/>
            <p:cNvSpPr>
              <a:spLocks noChangeArrowheads="1"/>
            </p:cNvSpPr>
            <p:nvPr/>
          </p:nvSpPr>
          <p:spPr bwMode="auto">
            <a:xfrm>
              <a:off x="1045"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4" name="Rectangle 334"/>
            <p:cNvSpPr>
              <a:spLocks noChangeArrowheads="1"/>
            </p:cNvSpPr>
            <p:nvPr/>
          </p:nvSpPr>
          <p:spPr bwMode="auto">
            <a:xfrm>
              <a:off x="1189"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5" name="Rectangle 335"/>
            <p:cNvSpPr>
              <a:spLocks noChangeArrowheads="1"/>
            </p:cNvSpPr>
            <p:nvPr/>
          </p:nvSpPr>
          <p:spPr bwMode="auto">
            <a:xfrm>
              <a:off x="1333"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6" name="Rectangle 336"/>
            <p:cNvSpPr>
              <a:spLocks noChangeArrowheads="1"/>
            </p:cNvSpPr>
            <p:nvPr/>
          </p:nvSpPr>
          <p:spPr bwMode="auto">
            <a:xfrm>
              <a:off x="1477"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7" name="Rectangle 337"/>
            <p:cNvSpPr>
              <a:spLocks noChangeArrowheads="1"/>
            </p:cNvSpPr>
            <p:nvPr/>
          </p:nvSpPr>
          <p:spPr bwMode="auto">
            <a:xfrm>
              <a:off x="1616"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8" name="Rectangle 338"/>
            <p:cNvSpPr>
              <a:spLocks noChangeArrowheads="1"/>
            </p:cNvSpPr>
            <p:nvPr/>
          </p:nvSpPr>
          <p:spPr bwMode="auto">
            <a:xfrm>
              <a:off x="330"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899" name="Rectangle 339"/>
            <p:cNvSpPr>
              <a:spLocks noChangeArrowheads="1"/>
            </p:cNvSpPr>
            <p:nvPr/>
          </p:nvSpPr>
          <p:spPr bwMode="auto">
            <a:xfrm>
              <a:off x="474"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0" name="Rectangle 340"/>
            <p:cNvSpPr>
              <a:spLocks noChangeArrowheads="1"/>
            </p:cNvSpPr>
            <p:nvPr/>
          </p:nvSpPr>
          <p:spPr bwMode="auto">
            <a:xfrm>
              <a:off x="618"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1" name="Rectangle 341"/>
            <p:cNvSpPr>
              <a:spLocks noChangeArrowheads="1"/>
            </p:cNvSpPr>
            <p:nvPr/>
          </p:nvSpPr>
          <p:spPr bwMode="auto">
            <a:xfrm>
              <a:off x="762"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2" name="Rectangle 342"/>
            <p:cNvSpPr>
              <a:spLocks noChangeArrowheads="1"/>
            </p:cNvSpPr>
            <p:nvPr/>
          </p:nvSpPr>
          <p:spPr bwMode="auto">
            <a:xfrm>
              <a:off x="906"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3" name="Rectangle 343"/>
            <p:cNvSpPr>
              <a:spLocks noChangeArrowheads="1"/>
            </p:cNvSpPr>
            <p:nvPr/>
          </p:nvSpPr>
          <p:spPr bwMode="auto">
            <a:xfrm>
              <a:off x="1045"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4" name="Rectangle 344"/>
            <p:cNvSpPr>
              <a:spLocks noChangeArrowheads="1"/>
            </p:cNvSpPr>
            <p:nvPr/>
          </p:nvSpPr>
          <p:spPr bwMode="auto">
            <a:xfrm>
              <a:off x="1189"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5" name="Rectangle 345"/>
            <p:cNvSpPr>
              <a:spLocks noChangeArrowheads="1"/>
            </p:cNvSpPr>
            <p:nvPr/>
          </p:nvSpPr>
          <p:spPr bwMode="auto">
            <a:xfrm>
              <a:off x="1333"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6" name="Rectangle 346"/>
            <p:cNvSpPr>
              <a:spLocks noChangeArrowheads="1"/>
            </p:cNvSpPr>
            <p:nvPr/>
          </p:nvSpPr>
          <p:spPr bwMode="auto">
            <a:xfrm>
              <a:off x="1477"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7" name="Rectangle 347"/>
            <p:cNvSpPr>
              <a:spLocks noChangeArrowheads="1"/>
            </p:cNvSpPr>
            <p:nvPr/>
          </p:nvSpPr>
          <p:spPr bwMode="auto">
            <a:xfrm>
              <a:off x="1616"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8" name="Rectangle 348"/>
            <p:cNvSpPr>
              <a:spLocks noChangeArrowheads="1"/>
            </p:cNvSpPr>
            <p:nvPr/>
          </p:nvSpPr>
          <p:spPr bwMode="auto">
            <a:xfrm>
              <a:off x="330"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09" name="Rectangle 349"/>
            <p:cNvSpPr>
              <a:spLocks noChangeArrowheads="1"/>
            </p:cNvSpPr>
            <p:nvPr/>
          </p:nvSpPr>
          <p:spPr bwMode="auto">
            <a:xfrm>
              <a:off x="474"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0" name="Rectangle 350"/>
            <p:cNvSpPr>
              <a:spLocks noChangeArrowheads="1"/>
            </p:cNvSpPr>
            <p:nvPr/>
          </p:nvSpPr>
          <p:spPr bwMode="auto">
            <a:xfrm>
              <a:off x="618"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1" name="Rectangle 351"/>
            <p:cNvSpPr>
              <a:spLocks noChangeArrowheads="1"/>
            </p:cNvSpPr>
            <p:nvPr/>
          </p:nvSpPr>
          <p:spPr bwMode="auto">
            <a:xfrm>
              <a:off x="762"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2" name="Rectangle 352"/>
            <p:cNvSpPr>
              <a:spLocks noChangeArrowheads="1"/>
            </p:cNvSpPr>
            <p:nvPr/>
          </p:nvSpPr>
          <p:spPr bwMode="auto">
            <a:xfrm>
              <a:off x="906"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3" name="Rectangle 353"/>
            <p:cNvSpPr>
              <a:spLocks noChangeArrowheads="1"/>
            </p:cNvSpPr>
            <p:nvPr/>
          </p:nvSpPr>
          <p:spPr bwMode="auto">
            <a:xfrm>
              <a:off x="1045"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4" name="Rectangle 354"/>
            <p:cNvSpPr>
              <a:spLocks noChangeArrowheads="1"/>
            </p:cNvSpPr>
            <p:nvPr/>
          </p:nvSpPr>
          <p:spPr bwMode="auto">
            <a:xfrm>
              <a:off x="1189"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5" name="Rectangle 355"/>
            <p:cNvSpPr>
              <a:spLocks noChangeArrowheads="1"/>
            </p:cNvSpPr>
            <p:nvPr/>
          </p:nvSpPr>
          <p:spPr bwMode="auto">
            <a:xfrm>
              <a:off x="1333"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6" name="Rectangle 356"/>
            <p:cNvSpPr>
              <a:spLocks noChangeArrowheads="1"/>
            </p:cNvSpPr>
            <p:nvPr/>
          </p:nvSpPr>
          <p:spPr bwMode="auto">
            <a:xfrm>
              <a:off x="1477"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7" name="Rectangle 357"/>
            <p:cNvSpPr>
              <a:spLocks noChangeArrowheads="1"/>
            </p:cNvSpPr>
            <p:nvPr/>
          </p:nvSpPr>
          <p:spPr bwMode="auto">
            <a:xfrm>
              <a:off x="1616"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8" name="Rectangle 358"/>
            <p:cNvSpPr>
              <a:spLocks noChangeArrowheads="1"/>
            </p:cNvSpPr>
            <p:nvPr/>
          </p:nvSpPr>
          <p:spPr bwMode="auto">
            <a:xfrm>
              <a:off x="330"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19" name="Rectangle 359"/>
            <p:cNvSpPr>
              <a:spLocks noChangeArrowheads="1"/>
            </p:cNvSpPr>
            <p:nvPr/>
          </p:nvSpPr>
          <p:spPr bwMode="auto">
            <a:xfrm>
              <a:off x="474"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0" name="Rectangle 360"/>
            <p:cNvSpPr>
              <a:spLocks noChangeArrowheads="1"/>
            </p:cNvSpPr>
            <p:nvPr/>
          </p:nvSpPr>
          <p:spPr bwMode="auto">
            <a:xfrm>
              <a:off x="618"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1" name="Rectangle 361"/>
            <p:cNvSpPr>
              <a:spLocks noChangeArrowheads="1"/>
            </p:cNvSpPr>
            <p:nvPr/>
          </p:nvSpPr>
          <p:spPr bwMode="auto">
            <a:xfrm>
              <a:off x="762"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2" name="Rectangle 362"/>
            <p:cNvSpPr>
              <a:spLocks noChangeArrowheads="1"/>
            </p:cNvSpPr>
            <p:nvPr/>
          </p:nvSpPr>
          <p:spPr bwMode="auto">
            <a:xfrm>
              <a:off x="906"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3" name="Rectangle 363"/>
            <p:cNvSpPr>
              <a:spLocks noChangeArrowheads="1"/>
            </p:cNvSpPr>
            <p:nvPr/>
          </p:nvSpPr>
          <p:spPr bwMode="auto">
            <a:xfrm>
              <a:off x="1045"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4" name="Rectangle 364"/>
            <p:cNvSpPr>
              <a:spLocks noChangeArrowheads="1"/>
            </p:cNvSpPr>
            <p:nvPr/>
          </p:nvSpPr>
          <p:spPr bwMode="auto">
            <a:xfrm>
              <a:off x="1189"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5" name="Rectangle 365"/>
            <p:cNvSpPr>
              <a:spLocks noChangeArrowheads="1"/>
            </p:cNvSpPr>
            <p:nvPr/>
          </p:nvSpPr>
          <p:spPr bwMode="auto">
            <a:xfrm>
              <a:off x="1333"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6" name="Rectangle 366"/>
            <p:cNvSpPr>
              <a:spLocks noChangeArrowheads="1"/>
            </p:cNvSpPr>
            <p:nvPr/>
          </p:nvSpPr>
          <p:spPr bwMode="auto">
            <a:xfrm>
              <a:off x="1477"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7" name="Rectangle 367"/>
            <p:cNvSpPr>
              <a:spLocks noChangeArrowheads="1"/>
            </p:cNvSpPr>
            <p:nvPr/>
          </p:nvSpPr>
          <p:spPr bwMode="auto">
            <a:xfrm>
              <a:off x="1616"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8" name="Rectangle 368"/>
            <p:cNvSpPr>
              <a:spLocks noChangeArrowheads="1"/>
            </p:cNvSpPr>
            <p:nvPr/>
          </p:nvSpPr>
          <p:spPr bwMode="auto">
            <a:xfrm>
              <a:off x="330"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29" name="Rectangle 369"/>
            <p:cNvSpPr>
              <a:spLocks noChangeArrowheads="1"/>
            </p:cNvSpPr>
            <p:nvPr/>
          </p:nvSpPr>
          <p:spPr bwMode="auto">
            <a:xfrm>
              <a:off x="474"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0" name="Rectangle 370"/>
            <p:cNvSpPr>
              <a:spLocks noChangeArrowheads="1"/>
            </p:cNvSpPr>
            <p:nvPr/>
          </p:nvSpPr>
          <p:spPr bwMode="auto">
            <a:xfrm>
              <a:off x="618"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1" name="Rectangle 371"/>
            <p:cNvSpPr>
              <a:spLocks noChangeArrowheads="1"/>
            </p:cNvSpPr>
            <p:nvPr/>
          </p:nvSpPr>
          <p:spPr bwMode="auto">
            <a:xfrm>
              <a:off x="762"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2" name="Rectangle 372"/>
            <p:cNvSpPr>
              <a:spLocks noChangeArrowheads="1"/>
            </p:cNvSpPr>
            <p:nvPr/>
          </p:nvSpPr>
          <p:spPr bwMode="auto">
            <a:xfrm>
              <a:off x="906"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3" name="Rectangle 373"/>
            <p:cNvSpPr>
              <a:spLocks noChangeArrowheads="1"/>
            </p:cNvSpPr>
            <p:nvPr/>
          </p:nvSpPr>
          <p:spPr bwMode="auto">
            <a:xfrm>
              <a:off x="1045"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4" name="Rectangle 374"/>
            <p:cNvSpPr>
              <a:spLocks noChangeArrowheads="1"/>
            </p:cNvSpPr>
            <p:nvPr/>
          </p:nvSpPr>
          <p:spPr bwMode="auto">
            <a:xfrm>
              <a:off x="1189"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5" name="Rectangle 375"/>
            <p:cNvSpPr>
              <a:spLocks noChangeArrowheads="1"/>
            </p:cNvSpPr>
            <p:nvPr/>
          </p:nvSpPr>
          <p:spPr bwMode="auto">
            <a:xfrm>
              <a:off x="1333"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6" name="Rectangle 376"/>
            <p:cNvSpPr>
              <a:spLocks noChangeArrowheads="1"/>
            </p:cNvSpPr>
            <p:nvPr/>
          </p:nvSpPr>
          <p:spPr bwMode="auto">
            <a:xfrm>
              <a:off x="1477"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7" name="Rectangle 377"/>
            <p:cNvSpPr>
              <a:spLocks noChangeArrowheads="1"/>
            </p:cNvSpPr>
            <p:nvPr/>
          </p:nvSpPr>
          <p:spPr bwMode="auto">
            <a:xfrm>
              <a:off x="1616"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8" name="Rectangle 378"/>
            <p:cNvSpPr>
              <a:spLocks noChangeArrowheads="1"/>
            </p:cNvSpPr>
            <p:nvPr/>
          </p:nvSpPr>
          <p:spPr bwMode="auto">
            <a:xfrm>
              <a:off x="330"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39" name="Rectangle 379"/>
            <p:cNvSpPr>
              <a:spLocks noChangeArrowheads="1"/>
            </p:cNvSpPr>
            <p:nvPr/>
          </p:nvSpPr>
          <p:spPr bwMode="auto">
            <a:xfrm>
              <a:off x="474"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0" name="Rectangle 380"/>
            <p:cNvSpPr>
              <a:spLocks noChangeArrowheads="1"/>
            </p:cNvSpPr>
            <p:nvPr/>
          </p:nvSpPr>
          <p:spPr bwMode="auto">
            <a:xfrm>
              <a:off x="618"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1" name="Rectangle 381"/>
            <p:cNvSpPr>
              <a:spLocks noChangeArrowheads="1"/>
            </p:cNvSpPr>
            <p:nvPr/>
          </p:nvSpPr>
          <p:spPr bwMode="auto">
            <a:xfrm>
              <a:off x="762"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2" name="Rectangle 382"/>
            <p:cNvSpPr>
              <a:spLocks noChangeArrowheads="1"/>
            </p:cNvSpPr>
            <p:nvPr/>
          </p:nvSpPr>
          <p:spPr bwMode="auto">
            <a:xfrm>
              <a:off x="906"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3" name="Rectangle 383"/>
            <p:cNvSpPr>
              <a:spLocks noChangeArrowheads="1"/>
            </p:cNvSpPr>
            <p:nvPr/>
          </p:nvSpPr>
          <p:spPr bwMode="auto">
            <a:xfrm>
              <a:off x="1045"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4" name="Rectangle 384"/>
            <p:cNvSpPr>
              <a:spLocks noChangeArrowheads="1"/>
            </p:cNvSpPr>
            <p:nvPr/>
          </p:nvSpPr>
          <p:spPr bwMode="auto">
            <a:xfrm>
              <a:off x="1189"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5" name="Rectangle 385"/>
            <p:cNvSpPr>
              <a:spLocks noChangeArrowheads="1"/>
            </p:cNvSpPr>
            <p:nvPr/>
          </p:nvSpPr>
          <p:spPr bwMode="auto">
            <a:xfrm>
              <a:off x="1333"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6" name="Rectangle 386"/>
            <p:cNvSpPr>
              <a:spLocks noChangeArrowheads="1"/>
            </p:cNvSpPr>
            <p:nvPr/>
          </p:nvSpPr>
          <p:spPr bwMode="auto">
            <a:xfrm>
              <a:off x="1477"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7" name="Rectangle 387"/>
            <p:cNvSpPr>
              <a:spLocks noChangeArrowheads="1"/>
            </p:cNvSpPr>
            <p:nvPr/>
          </p:nvSpPr>
          <p:spPr bwMode="auto">
            <a:xfrm>
              <a:off x="1616"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8" name="Rectangle 388"/>
            <p:cNvSpPr>
              <a:spLocks noChangeArrowheads="1"/>
            </p:cNvSpPr>
            <p:nvPr/>
          </p:nvSpPr>
          <p:spPr bwMode="auto">
            <a:xfrm>
              <a:off x="330"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49" name="Rectangle 389"/>
            <p:cNvSpPr>
              <a:spLocks noChangeArrowheads="1"/>
            </p:cNvSpPr>
            <p:nvPr/>
          </p:nvSpPr>
          <p:spPr bwMode="auto">
            <a:xfrm>
              <a:off x="474"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0" name="Rectangle 390"/>
            <p:cNvSpPr>
              <a:spLocks noChangeArrowheads="1"/>
            </p:cNvSpPr>
            <p:nvPr/>
          </p:nvSpPr>
          <p:spPr bwMode="auto">
            <a:xfrm>
              <a:off x="618"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1" name="Rectangle 391"/>
            <p:cNvSpPr>
              <a:spLocks noChangeArrowheads="1"/>
            </p:cNvSpPr>
            <p:nvPr/>
          </p:nvSpPr>
          <p:spPr bwMode="auto">
            <a:xfrm>
              <a:off x="762"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2" name="Rectangle 392"/>
            <p:cNvSpPr>
              <a:spLocks noChangeArrowheads="1"/>
            </p:cNvSpPr>
            <p:nvPr/>
          </p:nvSpPr>
          <p:spPr bwMode="auto">
            <a:xfrm>
              <a:off x="906"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3" name="Rectangle 393"/>
            <p:cNvSpPr>
              <a:spLocks noChangeArrowheads="1"/>
            </p:cNvSpPr>
            <p:nvPr/>
          </p:nvSpPr>
          <p:spPr bwMode="auto">
            <a:xfrm>
              <a:off x="1045"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4" name="Rectangle 394"/>
            <p:cNvSpPr>
              <a:spLocks noChangeArrowheads="1"/>
            </p:cNvSpPr>
            <p:nvPr/>
          </p:nvSpPr>
          <p:spPr bwMode="auto">
            <a:xfrm>
              <a:off x="1189"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5" name="Rectangle 395"/>
            <p:cNvSpPr>
              <a:spLocks noChangeArrowheads="1"/>
            </p:cNvSpPr>
            <p:nvPr/>
          </p:nvSpPr>
          <p:spPr bwMode="auto">
            <a:xfrm>
              <a:off x="1333"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6" name="Rectangle 396"/>
            <p:cNvSpPr>
              <a:spLocks noChangeArrowheads="1"/>
            </p:cNvSpPr>
            <p:nvPr/>
          </p:nvSpPr>
          <p:spPr bwMode="auto">
            <a:xfrm>
              <a:off x="1477"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7" name="Rectangle 397"/>
            <p:cNvSpPr>
              <a:spLocks noChangeArrowheads="1"/>
            </p:cNvSpPr>
            <p:nvPr/>
          </p:nvSpPr>
          <p:spPr bwMode="auto">
            <a:xfrm>
              <a:off x="1616"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8" name="Rectangle 398"/>
            <p:cNvSpPr>
              <a:spLocks noChangeArrowheads="1"/>
            </p:cNvSpPr>
            <p:nvPr/>
          </p:nvSpPr>
          <p:spPr bwMode="auto">
            <a:xfrm>
              <a:off x="330"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59" name="Rectangle 399"/>
            <p:cNvSpPr>
              <a:spLocks noChangeArrowheads="1"/>
            </p:cNvSpPr>
            <p:nvPr/>
          </p:nvSpPr>
          <p:spPr bwMode="auto">
            <a:xfrm>
              <a:off x="474"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0" name="Rectangle 400"/>
            <p:cNvSpPr>
              <a:spLocks noChangeArrowheads="1"/>
            </p:cNvSpPr>
            <p:nvPr/>
          </p:nvSpPr>
          <p:spPr bwMode="auto">
            <a:xfrm>
              <a:off x="618"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1" name="Rectangle 401"/>
            <p:cNvSpPr>
              <a:spLocks noChangeArrowheads="1"/>
            </p:cNvSpPr>
            <p:nvPr/>
          </p:nvSpPr>
          <p:spPr bwMode="auto">
            <a:xfrm>
              <a:off x="762"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2" name="Rectangle 402"/>
            <p:cNvSpPr>
              <a:spLocks noChangeArrowheads="1"/>
            </p:cNvSpPr>
            <p:nvPr/>
          </p:nvSpPr>
          <p:spPr bwMode="auto">
            <a:xfrm>
              <a:off x="906"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3" name="Rectangle 403"/>
            <p:cNvSpPr>
              <a:spLocks noChangeArrowheads="1"/>
            </p:cNvSpPr>
            <p:nvPr/>
          </p:nvSpPr>
          <p:spPr bwMode="auto">
            <a:xfrm>
              <a:off x="1045"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4" name="Rectangle 404"/>
            <p:cNvSpPr>
              <a:spLocks noChangeArrowheads="1"/>
            </p:cNvSpPr>
            <p:nvPr/>
          </p:nvSpPr>
          <p:spPr bwMode="auto">
            <a:xfrm>
              <a:off x="1189"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5" name="Rectangle 405"/>
            <p:cNvSpPr>
              <a:spLocks noChangeArrowheads="1"/>
            </p:cNvSpPr>
            <p:nvPr/>
          </p:nvSpPr>
          <p:spPr bwMode="auto">
            <a:xfrm>
              <a:off x="1333"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6" name="Rectangle 406"/>
            <p:cNvSpPr>
              <a:spLocks noChangeArrowheads="1"/>
            </p:cNvSpPr>
            <p:nvPr/>
          </p:nvSpPr>
          <p:spPr bwMode="auto">
            <a:xfrm>
              <a:off x="1477"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7" name="Rectangle 407"/>
            <p:cNvSpPr>
              <a:spLocks noChangeArrowheads="1"/>
            </p:cNvSpPr>
            <p:nvPr/>
          </p:nvSpPr>
          <p:spPr bwMode="auto">
            <a:xfrm>
              <a:off x="1616"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8" name="Rectangle 408"/>
            <p:cNvSpPr>
              <a:spLocks noChangeArrowheads="1"/>
            </p:cNvSpPr>
            <p:nvPr/>
          </p:nvSpPr>
          <p:spPr bwMode="auto">
            <a:xfrm>
              <a:off x="1755"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69" name="Rectangle 409"/>
            <p:cNvSpPr>
              <a:spLocks noChangeArrowheads="1"/>
            </p:cNvSpPr>
            <p:nvPr/>
          </p:nvSpPr>
          <p:spPr bwMode="auto">
            <a:xfrm>
              <a:off x="1899"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0" name="Rectangle 410"/>
            <p:cNvSpPr>
              <a:spLocks noChangeArrowheads="1"/>
            </p:cNvSpPr>
            <p:nvPr/>
          </p:nvSpPr>
          <p:spPr bwMode="auto">
            <a:xfrm>
              <a:off x="2043"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1" name="Rectangle 411"/>
            <p:cNvSpPr>
              <a:spLocks noChangeArrowheads="1"/>
            </p:cNvSpPr>
            <p:nvPr/>
          </p:nvSpPr>
          <p:spPr bwMode="auto">
            <a:xfrm>
              <a:off x="2187"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2" name="Rectangle 412"/>
            <p:cNvSpPr>
              <a:spLocks noChangeArrowheads="1"/>
            </p:cNvSpPr>
            <p:nvPr/>
          </p:nvSpPr>
          <p:spPr bwMode="auto">
            <a:xfrm>
              <a:off x="2331"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3" name="Rectangle 413"/>
            <p:cNvSpPr>
              <a:spLocks noChangeArrowheads="1"/>
            </p:cNvSpPr>
            <p:nvPr/>
          </p:nvSpPr>
          <p:spPr bwMode="auto">
            <a:xfrm>
              <a:off x="2470" y="1023"/>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4" name="Rectangle 414"/>
            <p:cNvSpPr>
              <a:spLocks noChangeArrowheads="1"/>
            </p:cNvSpPr>
            <p:nvPr/>
          </p:nvSpPr>
          <p:spPr bwMode="auto">
            <a:xfrm>
              <a:off x="1755"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5" name="Rectangle 415"/>
            <p:cNvSpPr>
              <a:spLocks noChangeArrowheads="1"/>
            </p:cNvSpPr>
            <p:nvPr/>
          </p:nvSpPr>
          <p:spPr bwMode="auto">
            <a:xfrm>
              <a:off x="1899"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6" name="Rectangle 416"/>
            <p:cNvSpPr>
              <a:spLocks noChangeArrowheads="1"/>
            </p:cNvSpPr>
            <p:nvPr/>
          </p:nvSpPr>
          <p:spPr bwMode="auto">
            <a:xfrm>
              <a:off x="2043"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7" name="Rectangle 417"/>
            <p:cNvSpPr>
              <a:spLocks noChangeArrowheads="1"/>
            </p:cNvSpPr>
            <p:nvPr/>
          </p:nvSpPr>
          <p:spPr bwMode="auto">
            <a:xfrm>
              <a:off x="2187"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8" name="Rectangle 418"/>
            <p:cNvSpPr>
              <a:spLocks noChangeArrowheads="1"/>
            </p:cNvSpPr>
            <p:nvPr/>
          </p:nvSpPr>
          <p:spPr bwMode="auto">
            <a:xfrm>
              <a:off x="2331"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79" name="Rectangle 419"/>
            <p:cNvSpPr>
              <a:spLocks noChangeArrowheads="1"/>
            </p:cNvSpPr>
            <p:nvPr/>
          </p:nvSpPr>
          <p:spPr bwMode="auto">
            <a:xfrm>
              <a:off x="2470" y="1165"/>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0" name="Rectangle 420"/>
            <p:cNvSpPr>
              <a:spLocks noChangeArrowheads="1"/>
            </p:cNvSpPr>
            <p:nvPr/>
          </p:nvSpPr>
          <p:spPr bwMode="auto">
            <a:xfrm>
              <a:off x="1755"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1" name="Rectangle 421"/>
            <p:cNvSpPr>
              <a:spLocks noChangeArrowheads="1"/>
            </p:cNvSpPr>
            <p:nvPr/>
          </p:nvSpPr>
          <p:spPr bwMode="auto">
            <a:xfrm>
              <a:off x="1899"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2" name="Rectangle 422"/>
            <p:cNvSpPr>
              <a:spLocks noChangeArrowheads="1"/>
            </p:cNvSpPr>
            <p:nvPr/>
          </p:nvSpPr>
          <p:spPr bwMode="auto">
            <a:xfrm>
              <a:off x="2043"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3" name="Rectangle 423"/>
            <p:cNvSpPr>
              <a:spLocks noChangeArrowheads="1"/>
            </p:cNvSpPr>
            <p:nvPr/>
          </p:nvSpPr>
          <p:spPr bwMode="auto">
            <a:xfrm>
              <a:off x="2187"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4" name="Rectangle 424"/>
            <p:cNvSpPr>
              <a:spLocks noChangeArrowheads="1"/>
            </p:cNvSpPr>
            <p:nvPr/>
          </p:nvSpPr>
          <p:spPr bwMode="auto">
            <a:xfrm>
              <a:off x="2331"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5" name="Rectangle 425"/>
            <p:cNvSpPr>
              <a:spLocks noChangeArrowheads="1"/>
            </p:cNvSpPr>
            <p:nvPr/>
          </p:nvSpPr>
          <p:spPr bwMode="auto">
            <a:xfrm>
              <a:off x="2470" y="1309"/>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6" name="Rectangle 426"/>
            <p:cNvSpPr>
              <a:spLocks noChangeArrowheads="1"/>
            </p:cNvSpPr>
            <p:nvPr/>
          </p:nvSpPr>
          <p:spPr bwMode="auto">
            <a:xfrm>
              <a:off x="1755"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7" name="Rectangle 427"/>
            <p:cNvSpPr>
              <a:spLocks noChangeArrowheads="1"/>
            </p:cNvSpPr>
            <p:nvPr/>
          </p:nvSpPr>
          <p:spPr bwMode="auto">
            <a:xfrm>
              <a:off x="1899"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8" name="Rectangle 428"/>
            <p:cNvSpPr>
              <a:spLocks noChangeArrowheads="1"/>
            </p:cNvSpPr>
            <p:nvPr/>
          </p:nvSpPr>
          <p:spPr bwMode="auto">
            <a:xfrm>
              <a:off x="2043"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89" name="Rectangle 429"/>
            <p:cNvSpPr>
              <a:spLocks noChangeArrowheads="1"/>
            </p:cNvSpPr>
            <p:nvPr/>
          </p:nvSpPr>
          <p:spPr bwMode="auto">
            <a:xfrm>
              <a:off x="2187"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0" name="Rectangle 430"/>
            <p:cNvSpPr>
              <a:spLocks noChangeArrowheads="1"/>
            </p:cNvSpPr>
            <p:nvPr/>
          </p:nvSpPr>
          <p:spPr bwMode="auto">
            <a:xfrm>
              <a:off x="2331"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1" name="Rectangle 431"/>
            <p:cNvSpPr>
              <a:spLocks noChangeArrowheads="1"/>
            </p:cNvSpPr>
            <p:nvPr/>
          </p:nvSpPr>
          <p:spPr bwMode="auto">
            <a:xfrm>
              <a:off x="2470" y="145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2" name="Rectangle 432"/>
            <p:cNvSpPr>
              <a:spLocks noChangeArrowheads="1"/>
            </p:cNvSpPr>
            <p:nvPr/>
          </p:nvSpPr>
          <p:spPr bwMode="auto">
            <a:xfrm>
              <a:off x="1755"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3" name="Rectangle 433"/>
            <p:cNvSpPr>
              <a:spLocks noChangeArrowheads="1"/>
            </p:cNvSpPr>
            <p:nvPr/>
          </p:nvSpPr>
          <p:spPr bwMode="auto">
            <a:xfrm>
              <a:off x="1899"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4" name="Rectangle 434"/>
            <p:cNvSpPr>
              <a:spLocks noChangeArrowheads="1"/>
            </p:cNvSpPr>
            <p:nvPr/>
          </p:nvSpPr>
          <p:spPr bwMode="auto">
            <a:xfrm>
              <a:off x="2043"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5" name="Rectangle 435"/>
            <p:cNvSpPr>
              <a:spLocks noChangeArrowheads="1"/>
            </p:cNvSpPr>
            <p:nvPr/>
          </p:nvSpPr>
          <p:spPr bwMode="auto">
            <a:xfrm>
              <a:off x="2187"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6" name="Rectangle 436"/>
            <p:cNvSpPr>
              <a:spLocks noChangeArrowheads="1"/>
            </p:cNvSpPr>
            <p:nvPr/>
          </p:nvSpPr>
          <p:spPr bwMode="auto">
            <a:xfrm>
              <a:off x="2331"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7" name="Rectangle 437"/>
            <p:cNvSpPr>
              <a:spLocks noChangeArrowheads="1"/>
            </p:cNvSpPr>
            <p:nvPr/>
          </p:nvSpPr>
          <p:spPr bwMode="auto">
            <a:xfrm>
              <a:off x="2470" y="1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8" name="Rectangle 438"/>
            <p:cNvSpPr>
              <a:spLocks noChangeArrowheads="1"/>
            </p:cNvSpPr>
            <p:nvPr/>
          </p:nvSpPr>
          <p:spPr bwMode="auto">
            <a:xfrm>
              <a:off x="1755"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4999" name="Rectangle 439"/>
            <p:cNvSpPr>
              <a:spLocks noChangeArrowheads="1"/>
            </p:cNvSpPr>
            <p:nvPr/>
          </p:nvSpPr>
          <p:spPr bwMode="auto">
            <a:xfrm>
              <a:off x="1899"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0" name="Rectangle 440"/>
            <p:cNvSpPr>
              <a:spLocks noChangeArrowheads="1"/>
            </p:cNvSpPr>
            <p:nvPr/>
          </p:nvSpPr>
          <p:spPr bwMode="auto">
            <a:xfrm>
              <a:off x="2043"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1" name="Rectangle 441"/>
            <p:cNvSpPr>
              <a:spLocks noChangeArrowheads="1"/>
            </p:cNvSpPr>
            <p:nvPr/>
          </p:nvSpPr>
          <p:spPr bwMode="auto">
            <a:xfrm>
              <a:off x="2187"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2" name="Rectangle 442"/>
            <p:cNvSpPr>
              <a:spLocks noChangeArrowheads="1"/>
            </p:cNvSpPr>
            <p:nvPr/>
          </p:nvSpPr>
          <p:spPr bwMode="auto">
            <a:xfrm>
              <a:off x="2331"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3" name="Rectangle 443"/>
            <p:cNvSpPr>
              <a:spLocks noChangeArrowheads="1"/>
            </p:cNvSpPr>
            <p:nvPr/>
          </p:nvSpPr>
          <p:spPr bwMode="auto">
            <a:xfrm>
              <a:off x="2470" y="1730"/>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4" name="Rectangle 444"/>
            <p:cNvSpPr>
              <a:spLocks noChangeArrowheads="1"/>
            </p:cNvSpPr>
            <p:nvPr/>
          </p:nvSpPr>
          <p:spPr bwMode="auto">
            <a:xfrm>
              <a:off x="1755"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5" name="Rectangle 445"/>
            <p:cNvSpPr>
              <a:spLocks noChangeArrowheads="1"/>
            </p:cNvSpPr>
            <p:nvPr/>
          </p:nvSpPr>
          <p:spPr bwMode="auto">
            <a:xfrm>
              <a:off x="1899"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6" name="Rectangle 446"/>
            <p:cNvSpPr>
              <a:spLocks noChangeArrowheads="1"/>
            </p:cNvSpPr>
            <p:nvPr/>
          </p:nvSpPr>
          <p:spPr bwMode="auto">
            <a:xfrm>
              <a:off x="2043"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7" name="Rectangle 447"/>
            <p:cNvSpPr>
              <a:spLocks noChangeArrowheads="1"/>
            </p:cNvSpPr>
            <p:nvPr/>
          </p:nvSpPr>
          <p:spPr bwMode="auto">
            <a:xfrm>
              <a:off x="2187"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8" name="Rectangle 448"/>
            <p:cNvSpPr>
              <a:spLocks noChangeArrowheads="1"/>
            </p:cNvSpPr>
            <p:nvPr/>
          </p:nvSpPr>
          <p:spPr bwMode="auto">
            <a:xfrm>
              <a:off x="2331"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09" name="Rectangle 449"/>
            <p:cNvSpPr>
              <a:spLocks noChangeArrowheads="1"/>
            </p:cNvSpPr>
            <p:nvPr/>
          </p:nvSpPr>
          <p:spPr bwMode="auto">
            <a:xfrm>
              <a:off x="2470" y="1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0" name="Rectangle 450"/>
            <p:cNvSpPr>
              <a:spLocks noChangeArrowheads="1"/>
            </p:cNvSpPr>
            <p:nvPr/>
          </p:nvSpPr>
          <p:spPr bwMode="auto">
            <a:xfrm>
              <a:off x="1755"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1" name="Rectangle 451"/>
            <p:cNvSpPr>
              <a:spLocks noChangeArrowheads="1"/>
            </p:cNvSpPr>
            <p:nvPr/>
          </p:nvSpPr>
          <p:spPr bwMode="auto">
            <a:xfrm>
              <a:off x="1899"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2" name="Rectangle 452"/>
            <p:cNvSpPr>
              <a:spLocks noChangeArrowheads="1"/>
            </p:cNvSpPr>
            <p:nvPr/>
          </p:nvSpPr>
          <p:spPr bwMode="auto">
            <a:xfrm>
              <a:off x="2043"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3" name="Rectangle 453"/>
            <p:cNvSpPr>
              <a:spLocks noChangeArrowheads="1"/>
            </p:cNvSpPr>
            <p:nvPr/>
          </p:nvSpPr>
          <p:spPr bwMode="auto">
            <a:xfrm>
              <a:off x="2187"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4" name="Rectangle 454"/>
            <p:cNvSpPr>
              <a:spLocks noChangeArrowheads="1"/>
            </p:cNvSpPr>
            <p:nvPr/>
          </p:nvSpPr>
          <p:spPr bwMode="auto">
            <a:xfrm>
              <a:off x="2331"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5" name="Rectangle 455"/>
            <p:cNvSpPr>
              <a:spLocks noChangeArrowheads="1"/>
            </p:cNvSpPr>
            <p:nvPr/>
          </p:nvSpPr>
          <p:spPr bwMode="auto">
            <a:xfrm>
              <a:off x="2470" y="201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6" name="Rectangle 456"/>
            <p:cNvSpPr>
              <a:spLocks noChangeArrowheads="1"/>
            </p:cNvSpPr>
            <p:nvPr/>
          </p:nvSpPr>
          <p:spPr bwMode="auto">
            <a:xfrm>
              <a:off x="1755" y="2162"/>
              <a:ext cx="144" cy="144"/>
            </a:xfrm>
            <a:prstGeom prst="rect">
              <a:avLst/>
            </a:prstGeom>
            <a:solidFill>
              <a:schemeClr val="bg1"/>
            </a:solidFill>
            <a:ln w="12700">
              <a:solidFill>
                <a:schemeClr val="tx1"/>
              </a:solidFill>
              <a:miter lim="800000"/>
              <a:headEnd/>
              <a:tailEnd/>
            </a:ln>
          </p:spPr>
          <p:txBody>
            <a:bodyPr anchor="ctr" anchorCtr="1"/>
            <a:lstStyle/>
            <a:p>
              <a:pPr algn="ctr"/>
              <a:endParaRPr lang="en-GB"/>
            </a:p>
          </p:txBody>
        </p:sp>
        <p:sp>
          <p:nvSpPr>
            <p:cNvPr id="35017" name="Rectangle 457"/>
            <p:cNvSpPr>
              <a:spLocks noChangeArrowheads="1"/>
            </p:cNvSpPr>
            <p:nvPr/>
          </p:nvSpPr>
          <p:spPr bwMode="auto">
            <a:xfrm>
              <a:off x="1899"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8" name="Rectangle 458"/>
            <p:cNvSpPr>
              <a:spLocks noChangeArrowheads="1"/>
            </p:cNvSpPr>
            <p:nvPr/>
          </p:nvSpPr>
          <p:spPr bwMode="auto">
            <a:xfrm>
              <a:off x="2043"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19" name="Rectangle 459"/>
            <p:cNvSpPr>
              <a:spLocks noChangeArrowheads="1"/>
            </p:cNvSpPr>
            <p:nvPr/>
          </p:nvSpPr>
          <p:spPr bwMode="auto">
            <a:xfrm>
              <a:off x="2187"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0" name="Rectangle 460"/>
            <p:cNvSpPr>
              <a:spLocks noChangeArrowheads="1"/>
            </p:cNvSpPr>
            <p:nvPr/>
          </p:nvSpPr>
          <p:spPr bwMode="auto">
            <a:xfrm>
              <a:off x="2331"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1" name="Rectangle 461"/>
            <p:cNvSpPr>
              <a:spLocks noChangeArrowheads="1"/>
            </p:cNvSpPr>
            <p:nvPr/>
          </p:nvSpPr>
          <p:spPr bwMode="auto">
            <a:xfrm>
              <a:off x="2470" y="216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2" name="Rectangle 462"/>
            <p:cNvSpPr>
              <a:spLocks noChangeArrowheads="1"/>
            </p:cNvSpPr>
            <p:nvPr/>
          </p:nvSpPr>
          <p:spPr bwMode="auto">
            <a:xfrm>
              <a:off x="1755"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3" name="Rectangle 463"/>
            <p:cNvSpPr>
              <a:spLocks noChangeArrowheads="1"/>
            </p:cNvSpPr>
            <p:nvPr/>
          </p:nvSpPr>
          <p:spPr bwMode="auto">
            <a:xfrm>
              <a:off x="1899"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4" name="Rectangle 464"/>
            <p:cNvSpPr>
              <a:spLocks noChangeArrowheads="1"/>
            </p:cNvSpPr>
            <p:nvPr/>
          </p:nvSpPr>
          <p:spPr bwMode="auto">
            <a:xfrm>
              <a:off x="2043"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5" name="Rectangle 465"/>
            <p:cNvSpPr>
              <a:spLocks noChangeArrowheads="1"/>
            </p:cNvSpPr>
            <p:nvPr/>
          </p:nvSpPr>
          <p:spPr bwMode="auto">
            <a:xfrm>
              <a:off x="2187"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6" name="Rectangle 466"/>
            <p:cNvSpPr>
              <a:spLocks noChangeArrowheads="1"/>
            </p:cNvSpPr>
            <p:nvPr/>
          </p:nvSpPr>
          <p:spPr bwMode="auto">
            <a:xfrm>
              <a:off x="2331"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7" name="Rectangle 467"/>
            <p:cNvSpPr>
              <a:spLocks noChangeArrowheads="1"/>
            </p:cNvSpPr>
            <p:nvPr/>
          </p:nvSpPr>
          <p:spPr bwMode="auto">
            <a:xfrm>
              <a:off x="2470" y="230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8" name="Rectangle 468"/>
            <p:cNvSpPr>
              <a:spLocks noChangeArrowheads="1"/>
            </p:cNvSpPr>
            <p:nvPr/>
          </p:nvSpPr>
          <p:spPr bwMode="auto">
            <a:xfrm>
              <a:off x="330"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29" name="Rectangle 469"/>
            <p:cNvSpPr>
              <a:spLocks noChangeArrowheads="1"/>
            </p:cNvSpPr>
            <p:nvPr/>
          </p:nvSpPr>
          <p:spPr bwMode="auto">
            <a:xfrm>
              <a:off x="474"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0" name="Rectangle 470"/>
            <p:cNvSpPr>
              <a:spLocks noChangeArrowheads="1"/>
            </p:cNvSpPr>
            <p:nvPr/>
          </p:nvSpPr>
          <p:spPr bwMode="auto">
            <a:xfrm>
              <a:off x="618"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1" name="Rectangle 471"/>
            <p:cNvSpPr>
              <a:spLocks noChangeArrowheads="1"/>
            </p:cNvSpPr>
            <p:nvPr/>
          </p:nvSpPr>
          <p:spPr bwMode="auto">
            <a:xfrm>
              <a:off x="762"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2" name="Rectangle 472"/>
            <p:cNvSpPr>
              <a:spLocks noChangeArrowheads="1"/>
            </p:cNvSpPr>
            <p:nvPr/>
          </p:nvSpPr>
          <p:spPr bwMode="auto">
            <a:xfrm>
              <a:off x="906"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3" name="Rectangle 473"/>
            <p:cNvSpPr>
              <a:spLocks noChangeArrowheads="1"/>
            </p:cNvSpPr>
            <p:nvPr/>
          </p:nvSpPr>
          <p:spPr bwMode="auto">
            <a:xfrm>
              <a:off x="1045"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4" name="Rectangle 474"/>
            <p:cNvSpPr>
              <a:spLocks noChangeArrowheads="1"/>
            </p:cNvSpPr>
            <p:nvPr/>
          </p:nvSpPr>
          <p:spPr bwMode="auto">
            <a:xfrm>
              <a:off x="1189"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5" name="Rectangle 475"/>
            <p:cNvSpPr>
              <a:spLocks noChangeArrowheads="1"/>
            </p:cNvSpPr>
            <p:nvPr/>
          </p:nvSpPr>
          <p:spPr bwMode="auto">
            <a:xfrm>
              <a:off x="1333"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6" name="Rectangle 476"/>
            <p:cNvSpPr>
              <a:spLocks noChangeArrowheads="1"/>
            </p:cNvSpPr>
            <p:nvPr/>
          </p:nvSpPr>
          <p:spPr bwMode="auto">
            <a:xfrm>
              <a:off x="1477"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7" name="Rectangle 477"/>
            <p:cNvSpPr>
              <a:spLocks noChangeArrowheads="1"/>
            </p:cNvSpPr>
            <p:nvPr/>
          </p:nvSpPr>
          <p:spPr bwMode="auto">
            <a:xfrm>
              <a:off x="1616"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8" name="Rectangle 478"/>
            <p:cNvSpPr>
              <a:spLocks noChangeArrowheads="1"/>
            </p:cNvSpPr>
            <p:nvPr/>
          </p:nvSpPr>
          <p:spPr bwMode="auto">
            <a:xfrm>
              <a:off x="330"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39" name="Rectangle 479"/>
            <p:cNvSpPr>
              <a:spLocks noChangeArrowheads="1"/>
            </p:cNvSpPr>
            <p:nvPr/>
          </p:nvSpPr>
          <p:spPr bwMode="auto">
            <a:xfrm>
              <a:off x="474"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0" name="Rectangle 480"/>
            <p:cNvSpPr>
              <a:spLocks noChangeArrowheads="1"/>
            </p:cNvSpPr>
            <p:nvPr/>
          </p:nvSpPr>
          <p:spPr bwMode="auto">
            <a:xfrm>
              <a:off x="618"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1" name="Rectangle 481"/>
            <p:cNvSpPr>
              <a:spLocks noChangeArrowheads="1"/>
            </p:cNvSpPr>
            <p:nvPr/>
          </p:nvSpPr>
          <p:spPr bwMode="auto">
            <a:xfrm>
              <a:off x="762"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2" name="Rectangle 482"/>
            <p:cNvSpPr>
              <a:spLocks noChangeArrowheads="1"/>
            </p:cNvSpPr>
            <p:nvPr/>
          </p:nvSpPr>
          <p:spPr bwMode="auto">
            <a:xfrm>
              <a:off x="906"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3" name="Rectangle 483"/>
            <p:cNvSpPr>
              <a:spLocks noChangeArrowheads="1"/>
            </p:cNvSpPr>
            <p:nvPr/>
          </p:nvSpPr>
          <p:spPr bwMode="auto">
            <a:xfrm>
              <a:off x="1045"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4" name="Rectangle 484"/>
            <p:cNvSpPr>
              <a:spLocks noChangeArrowheads="1"/>
            </p:cNvSpPr>
            <p:nvPr/>
          </p:nvSpPr>
          <p:spPr bwMode="auto">
            <a:xfrm>
              <a:off x="1189"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5" name="Rectangle 485"/>
            <p:cNvSpPr>
              <a:spLocks noChangeArrowheads="1"/>
            </p:cNvSpPr>
            <p:nvPr/>
          </p:nvSpPr>
          <p:spPr bwMode="auto">
            <a:xfrm>
              <a:off x="1333"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6" name="Rectangle 486"/>
            <p:cNvSpPr>
              <a:spLocks noChangeArrowheads="1"/>
            </p:cNvSpPr>
            <p:nvPr/>
          </p:nvSpPr>
          <p:spPr bwMode="auto">
            <a:xfrm>
              <a:off x="1477"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7" name="Rectangle 487"/>
            <p:cNvSpPr>
              <a:spLocks noChangeArrowheads="1"/>
            </p:cNvSpPr>
            <p:nvPr/>
          </p:nvSpPr>
          <p:spPr bwMode="auto">
            <a:xfrm>
              <a:off x="1616"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8" name="Rectangle 488"/>
            <p:cNvSpPr>
              <a:spLocks noChangeArrowheads="1"/>
            </p:cNvSpPr>
            <p:nvPr/>
          </p:nvSpPr>
          <p:spPr bwMode="auto">
            <a:xfrm>
              <a:off x="330"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49" name="Rectangle 489"/>
            <p:cNvSpPr>
              <a:spLocks noChangeArrowheads="1"/>
            </p:cNvSpPr>
            <p:nvPr/>
          </p:nvSpPr>
          <p:spPr bwMode="auto">
            <a:xfrm>
              <a:off x="474"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0" name="Rectangle 490"/>
            <p:cNvSpPr>
              <a:spLocks noChangeArrowheads="1"/>
            </p:cNvSpPr>
            <p:nvPr/>
          </p:nvSpPr>
          <p:spPr bwMode="auto">
            <a:xfrm>
              <a:off x="618"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1" name="Rectangle 491"/>
            <p:cNvSpPr>
              <a:spLocks noChangeArrowheads="1"/>
            </p:cNvSpPr>
            <p:nvPr/>
          </p:nvSpPr>
          <p:spPr bwMode="auto">
            <a:xfrm>
              <a:off x="762"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2" name="Rectangle 492"/>
            <p:cNvSpPr>
              <a:spLocks noChangeArrowheads="1"/>
            </p:cNvSpPr>
            <p:nvPr/>
          </p:nvSpPr>
          <p:spPr bwMode="auto">
            <a:xfrm>
              <a:off x="906"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3" name="Rectangle 493"/>
            <p:cNvSpPr>
              <a:spLocks noChangeArrowheads="1"/>
            </p:cNvSpPr>
            <p:nvPr/>
          </p:nvSpPr>
          <p:spPr bwMode="auto">
            <a:xfrm>
              <a:off x="1045"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4" name="Rectangle 494"/>
            <p:cNvSpPr>
              <a:spLocks noChangeArrowheads="1"/>
            </p:cNvSpPr>
            <p:nvPr/>
          </p:nvSpPr>
          <p:spPr bwMode="auto">
            <a:xfrm>
              <a:off x="1189"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5" name="Rectangle 495"/>
            <p:cNvSpPr>
              <a:spLocks noChangeArrowheads="1"/>
            </p:cNvSpPr>
            <p:nvPr/>
          </p:nvSpPr>
          <p:spPr bwMode="auto">
            <a:xfrm>
              <a:off x="1333"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6" name="Rectangle 496"/>
            <p:cNvSpPr>
              <a:spLocks noChangeArrowheads="1"/>
            </p:cNvSpPr>
            <p:nvPr/>
          </p:nvSpPr>
          <p:spPr bwMode="auto">
            <a:xfrm>
              <a:off x="1477"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7" name="Rectangle 497"/>
            <p:cNvSpPr>
              <a:spLocks noChangeArrowheads="1"/>
            </p:cNvSpPr>
            <p:nvPr/>
          </p:nvSpPr>
          <p:spPr bwMode="auto">
            <a:xfrm>
              <a:off x="1616"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8" name="Rectangle 498"/>
            <p:cNvSpPr>
              <a:spLocks noChangeArrowheads="1"/>
            </p:cNvSpPr>
            <p:nvPr/>
          </p:nvSpPr>
          <p:spPr bwMode="auto">
            <a:xfrm>
              <a:off x="330"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59" name="Rectangle 499"/>
            <p:cNvSpPr>
              <a:spLocks noChangeArrowheads="1"/>
            </p:cNvSpPr>
            <p:nvPr/>
          </p:nvSpPr>
          <p:spPr bwMode="auto">
            <a:xfrm>
              <a:off x="474"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0" name="Rectangle 500"/>
            <p:cNvSpPr>
              <a:spLocks noChangeArrowheads="1"/>
            </p:cNvSpPr>
            <p:nvPr/>
          </p:nvSpPr>
          <p:spPr bwMode="auto">
            <a:xfrm>
              <a:off x="618"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1" name="Rectangle 501"/>
            <p:cNvSpPr>
              <a:spLocks noChangeArrowheads="1"/>
            </p:cNvSpPr>
            <p:nvPr/>
          </p:nvSpPr>
          <p:spPr bwMode="auto">
            <a:xfrm>
              <a:off x="762"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2" name="Rectangle 502"/>
            <p:cNvSpPr>
              <a:spLocks noChangeArrowheads="1"/>
            </p:cNvSpPr>
            <p:nvPr/>
          </p:nvSpPr>
          <p:spPr bwMode="auto">
            <a:xfrm>
              <a:off x="906"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3" name="Rectangle 503"/>
            <p:cNvSpPr>
              <a:spLocks noChangeArrowheads="1"/>
            </p:cNvSpPr>
            <p:nvPr/>
          </p:nvSpPr>
          <p:spPr bwMode="auto">
            <a:xfrm>
              <a:off x="1045"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4" name="Rectangle 504"/>
            <p:cNvSpPr>
              <a:spLocks noChangeArrowheads="1"/>
            </p:cNvSpPr>
            <p:nvPr/>
          </p:nvSpPr>
          <p:spPr bwMode="auto">
            <a:xfrm>
              <a:off x="1189"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5" name="Rectangle 505"/>
            <p:cNvSpPr>
              <a:spLocks noChangeArrowheads="1"/>
            </p:cNvSpPr>
            <p:nvPr/>
          </p:nvSpPr>
          <p:spPr bwMode="auto">
            <a:xfrm>
              <a:off x="1333"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6" name="Rectangle 506"/>
            <p:cNvSpPr>
              <a:spLocks noChangeArrowheads="1"/>
            </p:cNvSpPr>
            <p:nvPr/>
          </p:nvSpPr>
          <p:spPr bwMode="auto">
            <a:xfrm>
              <a:off x="1477"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7" name="Rectangle 507"/>
            <p:cNvSpPr>
              <a:spLocks noChangeArrowheads="1"/>
            </p:cNvSpPr>
            <p:nvPr/>
          </p:nvSpPr>
          <p:spPr bwMode="auto">
            <a:xfrm>
              <a:off x="1616"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8" name="Rectangle 508"/>
            <p:cNvSpPr>
              <a:spLocks noChangeArrowheads="1"/>
            </p:cNvSpPr>
            <p:nvPr/>
          </p:nvSpPr>
          <p:spPr bwMode="auto">
            <a:xfrm>
              <a:off x="330"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69" name="Rectangle 509"/>
            <p:cNvSpPr>
              <a:spLocks noChangeArrowheads="1"/>
            </p:cNvSpPr>
            <p:nvPr/>
          </p:nvSpPr>
          <p:spPr bwMode="auto">
            <a:xfrm>
              <a:off x="474"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0" name="Rectangle 510"/>
            <p:cNvSpPr>
              <a:spLocks noChangeArrowheads="1"/>
            </p:cNvSpPr>
            <p:nvPr/>
          </p:nvSpPr>
          <p:spPr bwMode="auto">
            <a:xfrm>
              <a:off x="618"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1" name="Rectangle 511"/>
            <p:cNvSpPr>
              <a:spLocks noChangeArrowheads="1"/>
            </p:cNvSpPr>
            <p:nvPr/>
          </p:nvSpPr>
          <p:spPr bwMode="auto">
            <a:xfrm>
              <a:off x="762"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2" name="Rectangle 512"/>
            <p:cNvSpPr>
              <a:spLocks noChangeArrowheads="1"/>
            </p:cNvSpPr>
            <p:nvPr/>
          </p:nvSpPr>
          <p:spPr bwMode="auto">
            <a:xfrm>
              <a:off x="906"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3" name="Rectangle 513"/>
            <p:cNvSpPr>
              <a:spLocks noChangeArrowheads="1"/>
            </p:cNvSpPr>
            <p:nvPr/>
          </p:nvSpPr>
          <p:spPr bwMode="auto">
            <a:xfrm>
              <a:off x="1045"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4" name="Rectangle 514"/>
            <p:cNvSpPr>
              <a:spLocks noChangeArrowheads="1"/>
            </p:cNvSpPr>
            <p:nvPr/>
          </p:nvSpPr>
          <p:spPr bwMode="auto">
            <a:xfrm>
              <a:off x="1189"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5" name="Rectangle 515"/>
            <p:cNvSpPr>
              <a:spLocks noChangeArrowheads="1"/>
            </p:cNvSpPr>
            <p:nvPr/>
          </p:nvSpPr>
          <p:spPr bwMode="auto">
            <a:xfrm>
              <a:off x="1333"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6" name="Rectangle 516"/>
            <p:cNvSpPr>
              <a:spLocks noChangeArrowheads="1"/>
            </p:cNvSpPr>
            <p:nvPr/>
          </p:nvSpPr>
          <p:spPr bwMode="auto">
            <a:xfrm>
              <a:off x="1477"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7" name="Rectangle 517"/>
            <p:cNvSpPr>
              <a:spLocks noChangeArrowheads="1"/>
            </p:cNvSpPr>
            <p:nvPr/>
          </p:nvSpPr>
          <p:spPr bwMode="auto">
            <a:xfrm>
              <a:off x="1616"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8" name="Rectangle 518"/>
            <p:cNvSpPr>
              <a:spLocks noChangeArrowheads="1"/>
            </p:cNvSpPr>
            <p:nvPr/>
          </p:nvSpPr>
          <p:spPr bwMode="auto">
            <a:xfrm>
              <a:off x="1755"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79" name="Rectangle 519"/>
            <p:cNvSpPr>
              <a:spLocks noChangeArrowheads="1"/>
            </p:cNvSpPr>
            <p:nvPr/>
          </p:nvSpPr>
          <p:spPr bwMode="auto">
            <a:xfrm>
              <a:off x="1899"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0" name="Rectangle 520"/>
            <p:cNvSpPr>
              <a:spLocks noChangeArrowheads="1"/>
            </p:cNvSpPr>
            <p:nvPr/>
          </p:nvSpPr>
          <p:spPr bwMode="auto">
            <a:xfrm>
              <a:off x="2043"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1" name="Rectangle 521"/>
            <p:cNvSpPr>
              <a:spLocks noChangeArrowheads="1"/>
            </p:cNvSpPr>
            <p:nvPr/>
          </p:nvSpPr>
          <p:spPr bwMode="auto">
            <a:xfrm>
              <a:off x="2187"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2" name="Rectangle 522"/>
            <p:cNvSpPr>
              <a:spLocks noChangeArrowheads="1"/>
            </p:cNvSpPr>
            <p:nvPr/>
          </p:nvSpPr>
          <p:spPr bwMode="auto">
            <a:xfrm>
              <a:off x="2331"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3" name="Rectangle 523"/>
            <p:cNvSpPr>
              <a:spLocks noChangeArrowheads="1"/>
            </p:cNvSpPr>
            <p:nvPr/>
          </p:nvSpPr>
          <p:spPr bwMode="auto">
            <a:xfrm>
              <a:off x="2470" y="2446"/>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4" name="Rectangle 524"/>
            <p:cNvSpPr>
              <a:spLocks noChangeArrowheads="1"/>
            </p:cNvSpPr>
            <p:nvPr/>
          </p:nvSpPr>
          <p:spPr bwMode="auto">
            <a:xfrm>
              <a:off x="1755"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5" name="Rectangle 525"/>
            <p:cNvSpPr>
              <a:spLocks noChangeArrowheads="1"/>
            </p:cNvSpPr>
            <p:nvPr/>
          </p:nvSpPr>
          <p:spPr bwMode="auto">
            <a:xfrm>
              <a:off x="1899"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6" name="Rectangle 526"/>
            <p:cNvSpPr>
              <a:spLocks noChangeArrowheads="1"/>
            </p:cNvSpPr>
            <p:nvPr/>
          </p:nvSpPr>
          <p:spPr bwMode="auto">
            <a:xfrm>
              <a:off x="2043"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7" name="Rectangle 527"/>
            <p:cNvSpPr>
              <a:spLocks noChangeArrowheads="1"/>
            </p:cNvSpPr>
            <p:nvPr/>
          </p:nvSpPr>
          <p:spPr bwMode="auto">
            <a:xfrm>
              <a:off x="2187"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8" name="Rectangle 528"/>
            <p:cNvSpPr>
              <a:spLocks noChangeArrowheads="1"/>
            </p:cNvSpPr>
            <p:nvPr/>
          </p:nvSpPr>
          <p:spPr bwMode="auto">
            <a:xfrm>
              <a:off x="2331"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89" name="Rectangle 529"/>
            <p:cNvSpPr>
              <a:spLocks noChangeArrowheads="1"/>
            </p:cNvSpPr>
            <p:nvPr/>
          </p:nvSpPr>
          <p:spPr bwMode="auto">
            <a:xfrm>
              <a:off x="2470" y="2588"/>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0" name="Rectangle 530"/>
            <p:cNvSpPr>
              <a:spLocks noChangeArrowheads="1"/>
            </p:cNvSpPr>
            <p:nvPr/>
          </p:nvSpPr>
          <p:spPr bwMode="auto">
            <a:xfrm>
              <a:off x="1755"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1" name="Rectangle 531"/>
            <p:cNvSpPr>
              <a:spLocks noChangeArrowheads="1"/>
            </p:cNvSpPr>
            <p:nvPr/>
          </p:nvSpPr>
          <p:spPr bwMode="auto">
            <a:xfrm>
              <a:off x="1899"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2" name="Rectangle 532"/>
            <p:cNvSpPr>
              <a:spLocks noChangeArrowheads="1"/>
            </p:cNvSpPr>
            <p:nvPr/>
          </p:nvSpPr>
          <p:spPr bwMode="auto">
            <a:xfrm>
              <a:off x="2043"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3" name="Rectangle 533"/>
            <p:cNvSpPr>
              <a:spLocks noChangeArrowheads="1"/>
            </p:cNvSpPr>
            <p:nvPr/>
          </p:nvSpPr>
          <p:spPr bwMode="auto">
            <a:xfrm>
              <a:off x="2187"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4" name="Rectangle 534"/>
            <p:cNvSpPr>
              <a:spLocks noChangeArrowheads="1"/>
            </p:cNvSpPr>
            <p:nvPr/>
          </p:nvSpPr>
          <p:spPr bwMode="auto">
            <a:xfrm>
              <a:off x="2331"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5" name="Rectangle 535"/>
            <p:cNvSpPr>
              <a:spLocks noChangeArrowheads="1"/>
            </p:cNvSpPr>
            <p:nvPr/>
          </p:nvSpPr>
          <p:spPr bwMode="auto">
            <a:xfrm>
              <a:off x="2470" y="2732"/>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6" name="Rectangle 536"/>
            <p:cNvSpPr>
              <a:spLocks noChangeArrowheads="1"/>
            </p:cNvSpPr>
            <p:nvPr/>
          </p:nvSpPr>
          <p:spPr bwMode="auto">
            <a:xfrm>
              <a:off x="1755"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7" name="Rectangle 537"/>
            <p:cNvSpPr>
              <a:spLocks noChangeArrowheads="1"/>
            </p:cNvSpPr>
            <p:nvPr/>
          </p:nvSpPr>
          <p:spPr bwMode="auto">
            <a:xfrm>
              <a:off x="1899"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8" name="Rectangle 538"/>
            <p:cNvSpPr>
              <a:spLocks noChangeArrowheads="1"/>
            </p:cNvSpPr>
            <p:nvPr/>
          </p:nvSpPr>
          <p:spPr bwMode="auto">
            <a:xfrm>
              <a:off x="2043"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099" name="Rectangle 539"/>
            <p:cNvSpPr>
              <a:spLocks noChangeArrowheads="1"/>
            </p:cNvSpPr>
            <p:nvPr/>
          </p:nvSpPr>
          <p:spPr bwMode="auto">
            <a:xfrm>
              <a:off x="2187"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0" name="Rectangle 540"/>
            <p:cNvSpPr>
              <a:spLocks noChangeArrowheads="1"/>
            </p:cNvSpPr>
            <p:nvPr/>
          </p:nvSpPr>
          <p:spPr bwMode="auto">
            <a:xfrm>
              <a:off x="2331"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1" name="Rectangle 541"/>
            <p:cNvSpPr>
              <a:spLocks noChangeArrowheads="1"/>
            </p:cNvSpPr>
            <p:nvPr/>
          </p:nvSpPr>
          <p:spPr bwMode="auto">
            <a:xfrm>
              <a:off x="2470" y="2874"/>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2" name="Rectangle 542"/>
            <p:cNvSpPr>
              <a:spLocks noChangeArrowheads="1"/>
            </p:cNvSpPr>
            <p:nvPr/>
          </p:nvSpPr>
          <p:spPr bwMode="auto">
            <a:xfrm>
              <a:off x="1755"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3" name="Rectangle 543"/>
            <p:cNvSpPr>
              <a:spLocks noChangeArrowheads="1"/>
            </p:cNvSpPr>
            <p:nvPr/>
          </p:nvSpPr>
          <p:spPr bwMode="auto">
            <a:xfrm>
              <a:off x="1899"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4" name="Rectangle 544"/>
            <p:cNvSpPr>
              <a:spLocks noChangeArrowheads="1"/>
            </p:cNvSpPr>
            <p:nvPr/>
          </p:nvSpPr>
          <p:spPr bwMode="auto">
            <a:xfrm>
              <a:off x="2043"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5" name="Rectangle 545"/>
            <p:cNvSpPr>
              <a:spLocks noChangeArrowheads="1"/>
            </p:cNvSpPr>
            <p:nvPr/>
          </p:nvSpPr>
          <p:spPr bwMode="auto">
            <a:xfrm>
              <a:off x="2187"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6" name="Rectangle 546"/>
            <p:cNvSpPr>
              <a:spLocks noChangeArrowheads="1"/>
            </p:cNvSpPr>
            <p:nvPr/>
          </p:nvSpPr>
          <p:spPr bwMode="auto">
            <a:xfrm>
              <a:off x="2331"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sp>
          <p:nvSpPr>
            <p:cNvPr id="35107" name="Rectangle 547"/>
            <p:cNvSpPr>
              <a:spLocks noChangeArrowheads="1"/>
            </p:cNvSpPr>
            <p:nvPr/>
          </p:nvSpPr>
          <p:spPr bwMode="auto">
            <a:xfrm>
              <a:off x="2470" y="3011"/>
              <a:ext cx="144" cy="144"/>
            </a:xfrm>
            <a:prstGeom prst="rect">
              <a:avLst/>
            </a:prstGeom>
            <a:solidFill>
              <a:schemeClr val="bg1"/>
            </a:solidFill>
            <a:ln w="12700">
              <a:solidFill>
                <a:schemeClr val="tx1"/>
              </a:solidFill>
              <a:miter lim="800000"/>
              <a:headEnd/>
              <a:tailEnd/>
            </a:ln>
          </p:spPr>
          <p:txBody>
            <a:bodyPr wrap="none" anchor="ctr"/>
            <a:lstStyle/>
            <a:p>
              <a:pPr algn="ctr"/>
              <a:endParaRPr lang="en-GB"/>
            </a:p>
          </p:txBody>
        </p:sp>
      </p:grpSp>
      <p:sp>
        <p:nvSpPr>
          <p:cNvPr id="34821" name="Line 548"/>
          <p:cNvSpPr>
            <a:spLocks noChangeShapeType="1"/>
          </p:cNvSpPr>
          <p:nvPr/>
        </p:nvSpPr>
        <p:spPr bwMode="auto">
          <a:xfrm>
            <a:off x="523875" y="1624013"/>
            <a:ext cx="3838575" cy="0"/>
          </a:xfrm>
          <a:prstGeom prst="line">
            <a:avLst/>
          </a:prstGeom>
          <a:noFill/>
          <a:ln w="25400">
            <a:solidFill>
              <a:schemeClr val="accent2"/>
            </a:solidFill>
            <a:round/>
            <a:headEnd type="oval" w="med" len="med"/>
            <a:tailEnd type="triangle" w="med" len="med"/>
          </a:ln>
        </p:spPr>
        <p:txBody>
          <a:bodyPr wrap="none"/>
          <a:lstStyle/>
          <a:p>
            <a:endParaRPr lang="en-US"/>
          </a:p>
        </p:txBody>
      </p:sp>
      <p:sp>
        <p:nvSpPr>
          <p:cNvPr id="34822" name="Line 549"/>
          <p:cNvSpPr>
            <a:spLocks noChangeShapeType="1"/>
          </p:cNvSpPr>
          <p:nvPr/>
        </p:nvSpPr>
        <p:spPr bwMode="auto">
          <a:xfrm rot="5400000">
            <a:off x="-1256506" y="3404394"/>
            <a:ext cx="3560762" cy="0"/>
          </a:xfrm>
          <a:prstGeom prst="line">
            <a:avLst/>
          </a:prstGeom>
          <a:noFill/>
          <a:ln w="25400">
            <a:solidFill>
              <a:schemeClr val="accent2"/>
            </a:solidFill>
            <a:round/>
            <a:headEnd type="oval" w="med" len="med"/>
            <a:tailEnd type="triangle" w="med" len="med"/>
          </a:ln>
        </p:spPr>
        <p:txBody>
          <a:bodyPr wrap="none"/>
          <a:lstStyle/>
          <a:p>
            <a:endParaRPr lang="en-US"/>
          </a:p>
        </p:txBody>
      </p:sp>
      <p:sp>
        <p:nvSpPr>
          <p:cNvPr id="34823" name="Text Box 550"/>
          <p:cNvSpPr txBox="1">
            <a:spLocks noChangeArrowheads="1"/>
          </p:cNvSpPr>
          <p:nvPr/>
        </p:nvSpPr>
        <p:spPr bwMode="auto">
          <a:xfrm>
            <a:off x="0" y="1255713"/>
            <a:ext cx="806450" cy="366712"/>
          </a:xfrm>
          <a:prstGeom prst="rect">
            <a:avLst/>
          </a:prstGeom>
          <a:noFill/>
          <a:ln w="12700">
            <a:noFill/>
            <a:miter lim="800000"/>
            <a:headEnd/>
            <a:tailEnd/>
          </a:ln>
        </p:spPr>
        <p:txBody>
          <a:bodyPr wrap="none">
            <a:spAutoFit/>
          </a:bodyPr>
          <a:lstStyle/>
          <a:p>
            <a:r>
              <a:rPr lang="en-IE" b="1" i="1">
                <a:solidFill>
                  <a:srgbClr val="0033CC"/>
                </a:solidFill>
                <a:latin typeface="Times New Roman" pitchFamily="-111" charset="0"/>
              </a:rPr>
              <a:t>Origin</a:t>
            </a:r>
            <a:endParaRPr lang="en-US" b="1" i="1">
              <a:solidFill>
                <a:srgbClr val="0033CC"/>
              </a:solidFill>
              <a:latin typeface="Times New Roman" pitchFamily="-111" charset="0"/>
            </a:endParaRPr>
          </a:p>
        </p:txBody>
      </p:sp>
      <p:sp>
        <p:nvSpPr>
          <p:cNvPr id="34824" name="Text Box 551"/>
          <p:cNvSpPr txBox="1">
            <a:spLocks noChangeArrowheads="1"/>
          </p:cNvSpPr>
          <p:nvPr/>
        </p:nvSpPr>
        <p:spPr bwMode="auto">
          <a:xfrm>
            <a:off x="4140200" y="1257300"/>
            <a:ext cx="298450" cy="366713"/>
          </a:xfrm>
          <a:prstGeom prst="rect">
            <a:avLst/>
          </a:prstGeom>
          <a:noFill/>
          <a:ln w="12700">
            <a:noFill/>
            <a:miter lim="800000"/>
            <a:headEnd/>
            <a:tailEnd/>
          </a:ln>
        </p:spPr>
        <p:txBody>
          <a:bodyPr wrap="none">
            <a:spAutoFit/>
          </a:bodyPr>
          <a:lstStyle/>
          <a:p>
            <a:r>
              <a:rPr lang="en-IE" b="1" i="1">
                <a:solidFill>
                  <a:srgbClr val="0033CC"/>
                </a:solidFill>
                <a:latin typeface="Times New Roman" pitchFamily="-111" charset="0"/>
              </a:rPr>
              <a:t>x</a:t>
            </a:r>
            <a:endParaRPr lang="en-US" b="1" i="1">
              <a:solidFill>
                <a:srgbClr val="0033CC"/>
              </a:solidFill>
              <a:latin typeface="Times New Roman" pitchFamily="-111" charset="0"/>
            </a:endParaRPr>
          </a:p>
        </p:txBody>
      </p:sp>
      <p:sp>
        <p:nvSpPr>
          <p:cNvPr id="34825" name="Text Box 552"/>
          <p:cNvSpPr txBox="1">
            <a:spLocks noChangeArrowheads="1"/>
          </p:cNvSpPr>
          <p:nvPr/>
        </p:nvSpPr>
        <p:spPr bwMode="auto">
          <a:xfrm>
            <a:off x="239713" y="4970463"/>
            <a:ext cx="285750" cy="366712"/>
          </a:xfrm>
          <a:prstGeom prst="rect">
            <a:avLst/>
          </a:prstGeom>
          <a:noFill/>
          <a:ln w="12700">
            <a:noFill/>
            <a:miter lim="800000"/>
            <a:headEnd/>
            <a:tailEnd/>
          </a:ln>
        </p:spPr>
        <p:txBody>
          <a:bodyPr wrap="none">
            <a:spAutoFit/>
          </a:bodyPr>
          <a:lstStyle/>
          <a:p>
            <a:r>
              <a:rPr lang="en-IE" b="1" i="1">
                <a:solidFill>
                  <a:srgbClr val="0033CC"/>
                </a:solidFill>
                <a:latin typeface="Times New Roman" pitchFamily="-111" charset="0"/>
              </a:rPr>
              <a:t>y</a:t>
            </a:r>
            <a:endParaRPr lang="en-US" b="1" i="1">
              <a:solidFill>
                <a:srgbClr val="0033CC"/>
              </a:solidFill>
              <a:latin typeface="Times New Roman" pitchFamily="-111" charset="0"/>
            </a:endParaRPr>
          </a:p>
        </p:txBody>
      </p:sp>
      <p:sp>
        <p:nvSpPr>
          <p:cNvPr id="34826" name="Text Box 553"/>
          <p:cNvSpPr txBox="1">
            <a:spLocks noChangeArrowheads="1"/>
          </p:cNvSpPr>
          <p:nvPr/>
        </p:nvSpPr>
        <p:spPr bwMode="auto">
          <a:xfrm>
            <a:off x="2797175" y="4997450"/>
            <a:ext cx="1454150" cy="366713"/>
          </a:xfrm>
          <a:prstGeom prst="rect">
            <a:avLst/>
          </a:prstGeom>
          <a:noFill/>
          <a:ln w="12700">
            <a:noFill/>
            <a:miter lim="800000"/>
            <a:headEnd/>
            <a:tailEnd/>
          </a:ln>
        </p:spPr>
        <p:txBody>
          <a:bodyPr wrap="none">
            <a:spAutoFit/>
          </a:bodyPr>
          <a:lstStyle/>
          <a:p>
            <a:r>
              <a:rPr lang="en-IE" b="1" i="1">
                <a:solidFill>
                  <a:srgbClr val="0033CC"/>
                </a:solidFill>
                <a:latin typeface="Times New Roman" pitchFamily="-111" charset="0"/>
              </a:rPr>
              <a:t>Image f (x, y)</a:t>
            </a:r>
            <a:endParaRPr lang="en-US" b="1" i="1">
              <a:solidFill>
                <a:srgbClr val="0033CC"/>
              </a:solidFill>
              <a:latin typeface="Times New Roman" pitchFamily="-111" charset="0"/>
            </a:endParaRPr>
          </a:p>
        </p:txBody>
      </p:sp>
      <p:cxnSp>
        <p:nvCxnSpPr>
          <p:cNvPr id="237109" name="AutoShape 565"/>
          <p:cNvCxnSpPr>
            <a:cxnSpLocks noChangeShapeType="1"/>
            <a:stCxn id="237116" idx="6"/>
            <a:endCxn id="34845" idx="1"/>
          </p:cNvCxnSpPr>
          <p:nvPr/>
        </p:nvCxnSpPr>
        <p:spPr bwMode="auto">
          <a:xfrm flipV="1">
            <a:off x="3698875" y="2203450"/>
            <a:ext cx="1254125" cy="1344613"/>
          </a:xfrm>
          <a:prstGeom prst="curvedConnector3">
            <a:avLst>
              <a:gd name="adj1" fmla="val 49495"/>
            </a:avLst>
          </a:prstGeom>
          <a:noFill/>
          <a:ln w="38100">
            <a:solidFill>
              <a:srgbClr val="FF6600"/>
            </a:solidFill>
            <a:round/>
            <a:headEnd/>
            <a:tailEnd type="triangle" w="med" len="med"/>
          </a:ln>
        </p:spPr>
      </p:cxnSp>
      <p:sp>
        <p:nvSpPr>
          <p:cNvPr id="237112" name="Text Box 568"/>
          <p:cNvSpPr txBox="1">
            <a:spLocks noChangeArrowheads="1"/>
          </p:cNvSpPr>
          <p:nvPr/>
        </p:nvSpPr>
        <p:spPr bwMode="auto">
          <a:xfrm>
            <a:off x="4313238" y="3722688"/>
            <a:ext cx="4618037" cy="2076450"/>
          </a:xfrm>
          <a:prstGeom prst="rect">
            <a:avLst/>
          </a:prstGeom>
          <a:noFill/>
          <a:ln w="12700">
            <a:noFill/>
            <a:miter lim="800000"/>
            <a:headEnd/>
            <a:tailEnd/>
          </a:ln>
        </p:spPr>
        <p:txBody>
          <a:bodyPr wrap="none">
            <a:spAutoFit/>
          </a:bodyPr>
          <a:lstStyle/>
          <a:p>
            <a:pPr>
              <a:tabLst>
                <a:tab pos="538163" algn="l"/>
              </a:tabLst>
            </a:pPr>
            <a:r>
              <a:rPr lang="en-IE" sz="2600" dirty="0">
                <a:latin typeface="Times New Roman" pitchFamily="-111" charset="0"/>
              </a:rPr>
              <a:t>e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*106 + </a:t>
            </a:r>
            <a:br>
              <a:rPr lang="en-IE" sz="2600" dirty="0">
                <a:latin typeface="Times New Roman" pitchFamily="-111" charset="0"/>
              </a:rPr>
            </a:br>
            <a:r>
              <a:rPr lang="en-IE" sz="2600" dirty="0">
                <a:latin typeface="Times New Roman" pitchFamily="-111" charset="0"/>
              </a:rPr>
              <a:t>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*104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*100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*108 + </a:t>
            </a:r>
            <a:br>
              <a:rPr lang="en-IE" sz="2600" dirty="0">
                <a:latin typeface="Times New Roman" pitchFamily="-111" charset="0"/>
              </a:rPr>
            </a:br>
            <a:r>
              <a:rPr lang="en-IE" sz="2600" dirty="0">
                <a:latin typeface="Times New Roman" pitchFamily="-111" charset="0"/>
              </a:rPr>
              <a:t>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*99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*98 + </a:t>
            </a:r>
            <a:br>
              <a:rPr lang="en-IE" sz="2600" dirty="0">
                <a:latin typeface="Times New Roman" pitchFamily="-111" charset="0"/>
              </a:rPr>
            </a:br>
            <a:r>
              <a:rPr lang="en-IE" sz="2600" dirty="0">
                <a:latin typeface="Times New Roman" pitchFamily="-111" charset="0"/>
              </a:rPr>
              <a:t>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*95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*90 + </a:t>
            </a:r>
            <a:r>
              <a:rPr lang="en-IE" sz="2400" baseline="30000" dirty="0">
                <a:latin typeface="Times New Roman" pitchFamily="-111" charset="0"/>
              </a:rPr>
              <a:t>1</a:t>
            </a:r>
            <a:r>
              <a:rPr lang="en-IE" sz="2400" dirty="0">
                <a:latin typeface="Times New Roman" pitchFamily="-111" charset="0"/>
              </a:rPr>
              <a:t>/</a:t>
            </a:r>
            <a:r>
              <a:rPr lang="en-IE" sz="2400" baseline="-25000" dirty="0">
                <a:latin typeface="Times New Roman" pitchFamily="-111" charset="0"/>
              </a:rPr>
              <a:t>9</a:t>
            </a:r>
            <a:r>
              <a:rPr lang="en-IE" sz="2600" dirty="0">
                <a:latin typeface="Times New Roman" pitchFamily="-111" charset="0"/>
              </a:rPr>
              <a:t>*85</a:t>
            </a:r>
          </a:p>
          <a:p>
            <a:pPr>
              <a:tabLst>
                <a:tab pos="538163" algn="l"/>
              </a:tabLst>
            </a:pPr>
            <a:r>
              <a:rPr lang="en-IE" sz="2600" dirty="0">
                <a:latin typeface="Times New Roman" pitchFamily="-111" charset="0"/>
              </a:rPr>
              <a:t>   =	98.3333</a:t>
            </a:r>
            <a:endParaRPr lang="en-US" sz="2600" dirty="0">
              <a:latin typeface="Times New Roman" pitchFamily="-111" charset="0"/>
            </a:endParaRPr>
          </a:p>
        </p:txBody>
      </p:sp>
      <p:sp>
        <p:nvSpPr>
          <p:cNvPr id="237115" name="Text Box 571"/>
          <p:cNvSpPr txBox="1">
            <a:spLocks noChangeArrowheads="1"/>
          </p:cNvSpPr>
          <p:nvPr/>
        </p:nvSpPr>
        <p:spPr bwMode="auto">
          <a:xfrm>
            <a:off x="7013575" y="3038475"/>
            <a:ext cx="1820863" cy="366713"/>
          </a:xfrm>
          <a:prstGeom prst="rect">
            <a:avLst/>
          </a:prstGeom>
          <a:noFill/>
          <a:ln w="12700">
            <a:noFill/>
            <a:miter lim="800000"/>
            <a:headEnd/>
            <a:tailEnd/>
          </a:ln>
        </p:spPr>
        <p:txBody>
          <a:bodyPr>
            <a:spAutoFit/>
          </a:bodyPr>
          <a:lstStyle/>
          <a:p>
            <a:pPr algn="ctr"/>
            <a:r>
              <a:rPr lang="en-IE" b="1"/>
              <a:t>Filter</a:t>
            </a:r>
            <a:endParaRPr lang="en-US" b="1"/>
          </a:p>
        </p:txBody>
      </p:sp>
      <p:sp>
        <p:nvSpPr>
          <p:cNvPr id="237129" name="Text Box 585"/>
          <p:cNvSpPr txBox="1">
            <a:spLocks noChangeArrowheads="1"/>
          </p:cNvSpPr>
          <p:nvPr/>
        </p:nvSpPr>
        <p:spPr bwMode="auto">
          <a:xfrm>
            <a:off x="1303338" y="3308350"/>
            <a:ext cx="1420812" cy="488950"/>
          </a:xfrm>
          <a:prstGeom prst="rect">
            <a:avLst/>
          </a:prstGeom>
          <a:solidFill>
            <a:schemeClr val="bg1"/>
          </a:solidFill>
          <a:ln w="12700">
            <a:noFill/>
            <a:miter lim="800000"/>
            <a:headEnd/>
            <a:tailEnd/>
          </a:ln>
        </p:spPr>
        <p:txBody>
          <a:bodyPr wrap="none" lIns="18000" tIns="0" rIns="18000" bIns="0">
            <a:spAutoFit/>
          </a:bodyPr>
          <a:lstStyle/>
          <a:p>
            <a:pPr algn="r"/>
            <a:r>
              <a:rPr lang="en-IE" sz="1600" i="1"/>
              <a:t>Simple 3*3</a:t>
            </a:r>
            <a:br>
              <a:rPr lang="en-IE" sz="1600" i="1"/>
            </a:br>
            <a:r>
              <a:rPr lang="en-IE" sz="1600" i="1"/>
              <a:t>Neighbourhood</a:t>
            </a:r>
            <a:endParaRPr lang="en-US" sz="1600" i="1"/>
          </a:p>
        </p:txBody>
      </p:sp>
      <p:sp>
        <p:nvSpPr>
          <p:cNvPr id="237116" name="Oval 572"/>
          <p:cNvSpPr>
            <a:spLocks noChangeArrowheads="1"/>
          </p:cNvSpPr>
          <p:nvPr/>
        </p:nvSpPr>
        <p:spPr bwMode="auto">
          <a:xfrm>
            <a:off x="2597150" y="3009900"/>
            <a:ext cx="1076325" cy="1076325"/>
          </a:xfrm>
          <a:prstGeom prst="ellipse">
            <a:avLst/>
          </a:prstGeom>
          <a:noFill/>
          <a:ln w="50800">
            <a:solidFill>
              <a:srgbClr val="FF6600"/>
            </a:solidFill>
            <a:round/>
            <a:headEnd/>
            <a:tailEnd/>
          </a:ln>
        </p:spPr>
        <p:txBody>
          <a:bodyPr wrap="none" anchor="ctr"/>
          <a:lstStyle/>
          <a:p>
            <a:endParaRPr lang="en-GB"/>
          </a:p>
        </p:txBody>
      </p:sp>
      <p:sp>
        <p:nvSpPr>
          <p:cNvPr id="237117" name="Rectangle 573"/>
          <p:cNvSpPr>
            <a:spLocks noChangeArrowheads="1"/>
          </p:cNvSpPr>
          <p:nvPr/>
        </p:nvSpPr>
        <p:spPr bwMode="auto">
          <a:xfrm>
            <a:off x="3014663" y="3432175"/>
            <a:ext cx="228600" cy="228600"/>
          </a:xfrm>
          <a:prstGeom prst="rect">
            <a:avLst/>
          </a:prstGeom>
          <a:solidFill>
            <a:srgbClr val="C0C0C0"/>
          </a:solidFill>
          <a:ln w="25400">
            <a:solidFill>
              <a:schemeClr val="tx1"/>
            </a:solidFill>
            <a:miter lim="800000"/>
            <a:headEnd/>
            <a:tailEnd/>
          </a:ln>
        </p:spPr>
        <p:txBody>
          <a:bodyPr wrap="none" lIns="0" tIns="0" rIns="0" bIns="0" anchor="ctr" anchorCtr="1"/>
          <a:lstStyle/>
          <a:p>
            <a:pPr algn="ctr"/>
            <a:r>
              <a:rPr lang="en-IE" sz="800" i="1">
                <a:latin typeface="Times New Roman" pitchFamily="-111" charset="0"/>
              </a:rPr>
              <a:t>106</a:t>
            </a:r>
            <a:endParaRPr lang="en-US" sz="800" i="1">
              <a:latin typeface="Times New Roman" pitchFamily="-111" charset="0"/>
            </a:endParaRPr>
          </a:p>
        </p:txBody>
      </p:sp>
      <p:grpSp>
        <p:nvGrpSpPr>
          <p:cNvPr id="4" name="Group 582"/>
          <p:cNvGrpSpPr>
            <a:grpSpLocks/>
          </p:cNvGrpSpPr>
          <p:nvPr/>
        </p:nvGrpSpPr>
        <p:grpSpPr bwMode="auto">
          <a:xfrm>
            <a:off x="2790825" y="3206750"/>
            <a:ext cx="677863" cy="685800"/>
            <a:chOff x="1752" y="2422"/>
            <a:chExt cx="427" cy="432"/>
          </a:xfrm>
        </p:grpSpPr>
        <p:sp>
          <p:nvSpPr>
            <p:cNvPr id="34860" name="Rectangle 574"/>
            <p:cNvSpPr>
              <a:spLocks noChangeArrowheads="1"/>
            </p:cNvSpPr>
            <p:nvPr/>
          </p:nvSpPr>
          <p:spPr bwMode="auto">
            <a:xfrm>
              <a:off x="1752" y="2422"/>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104</a:t>
              </a:r>
              <a:endParaRPr lang="en-US" sz="900"/>
            </a:p>
          </p:txBody>
        </p:sp>
        <p:sp>
          <p:nvSpPr>
            <p:cNvPr id="34861" name="Rectangle 575"/>
            <p:cNvSpPr>
              <a:spLocks noChangeArrowheads="1"/>
            </p:cNvSpPr>
            <p:nvPr/>
          </p:nvSpPr>
          <p:spPr bwMode="auto">
            <a:xfrm>
              <a:off x="1752" y="2568"/>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99</a:t>
              </a:r>
              <a:endParaRPr lang="en-US" sz="900"/>
            </a:p>
          </p:txBody>
        </p:sp>
        <p:sp>
          <p:nvSpPr>
            <p:cNvPr id="34862" name="Rectangle 576"/>
            <p:cNvSpPr>
              <a:spLocks noChangeArrowheads="1"/>
            </p:cNvSpPr>
            <p:nvPr/>
          </p:nvSpPr>
          <p:spPr bwMode="auto">
            <a:xfrm>
              <a:off x="1752" y="2710"/>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95</a:t>
              </a:r>
              <a:endParaRPr lang="en-US" sz="900"/>
            </a:p>
          </p:txBody>
        </p:sp>
        <p:sp>
          <p:nvSpPr>
            <p:cNvPr id="34863" name="Rectangle 577"/>
            <p:cNvSpPr>
              <a:spLocks noChangeArrowheads="1"/>
            </p:cNvSpPr>
            <p:nvPr/>
          </p:nvSpPr>
          <p:spPr bwMode="auto">
            <a:xfrm>
              <a:off x="1891" y="2422"/>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100</a:t>
              </a:r>
              <a:endParaRPr lang="en-US" sz="900"/>
            </a:p>
          </p:txBody>
        </p:sp>
        <p:sp>
          <p:nvSpPr>
            <p:cNvPr id="34864" name="Rectangle 578"/>
            <p:cNvSpPr>
              <a:spLocks noChangeArrowheads="1"/>
            </p:cNvSpPr>
            <p:nvPr/>
          </p:nvSpPr>
          <p:spPr bwMode="auto">
            <a:xfrm>
              <a:off x="2035" y="2422"/>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108</a:t>
              </a:r>
              <a:endParaRPr lang="en-US" sz="900"/>
            </a:p>
          </p:txBody>
        </p:sp>
        <p:sp>
          <p:nvSpPr>
            <p:cNvPr id="34865" name="Rectangle 579"/>
            <p:cNvSpPr>
              <a:spLocks noChangeArrowheads="1"/>
            </p:cNvSpPr>
            <p:nvPr/>
          </p:nvSpPr>
          <p:spPr bwMode="auto">
            <a:xfrm>
              <a:off x="2035" y="2568"/>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98</a:t>
              </a:r>
              <a:endParaRPr lang="en-US" sz="900"/>
            </a:p>
          </p:txBody>
        </p:sp>
        <p:sp>
          <p:nvSpPr>
            <p:cNvPr id="34866" name="Rectangle 580"/>
            <p:cNvSpPr>
              <a:spLocks noChangeArrowheads="1"/>
            </p:cNvSpPr>
            <p:nvPr/>
          </p:nvSpPr>
          <p:spPr bwMode="auto">
            <a:xfrm>
              <a:off x="1891" y="2710"/>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90</a:t>
              </a:r>
              <a:endParaRPr lang="en-US" sz="900"/>
            </a:p>
          </p:txBody>
        </p:sp>
        <p:sp>
          <p:nvSpPr>
            <p:cNvPr id="34867" name="Rectangle 581"/>
            <p:cNvSpPr>
              <a:spLocks noChangeArrowheads="1"/>
            </p:cNvSpPr>
            <p:nvPr/>
          </p:nvSpPr>
          <p:spPr bwMode="auto">
            <a:xfrm>
              <a:off x="2035" y="2710"/>
              <a:ext cx="144" cy="144"/>
            </a:xfrm>
            <a:prstGeom prst="rect">
              <a:avLst/>
            </a:prstGeom>
            <a:solidFill>
              <a:schemeClr val="bg1"/>
            </a:solidFill>
            <a:ln w="25400">
              <a:solidFill>
                <a:schemeClr val="tx1"/>
              </a:solidFill>
              <a:miter lim="800000"/>
              <a:headEnd/>
              <a:tailEnd/>
            </a:ln>
          </p:spPr>
          <p:txBody>
            <a:bodyPr wrap="none" anchor="ctr"/>
            <a:lstStyle/>
            <a:p>
              <a:pPr algn="ctr"/>
              <a:r>
                <a:rPr lang="en-IE" sz="900"/>
                <a:t>85</a:t>
              </a:r>
              <a:endParaRPr lang="en-US" sz="900"/>
            </a:p>
          </p:txBody>
        </p:sp>
      </p:grpSp>
      <p:grpSp>
        <p:nvGrpSpPr>
          <p:cNvPr id="5" name="Group 554"/>
          <p:cNvGrpSpPr>
            <a:grpSpLocks/>
          </p:cNvGrpSpPr>
          <p:nvPr/>
        </p:nvGrpSpPr>
        <p:grpSpPr bwMode="auto">
          <a:xfrm>
            <a:off x="2773363" y="3203575"/>
            <a:ext cx="685800" cy="682625"/>
            <a:chOff x="3168" y="2244"/>
            <a:chExt cx="432" cy="430"/>
          </a:xfrm>
        </p:grpSpPr>
        <p:sp>
          <p:nvSpPr>
            <p:cNvPr id="34851" name="Rectangle 555"/>
            <p:cNvSpPr>
              <a:spLocks noChangeArrowheads="1"/>
            </p:cNvSpPr>
            <p:nvPr/>
          </p:nvSpPr>
          <p:spPr bwMode="auto">
            <a:xfrm>
              <a:off x="3168" y="2244"/>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2" name="Rectangle 556"/>
            <p:cNvSpPr>
              <a:spLocks noChangeArrowheads="1"/>
            </p:cNvSpPr>
            <p:nvPr/>
          </p:nvSpPr>
          <p:spPr bwMode="auto">
            <a:xfrm>
              <a:off x="3312" y="2244"/>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3" name="Rectangle 557"/>
            <p:cNvSpPr>
              <a:spLocks noChangeArrowheads="1"/>
            </p:cNvSpPr>
            <p:nvPr/>
          </p:nvSpPr>
          <p:spPr bwMode="auto">
            <a:xfrm>
              <a:off x="3456" y="2244"/>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4" name="Rectangle 558"/>
            <p:cNvSpPr>
              <a:spLocks noChangeArrowheads="1"/>
            </p:cNvSpPr>
            <p:nvPr/>
          </p:nvSpPr>
          <p:spPr bwMode="auto">
            <a:xfrm>
              <a:off x="3168" y="2386"/>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5" name="Rectangle 559"/>
            <p:cNvSpPr>
              <a:spLocks noChangeArrowheads="1"/>
            </p:cNvSpPr>
            <p:nvPr/>
          </p:nvSpPr>
          <p:spPr bwMode="auto">
            <a:xfrm>
              <a:off x="3312" y="2386"/>
              <a:ext cx="144" cy="144"/>
            </a:xfrm>
            <a:prstGeom prst="rect">
              <a:avLst/>
            </a:prstGeom>
            <a:solidFill>
              <a:srgbClr val="000080"/>
            </a:solidFill>
            <a:ln w="25400">
              <a:solidFill>
                <a:srgbClr val="000080"/>
              </a:solidFill>
              <a:miter lim="800000"/>
              <a:headEnd/>
              <a:tailEnd/>
            </a:ln>
          </p:spPr>
          <p:txBody>
            <a:bodyPr wrap="none" anchor="ctr"/>
            <a:lstStyle/>
            <a:p>
              <a:pPr algn="ctr"/>
              <a:r>
                <a:rPr lang="en-IE" sz="1000" baseline="30000">
                  <a:solidFill>
                    <a:schemeClr val="bg1"/>
                  </a:solidFill>
                </a:rPr>
                <a:t>1</a:t>
              </a:r>
              <a:r>
                <a:rPr lang="en-IE" sz="1000">
                  <a:solidFill>
                    <a:schemeClr val="bg1"/>
                  </a:solidFill>
                </a:rPr>
                <a:t>/</a:t>
              </a:r>
              <a:r>
                <a:rPr lang="en-IE" sz="1000" baseline="-25000">
                  <a:solidFill>
                    <a:schemeClr val="bg1"/>
                  </a:solidFill>
                </a:rPr>
                <a:t>9</a:t>
              </a:r>
              <a:endParaRPr lang="en-US" sz="1000" baseline="-25000">
                <a:solidFill>
                  <a:schemeClr val="bg1"/>
                </a:solidFill>
              </a:endParaRPr>
            </a:p>
          </p:txBody>
        </p:sp>
        <p:sp>
          <p:nvSpPr>
            <p:cNvPr id="34856" name="Rectangle 560"/>
            <p:cNvSpPr>
              <a:spLocks noChangeArrowheads="1"/>
            </p:cNvSpPr>
            <p:nvPr/>
          </p:nvSpPr>
          <p:spPr bwMode="auto">
            <a:xfrm>
              <a:off x="3456" y="2386"/>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7" name="Rectangle 561"/>
            <p:cNvSpPr>
              <a:spLocks noChangeArrowheads="1"/>
            </p:cNvSpPr>
            <p:nvPr/>
          </p:nvSpPr>
          <p:spPr bwMode="auto">
            <a:xfrm>
              <a:off x="3168" y="2530"/>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8" name="Rectangle 562"/>
            <p:cNvSpPr>
              <a:spLocks noChangeArrowheads="1"/>
            </p:cNvSpPr>
            <p:nvPr/>
          </p:nvSpPr>
          <p:spPr bwMode="auto">
            <a:xfrm>
              <a:off x="3312" y="2530"/>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sp>
          <p:nvSpPr>
            <p:cNvPr id="34859" name="Rectangle 563"/>
            <p:cNvSpPr>
              <a:spLocks noChangeArrowheads="1"/>
            </p:cNvSpPr>
            <p:nvPr/>
          </p:nvSpPr>
          <p:spPr bwMode="auto">
            <a:xfrm>
              <a:off x="3456" y="2530"/>
              <a:ext cx="144" cy="144"/>
            </a:xfrm>
            <a:prstGeom prst="rect">
              <a:avLst/>
            </a:prstGeom>
            <a:solidFill>
              <a:srgbClr val="99CCFF"/>
            </a:solidFill>
            <a:ln w="25400">
              <a:solidFill>
                <a:srgbClr val="000080"/>
              </a:solidFill>
              <a:miter lim="800000"/>
              <a:headEnd/>
              <a:tailEnd/>
            </a:ln>
          </p:spPr>
          <p:txBody>
            <a:bodyPr wrap="none" anchor="ctr"/>
            <a:lstStyle/>
            <a:p>
              <a:pPr algn="ctr"/>
              <a:r>
                <a:rPr lang="en-IE" sz="1000" baseline="30000"/>
                <a:t>1</a:t>
              </a:r>
              <a:r>
                <a:rPr lang="en-IE" sz="1000"/>
                <a:t>/</a:t>
              </a:r>
              <a:r>
                <a:rPr lang="en-IE" sz="1000" baseline="-25000"/>
                <a:t>9</a:t>
              </a:r>
              <a:endParaRPr lang="en-US" sz="1000" baseline="-25000"/>
            </a:p>
          </p:txBody>
        </p:sp>
      </p:grpSp>
      <p:sp>
        <p:nvSpPr>
          <p:cNvPr id="237130" name="Text Box 586"/>
          <p:cNvSpPr txBox="1">
            <a:spLocks noChangeArrowheads="1"/>
          </p:cNvSpPr>
          <p:nvPr/>
        </p:nvSpPr>
        <p:spPr bwMode="auto">
          <a:xfrm>
            <a:off x="3502025" y="3308350"/>
            <a:ext cx="1366838" cy="488950"/>
          </a:xfrm>
          <a:prstGeom prst="rect">
            <a:avLst/>
          </a:prstGeom>
          <a:solidFill>
            <a:schemeClr val="bg1"/>
          </a:solidFill>
          <a:ln w="12700">
            <a:noFill/>
            <a:miter lim="800000"/>
            <a:headEnd/>
            <a:tailEnd/>
          </a:ln>
        </p:spPr>
        <p:txBody>
          <a:bodyPr wrap="none" lIns="18000" tIns="0" rIns="18000" bIns="0">
            <a:spAutoFit/>
          </a:bodyPr>
          <a:lstStyle/>
          <a:p>
            <a:r>
              <a:rPr lang="en-IE" sz="1600" i="1">
                <a:solidFill>
                  <a:srgbClr val="0033CC"/>
                </a:solidFill>
              </a:rPr>
              <a:t>3*3 Smoothing</a:t>
            </a:r>
            <a:br>
              <a:rPr lang="en-IE" sz="1600" i="1">
                <a:solidFill>
                  <a:srgbClr val="0033CC"/>
                </a:solidFill>
              </a:rPr>
            </a:br>
            <a:r>
              <a:rPr lang="en-IE" sz="1600" i="1">
                <a:solidFill>
                  <a:srgbClr val="0033CC"/>
                </a:solidFill>
              </a:rPr>
              <a:t>Filter</a:t>
            </a:r>
            <a:endParaRPr lang="en-US" sz="1600" i="1">
              <a:solidFill>
                <a:srgbClr val="0033CC"/>
              </a:solidFill>
            </a:endParaRPr>
          </a:p>
        </p:txBody>
      </p:sp>
      <p:cxnSp>
        <p:nvCxnSpPr>
          <p:cNvPr id="237131" name="AutoShape 587"/>
          <p:cNvCxnSpPr>
            <a:cxnSpLocks noChangeShapeType="1"/>
            <a:stCxn id="237132" idx="6"/>
            <a:endCxn id="35111" idx="1"/>
          </p:cNvCxnSpPr>
          <p:nvPr/>
        </p:nvCxnSpPr>
        <p:spPr bwMode="auto">
          <a:xfrm flipV="1">
            <a:off x="3686175" y="2203450"/>
            <a:ext cx="3441700" cy="1347788"/>
          </a:xfrm>
          <a:prstGeom prst="curvedConnector3">
            <a:avLst>
              <a:gd name="adj1" fmla="val 49815"/>
            </a:avLst>
          </a:prstGeom>
          <a:noFill/>
          <a:ln w="38100">
            <a:solidFill>
              <a:srgbClr val="FF6600"/>
            </a:solidFill>
            <a:round/>
            <a:headEnd/>
            <a:tailEnd type="triangle" w="med" len="med"/>
          </a:ln>
        </p:spPr>
      </p:cxnSp>
      <p:sp>
        <p:nvSpPr>
          <p:cNvPr id="237132" name="Oval 588"/>
          <p:cNvSpPr>
            <a:spLocks noChangeArrowheads="1"/>
          </p:cNvSpPr>
          <p:nvPr/>
        </p:nvSpPr>
        <p:spPr bwMode="auto">
          <a:xfrm>
            <a:off x="2584450" y="3013075"/>
            <a:ext cx="1076325" cy="1076325"/>
          </a:xfrm>
          <a:prstGeom prst="ellipse">
            <a:avLst/>
          </a:prstGeom>
          <a:noFill/>
          <a:ln w="50800">
            <a:solidFill>
              <a:srgbClr val="FF6600"/>
            </a:solidFill>
            <a:round/>
            <a:headEnd/>
            <a:tailEnd/>
          </a:ln>
        </p:spPr>
        <p:txBody>
          <a:bodyPr wrap="none" anchor="ctr"/>
          <a:lstStyle/>
          <a:p>
            <a:endParaRPr lang="en-GB"/>
          </a:p>
        </p:txBody>
      </p:sp>
      <p:grpSp>
        <p:nvGrpSpPr>
          <p:cNvPr id="6" name="Group 305"/>
          <p:cNvGrpSpPr>
            <a:grpSpLocks/>
          </p:cNvGrpSpPr>
          <p:nvPr/>
        </p:nvGrpSpPr>
        <p:grpSpPr bwMode="auto">
          <a:xfrm>
            <a:off x="4965700" y="1425575"/>
            <a:ext cx="1568450" cy="1560513"/>
            <a:chOff x="3689" y="895"/>
            <a:chExt cx="988" cy="983"/>
          </a:xfrm>
        </p:grpSpPr>
        <p:sp>
          <p:nvSpPr>
            <p:cNvPr id="34842" name="Rectangle 276"/>
            <p:cNvSpPr>
              <a:spLocks noChangeArrowheads="1"/>
            </p:cNvSpPr>
            <p:nvPr/>
          </p:nvSpPr>
          <p:spPr bwMode="auto">
            <a:xfrm>
              <a:off x="3689"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104</a:t>
              </a:r>
              <a:endParaRPr lang="en-US" sz="2000" i="1">
                <a:latin typeface="Times New Roman" pitchFamily="-111" charset="0"/>
              </a:endParaRPr>
            </a:p>
          </p:txBody>
        </p:sp>
        <p:sp>
          <p:nvSpPr>
            <p:cNvPr id="34843" name="Rectangle 277"/>
            <p:cNvSpPr>
              <a:spLocks noChangeArrowheads="1"/>
            </p:cNvSpPr>
            <p:nvPr/>
          </p:nvSpPr>
          <p:spPr bwMode="auto">
            <a:xfrm>
              <a:off x="4018" y="895"/>
              <a:ext cx="330"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100</a:t>
              </a:r>
              <a:endParaRPr lang="en-US" sz="2000" i="1">
                <a:latin typeface="Times New Roman" pitchFamily="-111" charset="0"/>
              </a:endParaRPr>
            </a:p>
          </p:txBody>
        </p:sp>
        <p:sp>
          <p:nvSpPr>
            <p:cNvPr id="34844" name="Rectangle 278"/>
            <p:cNvSpPr>
              <a:spLocks noChangeArrowheads="1"/>
            </p:cNvSpPr>
            <p:nvPr/>
          </p:nvSpPr>
          <p:spPr bwMode="auto">
            <a:xfrm>
              <a:off x="4348" y="895"/>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108</a:t>
              </a:r>
              <a:endParaRPr lang="en-US" sz="2000" i="1">
                <a:latin typeface="Times New Roman" pitchFamily="-111" charset="0"/>
              </a:endParaRPr>
            </a:p>
          </p:txBody>
        </p:sp>
        <p:sp>
          <p:nvSpPr>
            <p:cNvPr id="34845" name="Rectangle 279"/>
            <p:cNvSpPr>
              <a:spLocks noChangeArrowheads="1"/>
            </p:cNvSpPr>
            <p:nvPr/>
          </p:nvSpPr>
          <p:spPr bwMode="auto">
            <a:xfrm>
              <a:off x="3689"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99</a:t>
              </a:r>
              <a:endParaRPr lang="en-US" sz="2000" i="1">
                <a:latin typeface="Times New Roman" pitchFamily="-111" charset="0"/>
              </a:endParaRPr>
            </a:p>
          </p:txBody>
        </p:sp>
        <p:sp>
          <p:nvSpPr>
            <p:cNvPr id="34846" name="Rectangle 280"/>
            <p:cNvSpPr>
              <a:spLocks noChangeArrowheads="1"/>
            </p:cNvSpPr>
            <p:nvPr/>
          </p:nvSpPr>
          <p:spPr bwMode="auto">
            <a:xfrm>
              <a:off x="4018" y="1220"/>
              <a:ext cx="330" cy="329"/>
            </a:xfrm>
            <a:prstGeom prst="rect">
              <a:avLst/>
            </a:prstGeom>
            <a:solidFill>
              <a:srgbClr val="C0C0C0"/>
            </a:solidFill>
            <a:ln w="25400">
              <a:solidFill>
                <a:schemeClr val="tx1"/>
              </a:solidFill>
              <a:miter lim="800000"/>
              <a:headEnd/>
              <a:tailEnd/>
            </a:ln>
          </p:spPr>
          <p:txBody>
            <a:bodyPr wrap="none" anchor="ctr"/>
            <a:lstStyle/>
            <a:p>
              <a:pPr algn="ctr"/>
              <a:r>
                <a:rPr lang="en-IE" sz="2000" i="1">
                  <a:latin typeface="Times New Roman" pitchFamily="-111" charset="0"/>
                </a:rPr>
                <a:t>106</a:t>
              </a:r>
              <a:endParaRPr lang="en-US" sz="2000" i="1">
                <a:latin typeface="Times New Roman" pitchFamily="-111" charset="0"/>
              </a:endParaRPr>
            </a:p>
          </p:txBody>
        </p:sp>
        <p:sp>
          <p:nvSpPr>
            <p:cNvPr id="34847" name="Rectangle 281"/>
            <p:cNvSpPr>
              <a:spLocks noChangeArrowheads="1"/>
            </p:cNvSpPr>
            <p:nvPr/>
          </p:nvSpPr>
          <p:spPr bwMode="auto">
            <a:xfrm>
              <a:off x="4348" y="1220"/>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98</a:t>
              </a:r>
              <a:endParaRPr lang="en-US" sz="2000" i="1">
                <a:latin typeface="Times New Roman" pitchFamily="-111" charset="0"/>
              </a:endParaRPr>
            </a:p>
          </p:txBody>
        </p:sp>
        <p:sp>
          <p:nvSpPr>
            <p:cNvPr id="34848" name="Rectangle 282"/>
            <p:cNvSpPr>
              <a:spLocks noChangeArrowheads="1"/>
            </p:cNvSpPr>
            <p:nvPr/>
          </p:nvSpPr>
          <p:spPr bwMode="auto">
            <a:xfrm>
              <a:off x="3689"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95</a:t>
              </a:r>
              <a:endParaRPr lang="en-US" sz="2000" i="1">
                <a:latin typeface="Times New Roman" pitchFamily="-111" charset="0"/>
              </a:endParaRPr>
            </a:p>
          </p:txBody>
        </p:sp>
        <p:sp>
          <p:nvSpPr>
            <p:cNvPr id="34849" name="Rectangle 283"/>
            <p:cNvSpPr>
              <a:spLocks noChangeArrowheads="1"/>
            </p:cNvSpPr>
            <p:nvPr/>
          </p:nvSpPr>
          <p:spPr bwMode="auto">
            <a:xfrm>
              <a:off x="4018" y="1549"/>
              <a:ext cx="330"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90</a:t>
              </a:r>
              <a:endParaRPr lang="en-US" sz="2000" i="1">
                <a:latin typeface="Times New Roman" pitchFamily="-111" charset="0"/>
              </a:endParaRPr>
            </a:p>
          </p:txBody>
        </p:sp>
        <p:sp>
          <p:nvSpPr>
            <p:cNvPr id="34850" name="Rectangle 284"/>
            <p:cNvSpPr>
              <a:spLocks noChangeArrowheads="1"/>
            </p:cNvSpPr>
            <p:nvPr/>
          </p:nvSpPr>
          <p:spPr bwMode="auto">
            <a:xfrm>
              <a:off x="4348" y="1549"/>
              <a:ext cx="329" cy="329"/>
            </a:xfrm>
            <a:prstGeom prst="rect">
              <a:avLst/>
            </a:prstGeom>
            <a:solidFill>
              <a:schemeClr val="bg1"/>
            </a:solidFill>
            <a:ln w="25400">
              <a:solidFill>
                <a:schemeClr val="tx1"/>
              </a:solidFill>
              <a:miter lim="800000"/>
              <a:headEnd/>
              <a:tailEnd/>
            </a:ln>
          </p:spPr>
          <p:txBody>
            <a:bodyPr wrap="none" anchor="ctr"/>
            <a:lstStyle/>
            <a:p>
              <a:pPr algn="ctr"/>
              <a:r>
                <a:rPr lang="en-IE" sz="2000" i="1">
                  <a:latin typeface="Times New Roman" pitchFamily="-111" charset="0"/>
                </a:rPr>
                <a:t>85</a:t>
              </a:r>
              <a:endParaRPr lang="en-US" sz="2000" i="1">
                <a:latin typeface="Times New Roman" pitchFamily="-111" charset="0"/>
              </a:endParaRPr>
            </a:p>
          </p:txBody>
        </p:sp>
      </p:grpSp>
      <p:sp>
        <p:nvSpPr>
          <p:cNvPr id="237114" name="Text Box 570"/>
          <p:cNvSpPr txBox="1">
            <a:spLocks noChangeArrowheads="1"/>
          </p:cNvSpPr>
          <p:nvPr/>
        </p:nvSpPr>
        <p:spPr bwMode="auto">
          <a:xfrm>
            <a:off x="4840288" y="3017838"/>
            <a:ext cx="1820862" cy="641350"/>
          </a:xfrm>
          <a:prstGeom prst="rect">
            <a:avLst/>
          </a:prstGeom>
          <a:noFill/>
          <a:ln w="12700">
            <a:noFill/>
            <a:miter lim="800000"/>
            <a:headEnd/>
            <a:tailEnd/>
          </a:ln>
        </p:spPr>
        <p:txBody>
          <a:bodyPr>
            <a:spAutoFit/>
          </a:bodyPr>
          <a:lstStyle/>
          <a:p>
            <a:pPr algn="ctr"/>
            <a:r>
              <a:rPr lang="en-IE" b="1"/>
              <a:t>Original Image Pixels</a:t>
            </a:r>
            <a:endParaRPr lang="en-US" b="1"/>
          </a:p>
        </p:txBody>
      </p:sp>
      <p:sp>
        <p:nvSpPr>
          <p:cNvPr id="237113" name="Text Box 569"/>
          <p:cNvSpPr txBox="1">
            <a:spLocks noChangeArrowheads="1"/>
          </p:cNvSpPr>
          <p:nvPr/>
        </p:nvSpPr>
        <p:spPr bwMode="auto">
          <a:xfrm>
            <a:off x="6542088" y="1828800"/>
            <a:ext cx="527050" cy="914400"/>
          </a:xfrm>
          <a:prstGeom prst="rect">
            <a:avLst/>
          </a:prstGeom>
          <a:noFill/>
          <a:ln w="12700">
            <a:noFill/>
            <a:miter lim="800000"/>
            <a:headEnd/>
            <a:tailEnd/>
          </a:ln>
        </p:spPr>
        <p:txBody>
          <a:bodyPr wrap="none">
            <a:spAutoFit/>
          </a:bodyPr>
          <a:lstStyle/>
          <a:p>
            <a:pPr algn="ctr"/>
            <a:r>
              <a:rPr lang="en-IE" sz="5400" i="1">
                <a:latin typeface="Times New Roman" pitchFamily="-111" charset="0"/>
              </a:rPr>
              <a:t>*</a:t>
            </a:r>
            <a:endParaRPr lang="en-US" sz="5400" i="1">
              <a:latin typeface="Times New Roman" pitchFamily="-111" charset="0"/>
            </a:endParaRPr>
          </a:p>
        </p:txBody>
      </p:sp>
      <p:sp>
        <p:nvSpPr>
          <p:cNvPr id="237136" name="Rectangle 592"/>
          <p:cNvSpPr>
            <a:spLocks noChangeArrowheads="1"/>
          </p:cNvSpPr>
          <p:nvPr/>
        </p:nvSpPr>
        <p:spPr bwMode="auto">
          <a:xfrm>
            <a:off x="228600" y="5716588"/>
            <a:ext cx="8915400" cy="903287"/>
          </a:xfrm>
          <a:prstGeom prst="rect">
            <a:avLst/>
          </a:prstGeom>
          <a:noFill/>
          <a:ln w="9525">
            <a:noFill/>
            <a:miter lim="800000"/>
            <a:headEnd/>
            <a:tailEnd/>
          </a:ln>
        </p:spPr>
        <p:txBody>
          <a:bodyPr/>
          <a:lstStyle/>
          <a:p>
            <a:pPr>
              <a:spcBef>
                <a:spcPct val="20000"/>
              </a:spcBef>
            </a:pPr>
            <a:r>
              <a:rPr lang="en-IE" sz="2400"/>
              <a:t>The above is repeated for every pixel in the original image to generate the smoothed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71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7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71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7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3710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37116"/>
                                        </p:tgtEl>
                                        <p:attrNameLst>
                                          <p:attrName>style.visibility</p:attrName>
                                        </p:attrNameLst>
                                      </p:cBhvr>
                                      <p:to>
                                        <p:strVal val="hidden"/>
                                      </p:to>
                                    </p:set>
                                  </p:childTnLst>
                                </p:cTn>
                              </p:par>
                              <p:par>
                                <p:cTn id="29" presetID="23" presetClass="entr" presetSubtype="32"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ppt_w"/>
                                          </p:val>
                                        </p:tav>
                                        <p:tav tm="100000">
                                          <p:val>
                                            <p:strVal val="#ppt_w"/>
                                          </p:val>
                                        </p:tav>
                                      </p:tavLst>
                                    </p:anim>
                                    <p:anim calcmode="lin" valueType="num">
                                      <p:cBhvr>
                                        <p:cTn id="32" dur="500" fill="hold"/>
                                        <p:tgtEl>
                                          <p:spTgt spid="5"/>
                                        </p:tgtEl>
                                        <p:attrNameLst>
                                          <p:attrName>ppt_h</p:attrName>
                                        </p:attrNameLst>
                                      </p:cBhvr>
                                      <p:tavLst>
                                        <p:tav tm="0">
                                          <p:val>
                                            <p:strVal val="4*#ppt_h"/>
                                          </p:val>
                                        </p:tav>
                                        <p:tav tm="100000">
                                          <p:val>
                                            <p:strVal val="#ppt_h"/>
                                          </p:val>
                                        </p:tav>
                                      </p:tavLst>
                                    </p:anim>
                                  </p:childTnLst>
                                </p:cTn>
                              </p:par>
                              <p:par>
                                <p:cTn id="33" presetID="23" presetClass="entr" presetSubtype="32" fill="hold" grpId="0" nodeType="withEffect">
                                  <p:stCondLst>
                                    <p:cond delay="0"/>
                                  </p:stCondLst>
                                  <p:childTnLst>
                                    <p:set>
                                      <p:cBhvr>
                                        <p:cTn id="34" dur="1" fill="hold">
                                          <p:stCondLst>
                                            <p:cond delay="0"/>
                                          </p:stCondLst>
                                        </p:cTn>
                                        <p:tgtEl>
                                          <p:spTgt spid="237130"/>
                                        </p:tgtEl>
                                        <p:attrNameLst>
                                          <p:attrName>style.visibility</p:attrName>
                                        </p:attrNameLst>
                                      </p:cBhvr>
                                      <p:to>
                                        <p:strVal val="visible"/>
                                      </p:to>
                                    </p:set>
                                    <p:anim calcmode="lin" valueType="num">
                                      <p:cBhvr>
                                        <p:cTn id="35" dur="500" fill="hold"/>
                                        <p:tgtEl>
                                          <p:spTgt spid="237130"/>
                                        </p:tgtEl>
                                        <p:attrNameLst>
                                          <p:attrName>ppt_w</p:attrName>
                                        </p:attrNameLst>
                                      </p:cBhvr>
                                      <p:tavLst>
                                        <p:tav tm="0">
                                          <p:val>
                                            <p:strVal val="4*#ppt_w"/>
                                          </p:val>
                                        </p:tav>
                                        <p:tav tm="100000">
                                          <p:val>
                                            <p:strVal val="#ppt_w"/>
                                          </p:val>
                                        </p:tav>
                                      </p:tavLst>
                                    </p:anim>
                                    <p:anim calcmode="lin" valueType="num">
                                      <p:cBhvr>
                                        <p:cTn id="36" dur="500" fill="hold"/>
                                        <p:tgtEl>
                                          <p:spTgt spid="237130"/>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71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71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71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7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713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713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371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7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112" grpId="0"/>
      <p:bldP spid="237115" grpId="0"/>
      <p:bldP spid="237129" grpId="0" animBg="1"/>
      <p:bldP spid="237116" grpId="0" animBg="1"/>
      <p:bldP spid="237116" grpId="1" animBg="1"/>
      <p:bldP spid="237117" grpId="0" animBg="1"/>
      <p:bldP spid="237130" grpId="0" animBg="1"/>
      <p:bldP spid="237132" grpId="0" animBg="1"/>
      <p:bldP spid="237132" grpId="1" animBg="1"/>
      <p:bldP spid="237114" grpId="0"/>
      <p:bldP spid="237113" grpId="0"/>
      <p:bldP spid="2371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A8567DA-B1DD-40EC-B385-6F44F8586976}" type="slidenum">
              <a:rPr lang="en-US" altLang="en-US"/>
              <a:pPr/>
              <a:t>40</a:t>
            </a:fld>
            <a:endParaRPr lang="en-US" altLang="en-US"/>
          </a:p>
        </p:txBody>
      </p:sp>
      <p:sp>
        <p:nvSpPr>
          <p:cNvPr id="887810" name="Rectangle 2"/>
          <p:cNvSpPr>
            <a:spLocks noGrp="1" noChangeArrowheads="1"/>
          </p:cNvSpPr>
          <p:nvPr>
            <p:ph type="title"/>
          </p:nvPr>
        </p:nvSpPr>
        <p:spPr>
          <a:xfrm>
            <a:off x="152400" y="274638"/>
            <a:ext cx="8763000" cy="868362"/>
          </a:xfrm>
        </p:spPr>
        <p:txBody>
          <a:bodyPr>
            <a:normAutofit/>
          </a:bodyPr>
          <a:lstStyle/>
          <a:p>
            <a:r>
              <a:rPr lang="en-IE" sz="3600" dirty="0"/>
              <a:t>Averaging Filter Vs. Median Filter Example</a:t>
            </a:r>
            <a:endParaRPr lang="en-US" sz="3600" dirty="0"/>
          </a:p>
        </p:txBody>
      </p:sp>
      <p:pic>
        <p:nvPicPr>
          <p:cNvPr id="887811" name="Picture 3"/>
          <p:cNvPicPr>
            <a:picLocks noChangeAspect="1" noChangeArrowheads="1"/>
          </p:cNvPicPr>
          <p:nvPr/>
        </p:nvPicPr>
        <p:blipFill>
          <a:blip r:embed="rId2"/>
          <a:srcRect/>
          <a:stretch>
            <a:fillRect/>
          </a:stretch>
        </p:blipFill>
        <p:spPr bwMode="auto">
          <a:xfrm>
            <a:off x="876300" y="1014413"/>
            <a:ext cx="3790950" cy="2828925"/>
          </a:xfrm>
          <a:prstGeom prst="rect">
            <a:avLst/>
          </a:prstGeom>
          <a:noFill/>
          <a:ln w="9525">
            <a:noFill/>
            <a:miter lim="800000"/>
            <a:headEnd/>
            <a:tailEnd/>
          </a:ln>
          <a:effectLst/>
        </p:spPr>
      </p:pic>
      <p:pic>
        <p:nvPicPr>
          <p:cNvPr id="887812" name="Picture 4"/>
          <p:cNvPicPr>
            <a:picLocks noChangeAspect="1" noChangeArrowheads="1"/>
          </p:cNvPicPr>
          <p:nvPr/>
        </p:nvPicPr>
        <p:blipFill>
          <a:blip r:embed="rId3"/>
          <a:srcRect/>
          <a:stretch>
            <a:fillRect/>
          </a:stretch>
        </p:blipFill>
        <p:spPr bwMode="auto">
          <a:xfrm>
            <a:off x="4400550" y="1014413"/>
            <a:ext cx="3790950" cy="2828925"/>
          </a:xfrm>
          <a:prstGeom prst="rect">
            <a:avLst/>
          </a:prstGeom>
          <a:noFill/>
          <a:ln w="9525">
            <a:noFill/>
            <a:miter lim="800000"/>
            <a:headEnd/>
            <a:tailEnd/>
          </a:ln>
          <a:effectLst/>
        </p:spPr>
      </p:pic>
      <p:pic>
        <p:nvPicPr>
          <p:cNvPr id="887813" name="Picture 5"/>
          <p:cNvPicPr>
            <a:picLocks noChangeAspect="1" noChangeArrowheads="1"/>
          </p:cNvPicPr>
          <p:nvPr/>
        </p:nvPicPr>
        <p:blipFill>
          <a:blip r:embed="rId4"/>
          <a:srcRect/>
          <a:stretch>
            <a:fillRect/>
          </a:stretch>
        </p:blipFill>
        <p:spPr bwMode="auto">
          <a:xfrm>
            <a:off x="876300" y="3824288"/>
            <a:ext cx="3790950" cy="2828925"/>
          </a:xfrm>
          <a:prstGeom prst="rect">
            <a:avLst/>
          </a:prstGeom>
          <a:noFill/>
          <a:ln w="9525">
            <a:noFill/>
            <a:miter lim="800000"/>
            <a:headEnd/>
            <a:tailEnd/>
          </a:ln>
          <a:effectLst/>
        </p:spPr>
      </p:pic>
      <p:pic>
        <p:nvPicPr>
          <p:cNvPr id="887814" name="Picture 6"/>
          <p:cNvPicPr>
            <a:picLocks noChangeAspect="1" noChangeArrowheads="1"/>
          </p:cNvPicPr>
          <p:nvPr/>
        </p:nvPicPr>
        <p:blipFill>
          <a:blip r:embed="rId5"/>
          <a:srcRect/>
          <a:stretch>
            <a:fillRect/>
          </a:stretch>
        </p:blipFill>
        <p:spPr bwMode="auto">
          <a:xfrm>
            <a:off x="4400550" y="3833813"/>
            <a:ext cx="3790950" cy="2828925"/>
          </a:xfrm>
          <a:prstGeom prst="rect">
            <a:avLst/>
          </a:prstGeom>
          <a:noFill/>
          <a:ln w="9525">
            <a:noFill/>
            <a:miter lim="800000"/>
            <a:headEnd/>
            <a:tailEnd/>
          </a:ln>
          <a:effectLst/>
        </p:spPr>
      </p:pic>
      <p:sp>
        <p:nvSpPr>
          <p:cNvPr id="887815" name="Text Box 7"/>
          <p:cNvSpPr txBox="1">
            <a:spLocks noChangeArrowheads="1"/>
          </p:cNvSpPr>
          <p:nvPr/>
        </p:nvSpPr>
        <p:spPr bwMode="auto">
          <a:xfrm>
            <a:off x="422275" y="1544638"/>
            <a:ext cx="795338" cy="304800"/>
          </a:xfrm>
          <a:prstGeom prst="rect">
            <a:avLst/>
          </a:prstGeom>
          <a:noFill/>
          <a:ln w="9525">
            <a:noFill/>
            <a:miter lim="800000"/>
            <a:headEnd/>
            <a:tailEnd/>
          </a:ln>
          <a:effectLst/>
        </p:spPr>
        <p:txBody>
          <a:bodyPr wrap="none">
            <a:spAutoFit/>
          </a:bodyPr>
          <a:lstStyle/>
          <a:p>
            <a:r>
              <a:rPr lang="en-US" sz="1400"/>
              <a:t>Original</a:t>
            </a:r>
          </a:p>
        </p:txBody>
      </p:sp>
      <p:sp>
        <p:nvSpPr>
          <p:cNvPr id="887816" name="Text Box 8"/>
          <p:cNvSpPr txBox="1">
            <a:spLocks noChangeArrowheads="1"/>
          </p:cNvSpPr>
          <p:nvPr/>
        </p:nvSpPr>
        <p:spPr bwMode="auto">
          <a:xfrm>
            <a:off x="222250" y="4097338"/>
            <a:ext cx="963613" cy="730250"/>
          </a:xfrm>
          <a:prstGeom prst="rect">
            <a:avLst/>
          </a:prstGeom>
          <a:noFill/>
          <a:ln w="9525">
            <a:noFill/>
            <a:miter lim="800000"/>
            <a:headEnd/>
            <a:tailEnd/>
          </a:ln>
          <a:effectLst/>
        </p:spPr>
        <p:txBody>
          <a:bodyPr>
            <a:spAutoFit/>
          </a:bodyPr>
          <a:lstStyle/>
          <a:p>
            <a:pPr algn="r"/>
            <a:r>
              <a:rPr lang="en-US" sz="1400"/>
              <a:t>3x3 averaging filter</a:t>
            </a:r>
          </a:p>
        </p:txBody>
      </p:sp>
      <p:sp>
        <p:nvSpPr>
          <p:cNvPr id="887817" name="Rectangle 9"/>
          <p:cNvSpPr>
            <a:spLocks noChangeArrowheads="1"/>
          </p:cNvSpPr>
          <p:nvPr/>
        </p:nvSpPr>
        <p:spPr bwMode="auto">
          <a:xfrm>
            <a:off x="7848600" y="1371600"/>
            <a:ext cx="914400" cy="5362575"/>
          </a:xfrm>
          <a:prstGeom prst="rect">
            <a:avLst/>
          </a:prstGeom>
          <a:solidFill>
            <a:schemeClr val="bg1"/>
          </a:solidFill>
          <a:ln w="9525">
            <a:noFill/>
            <a:miter lim="800000"/>
            <a:headEnd/>
            <a:tailEnd/>
          </a:ln>
          <a:effectLst/>
        </p:spPr>
        <p:txBody>
          <a:bodyPr wrap="none" anchor="ctr"/>
          <a:lstStyle/>
          <a:p>
            <a:endParaRPr lang="en-US"/>
          </a:p>
        </p:txBody>
      </p:sp>
      <p:sp>
        <p:nvSpPr>
          <p:cNvPr id="887818" name="Text Box 10"/>
          <p:cNvSpPr txBox="1">
            <a:spLocks noChangeArrowheads="1"/>
          </p:cNvSpPr>
          <p:nvPr/>
        </p:nvSpPr>
        <p:spPr bwMode="auto">
          <a:xfrm>
            <a:off x="7851775" y="1497013"/>
            <a:ext cx="1292225" cy="517525"/>
          </a:xfrm>
          <a:prstGeom prst="rect">
            <a:avLst/>
          </a:prstGeom>
          <a:noFill/>
          <a:ln w="9525">
            <a:noFill/>
            <a:miter lim="800000"/>
            <a:headEnd/>
            <a:tailEnd/>
          </a:ln>
          <a:effectLst/>
        </p:spPr>
        <p:txBody>
          <a:bodyPr>
            <a:spAutoFit/>
          </a:bodyPr>
          <a:lstStyle/>
          <a:p>
            <a:r>
              <a:rPr lang="en-US" sz="1400"/>
              <a:t>Salt&amp;Pepper noise added</a:t>
            </a:r>
          </a:p>
        </p:txBody>
      </p:sp>
      <p:sp>
        <p:nvSpPr>
          <p:cNvPr id="887819" name="Text Box 11"/>
          <p:cNvSpPr txBox="1">
            <a:spLocks noChangeArrowheads="1"/>
          </p:cNvSpPr>
          <p:nvPr/>
        </p:nvSpPr>
        <p:spPr bwMode="auto">
          <a:xfrm>
            <a:off x="7861300" y="4173538"/>
            <a:ext cx="796925" cy="730250"/>
          </a:xfrm>
          <a:prstGeom prst="rect">
            <a:avLst/>
          </a:prstGeom>
          <a:noFill/>
          <a:ln w="9525">
            <a:noFill/>
            <a:miter lim="800000"/>
            <a:headEnd/>
            <a:tailEnd/>
          </a:ln>
          <a:effectLst/>
        </p:spPr>
        <p:txBody>
          <a:bodyPr>
            <a:spAutoFit/>
          </a:bodyPr>
          <a:lstStyle/>
          <a:p>
            <a:r>
              <a:rPr lang="en-US" sz="1400"/>
              <a:t>3x3 median filter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IE"/>
              <a:t>Image Smoothing Example</a:t>
            </a:r>
            <a:endParaRPr lang="en-US"/>
          </a:p>
        </p:txBody>
      </p:sp>
      <p:sp>
        <p:nvSpPr>
          <p:cNvPr id="35843" name="Rectangle 3"/>
          <p:cNvSpPr>
            <a:spLocks noGrp="1" noChangeArrowheads="1"/>
          </p:cNvSpPr>
          <p:nvPr>
            <p:ph type="body" idx="1"/>
          </p:nvPr>
        </p:nvSpPr>
        <p:spPr/>
        <p:txBody>
          <a:bodyPr>
            <a:normAutofit fontScale="92500" lnSpcReduction="10000"/>
          </a:bodyPr>
          <a:lstStyle/>
          <a:p>
            <a:pPr marL="0" indent="0" eaLnBrk="1" hangingPunct="1">
              <a:buFontTx/>
              <a:buNone/>
            </a:pPr>
            <a:r>
              <a:rPr lang="en-IE"/>
              <a:t>The image at the top left </a:t>
            </a:r>
            <a:br>
              <a:rPr lang="en-IE"/>
            </a:br>
            <a:r>
              <a:rPr lang="en-IE"/>
              <a:t>is an original image of </a:t>
            </a:r>
            <a:br>
              <a:rPr lang="en-IE"/>
            </a:br>
            <a:r>
              <a:rPr lang="en-IE"/>
              <a:t>size 500*500 pixels</a:t>
            </a:r>
          </a:p>
          <a:p>
            <a:pPr marL="0" indent="0" eaLnBrk="1" hangingPunct="1">
              <a:buFontTx/>
              <a:buNone/>
            </a:pPr>
            <a:r>
              <a:rPr lang="en-IE"/>
              <a:t>The subsequent images </a:t>
            </a:r>
            <a:br>
              <a:rPr lang="en-IE"/>
            </a:br>
            <a:r>
              <a:rPr lang="en-IE"/>
              <a:t>show the image after </a:t>
            </a:r>
            <a:br>
              <a:rPr lang="en-IE"/>
            </a:br>
            <a:r>
              <a:rPr lang="en-IE"/>
              <a:t>filtering with an averaging </a:t>
            </a:r>
            <a:br>
              <a:rPr lang="en-IE"/>
            </a:br>
            <a:r>
              <a:rPr lang="en-IE"/>
              <a:t>filter of increasing sizes</a:t>
            </a:r>
          </a:p>
          <a:p>
            <a:pPr lvl="1" eaLnBrk="1" hangingPunct="1"/>
            <a:r>
              <a:rPr lang="en-IE">
                <a:ea typeface="ＭＳ Ｐゴシック" pitchFamily="-111" charset="-128"/>
              </a:rPr>
              <a:t>3, 5, 9, 15 and 35</a:t>
            </a:r>
          </a:p>
          <a:p>
            <a:pPr marL="0" indent="0" eaLnBrk="1" hangingPunct="1">
              <a:buFontTx/>
              <a:buNone/>
            </a:pPr>
            <a:r>
              <a:rPr lang="en-IE"/>
              <a:t>Notice how detail begins </a:t>
            </a:r>
            <a:br>
              <a:rPr lang="en-IE"/>
            </a:br>
            <a:r>
              <a:rPr lang="en-IE"/>
              <a:t>to disappear</a:t>
            </a:r>
            <a:endParaRPr lang="en-US"/>
          </a:p>
        </p:txBody>
      </p:sp>
      <p:pic>
        <p:nvPicPr>
          <p:cNvPr id="35844" name="Picture 4"/>
          <p:cNvPicPr>
            <a:picLocks noChangeAspect="1" noChangeArrowheads="1"/>
          </p:cNvPicPr>
          <p:nvPr/>
        </p:nvPicPr>
        <p:blipFill>
          <a:blip r:embed="rId3"/>
          <a:srcRect/>
          <a:stretch>
            <a:fillRect/>
          </a:stretch>
        </p:blipFill>
        <p:spPr bwMode="auto">
          <a:xfrm>
            <a:off x="5451475" y="1271588"/>
            <a:ext cx="3565525" cy="5318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IE"/>
              <a:t>Weighted Smoothing Filters</a:t>
            </a:r>
            <a:endParaRPr lang="en-US"/>
          </a:p>
        </p:txBody>
      </p:sp>
      <p:sp>
        <p:nvSpPr>
          <p:cNvPr id="36867" name="Rectangle 3"/>
          <p:cNvSpPr>
            <a:spLocks noGrp="1" noChangeArrowheads="1"/>
          </p:cNvSpPr>
          <p:nvPr>
            <p:ph type="body" idx="1"/>
          </p:nvPr>
        </p:nvSpPr>
        <p:spPr/>
        <p:txBody>
          <a:bodyPr/>
          <a:lstStyle/>
          <a:p>
            <a:pPr marL="0" indent="0" eaLnBrk="1" hangingPunct="1">
              <a:buFontTx/>
              <a:buNone/>
            </a:pPr>
            <a:r>
              <a:rPr lang="en-IE"/>
              <a:t>More effective smoothing filters can be generated by allowing different pixels in the neighbourhood different weights in the averaging function</a:t>
            </a:r>
          </a:p>
          <a:p>
            <a:pPr lvl="1" eaLnBrk="1" hangingPunct="1"/>
            <a:r>
              <a:rPr lang="en-IE">
                <a:ea typeface="ＭＳ Ｐゴシック" pitchFamily="-111" charset="-128"/>
              </a:rPr>
              <a:t>Pixels closer to the </a:t>
            </a:r>
            <a:br>
              <a:rPr lang="en-IE">
                <a:ea typeface="ＭＳ Ｐゴシック" pitchFamily="-111" charset="-128"/>
              </a:rPr>
            </a:br>
            <a:r>
              <a:rPr lang="en-IE">
                <a:ea typeface="ＭＳ Ｐゴシック" pitchFamily="-111" charset="-128"/>
              </a:rPr>
              <a:t>central pixel are more </a:t>
            </a:r>
            <a:br>
              <a:rPr lang="en-IE">
                <a:ea typeface="ＭＳ Ｐゴシック" pitchFamily="-111" charset="-128"/>
              </a:rPr>
            </a:br>
            <a:r>
              <a:rPr lang="en-IE">
                <a:ea typeface="ＭＳ Ｐゴシック" pitchFamily="-111" charset="-128"/>
              </a:rPr>
              <a:t>important</a:t>
            </a:r>
          </a:p>
          <a:p>
            <a:pPr lvl="1" eaLnBrk="1" hangingPunct="1"/>
            <a:r>
              <a:rPr lang="en-IE">
                <a:ea typeface="ＭＳ Ｐゴシック" pitchFamily="-111" charset="-128"/>
              </a:rPr>
              <a:t>Often referred to as a </a:t>
            </a:r>
            <a:br>
              <a:rPr lang="en-IE">
                <a:ea typeface="ＭＳ Ｐゴシック" pitchFamily="-111" charset="-128"/>
              </a:rPr>
            </a:br>
            <a:r>
              <a:rPr lang="en-IE" i="1">
                <a:ea typeface="ＭＳ Ｐゴシック" pitchFamily="-111" charset="-128"/>
              </a:rPr>
              <a:t>weighted averaging</a:t>
            </a:r>
          </a:p>
        </p:txBody>
      </p:sp>
      <p:graphicFrame>
        <p:nvGraphicFramePr>
          <p:cNvPr id="247831" name="Group 23"/>
          <p:cNvGraphicFramePr>
            <a:graphicFrameLocks noGrp="1"/>
          </p:cNvGraphicFramePr>
          <p:nvPr>
            <p:ph sz="half" idx="4294967295"/>
          </p:nvPr>
        </p:nvGraphicFramePr>
        <p:xfrm>
          <a:off x="5584825" y="3116263"/>
          <a:ext cx="2714625" cy="2574925"/>
        </p:xfrm>
        <a:graphic>
          <a:graphicData uri="http://schemas.openxmlformats.org/drawingml/2006/table">
            <a:tbl>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tblGrid>
              <a:tr h="841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dirty="0">
                          <a:ln>
                            <a:noFill/>
                          </a:ln>
                          <a:solidFill>
                            <a:schemeClr val="tx1"/>
                          </a:solidFill>
                          <a:effectLst/>
                          <a:latin typeface="Arial" charset="0"/>
                          <a:ea typeface="ＭＳ Ｐゴシック" pitchFamily="-111" charset="-128"/>
                        </a:rPr>
                        <a:t>1</a:t>
                      </a:r>
                      <a:r>
                        <a:rPr kumimoji="0" lang="en-IE" sz="2800" b="0" i="0" u="none" strike="noStrike" cap="none" normalizeH="0" baseline="0" dirty="0">
                          <a:ln>
                            <a:noFill/>
                          </a:ln>
                          <a:solidFill>
                            <a:schemeClr val="tx1"/>
                          </a:solidFill>
                          <a:effectLst/>
                          <a:latin typeface="Arial" charset="0"/>
                          <a:ea typeface="ＭＳ Ｐゴシック" pitchFamily="-111" charset="-128"/>
                        </a:rPr>
                        <a:t>/</a:t>
                      </a:r>
                      <a:r>
                        <a:rPr kumimoji="0" lang="en-IE" sz="2800" b="0" i="0" u="none" strike="noStrike" cap="none" normalizeH="0" baseline="-25000" dirty="0">
                          <a:ln>
                            <a:noFill/>
                          </a:ln>
                          <a:solidFill>
                            <a:schemeClr val="tx1"/>
                          </a:solidFill>
                          <a:effectLst/>
                          <a:latin typeface="Arial" charset="0"/>
                          <a:ea typeface="ＭＳ Ｐゴシック" pitchFamily="-111" charset="-128"/>
                        </a:rPr>
                        <a:t>16</a:t>
                      </a:r>
                      <a:endParaRPr kumimoji="0" lang="en-US" sz="2800" b="0" i="0" u="none" strike="noStrike" cap="none" normalizeH="0" baseline="0" dirty="0">
                        <a:ln>
                          <a:noFill/>
                        </a:ln>
                        <a:solidFill>
                          <a:schemeClr val="tx1"/>
                        </a:solidFill>
                        <a:effectLst/>
                        <a:latin typeface="Arial" charset="0"/>
                        <a:ea typeface="ＭＳ Ｐゴシック" pitchFamily="-111"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2</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1</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6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dirty="0">
                          <a:ln>
                            <a:noFill/>
                          </a:ln>
                          <a:solidFill>
                            <a:schemeClr val="tx1"/>
                          </a:solidFill>
                          <a:effectLst/>
                          <a:latin typeface="Arial" charset="0"/>
                          <a:ea typeface="ＭＳ Ｐゴシック" pitchFamily="-111" charset="-128"/>
                        </a:rPr>
                        <a:t>2</a:t>
                      </a:r>
                      <a:r>
                        <a:rPr kumimoji="0" lang="en-IE" sz="2800" b="0" i="0" u="none" strike="noStrike" cap="none" normalizeH="0" baseline="0" dirty="0">
                          <a:ln>
                            <a:noFill/>
                          </a:ln>
                          <a:solidFill>
                            <a:schemeClr val="tx1"/>
                          </a:solidFill>
                          <a:effectLst/>
                          <a:latin typeface="Arial" charset="0"/>
                          <a:ea typeface="ＭＳ Ｐゴシック" pitchFamily="-111" charset="-128"/>
                        </a:rPr>
                        <a:t>/</a:t>
                      </a:r>
                      <a:r>
                        <a:rPr kumimoji="0" lang="en-IE" sz="2800" b="0" i="0" u="none" strike="noStrike" cap="none" normalizeH="0" baseline="-25000" dirty="0">
                          <a:ln>
                            <a:noFill/>
                          </a:ln>
                          <a:solidFill>
                            <a:schemeClr val="tx1"/>
                          </a:solidFill>
                          <a:effectLst/>
                          <a:latin typeface="Arial" charset="0"/>
                          <a:ea typeface="ＭＳ Ｐゴシック" pitchFamily="-111" charset="-128"/>
                        </a:rPr>
                        <a:t>16</a:t>
                      </a:r>
                      <a:endParaRPr kumimoji="0" lang="en-US" sz="2800" b="0" i="0" u="none" strike="noStrike" cap="none" normalizeH="0" baseline="-25000" dirty="0">
                        <a:ln>
                          <a:noFill/>
                        </a:ln>
                        <a:solidFill>
                          <a:schemeClr val="tx1"/>
                        </a:solidFill>
                        <a:effectLst/>
                        <a:latin typeface="Arial" charset="0"/>
                        <a:ea typeface="ＭＳ Ｐゴシック" pitchFamily="-111"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dirty="0">
                          <a:ln>
                            <a:noFill/>
                          </a:ln>
                          <a:solidFill>
                            <a:schemeClr val="tx1"/>
                          </a:solidFill>
                          <a:effectLst/>
                          <a:latin typeface="Arial" charset="0"/>
                          <a:ea typeface="ＭＳ Ｐゴシック" pitchFamily="-111" charset="-128"/>
                        </a:rPr>
                        <a:t>4</a:t>
                      </a:r>
                      <a:r>
                        <a:rPr kumimoji="0" lang="en-IE" sz="2800" b="0" i="0" u="none" strike="noStrike" cap="none" normalizeH="0" baseline="0" dirty="0">
                          <a:ln>
                            <a:noFill/>
                          </a:ln>
                          <a:solidFill>
                            <a:schemeClr val="tx1"/>
                          </a:solidFill>
                          <a:effectLst/>
                          <a:latin typeface="Arial" charset="0"/>
                          <a:ea typeface="ＭＳ Ｐゴシック" pitchFamily="-111" charset="-128"/>
                        </a:rPr>
                        <a:t>/</a:t>
                      </a:r>
                      <a:r>
                        <a:rPr kumimoji="0" lang="en-IE" sz="2800" b="0" i="0" u="none" strike="noStrike" cap="none" normalizeH="0" baseline="-25000" dirty="0">
                          <a:ln>
                            <a:noFill/>
                          </a:ln>
                          <a:solidFill>
                            <a:schemeClr val="tx1"/>
                          </a:solidFill>
                          <a:effectLst/>
                          <a:latin typeface="Arial" charset="0"/>
                          <a:ea typeface="ＭＳ Ｐゴシック" pitchFamily="-111" charset="-128"/>
                        </a:rPr>
                        <a:t>16</a:t>
                      </a:r>
                      <a:endParaRPr kumimoji="0" lang="en-US" sz="2800" b="0" i="0" u="none" strike="noStrike" cap="none" normalizeH="0" baseline="-25000" dirty="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2</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6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1</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2</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0" i="0" u="none" strike="noStrike" cap="none" normalizeH="0" baseline="30000">
                          <a:ln>
                            <a:noFill/>
                          </a:ln>
                          <a:solidFill>
                            <a:schemeClr val="tx1"/>
                          </a:solidFill>
                          <a:effectLst/>
                          <a:latin typeface="Arial" charset="0"/>
                          <a:ea typeface="ＭＳ Ｐゴシック" pitchFamily="-111" charset="-128"/>
                        </a:rPr>
                        <a:t>1</a:t>
                      </a:r>
                      <a:r>
                        <a:rPr kumimoji="0" lang="en-IE" sz="2800" b="0" i="0" u="none" strike="noStrike" cap="none" normalizeH="0" baseline="0">
                          <a:ln>
                            <a:noFill/>
                          </a:ln>
                          <a:solidFill>
                            <a:schemeClr val="tx1"/>
                          </a:solidFill>
                          <a:effectLst/>
                          <a:latin typeface="Arial" charset="0"/>
                          <a:ea typeface="ＭＳ Ｐゴシック" pitchFamily="-111" charset="-128"/>
                        </a:rPr>
                        <a:t>/</a:t>
                      </a:r>
                      <a:r>
                        <a:rPr kumimoji="0" lang="en-IE" sz="2800" b="0" i="0" u="none" strike="noStrike" cap="none" normalizeH="0" baseline="-25000">
                          <a:ln>
                            <a:noFill/>
                          </a:ln>
                          <a:solidFill>
                            <a:schemeClr val="tx1"/>
                          </a:solidFill>
                          <a:effectLst/>
                          <a:latin typeface="Arial" charset="0"/>
                          <a:ea typeface="ＭＳ Ｐゴシック" pitchFamily="-111" charset="-128"/>
                        </a:rPr>
                        <a:t>16</a:t>
                      </a:r>
                      <a:endParaRPr kumimoji="0" lang="en-US" sz="2800" b="0" i="0" u="none" strike="noStrike" cap="none" normalizeH="0" baseline="-25000">
                        <a:ln>
                          <a:noFill/>
                        </a:ln>
                        <a:solidFill>
                          <a:schemeClr val="tx1"/>
                        </a:solidFill>
                        <a:effectLst/>
                        <a:latin typeface="Arial" charset="0"/>
                        <a:ea typeface="ＭＳ Ｐゴシック" pitchFamily="-11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886" name="Rectangle 22"/>
          <p:cNvSpPr>
            <a:spLocks noChangeArrowheads="1"/>
          </p:cNvSpPr>
          <p:nvPr/>
        </p:nvSpPr>
        <p:spPr bwMode="auto">
          <a:xfrm>
            <a:off x="5526088" y="5667375"/>
            <a:ext cx="2786062" cy="1001713"/>
          </a:xfrm>
          <a:prstGeom prst="rect">
            <a:avLst/>
          </a:prstGeom>
          <a:noFill/>
          <a:ln w="9525">
            <a:noFill/>
            <a:miter lim="800000"/>
            <a:headEnd/>
            <a:tailEnd/>
          </a:ln>
        </p:spPr>
        <p:txBody>
          <a:bodyPr/>
          <a:lstStyle/>
          <a:p>
            <a:pPr algn="ctr">
              <a:spcBef>
                <a:spcPct val="20000"/>
              </a:spcBef>
            </a:pPr>
            <a:r>
              <a:rPr lang="en-IE" sz="2800"/>
              <a:t>Weighted  averaging filter</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63" y="531590"/>
            <a:ext cx="7385050" cy="627736"/>
          </a:xfrm>
          <a:prstGeom prst="rect">
            <a:avLst/>
          </a:prstGeom>
        </p:spPr>
        <p:txBody>
          <a:bodyPr vert="horz" wrap="square" lIns="0" tIns="12065" rIns="0" bIns="0" rtlCol="0">
            <a:spAutoFit/>
          </a:bodyPr>
          <a:lstStyle/>
          <a:p>
            <a:pPr marL="12700">
              <a:lnSpc>
                <a:spcPct val="100000"/>
              </a:lnSpc>
              <a:spcBef>
                <a:spcPts val="95"/>
              </a:spcBef>
            </a:pPr>
            <a:r>
              <a:rPr sz="4000" spc="-85" dirty="0"/>
              <a:t>Sharpening</a:t>
            </a:r>
            <a:r>
              <a:rPr sz="4000" spc="-30" dirty="0"/>
              <a:t> </a:t>
            </a:r>
            <a:r>
              <a:rPr sz="4000" spc="-135" dirty="0"/>
              <a:t>Spatial</a:t>
            </a:r>
            <a:r>
              <a:rPr sz="4000" spc="-5" dirty="0"/>
              <a:t> </a:t>
            </a:r>
            <a:r>
              <a:rPr sz="4000" spc="-75" dirty="0"/>
              <a:t>Filters</a:t>
            </a:r>
            <a:r>
              <a:rPr sz="4000" spc="-10" dirty="0"/>
              <a:t> </a:t>
            </a:r>
            <a:r>
              <a:rPr sz="4000" spc="-170" dirty="0"/>
              <a:t>(</a:t>
            </a:r>
            <a:r>
              <a:rPr sz="4000" dirty="0"/>
              <a:t> </a:t>
            </a:r>
            <a:r>
              <a:rPr sz="4000" spc="-90" dirty="0"/>
              <a:t>high</a:t>
            </a:r>
            <a:r>
              <a:rPr sz="4000" spc="-5" dirty="0"/>
              <a:t> </a:t>
            </a:r>
            <a:r>
              <a:rPr sz="4000" spc="-105" dirty="0"/>
              <a:t>pass)</a:t>
            </a:r>
            <a:endParaRPr sz="4000"/>
          </a:p>
        </p:txBody>
      </p:sp>
      <p:sp>
        <p:nvSpPr>
          <p:cNvPr id="3" name="object 3"/>
          <p:cNvSpPr txBox="1"/>
          <p:nvPr/>
        </p:nvSpPr>
        <p:spPr>
          <a:xfrm>
            <a:off x="628650" y="1610798"/>
            <a:ext cx="8134350" cy="4485202"/>
          </a:xfrm>
          <a:prstGeom prst="rect">
            <a:avLst/>
          </a:prstGeom>
        </p:spPr>
        <p:txBody>
          <a:bodyPr vert="horz" wrap="square" lIns="0" tIns="12065" rIns="0" bIns="0" rtlCol="0">
            <a:spAutoFit/>
          </a:bodyPr>
          <a:lstStyle/>
          <a:p>
            <a:pPr marL="12700" marR="367030">
              <a:lnSpc>
                <a:spcPct val="100000"/>
              </a:lnSpc>
              <a:spcBef>
                <a:spcPts val="95"/>
              </a:spcBef>
              <a:buClr>
                <a:srgbClr val="666600"/>
              </a:buClr>
              <a:buSzPct val="71428"/>
              <a:buFont typeface="Wingdings"/>
              <a:buChar char=""/>
              <a:tabLst>
                <a:tab pos="251460" algn="l"/>
              </a:tabLst>
            </a:pPr>
            <a:r>
              <a:rPr sz="2800" spc="-10" dirty="0">
                <a:latin typeface="Verdana"/>
                <a:cs typeface="Verdana"/>
              </a:rPr>
              <a:t>Previously</a:t>
            </a:r>
            <a:r>
              <a:rPr sz="2800" spc="30" dirty="0">
                <a:latin typeface="Verdana"/>
                <a:cs typeface="Verdana"/>
              </a:rPr>
              <a:t> </a:t>
            </a:r>
            <a:r>
              <a:rPr sz="2800" spc="-10" dirty="0">
                <a:latin typeface="Verdana"/>
                <a:cs typeface="Verdana"/>
              </a:rPr>
              <a:t>we</a:t>
            </a:r>
            <a:r>
              <a:rPr sz="2800" dirty="0">
                <a:latin typeface="Verdana"/>
                <a:cs typeface="Verdana"/>
              </a:rPr>
              <a:t> </a:t>
            </a:r>
            <a:r>
              <a:rPr sz="2800" spc="-5" dirty="0">
                <a:latin typeface="Verdana"/>
                <a:cs typeface="Verdana"/>
              </a:rPr>
              <a:t>have</a:t>
            </a:r>
            <a:r>
              <a:rPr sz="2800" spc="10" dirty="0">
                <a:latin typeface="Verdana"/>
                <a:cs typeface="Verdana"/>
              </a:rPr>
              <a:t> </a:t>
            </a:r>
            <a:r>
              <a:rPr sz="2800" spc="-10" dirty="0">
                <a:latin typeface="Verdana"/>
                <a:cs typeface="Verdana"/>
              </a:rPr>
              <a:t>looked</a:t>
            </a:r>
            <a:r>
              <a:rPr sz="2800" spc="35" dirty="0">
                <a:latin typeface="Verdana"/>
                <a:cs typeface="Verdana"/>
              </a:rPr>
              <a:t> </a:t>
            </a:r>
            <a:r>
              <a:rPr sz="2800" spc="-5" dirty="0">
                <a:latin typeface="Verdana"/>
                <a:cs typeface="Verdana"/>
              </a:rPr>
              <a:t>at</a:t>
            </a:r>
            <a:r>
              <a:rPr sz="2800" spc="5" dirty="0">
                <a:latin typeface="Verdana"/>
                <a:cs typeface="Verdana"/>
              </a:rPr>
              <a:t> </a:t>
            </a:r>
            <a:r>
              <a:rPr sz="2800" spc="-10" dirty="0">
                <a:latin typeface="Verdana"/>
                <a:cs typeface="Verdana"/>
              </a:rPr>
              <a:t>smoothing </a:t>
            </a:r>
            <a:r>
              <a:rPr sz="2800" spc="-969" dirty="0">
                <a:latin typeface="Verdana"/>
                <a:cs typeface="Verdana"/>
              </a:rPr>
              <a:t> </a:t>
            </a:r>
            <a:r>
              <a:rPr sz="2800" spc="-5" dirty="0">
                <a:latin typeface="Verdana"/>
                <a:cs typeface="Verdana"/>
              </a:rPr>
              <a:t>filters</a:t>
            </a:r>
            <a:r>
              <a:rPr sz="2800" spc="-10" dirty="0">
                <a:latin typeface="Verdana"/>
                <a:cs typeface="Verdana"/>
              </a:rPr>
              <a:t> which</a:t>
            </a:r>
            <a:r>
              <a:rPr sz="2800" spc="15" dirty="0">
                <a:latin typeface="Verdana"/>
                <a:cs typeface="Verdana"/>
              </a:rPr>
              <a:t> </a:t>
            </a:r>
            <a:r>
              <a:rPr sz="2800" spc="-5" dirty="0">
                <a:latin typeface="Verdana"/>
                <a:cs typeface="Verdana"/>
              </a:rPr>
              <a:t>remove</a:t>
            </a:r>
            <a:r>
              <a:rPr sz="2800" spc="20" dirty="0">
                <a:latin typeface="Verdana"/>
                <a:cs typeface="Verdana"/>
              </a:rPr>
              <a:t> </a:t>
            </a:r>
            <a:r>
              <a:rPr sz="2800" spc="-5" dirty="0">
                <a:latin typeface="Verdana"/>
                <a:cs typeface="Verdana"/>
              </a:rPr>
              <a:t>fine</a:t>
            </a:r>
            <a:r>
              <a:rPr sz="2800" dirty="0">
                <a:latin typeface="Verdana"/>
                <a:cs typeface="Verdana"/>
              </a:rPr>
              <a:t> </a:t>
            </a:r>
            <a:r>
              <a:rPr sz="2800" spc="-5" dirty="0">
                <a:latin typeface="Verdana"/>
                <a:cs typeface="Verdana"/>
              </a:rPr>
              <a:t>detail</a:t>
            </a:r>
            <a:endParaRPr sz="2800">
              <a:latin typeface="Verdana"/>
              <a:cs typeface="Verdana"/>
            </a:endParaRPr>
          </a:p>
          <a:p>
            <a:pPr marL="12700" marR="5080">
              <a:lnSpc>
                <a:spcPct val="100000"/>
              </a:lnSpc>
              <a:spcBef>
                <a:spcPts val="675"/>
              </a:spcBef>
              <a:buClr>
                <a:srgbClr val="666600"/>
              </a:buClr>
              <a:buSzPct val="71428"/>
              <a:buFont typeface="Wingdings"/>
              <a:buChar char=""/>
              <a:tabLst>
                <a:tab pos="251460" algn="l"/>
              </a:tabLst>
            </a:pPr>
            <a:r>
              <a:rPr sz="2800" i="1" spc="-10" dirty="0">
                <a:latin typeface="Verdana"/>
                <a:cs typeface="Verdana"/>
              </a:rPr>
              <a:t>Sharpening</a:t>
            </a:r>
            <a:r>
              <a:rPr sz="2800" i="1" spc="55" dirty="0">
                <a:latin typeface="Verdana"/>
                <a:cs typeface="Verdana"/>
              </a:rPr>
              <a:t> </a:t>
            </a:r>
            <a:r>
              <a:rPr sz="2800" i="1" spc="-5" dirty="0">
                <a:latin typeface="Verdana"/>
                <a:cs typeface="Verdana"/>
              </a:rPr>
              <a:t>spatial</a:t>
            </a:r>
            <a:r>
              <a:rPr sz="2800" i="1" spc="20" dirty="0">
                <a:latin typeface="Verdana"/>
                <a:cs typeface="Verdana"/>
              </a:rPr>
              <a:t> </a:t>
            </a:r>
            <a:r>
              <a:rPr sz="2800" i="1" spc="-5" dirty="0">
                <a:latin typeface="Verdana"/>
                <a:cs typeface="Verdana"/>
              </a:rPr>
              <a:t>filters</a:t>
            </a:r>
            <a:r>
              <a:rPr sz="2800" i="1" spc="20" dirty="0">
                <a:latin typeface="Verdana"/>
                <a:cs typeface="Verdana"/>
              </a:rPr>
              <a:t> </a:t>
            </a:r>
            <a:r>
              <a:rPr sz="2800" spc="-5" dirty="0">
                <a:latin typeface="Verdana"/>
                <a:cs typeface="Verdana"/>
              </a:rPr>
              <a:t>seek</a:t>
            </a:r>
            <a:r>
              <a:rPr sz="2800" spc="5" dirty="0">
                <a:latin typeface="Verdana"/>
                <a:cs typeface="Verdana"/>
              </a:rPr>
              <a:t> </a:t>
            </a:r>
            <a:r>
              <a:rPr sz="2800" spc="-5" dirty="0">
                <a:latin typeface="Verdana"/>
                <a:cs typeface="Verdana"/>
              </a:rPr>
              <a:t>to</a:t>
            </a:r>
            <a:r>
              <a:rPr sz="2800" dirty="0">
                <a:latin typeface="Verdana"/>
                <a:cs typeface="Verdana"/>
              </a:rPr>
              <a:t> </a:t>
            </a:r>
            <a:r>
              <a:rPr sz="2800" spc="-5" dirty="0">
                <a:latin typeface="Verdana"/>
                <a:cs typeface="Verdana"/>
              </a:rPr>
              <a:t>highlight </a:t>
            </a:r>
            <a:r>
              <a:rPr sz="2800" spc="-969" dirty="0">
                <a:latin typeface="Verdana"/>
                <a:cs typeface="Verdana"/>
              </a:rPr>
              <a:t> </a:t>
            </a:r>
            <a:r>
              <a:rPr sz="2800" spc="-5" dirty="0">
                <a:latin typeface="Verdana"/>
                <a:cs typeface="Verdana"/>
              </a:rPr>
              <a:t>fine</a:t>
            </a:r>
            <a:r>
              <a:rPr sz="2800" dirty="0">
                <a:latin typeface="Verdana"/>
                <a:cs typeface="Verdana"/>
              </a:rPr>
              <a:t> </a:t>
            </a:r>
            <a:r>
              <a:rPr sz="2800" spc="-10" dirty="0">
                <a:latin typeface="Verdana"/>
                <a:cs typeface="Verdana"/>
              </a:rPr>
              <a:t>detail</a:t>
            </a:r>
            <a:endParaRPr sz="2800">
              <a:latin typeface="Verdana"/>
              <a:cs typeface="Verdana"/>
            </a:endParaRPr>
          </a:p>
          <a:p>
            <a:pPr marL="756285" lvl="1" indent="-287020">
              <a:lnSpc>
                <a:spcPct val="100000"/>
              </a:lnSpc>
              <a:spcBef>
                <a:spcPts val="580"/>
              </a:spcBef>
              <a:buClr>
                <a:srgbClr val="999900"/>
              </a:buClr>
              <a:buSzPct val="75000"/>
              <a:buFont typeface="Wingdings"/>
              <a:buChar char=""/>
              <a:tabLst>
                <a:tab pos="756920" algn="l"/>
              </a:tabLst>
            </a:pPr>
            <a:r>
              <a:rPr sz="2400" spc="-5" dirty="0">
                <a:latin typeface="Verdana"/>
                <a:cs typeface="Verdana"/>
              </a:rPr>
              <a:t>Remove</a:t>
            </a:r>
            <a:r>
              <a:rPr sz="2400" spc="-10" dirty="0">
                <a:latin typeface="Verdana"/>
                <a:cs typeface="Verdana"/>
              </a:rPr>
              <a:t> </a:t>
            </a:r>
            <a:r>
              <a:rPr sz="2400" spc="-5" dirty="0">
                <a:latin typeface="Verdana"/>
                <a:cs typeface="Verdana"/>
              </a:rPr>
              <a:t>blurring</a:t>
            </a:r>
            <a:r>
              <a:rPr sz="2400" spc="15" dirty="0">
                <a:latin typeface="Verdana"/>
                <a:cs typeface="Verdana"/>
              </a:rPr>
              <a:t> </a:t>
            </a:r>
            <a:r>
              <a:rPr sz="2400" spc="-5" dirty="0">
                <a:latin typeface="Verdana"/>
                <a:cs typeface="Verdana"/>
              </a:rPr>
              <a:t>from images</a:t>
            </a:r>
            <a:endParaRPr sz="2400">
              <a:latin typeface="Verdana"/>
              <a:cs typeface="Verdana"/>
            </a:endParaRPr>
          </a:p>
          <a:p>
            <a:pPr marL="756285" lvl="1" indent="-287020">
              <a:lnSpc>
                <a:spcPct val="100000"/>
              </a:lnSpc>
              <a:spcBef>
                <a:spcPts val="580"/>
              </a:spcBef>
              <a:buClr>
                <a:srgbClr val="999900"/>
              </a:buClr>
              <a:buSzPct val="75000"/>
              <a:buFont typeface="Wingdings"/>
              <a:buChar char=""/>
              <a:tabLst>
                <a:tab pos="756920" algn="l"/>
              </a:tabLst>
            </a:pPr>
            <a:r>
              <a:rPr sz="2400" spc="-5" dirty="0">
                <a:latin typeface="Verdana"/>
                <a:cs typeface="Verdana"/>
              </a:rPr>
              <a:t>Highlight</a:t>
            </a:r>
            <a:r>
              <a:rPr sz="2400" spc="-20" dirty="0">
                <a:latin typeface="Verdana"/>
                <a:cs typeface="Verdana"/>
              </a:rPr>
              <a:t> </a:t>
            </a:r>
            <a:r>
              <a:rPr sz="2400" dirty="0">
                <a:latin typeface="Verdana"/>
                <a:cs typeface="Verdana"/>
              </a:rPr>
              <a:t>edges</a:t>
            </a:r>
            <a:endParaRPr sz="2400">
              <a:latin typeface="Verdana"/>
              <a:cs typeface="Verdana"/>
            </a:endParaRPr>
          </a:p>
          <a:p>
            <a:pPr marL="756285" marR="411480" lvl="1" indent="-287020">
              <a:lnSpc>
                <a:spcPct val="100000"/>
              </a:lnSpc>
              <a:spcBef>
                <a:spcPts val="575"/>
              </a:spcBef>
              <a:buClr>
                <a:srgbClr val="999900"/>
              </a:buClr>
              <a:buSzPct val="75000"/>
              <a:buFont typeface="Wingdings"/>
              <a:buChar char=""/>
              <a:tabLst>
                <a:tab pos="756920" algn="l"/>
              </a:tabLst>
            </a:pPr>
            <a:r>
              <a:rPr sz="2400" spc="-5" dirty="0">
                <a:latin typeface="Verdana"/>
                <a:cs typeface="Verdana"/>
              </a:rPr>
              <a:t>Useful</a:t>
            </a:r>
            <a:r>
              <a:rPr sz="2400" spc="25" dirty="0">
                <a:latin typeface="Verdana"/>
                <a:cs typeface="Verdana"/>
              </a:rPr>
              <a:t> </a:t>
            </a:r>
            <a:r>
              <a:rPr sz="2400" spc="-5" dirty="0">
                <a:latin typeface="Verdana"/>
                <a:cs typeface="Verdana"/>
              </a:rPr>
              <a:t>for</a:t>
            </a:r>
            <a:r>
              <a:rPr sz="2400" spc="15" dirty="0">
                <a:latin typeface="Verdana"/>
                <a:cs typeface="Verdana"/>
              </a:rPr>
              <a:t> </a:t>
            </a:r>
            <a:r>
              <a:rPr sz="2400" dirty="0">
                <a:latin typeface="Verdana"/>
                <a:cs typeface="Verdana"/>
              </a:rPr>
              <a:t>emphasizing </a:t>
            </a:r>
            <a:r>
              <a:rPr sz="2400" spc="-5" dirty="0">
                <a:latin typeface="Verdana"/>
                <a:cs typeface="Verdana"/>
              </a:rPr>
              <a:t>transitions</a:t>
            </a:r>
            <a:r>
              <a:rPr sz="2400" spc="20" dirty="0">
                <a:latin typeface="Verdana"/>
                <a:cs typeface="Verdana"/>
              </a:rPr>
              <a:t> </a:t>
            </a:r>
            <a:r>
              <a:rPr sz="2400" spc="-5" dirty="0">
                <a:latin typeface="Verdana"/>
                <a:cs typeface="Verdana"/>
              </a:rPr>
              <a:t>in</a:t>
            </a:r>
            <a:r>
              <a:rPr sz="2400" spc="5" dirty="0">
                <a:latin typeface="Verdana"/>
                <a:cs typeface="Verdana"/>
              </a:rPr>
              <a:t> </a:t>
            </a:r>
            <a:r>
              <a:rPr sz="2400" spc="-5" dirty="0">
                <a:latin typeface="Verdana"/>
                <a:cs typeface="Verdana"/>
              </a:rPr>
              <a:t>image </a:t>
            </a:r>
            <a:r>
              <a:rPr sz="2400" spc="-830" dirty="0">
                <a:latin typeface="Verdana"/>
                <a:cs typeface="Verdana"/>
              </a:rPr>
              <a:t> </a:t>
            </a:r>
            <a:r>
              <a:rPr sz="2400" spc="-5" dirty="0">
                <a:latin typeface="Verdana"/>
                <a:cs typeface="Verdana"/>
              </a:rPr>
              <a:t>intensity</a:t>
            </a:r>
            <a:endParaRPr sz="2400">
              <a:latin typeface="Verdana"/>
              <a:cs typeface="Verdana"/>
            </a:endParaRPr>
          </a:p>
          <a:p>
            <a:pPr marL="12700" marR="653415">
              <a:lnSpc>
                <a:spcPct val="100000"/>
              </a:lnSpc>
              <a:spcBef>
                <a:spcPts val="670"/>
              </a:spcBef>
              <a:buClr>
                <a:srgbClr val="666600"/>
              </a:buClr>
              <a:buSzPct val="71428"/>
              <a:buFont typeface="Wingdings"/>
              <a:buChar char=""/>
              <a:tabLst>
                <a:tab pos="251460" algn="l"/>
              </a:tabLst>
            </a:pPr>
            <a:r>
              <a:rPr sz="2800" spc="-10" dirty="0">
                <a:latin typeface="Verdana"/>
                <a:cs typeface="Verdana"/>
              </a:rPr>
              <a:t>Sharpening</a:t>
            </a:r>
            <a:r>
              <a:rPr sz="2800" spc="65" dirty="0">
                <a:latin typeface="Verdana"/>
                <a:cs typeface="Verdana"/>
              </a:rPr>
              <a:t> </a:t>
            </a:r>
            <a:r>
              <a:rPr sz="2800" spc="-5" dirty="0">
                <a:latin typeface="Verdana"/>
                <a:cs typeface="Verdana"/>
              </a:rPr>
              <a:t>filters</a:t>
            </a:r>
            <a:r>
              <a:rPr sz="2800" spc="5" dirty="0">
                <a:latin typeface="Verdana"/>
                <a:cs typeface="Verdana"/>
              </a:rPr>
              <a:t> </a:t>
            </a:r>
            <a:r>
              <a:rPr sz="2800" spc="-5" dirty="0">
                <a:latin typeface="Verdana"/>
                <a:cs typeface="Verdana"/>
              </a:rPr>
              <a:t>are</a:t>
            </a:r>
            <a:r>
              <a:rPr sz="2800" spc="5" dirty="0">
                <a:latin typeface="Verdana"/>
                <a:cs typeface="Verdana"/>
              </a:rPr>
              <a:t> </a:t>
            </a:r>
            <a:r>
              <a:rPr sz="2800" spc="-10" dirty="0">
                <a:latin typeface="Verdana"/>
                <a:cs typeface="Verdana"/>
              </a:rPr>
              <a:t>based</a:t>
            </a:r>
            <a:r>
              <a:rPr sz="2800" spc="35" dirty="0">
                <a:latin typeface="Verdana"/>
                <a:cs typeface="Verdana"/>
              </a:rPr>
              <a:t> </a:t>
            </a:r>
            <a:r>
              <a:rPr sz="2800" spc="-5" dirty="0">
                <a:latin typeface="Verdana"/>
                <a:cs typeface="Verdana"/>
              </a:rPr>
              <a:t>on</a:t>
            </a:r>
            <a:r>
              <a:rPr sz="2800" spc="15" dirty="0">
                <a:latin typeface="Verdana"/>
                <a:cs typeface="Verdana"/>
              </a:rPr>
              <a:t> </a:t>
            </a:r>
            <a:r>
              <a:rPr sz="2800" b="1" i="1" spc="-5">
                <a:latin typeface="Verdana"/>
                <a:cs typeface="Verdana"/>
              </a:rPr>
              <a:t>spatial </a:t>
            </a:r>
            <a:r>
              <a:rPr sz="2800" b="1" i="1" spc="-969">
                <a:latin typeface="Verdana"/>
                <a:cs typeface="Verdana"/>
              </a:rPr>
              <a:t> </a:t>
            </a:r>
            <a:r>
              <a:rPr sz="2800" b="1" i="1" spc="-10">
                <a:latin typeface="Verdana"/>
                <a:cs typeface="Verdana"/>
              </a:rPr>
              <a:t>differentiation</a:t>
            </a:r>
            <a:endParaRPr sz="2800" b="1">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63" y="482442"/>
            <a:ext cx="4833620" cy="690574"/>
          </a:xfrm>
          <a:prstGeom prst="rect">
            <a:avLst/>
          </a:prstGeom>
        </p:spPr>
        <p:txBody>
          <a:bodyPr vert="horz" wrap="square" lIns="0" tIns="13335" rIns="0" bIns="0" rtlCol="0">
            <a:spAutoFit/>
          </a:bodyPr>
          <a:lstStyle/>
          <a:p>
            <a:pPr marL="12700">
              <a:lnSpc>
                <a:spcPct val="100000"/>
              </a:lnSpc>
              <a:spcBef>
                <a:spcPts val="105"/>
              </a:spcBef>
            </a:pPr>
            <a:r>
              <a:rPr sz="4400" spc="-145" dirty="0"/>
              <a:t>Spatial</a:t>
            </a:r>
            <a:r>
              <a:rPr sz="4400" spc="-45" dirty="0"/>
              <a:t> Differentiation</a:t>
            </a:r>
            <a:endParaRPr sz="4400"/>
          </a:p>
        </p:txBody>
      </p:sp>
      <p:sp>
        <p:nvSpPr>
          <p:cNvPr id="3" name="object 3"/>
          <p:cNvSpPr txBox="1">
            <a:spLocks noGrp="1"/>
          </p:cNvSpPr>
          <p:nvPr>
            <p:ph type="body" idx="1"/>
          </p:nvPr>
        </p:nvSpPr>
        <p:spPr>
          <a:xfrm>
            <a:off x="457200" y="1600200"/>
            <a:ext cx="8229600" cy="1825500"/>
          </a:xfrm>
          <a:prstGeom prst="rect">
            <a:avLst/>
          </a:prstGeom>
        </p:spPr>
        <p:txBody>
          <a:bodyPr vert="horz" wrap="square" lIns="0" tIns="12065" rIns="0" bIns="0" rtlCol="0">
            <a:spAutoFit/>
          </a:bodyPr>
          <a:lstStyle/>
          <a:p>
            <a:pPr marL="266700" indent="-238760">
              <a:lnSpc>
                <a:spcPct val="100000"/>
              </a:lnSpc>
              <a:spcBef>
                <a:spcPts val="95"/>
              </a:spcBef>
              <a:buClr>
                <a:srgbClr val="666600"/>
              </a:buClr>
              <a:buSzPct val="71428"/>
              <a:buFont typeface="Wingdings"/>
              <a:buChar char=""/>
              <a:tabLst>
                <a:tab pos="267335" algn="l"/>
              </a:tabLst>
            </a:pPr>
            <a:r>
              <a:rPr sz="2800" b="0" spc="-5" dirty="0">
                <a:latin typeface="Verdana"/>
                <a:cs typeface="Verdana"/>
              </a:rPr>
              <a:t>Differentiation</a:t>
            </a:r>
            <a:r>
              <a:rPr sz="2800" b="0" spc="10" dirty="0">
                <a:latin typeface="Verdana"/>
                <a:cs typeface="Verdana"/>
              </a:rPr>
              <a:t> </a:t>
            </a:r>
            <a:r>
              <a:rPr sz="2800" b="0" spc="-5" dirty="0">
                <a:latin typeface="Verdana"/>
                <a:cs typeface="Verdana"/>
              </a:rPr>
              <a:t>measures</a:t>
            </a:r>
            <a:r>
              <a:rPr sz="2800" b="0" spc="40" dirty="0">
                <a:latin typeface="Verdana"/>
                <a:cs typeface="Verdana"/>
              </a:rPr>
              <a:t> </a:t>
            </a:r>
            <a:r>
              <a:rPr sz="2800" b="0" spc="-10" dirty="0">
                <a:latin typeface="Verdana"/>
                <a:cs typeface="Verdana"/>
              </a:rPr>
              <a:t>the</a:t>
            </a:r>
            <a:r>
              <a:rPr sz="2800" b="0" spc="-40" dirty="0">
                <a:latin typeface="Verdana"/>
                <a:cs typeface="Verdana"/>
              </a:rPr>
              <a:t> </a:t>
            </a:r>
            <a:r>
              <a:rPr sz="2800" b="0" i="1" spc="-5" dirty="0">
                <a:latin typeface="Verdana"/>
                <a:cs typeface="Verdana"/>
              </a:rPr>
              <a:t>rate</a:t>
            </a:r>
            <a:r>
              <a:rPr sz="2800" b="0" i="1" spc="20" dirty="0">
                <a:latin typeface="Verdana"/>
                <a:cs typeface="Verdana"/>
              </a:rPr>
              <a:t> </a:t>
            </a:r>
            <a:r>
              <a:rPr sz="2800" b="0" i="1" spc="-5">
                <a:latin typeface="Verdana"/>
                <a:cs typeface="Verdana"/>
              </a:rPr>
              <a:t>of change</a:t>
            </a:r>
            <a:r>
              <a:rPr lang="en-US" sz="2800" b="0" i="1" spc="-5" dirty="0">
                <a:latin typeface="Verdana"/>
                <a:cs typeface="Verdana"/>
              </a:rPr>
              <a:t> </a:t>
            </a:r>
            <a:r>
              <a:rPr sz="2800" b="0" spc="-5">
                <a:latin typeface="Verdana"/>
                <a:cs typeface="Verdana"/>
              </a:rPr>
              <a:t>of</a:t>
            </a:r>
            <a:r>
              <a:rPr sz="2800" b="0" spc="-30">
                <a:latin typeface="Verdana"/>
                <a:cs typeface="Verdana"/>
              </a:rPr>
              <a:t> </a:t>
            </a:r>
            <a:r>
              <a:rPr sz="2800" b="0" spc="-5" dirty="0">
                <a:latin typeface="Verdana"/>
                <a:cs typeface="Verdana"/>
              </a:rPr>
              <a:t>a</a:t>
            </a:r>
            <a:r>
              <a:rPr sz="2800" b="0" spc="-10" dirty="0">
                <a:latin typeface="Verdana"/>
                <a:cs typeface="Verdana"/>
              </a:rPr>
              <a:t> </a:t>
            </a:r>
            <a:r>
              <a:rPr sz="2800" b="0" spc="-5" dirty="0">
                <a:latin typeface="Verdana"/>
                <a:cs typeface="Verdana"/>
              </a:rPr>
              <a:t>function</a:t>
            </a:r>
          </a:p>
          <a:p>
            <a:pPr marL="28575" marR="1144905">
              <a:lnSpc>
                <a:spcPct val="100000"/>
              </a:lnSpc>
              <a:spcBef>
                <a:spcPts val="675"/>
              </a:spcBef>
              <a:buClr>
                <a:srgbClr val="666600"/>
              </a:buClr>
              <a:buSzPct val="71428"/>
              <a:buFont typeface="Wingdings"/>
              <a:buChar char=""/>
              <a:tabLst>
                <a:tab pos="267335" algn="l"/>
              </a:tabLst>
            </a:pPr>
            <a:r>
              <a:rPr sz="2800" b="0" spc="-5" dirty="0">
                <a:latin typeface="Verdana"/>
                <a:cs typeface="Verdana"/>
              </a:rPr>
              <a:t>Let’s </a:t>
            </a:r>
            <a:r>
              <a:rPr sz="2800" b="0" spc="-10" dirty="0">
                <a:latin typeface="Verdana"/>
                <a:cs typeface="Verdana"/>
              </a:rPr>
              <a:t>consider</a:t>
            </a:r>
            <a:r>
              <a:rPr sz="2800" b="0" spc="45" dirty="0">
                <a:latin typeface="Verdana"/>
                <a:cs typeface="Verdana"/>
              </a:rPr>
              <a:t> </a:t>
            </a:r>
            <a:r>
              <a:rPr sz="2800" b="0" spc="-5" dirty="0">
                <a:latin typeface="Verdana"/>
                <a:cs typeface="Verdana"/>
              </a:rPr>
              <a:t>a</a:t>
            </a:r>
            <a:r>
              <a:rPr sz="2800" b="0" spc="15" dirty="0">
                <a:latin typeface="Verdana"/>
                <a:cs typeface="Verdana"/>
              </a:rPr>
              <a:t> </a:t>
            </a:r>
            <a:r>
              <a:rPr sz="2800" b="0" spc="-5" dirty="0">
                <a:latin typeface="Verdana"/>
                <a:cs typeface="Verdana"/>
              </a:rPr>
              <a:t>simple</a:t>
            </a:r>
            <a:r>
              <a:rPr sz="2800" b="0" spc="10" dirty="0">
                <a:latin typeface="Verdana"/>
                <a:cs typeface="Verdana"/>
              </a:rPr>
              <a:t> </a:t>
            </a:r>
            <a:r>
              <a:rPr sz="2800" b="0" spc="-5" dirty="0">
                <a:latin typeface="Verdana"/>
                <a:cs typeface="Verdana"/>
              </a:rPr>
              <a:t>1</a:t>
            </a:r>
            <a:r>
              <a:rPr sz="2800" b="0" dirty="0">
                <a:latin typeface="Verdana"/>
                <a:cs typeface="Verdana"/>
              </a:rPr>
              <a:t> </a:t>
            </a:r>
            <a:r>
              <a:rPr sz="2800" b="0" spc="-10" dirty="0">
                <a:latin typeface="Verdana"/>
                <a:cs typeface="Verdana"/>
              </a:rPr>
              <a:t>dimensional </a:t>
            </a:r>
            <a:r>
              <a:rPr sz="2800" b="0" spc="-969" dirty="0">
                <a:latin typeface="Verdana"/>
                <a:cs typeface="Verdana"/>
              </a:rPr>
              <a:t> </a:t>
            </a:r>
            <a:r>
              <a:rPr sz="2800" b="0" spc="-5" dirty="0">
                <a:latin typeface="Verdana"/>
                <a:cs typeface="Verdana"/>
              </a:rPr>
              <a:t>example</a:t>
            </a:r>
          </a:p>
        </p:txBody>
      </p:sp>
      <p:pic>
        <p:nvPicPr>
          <p:cNvPr id="4" name="object 4"/>
          <p:cNvPicPr/>
          <p:nvPr/>
        </p:nvPicPr>
        <p:blipFill>
          <a:blip r:embed="rId2" cstate="print"/>
          <a:stretch>
            <a:fillRect/>
          </a:stretch>
        </p:blipFill>
        <p:spPr>
          <a:xfrm>
            <a:off x="5410200" y="4114800"/>
            <a:ext cx="2649284" cy="19871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085850"/>
            <a:ext cx="8077200" cy="0"/>
          </a:xfrm>
          <a:custGeom>
            <a:avLst/>
            <a:gdLst/>
            <a:ahLst/>
            <a:cxnLst/>
            <a:rect l="l" t="t" r="r" b="b"/>
            <a:pathLst>
              <a:path w="8077200">
                <a:moveTo>
                  <a:pt x="0" y="0"/>
                </a:moveTo>
                <a:lnTo>
                  <a:pt x="8077200" y="0"/>
                </a:lnTo>
              </a:path>
            </a:pathLst>
          </a:custGeom>
          <a:ln w="19050">
            <a:solidFill>
              <a:srgbClr val="999900"/>
            </a:solidFill>
          </a:ln>
        </p:spPr>
        <p:txBody>
          <a:bodyPr wrap="square" lIns="0" tIns="0" rIns="0" bIns="0" rtlCol="0"/>
          <a:lstStyle/>
          <a:p>
            <a:endParaRPr/>
          </a:p>
        </p:txBody>
      </p:sp>
      <p:sp>
        <p:nvSpPr>
          <p:cNvPr id="7" name="object 7"/>
          <p:cNvSpPr txBox="1"/>
          <p:nvPr/>
        </p:nvSpPr>
        <p:spPr>
          <a:xfrm>
            <a:off x="537463" y="482442"/>
            <a:ext cx="4833620" cy="690574"/>
          </a:xfrm>
          <a:prstGeom prst="rect">
            <a:avLst/>
          </a:prstGeom>
        </p:spPr>
        <p:txBody>
          <a:bodyPr vert="horz" wrap="square" lIns="0" tIns="13335" rIns="0" bIns="0" rtlCol="0">
            <a:spAutoFit/>
          </a:bodyPr>
          <a:lstStyle/>
          <a:p>
            <a:pPr marL="12700">
              <a:lnSpc>
                <a:spcPct val="100000"/>
              </a:lnSpc>
              <a:spcBef>
                <a:spcPts val="105"/>
              </a:spcBef>
            </a:pPr>
            <a:r>
              <a:rPr sz="4400" spc="-145" dirty="0">
                <a:solidFill>
                  <a:srgbClr val="999900"/>
                </a:solidFill>
                <a:latin typeface="Times New Roman"/>
                <a:cs typeface="Times New Roman"/>
              </a:rPr>
              <a:t>Spatial</a:t>
            </a:r>
            <a:r>
              <a:rPr sz="4400" spc="-45" dirty="0">
                <a:solidFill>
                  <a:srgbClr val="999900"/>
                </a:solidFill>
                <a:latin typeface="Times New Roman"/>
                <a:cs typeface="Times New Roman"/>
              </a:rPr>
              <a:t> Differentiation</a:t>
            </a:r>
            <a:endParaRPr sz="4400">
              <a:latin typeface="Times New Roman"/>
              <a:cs typeface="Times New Roman"/>
            </a:endParaRPr>
          </a:p>
        </p:txBody>
      </p:sp>
      <p:pic>
        <p:nvPicPr>
          <p:cNvPr id="8" name="object 8"/>
          <p:cNvPicPr/>
          <p:nvPr/>
        </p:nvPicPr>
        <p:blipFill>
          <a:blip r:embed="rId2" cstate="print"/>
          <a:stretch>
            <a:fillRect/>
          </a:stretch>
        </p:blipFill>
        <p:spPr>
          <a:xfrm>
            <a:off x="785867" y="3337984"/>
            <a:ext cx="7687920" cy="1609724"/>
          </a:xfrm>
          <a:prstGeom prst="rect">
            <a:avLst/>
          </a:prstGeom>
        </p:spPr>
      </p:pic>
      <p:pic>
        <p:nvPicPr>
          <p:cNvPr id="9" name="object 9"/>
          <p:cNvPicPr/>
          <p:nvPr/>
        </p:nvPicPr>
        <p:blipFill>
          <a:blip r:embed="rId3" cstate="print"/>
          <a:stretch>
            <a:fillRect/>
          </a:stretch>
        </p:blipFill>
        <p:spPr>
          <a:xfrm>
            <a:off x="3225800" y="1308544"/>
            <a:ext cx="2719324" cy="2044256"/>
          </a:xfrm>
          <a:prstGeom prst="rect">
            <a:avLst/>
          </a:prstGeom>
        </p:spPr>
      </p:pic>
      <p:sp>
        <p:nvSpPr>
          <p:cNvPr id="10" name="object 10"/>
          <p:cNvSpPr txBox="1"/>
          <p:nvPr/>
        </p:nvSpPr>
        <p:spPr>
          <a:xfrm>
            <a:off x="2814320" y="1908905"/>
            <a:ext cx="3608704" cy="289823"/>
          </a:xfrm>
          <a:prstGeom prst="rect">
            <a:avLst/>
          </a:prstGeom>
        </p:spPr>
        <p:txBody>
          <a:bodyPr vert="horz" wrap="square" lIns="0" tIns="12700" rIns="0" bIns="0" rtlCol="0">
            <a:spAutoFit/>
          </a:bodyPr>
          <a:lstStyle/>
          <a:p>
            <a:pPr marL="12700">
              <a:lnSpc>
                <a:spcPct val="100000"/>
              </a:lnSpc>
              <a:spcBef>
                <a:spcPts val="100"/>
              </a:spcBef>
              <a:tabLst>
                <a:tab pos="311150" algn="l"/>
                <a:tab pos="3359150" algn="l"/>
              </a:tabLst>
            </a:pPr>
            <a:r>
              <a:rPr sz="2700" baseline="1543" dirty="0">
                <a:latin typeface="Verdana"/>
                <a:cs typeface="Verdana"/>
              </a:rPr>
              <a:t>A	</a:t>
            </a:r>
            <a:r>
              <a:rPr sz="2700" u="heavy" baseline="1543" dirty="0">
                <a:uFill>
                  <a:solidFill>
                    <a:srgbClr val="FF6600"/>
                  </a:solidFill>
                </a:uFill>
                <a:latin typeface="Verdana"/>
                <a:cs typeface="Verdana"/>
              </a:rPr>
              <a:t> 	</a:t>
            </a:r>
            <a:r>
              <a:rPr sz="2700" spc="-7" baseline="1543" dirty="0">
                <a:latin typeface="Verdana"/>
                <a:cs typeface="Verdana"/>
              </a:rPr>
              <a:t> </a:t>
            </a:r>
            <a:r>
              <a:rPr sz="1800" dirty="0">
                <a:latin typeface="Verdana"/>
                <a:cs typeface="Verdana"/>
              </a:rPr>
              <a:t>B</a:t>
            </a:r>
            <a:endParaRPr sz="18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2353</TotalTime>
  <Words>3587</Words>
  <Application>Microsoft Office PowerPoint</Application>
  <PresentationFormat>On-screen Show (4:3)</PresentationFormat>
  <Paragraphs>909</Paragraphs>
  <Slides>40</Slides>
  <Notes>20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Image Analysis</vt:lpstr>
      <vt:lpstr>PowerPoint Presentation</vt:lpstr>
      <vt:lpstr>Spatial smoothing and image approximation</vt:lpstr>
      <vt:lpstr>Spatial Filtering: Smoothing (Low-pass)</vt:lpstr>
      <vt:lpstr>Image Smoothing Example</vt:lpstr>
      <vt:lpstr>Weighted Smoothing Filters</vt:lpstr>
      <vt:lpstr>Sharpening Spatial Filters ( high pass)</vt:lpstr>
      <vt:lpstr>Spatial Differentiation</vt:lpstr>
      <vt:lpstr>PowerPoint Presentation</vt:lpstr>
      <vt:lpstr>Derivative Filtering</vt:lpstr>
      <vt:lpstr>1st Derivative</vt:lpstr>
      <vt:lpstr>PowerPoint Presentation</vt:lpstr>
      <vt:lpstr>1st Derivative (cont…)</vt:lpstr>
      <vt:lpstr>1st Derivative (cont.)</vt:lpstr>
      <vt:lpstr>2nd Derivative</vt:lpstr>
      <vt:lpstr>PowerPoint Presentation</vt:lpstr>
      <vt:lpstr>2nd Derivative (cont…)</vt:lpstr>
      <vt:lpstr>Using Second Derivatives For Image Enhancement</vt:lpstr>
      <vt:lpstr>The Laplacian</vt:lpstr>
      <vt:lpstr>The Laplacian (cont…)</vt:lpstr>
      <vt:lpstr>Spatial filters : Sharpening</vt:lpstr>
      <vt:lpstr>PowerPoint Presentation</vt:lpstr>
      <vt:lpstr>Laplacian Image Enhancement</vt:lpstr>
      <vt:lpstr>1st Derivative Filtering</vt:lpstr>
      <vt:lpstr>1st Derivative Filtering (cont…)</vt:lpstr>
      <vt:lpstr>1st Derivative Filtering (cont…)</vt:lpstr>
      <vt:lpstr>Sobel Operators</vt:lpstr>
      <vt:lpstr>MATLAB</vt:lpstr>
      <vt:lpstr>Sharpening Filters:</vt:lpstr>
      <vt:lpstr>Spatial Filtering (High-boost)/weighted</vt:lpstr>
      <vt:lpstr>Spatial Filtering</vt:lpstr>
      <vt:lpstr>Simplified Image Enhancement (cont…)</vt:lpstr>
      <vt:lpstr>Simplified Image Enhancement (cont…)</vt:lpstr>
      <vt:lpstr>Variants On The Simple Laplacian</vt:lpstr>
      <vt:lpstr>PowerPoint Presentation</vt:lpstr>
      <vt:lpstr>PowerPoint Presentation</vt:lpstr>
      <vt:lpstr>PowerPoint Presentation</vt:lpstr>
      <vt:lpstr>Spatial Filtering: Median Filter</vt:lpstr>
      <vt:lpstr>Spatial Filtering</vt:lpstr>
      <vt:lpstr>Averaging Filter Vs. Median Filter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Testing</dc:creator>
  <cp:lastModifiedBy>Kushalpreet Kaur</cp:lastModifiedBy>
  <cp:revision>40</cp:revision>
  <dcterms:created xsi:type="dcterms:W3CDTF">2006-08-16T00:00:00Z</dcterms:created>
  <dcterms:modified xsi:type="dcterms:W3CDTF">2023-12-17T03:30:15Z</dcterms:modified>
</cp:coreProperties>
</file>