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65" r:id="rId3"/>
    <p:sldId id="569" r:id="rId4"/>
    <p:sldId id="570" r:id="rId5"/>
    <p:sldId id="571" r:id="rId6"/>
    <p:sldId id="572" r:id="rId7"/>
    <p:sldId id="573" r:id="rId8"/>
    <p:sldId id="574" r:id="rId9"/>
    <p:sldId id="575" r:id="rId10"/>
    <p:sldId id="576" r:id="rId11"/>
    <p:sldId id="499" r:id="rId12"/>
    <p:sldId id="500" r:id="rId13"/>
    <p:sldId id="515" r:id="rId14"/>
    <p:sldId id="516" r:id="rId15"/>
    <p:sldId id="517" r:id="rId16"/>
    <p:sldId id="518" r:id="rId17"/>
    <p:sldId id="519" r:id="rId18"/>
    <p:sldId id="520" r:id="rId19"/>
    <p:sldId id="521" r:id="rId20"/>
    <p:sldId id="522" r:id="rId21"/>
    <p:sldId id="523" r:id="rId22"/>
    <p:sldId id="524" r:id="rId23"/>
    <p:sldId id="525" r:id="rId24"/>
    <p:sldId id="526" r:id="rId25"/>
    <p:sldId id="52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0" d="100"/>
          <a:sy n="70" d="100"/>
        </p:scale>
        <p:origin x="-129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62C553-ADAD-4ADE-BD43-6AEAFFBA3154}" type="datetimeFigureOut">
              <a:rPr lang="en-US" smtClean="0"/>
              <a:pPr/>
              <a:t>12/17/23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ED4931-3811-41E3-B758-DFFDD0F598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4289E4F-E78B-495E-8456-49CF87D3EF77}" type="slidenum">
              <a:rPr lang="en-US" altLang="en-US"/>
              <a:pPr/>
              <a:t>3</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w="9525"/>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B42EDBD-6681-4581-8061-1BEADF875FA2}" type="slidenum">
              <a:rPr lang="en-US"/>
              <a:pPr/>
              <a:t>25</a:t>
            </a:fld>
            <a:endParaRPr lang="en-US"/>
          </a:p>
        </p:txBody>
      </p:sp>
      <p:sp>
        <p:nvSpPr>
          <p:cNvPr id="487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7427" name="Rectangle 3"/>
          <p:cNvSpPr>
            <a:spLocks noGrp="1" noChangeArrowheads="1"/>
          </p:cNvSpPr>
          <p:nvPr>
            <p:ph type="body" idx="1"/>
          </p:nvPr>
        </p:nvSpPr>
        <p:spPr/>
        <p:txBody>
          <a:bodyPr/>
          <a:lstStyle/>
          <a:p>
            <a:pPr>
              <a:defRPr/>
            </a:pPr>
            <a:endParaRPr lang="en-US">
              <a:ea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E0860EE-55F8-4C24-BCF5-9EEC6DB29D3D}" type="slidenum">
              <a:rPr lang="en-US" altLang="en-US"/>
              <a:pPr/>
              <a:t>4</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6FECF53-9BE4-480A-A176-CA4BE3ABC7A2}" type="slidenum">
              <a:rPr lang="en-US" altLang="en-US"/>
              <a:pPr/>
              <a:t>5</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w="9525"/>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3189838-C3CF-4EA6-B215-554423154A82}" type="slidenum">
              <a:rPr lang="en-US" altLang="en-US"/>
              <a:pPr/>
              <a:t>6</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93806AB-9D98-4B4C-9990-EDDCBBEAD657}" type="slidenum">
              <a:rPr lang="en-US" altLang="en-US"/>
              <a:pPr/>
              <a:t>7</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6200" y="8686800"/>
            <a:ext cx="2971800" cy="457200"/>
          </a:xfrm>
          <a:prstGeom prst="rect">
            <a:avLst/>
          </a:prstGeom>
          <a:noFill/>
          <a:ln w="12700" cap="sq">
            <a:noFill/>
            <a:miter lim="800000"/>
            <a:headEnd type="none" w="sm" len="sm"/>
            <a:tailEnd type="none" w="sm" len="sm"/>
          </a:ln>
        </p:spPr>
        <p:txBody>
          <a:bodyPr anchor="b"/>
          <a:lstStyle/>
          <a:p>
            <a:pPr algn="r"/>
            <a:fld id="{15556520-B0C3-4FC1-BC24-30235A91989F}" type="slidenum">
              <a:rPr kumimoji="0" lang="en-US" altLang="en-US" sz="1200"/>
              <a:pPr algn="r"/>
              <a:t>9</a:t>
            </a:fld>
            <a:endParaRPr kumimoji="0"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6200" y="8686800"/>
            <a:ext cx="2971800" cy="457200"/>
          </a:xfrm>
          <a:prstGeom prst="rect">
            <a:avLst/>
          </a:prstGeom>
          <a:noFill/>
          <a:ln w="12700" cap="sq">
            <a:noFill/>
            <a:miter lim="800000"/>
            <a:headEnd type="none" w="sm" len="sm"/>
            <a:tailEnd type="none" w="sm" len="sm"/>
          </a:ln>
        </p:spPr>
        <p:txBody>
          <a:bodyPr anchor="b"/>
          <a:lstStyle/>
          <a:p>
            <a:pPr algn="r"/>
            <a:fld id="{FCCF9433-C170-46E1-92C6-110C05852221}" type="slidenum">
              <a:rPr kumimoji="0" lang="en-US" altLang="en-US" sz="1200"/>
              <a:pPr algn="r"/>
              <a:t>10</a:t>
            </a:fld>
            <a:endParaRPr kumimoji="0"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p:spPr>
        <p:txBody>
          <a:bodyPr/>
          <a:lstStyle/>
          <a:p>
            <a:r>
              <a:rPr lang="en-US" altLang="en-US"/>
              <a:t>In this example, we start with a spatial mask and show how to generate its corresponding filter in the frequency domain. Then, we compare the filtering results obtained using frequency domain and spatial techniques. We use the 3x3 Sobel vertical edge detector. The left one is a 600x600 pixel image, and its spectrum is shown on the right.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84B3EAEC-AED1-4F32-BF6A-789F60501C6A}" type="slidenum">
              <a:rPr lang="en-US" altLang="en-US"/>
              <a:pPr/>
              <a:t>11</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w="9525"/>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2BB9E91D-C662-45B6-84C2-6D9662179D43}" type="slidenum">
              <a:rPr lang="en-US" altLang="en-US"/>
              <a:pPr/>
              <a:t>12</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w="9525"/>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6" y="228600"/>
            <a:ext cx="8540750" cy="1143000"/>
          </a:xfrm>
        </p:spPr>
        <p:txBody>
          <a:bodyPr/>
          <a:lstStyle/>
          <a:p>
            <a:r>
              <a:rPr lang="en-US"/>
              <a:t>Click to edit Master title style</a:t>
            </a:r>
          </a:p>
        </p:txBody>
      </p:sp>
      <p:sp>
        <p:nvSpPr>
          <p:cNvPr id="3" name="Text Placeholder 2"/>
          <p:cNvSpPr>
            <a:spLocks noGrp="1"/>
          </p:cNvSpPr>
          <p:nvPr>
            <p:ph type="body" sz="half" idx="1"/>
          </p:nvPr>
        </p:nvSpPr>
        <p:spPr>
          <a:xfrm>
            <a:off x="301626" y="1600200"/>
            <a:ext cx="4194175" cy="449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600200"/>
            <a:ext cx="4194175" cy="449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4"/>
          <p:cNvSpPr>
            <a:spLocks noGrp="1" noChangeArrowheads="1"/>
          </p:cNvSpPr>
          <p:nvPr>
            <p:ph type="dt" sz="half" idx="10"/>
          </p:nvPr>
        </p:nvSpPr>
        <p:spPr>
          <a:ln/>
        </p:spPr>
        <p:txBody>
          <a:bodyPr/>
          <a:lstStyle>
            <a:lvl1pPr>
              <a:defRPr/>
            </a:lvl1pPr>
          </a:lstStyle>
          <a:p>
            <a:pPr>
              <a:defRPr/>
            </a:pPr>
            <a:fld id="{02193752-9A9B-4B52-83A0-BE1BB9093831}" type="datetime1">
              <a:rPr lang="en-US"/>
              <a:pPr>
                <a:defRPr/>
              </a:pPr>
              <a:t>12/17/23</a:t>
            </a:fld>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3DC0450C-BA0A-4B0A-B4D9-E9F52B62F4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oleObject" Target="../embeddings/oleObject10.bin"/><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25.emf"/></Relationships>
</file>

<file path=ppt/slides/_rels/slide23.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8.png"/><Relationship Id="rId7" Type="http://schemas.openxmlformats.org/officeDocument/2006/relationships/oleObject" Target="../embeddings/oleObject13.bin"/><Relationship Id="rId2" Type="http://schemas.openxmlformats.org/officeDocument/2006/relationships/audio" Target="../media/audio3.wav"/><Relationship Id="rId1" Type="http://schemas.openxmlformats.org/officeDocument/2006/relationships/slideLayout" Target="../slideLayouts/slideLayout7.xml"/><Relationship Id="rId6" Type="http://schemas.openxmlformats.org/officeDocument/2006/relationships/oleObject" Target="../embeddings/oleObject12.bin"/><Relationship Id="rId5" Type="http://schemas.openxmlformats.org/officeDocument/2006/relationships/image" Target="../media/image29.e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2.emf"/><Relationship Id="rId5" Type="http://schemas.openxmlformats.org/officeDocument/2006/relationships/oleObject" Target="../embeddings/oleObject15.bin"/><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idx="4294967295"/>
          </p:nvPr>
        </p:nvSpPr>
        <p:spPr>
          <a:xfrm>
            <a:off x="603250" y="533400"/>
            <a:ext cx="8540750" cy="1143000"/>
          </a:xfrm>
        </p:spPr>
        <p:txBody>
          <a:bodyPr/>
          <a:lstStyle/>
          <a:p>
            <a:r>
              <a:rPr lang="en-US" altLang="en-US" sz="3200"/>
              <a:t>Example: specify h(x,y) in the spatial domain</a:t>
            </a:r>
          </a:p>
        </p:txBody>
      </p:sp>
      <p:sp>
        <p:nvSpPr>
          <p:cNvPr id="35843" name="Text Box 4"/>
          <p:cNvSpPr txBox="1">
            <a:spLocks noChangeArrowheads="1"/>
          </p:cNvSpPr>
          <p:nvPr/>
        </p:nvSpPr>
        <p:spPr bwMode="auto">
          <a:xfrm>
            <a:off x="685800" y="1541463"/>
            <a:ext cx="4724400" cy="1570037"/>
          </a:xfrm>
          <a:prstGeom prst="rect">
            <a:avLst/>
          </a:prstGeom>
          <a:noFill/>
          <a:ln w="9525">
            <a:noFill/>
            <a:miter lim="800000"/>
            <a:headEnd/>
            <a:tailEnd/>
          </a:ln>
        </p:spPr>
        <p:txBody>
          <a:bodyPr>
            <a:spAutoFit/>
          </a:bodyPr>
          <a:lstStyle/>
          <a:p>
            <a:pPr marL="342900" indent="-342900"/>
            <a:endParaRPr lang="en-US" altLang="en-US"/>
          </a:p>
          <a:p>
            <a:pPr marL="342900" indent="-342900"/>
            <a:endParaRPr lang="en-US" altLang="en-US"/>
          </a:p>
          <a:p>
            <a:pPr marL="342900" indent="-342900"/>
            <a:endParaRPr lang="en-US" altLang="en-US"/>
          </a:p>
          <a:p>
            <a:pPr marL="342900" indent="-342900"/>
            <a:endParaRPr lang="en-US" altLang="en-US"/>
          </a:p>
        </p:txBody>
      </p:sp>
      <p:pic>
        <p:nvPicPr>
          <p:cNvPr id="35844" name="Picture 7"/>
          <p:cNvPicPr>
            <a:picLocks noChangeAspect="1" noChangeArrowheads="1"/>
          </p:cNvPicPr>
          <p:nvPr/>
        </p:nvPicPr>
        <p:blipFill>
          <a:blip r:embed="rId3"/>
          <a:srcRect/>
          <a:stretch>
            <a:fillRect/>
          </a:stretch>
        </p:blipFill>
        <p:spPr bwMode="auto">
          <a:xfrm>
            <a:off x="1279525" y="1889125"/>
            <a:ext cx="3698875" cy="1827213"/>
          </a:xfrm>
          <a:prstGeom prst="rect">
            <a:avLst/>
          </a:prstGeom>
          <a:noFill/>
          <a:ln w="9525">
            <a:noFill/>
            <a:miter lim="800000"/>
            <a:headEnd/>
            <a:tailEnd/>
          </a:ln>
        </p:spPr>
      </p:pic>
      <p:sp>
        <p:nvSpPr>
          <p:cNvPr id="35845" name="Text Box 9"/>
          <p:cNvSpPr txBox="1">
            <a:spLocks noChangeArrowheads="1"/>
          </p:cNvSpPr>
          <p:nvPr/>
        </p:nvSpPr>
        <p:spPr bwMode="auto">
          <a:xfrm>
            <a:off x="84138" y="2616200"/>
            <a:ext cx="1212850" cy="400050"/>
          </a:xfrm>
          <a:prstGeom prst="rect">
            <a:avLst/>
          </a:prstGeom>
          <a:noFill/>
          <a:ln w="9525">
            <a:noFill/>
            <a:miter lim="800000"/>
            <a:headEnd/>
            <a:tailEnd/>
          </a:ln>
        </p:spPr>
        <p:txBody>
          <a:bodyPr wrap="none">
            <a:spAutoFit/>
          </a:bodyPr>
          <a:lstStyle/>
          <a:p>
            <a:r>
              <a:rPr lang="en-US" altLang="en-US" sz="2000"/>
              <a:t>600 x 600</a:t>
            </a:r>
          </a:p>
        </p:txBody>
      </p:sp>
      <p:sp>
        <p:nvSpPr>
          <p:cNvPr id="35846" name="TextBox 1"/>
          <p:cNvSpPr txBox="1">
            <a:spLocks noChangeArrowheads="1"/>
          </p:cNvSpPr>
          <p:nvPr/>
        </p:nvSpPr>
        <p:spPr bwMode="auto">
          <a:xfrm>
            <a:off x="296863" y="4945063"/>
            <a:ext cx="768350" cy="708025"/>
          </a:xfrm>
          <a:prstGeom prst="rect">
            <a:avLst/>
          </a:prstGeom>
          <a:noFill/>
          <a:ln w="9525">
            <a:noFill/>
            <a:miter lim="800000"/>
            <a:headEnd/>
            <a:tailEnd/>
          </a:ln>
        </p:spPr>
        <p:txBody>
          <a:bodyPr wrap="none">
            <a:spAutoFit/>
          </a:bodyPr>
          <a:lstStyle/>
          <a:p>
            <a:r>
              <a:rPr lang="en-US" altLang="en-US" sz="2000"/>
              <a:t>3 x 3</a:t>
            </a:r>
          </a:p>
          <a:p>
            <a:r>
              <a:rPr lang="en-US" altLang="en-US" sz="2000"/>
              <a:t>Sobel</a:t>
            </a:r>
          </a:p>
        </p:txBody>
      </p:sp>
      <p:grpSp>
        <p:nvGrpSpPr>
          <p:cNvPr id="3" name="Group 1"/>
          <p:cNvGrpSpPr>
            <a:grpSpLocks/>
          </p:cNvGrpSpPr>
          <p:nvPr/>
        </p:nvGrpSpPr>
        <p:grpSpPr bwMode="auto">
          <a:xfrm>
            <a:off x="1260475" y="4027488"/>
            <a:ext cx="3746500" cy="1908175"/>
            <a:chOff x="2806619" y="4160843"/>
            <a:chExt cx="3746500" cy="1908170"/>
          </a:xfrm>
        </p:grpSpPr>
        <p:pic>
          <p:nvPicPr>
            <p:cNvPr id="35861" name="Picture 7"/>
            <p:cNvPicPr>
              <a:picLocks noChangeAspect="1" noChangeArrowheads="1"/>
            </p:cNvPicPr>
            <p:nvPr/>
          </p:nvPicPr>
          <p:blipFill>
            <a:blip r:embed="rId4"/>
            <a:srcRect b="48705"/>
            <a:stretch>
              <a:fillRect/>
            </a:stretch>
          </p:blipFill>
          <p:spPr bwMode="auto">
            <a:xfrm>
              <a:off x="2806619" y="4160843"/>
              <a:ext cx="3746500" cy="1906588"/>
            </a:xfrm>
            <a:prstGeom prst="rect">
              <a:avLst/>
            </a:prstGeom>
            <a:noFill/>
            <a:ln w="9525">
              <a:noFill/>
              <a:miter lim="800000"/>
              <a:headEnd/>
              <a:tailEnd/>
            </a:ln>
          </p:spPr>
        </p:pic>
        <p:sp>
          <p:nvSpPr>
            <p:cNvPr id="35862" name="TextBox 1"/>
            <p:cNvSpPr txBox="1">
              <a:spLocks noChangeArrowheads="1"/>
            </p:cNvSpPr>
            <p:nvPr/>
          </p:nvSpPr>
          <p:spPr bwMode="auto">
            <a:xfrm>
              <a:off x="3744913" y="4354513"/>
              <a:ext cx="654050" cy="307975"/>
            </a:xfrm>
            <a:prstGeom prst="rect">
              <a:avLst/>
            </a:prstGeom>
            <a:noFill/>
            <a:ln w="9525">
              <a:noFill/>
              <a:miter lim="800000"/>
              <a:headEnd/>
              <a:tailEnd/>
            </a:ln>
          </p:spPr>
          <p:txBody>
            <a:bodyPr wrap="none">
              <a:spAutoFit/>
            </a:bodyPr>
            <a:lstStyle/>
            <a:p>
              <a:r>
                <a:rPr lang="en-US" altLang="en-US" sz="1400">
                  <a:solidFill>
                    <a:schemeClr val="bg2"/>
                  </a:solidFill>
                </a:rPr>
                <a:t>spatial</a:t>
              </a:r>
            </a:p>
          </p:txBody>
        </p:sp>
        <p:sp>
          <p:nvSpPr>
            <p:cNvPr id="35863" name="TextBox 8"/>
            <p:cNvSpPr txBox="1">
              <a:spLocks noChangeArrowheads="1"/>
            </p:cNvSpPr>
            <p:nvPr/>
          </p:nvSpPr>
          <p:spPr bwMode="auto">
            <a:xfrm>
              <a:off x="2843213" y="5761038"/>
              <a:ext cx="901700" cy="307975"/>
            </a:xfrm>
            <a:prstGeom prst="rect">
              <a:avLst/>
            </a:prstGeom>
            <a:noFill/>
            <a:ln w="9525">
              <a:noFill/>
              <a:miter lim="800000"/>
              <a:headEnd/>
              <a:tailEnd/>
            </a:ln>
          </p:spPr>
          <p:txBody>
            <a:bodyPr wrap="none">
              <a:spAutoFit/>
            </a:bodyPr>
            <a:lstStyle/>
            <a:p>
              <a:r>
                <a:rPr lang="en-US" altLang="en-US" sz="1400">
                  <a:solidFill>
                    <a:schemeClr val="bg2"/>
                  </a:solidFill>
                </a:rPr>
                <a:t>frequency</a:t>
              </a:r>
            </a:p>
          </p:txBody>
        </p:sp>
      </p:grpSp>
      <p:pic>
        <p:nvPicPr>
          <p:cNvPr id="35848" name="Picture 7"/>
          <p:cNvPicPr>
            <a:picLocks noChangeAspect="1" noChangeArrowheads="1"/>
          </p:cNvPicPr>
          <p:nvPr/>
        </p:nvPicPr>
        <p:blipFill>
          <a:blip r:embed="rId4"/>
          <a:srcRect t="50000"/>
          <a:stretch>
            <a:fillRect/>
          </a:stretch>
        </p:blipFill>
        <p:spPr bwMode="auto">
          <a:xfrm>
            <a:off x="5257800" y="3209925"/>
            <a:ext cx="3595688" cy="1784350"/>
          </a:xfrm>
          <a:prstGeom prst="rect">
            <a:avLst/>
          </a:prstGeom>
          <a:noFill/>
          <a:ln w="9525">
            <a:noFill/>
            <a:miter lim="800000"/>
            <a:headEnd/>
            <a:tailEnd/>
          </a:ln>
        </p:spPr>
      </p:pic>
      <p:sp>
        <p:nvSpPr>
          <p:cNvPr id="35849" name="TextBox 1"/>
          <p:cNvSpPr txBox="1">
            <a:spLocks noChangeArrowheads="1"/>
          </p:cNvSpPr>
          <p:nvPr/>
        </p:nvSpPr>
        <p:spPr bwMode="auto">
          <a:xfrm>
            <a:off x="5305425" y="2274888"/>
            <a:ext cx="1428020" cy="523220"/>
          </a:xfrm>
          <a:prstGeom prst="rect">
            <a:avLst/>
          </a:prstGeom>
          <a:noFill/>
          <a:ln w="9525">
            <a:noFill/>
            <a:miter lim="800000"/>
            <a:headEnd/>
            <a:tailEnd/>
          </a:ln>
        </p:spPr>
        <p:txBody>
          <a:bodyPr wrap="none">
            <a:spAutoFit/>
          </a:bodyPr>
          <a:lstStyle/>
          <a:p>
            <a:r>
              <a:rPr lang="en-US" altLang="en-US" sz="1400" b="1" dirty="0"/>
              <a:t>Result of spatial </a:t>
            </a:r>
          </a:p>
          <a:p>
            <a:r>
              <a:rPr lang="en-US" altLang="en-US" sz="1400" b="1" dirty="0"/>
              <a:t>domain filtering:</a:t>
            </a:r>
          </a:p>
        </p:txBody>
      </p:sp>
      <p:sp>
        <p:nvSpPr>
          <p:cNvPr id="35850" name="TextBox 5"/>
          <p:cNvSpPr txBox="1">
            <a:spLocks noChangeArrowheads="1"/>
          </p:cNvSpPr>
          <p:nvPr/>
        </p:nvSpPr>
        <p:spPr bwMode="auto">
          <a:xfrm>
            <a:off x="7161213" y="2297113"/>
            <a:ext cx="1692275" cy="523875"/>
          </a:xfrm>
          <a:prstGeom prst="rect">
            <a:avLst/>
          </a:prstGeom>
          <a:noFill/>
          <a:ln w="9525">
            <a:noFill/>
            <a:miter lim="800000"/>
            <a:headEnd/>
            <a:tailEnd/>
          </a:ln>
        </p:spPr>
        <p:txBody>
          <a:bodyPr wrap="none">
            <a:spAutoFit/>
          </a:bodyPr>
          <a:lstStyle/>
          <a:p>
            <a:r>
              <a:rPr lang="en-US" altLang="en-US" sz="1400" b="1" dirty="0"/>
              <a:t>Result of  frequency </a:t>
            </a:r>
          </a:p>
          <a:p>
            <a:r>
              <a:rPr lang="en-US" altLang="en-US" sz="1400" b="1" dirty="0"/>
              <a:t>domain filtering:</a:t>
            </a:r>
          </a:p>
        </p:txBody>
      </p:sp>
      <p:sp>
        <p:nvSpPr>
          <p:cNvPr id="35851" name="TextBox 1"/>
          <p:cNvSpPr txBox="1">
            <a:spLocks noChangeArrowheads="1"/>
          </p:cNvSpPr>
          <p:nvPr/>
        </p:nvSpPr>
        <p:spPr bwMode="auto">
          <a:xfrm>
            <a:off x="1274763" y="1811338"/>
            <a:ext cx="760412" cy="400050"/>
          </a:xfrm>
          <a:prstGeom prst="rect">
            <a:avLst/>
          </a:prstGeom>
          <a:noFill/>
          <a:ln w="9525">
            <a:noFill/>
            <a:miter lim="800000"/>
            <a:headEnd/>
            <a:tailEnd/>
          </a:ln>
        </p:spPr>
        <p:txBody>
          <a:bodyPr wrap="none">
            <a:spAutoFit/>
          </a:bodyPr>
          <a:lstStyle/>
          <a:p>
            <a:r>
              <a:rPr lang="en-US" altLang="en-US" sz="2000">
                <a:solidFill>
                  <a:schemeClr val="accent2"/>
                </a:solidFill>
              </a:rPr>
              <a:t>f(x,y)</a:t>
            </a:r>
          </a:p>
        </p:txBody>
      </p:sp>
      <p:sp>
        <p:nvSpPr>
          <p:cNvPr id="35852" name="TextBox 16"/>
          <p:cNvSpPr txBox="1">
            <a:spLocks noChangeArrowheads="1"/>
          </p:cNvSpPr>
          <p:nvPr/>
        </p:nvSpPr>
        <p:spPr bwMode="auto">
          <a:xfrm>
            <a:off x="3122613" y="1843088"/>
            <a:ext cx="819150" cy="400050"/>
          </a:xfrm>
          <a:prstGeom prst="rect">
            <a:avLst/>
          </a:prstGeom>
          <a:noFill/>
          <a:ln w="9525">
            <a:noFill/>
            <a:miter lim="800000"/>
            <a:headEnd/>
            <a:tailEnd/>
          </a:ln>
        </p:spPr>
        <p:txBody>
          <a:bodyPr wrap="none">
            <a:spAutoFit/>
          </a:bodyPr>
          <a:lstStyle/>
          <a:p>
            <a:r>
              <a:rPr lang="en-US" altLang="en-US" sz="2000">
                <a:solidFill>
                  <a:schemeClr val="accent2"/>
                </a:solidFill>
              </a:rPr>
              <a:t>F(u,v)</a:t>
            </a:r>
          </a:p>
        </p:txBody>
      </p:sp>
      <p:sp>
        <p:nvSpPr>
          <p:cNvPr id="35853" name="TextBox 17"/>
          <p:cNvSpPr txBox="1">
            <a:spLocks noChangeArrowheads="1"/>
          </p:cNvSpPr>
          <p:nvPr/>
        </p:nvSpPr>
        <p:spPr bwMode="auto">
          <a:xfrm>
            <a:off x="1982788" y="3949700"/>
            <a:ext cx="803275" cy="400050"/>
          </a:xfrm>
          <a:prstGeom prst="rect">
            <a:avLst/>
          </a:prstGeom>
          <a:noFill/>
          <a:ln w="9525">
            <a:noFill/>
            <a:miter lim="800000"/>
            <a:headEnd/>
            <a:tailEnd/>
          </a:ln>
        </p:spPr>
        <p:txBody>
          <a:bodyPr wrap="none">
            <a:spAutoFit/>
          </a:bodyPr>
          <a:lstStyle/>
          <a:p>
            <a:r>
              <a:rPr lang="en-US" altLang="en-US" sz="2000">
                <a:solidFill>
                  <a:schemeClr val="accent2"/>
                </a:solidFill>
              </a:rPr>
              <a:t>h(x,y)</a:t>
            </a:r>
          </a:p>
        </p:txBody>
      </p:sp>
      <p:sp>
        <p:nvSpPr>
          <p:cNvPr id="35854" name="TextBox 18"/>
          <p:cNvSpPr txBox="1">
            <a:spLocks noChangeArrowheads="1"/>
          </p:cNvSpPr>
          <p:nvPr/>
        </p:nvSpPr>
        <p:spPr bwMode="auto">
          <a:xfrm>
            <a:off x="3132138" y="4021138"/>
            <a:ext cx="860425" cy="400050"/>
          </a:xfrm>
          <a:prstGeom prst="rect">
            <a:avLst/>
          </a:prstGeom>
          <a:noFill/>
          <a:ln w="9525">
            <a:noFill/>
            <a:miter lim="800000"/>
            <a:headEnd/>
            <a:tailEnd/>
          </a:ln>
        </p:spPr>
        <p:txBody>
          <a:bodyPr wrap="none">
            <a:spAutoFit/>
          </a:bodyPr>
          <a:lstStyle/>
          <a:p>
            <a:r>
              <a:rPr lang="en-US" altLang="en-US" sz="2000">
                <a:solidFill>
                  <a:schemeClr val="accent2"/>
                </a:solidFill>
              </a:rPr>
              <a:t>H(u,v)</a:t>
            </a:r>
          </a:p>
        </p:txBody>
      </p:sp>
      <p:sp>
        <p:nvSpPr>
          <p:cNvPr id="35855" name="TextBox 19"/>
          <p:cNvSpPr txBox="1">
            <a:spLocks noChangeArrowheads="1"/>
          </p:cNvSpPr>
          <p:nvPr/>
        </p:nvSpPr>
        <p:spPr bwMode="auto">
          <a:xfrm>
            <a:off x="5257800" y="2816225"/>
            <a:ext cx="1380506" cy="276999"/>
          </a:xfrm>
          <a:prstGeom prst="rect">
            <a:avLst/>
          </a:prstGeom>
          <a:noFill/>
          <a:ln w="9525">
            <a:noFill/>
            <a:miter lim="800000"/>
            <a:headEnd/>
            <a:tailEnd/>
          </a:ln>
        </p:spPr>
        <p:txBody>
          <a:bodyPr wrap="none">
            <a:spAutoFit/>
          </a:bodyPr>
          <a:lstStyle/>
          <a:p>
            <a:r>
              <a:rPr lang="en-US" altLang="en-US" sz="1200" b="1" dirty="0"/>
              <a:t>g(</a:t>
            </a:r>
            <a:r>
              <a:rPr lang="en-US" altLang="en-US" sz="1200" b="1" dirty="0" err="1"/>
              <a:t>x,y</a:t>
            </a:r>
            <a:r>
              <a:rPr lang="en-US" altLang="en-US" sz="1200" b="1" dirty="0"/>
              <a:t>)=f(</a:t>
            </a:r>
            <a:r>
              <a:rPr lang="en-US" altLang="en-US" sz="1200" b="1" dirty="0" err="1"/>
              <a:t>x,y</a:t>
            </a:r>
            <a:r>
              <a:rPr lang="en-US" altLang="en-US" sz="1200" b="1" dirty="0"/>
              <a:t>)*h(</a:t>
            </a:r>
            <a:r>
              <a:rPr lang="en-US" altLang="en-US" sz="1200" b="1" dirty="0" err="1"/>
              <a:t>x,y</a:t>
            </a:r>
            <a:r>
              <a:rPr lang="en-US" altLang="en-US" sz="1200" b="1" dirty="0"/>
              <a:t>)</a:t>
            </a:r>
          </a:p>
        </p:txBody>
      </p:sp>
      <p:sp>
        <p:nvSpPr>
          <p:cNvPr id="35856" name="TextBox 21"/>
          <p:cNvSpPr txBox="1">
            <a:spLocks noChangeArrowheads="1"/>
          </p:cNvSpPr>
          <p:nvPr/>
        </p:nvSpPr>
        <p:spPr bwMode="auto">
          <a:xfrm>
            <a:off x="6888163" y="2849563"/>
            <a:ext cx="2092239" cy="276999"/>
          </a:xfrm>
          <a:prstGeom prst="rect">
            <a:avLst/>
          </a:prstGeom>
          <a:noFill/>
          <a:ln w="9525">
            <a:noFill/>
            <a:miter lim="800000"/>
            <a:headEnd/>
            <a:tailEnd/>
          </a:ln>
        </p:spPr>
        <p:txBody>
          <a:bodyPr wrap="none">
            <a:spAutoFit/>
          </a:bodyPr>
          <a:lstStyle/>
          <a:p>
            <a:r>
              <a:rPr lang="en-US" altLang="en-US" sz="1200" b="1" dirty="0"/>
              <a:t>g(</a:t>
            </a:r>
            <a:r>
              <a:rPr lang="en-US" altLang="en-US" sz="1200" b="1" dirty="0" err="1"/>
              <a:t>x,y</a:t>
            </a:r>
            <a:r>
              <a:rPr lang="en-US" altLang="en-US" sz="1200" b="1" dirty="0"/>
              <a:t>)=F</a:t>
            </a:r>
            <a:r>
              <a:rPr lang="en-US" altLang="en-US" sz="1200" b="1" baseline="30000" dirty="0"/>
              <a:t>-1</a:t>
            </a:r>
            <a:r>
              <a:rPr lang="en-US" altLang="en-US" sz="1200" b="1" dirty="0"/>
              <a:t>{G(</a:t>
            </a:r>
            <a:r>
              <a:rPr lang="en-US" altLang="en-US" sz="1200" b="1" dirty="0" err="1"/>
              <a:t>u,v</a:t>
            </a:r>
            <a:r>
              <a:rPr lang="en-US" altLang="en-US" sz="1200" b="1" dirty="0"/>
              <a:t>)=F(</a:t>
            </a:r>
            <a:r>
              <a:rPr lang="en-US" altLang="en-US" sz="1200" b="1" dirty="0" err="1"/>
              <a:t>u,v</a:t>
            </a:r>
            <a:r>
              <a:rPr lang="en-US" altLang="en-US" sz="1200" b="1" dirty="0"/>
              <a:t>)H(</a:t>
            </a:r>
            <a:r>
              <a:rPr lang="en-US" altLang="en-US" sz="1200" b="1" dirty="0" err="1"/>
              <a:t>u,v</a:t>
            </a:r>
            <a:r>
              <a:rPr lang="en-US" altLang="en-US" sz="1200" b="1" dirty="0"/>
              <a:t>)}</a:t>
            </a:r>
          </a:p>
        </p:txBody>
      </p:sp>
      <p:sp>
        <p:nvSpPr>
          <p:cNvPr id="35858" name="TextBox 4"/>
          <p:cNvSpPr txBox="1">
            <a:spLocks noChangeArrowheads="1"/>
          </p:cNvSpPr>
          <p:nvPr/>
        </p:nvSpPr>
        <p:spPr bwMode="auto">
          <a:xfrm>
            <a:off x="2198688" y="5934075"/>
            <a:ext cx="2057400" cy="369888"/>
          </a:xfrm>
          <a:prstGeom prst="rect">
            <a:avLst/>
          </a:prstGeom>
          <a:noFill/>
          <a:ln w="9525">
            <a:noFill/>
            <a:miter lim="800000"/>
            <a:headEnd/>
            <a:tailEnd/>
          </a:ln>
        </p:spPr>
        <p:txBody>
          <a:bodyPr wrap="none">
            <a:spAutoFit/>
          </a:bodyPr>
          <a:lstStyle/>
          <a:p>
            <a:r>
              <a:rPr lang="en-US" altLang="en-US" sz="1800"/>
              <a:t>P=Q=600+3-1=602</a:t>
            </a:r>
          </a:p>
        </p:txBody>
      </p:sp>
      <p:sp>
        <p:nvSpPr>
          <p:cNvPr id="35859" name="TextBox 4"/>
          <p:cNvSpPr txBox="1">
            <a:spLocks noChangeArrowheads="1"/>
          </p:cNvSpPr>
          <p:nvPr/>
        </p:nvSpPr>
        <p:spPr bwMode="auto">
          <a:xfrm>
            <a:off x="1409700" y="6245225"/>
            <a:ext cx="3538538" cy="369888"/>
          </a:xfrm>
          <a:prstGeom prst="rect">
            <a:avLst/>
          </a:prstGeom>
          <a:noFill/>
          <a:ln w="9525">
            <a:noFill/>
            <a:miter lim="800000"/>
            <a:headEnd/>
            <a:tailEnd/>
          </a:ln>
        </p:spPr>
        <p:txBody>
          <a:bodyPr wrap="none">
            <a:spAutoFit/>
          </a:bodyPr>
          <a:lstStyle/>
          <a:p>
            <a:r>
              <a:rPr lang="en-US" altLang="en-US" sz="1800"/>
              <a:t>f</a:t>
            </a:r>
            <a:r>
              <a:rPr lang="en-US" altLang="en-US" sz="1800" baseline="-25000"/>
              <a:t>p</a:t>
            </a:r>
            <a:r>
              <a:rPr lang="en-US" altLang="en-US" sz="1800"/>
              <a:t>(x,y) and h</a:t>
            </a:r>
            <a:r>
              <a:rPr lang="en-US" altLang="en-US" sz="1800" baseline="-25000"/>
              <a:t>p</a:t>
            </a:r>
            <a:r>
              <a:rPr lang="en-US" altLang="en-US" sz="1800"/>
              <a:t>(x,y) will be 602 x 602</a:t>
            </a:r>
          </a:p>
        </p:txBody>
      </p:sp>
      <p:sp>
        <p:nvSpPr>
          <p:cNvPr id="2" name="TextBox 1"/>
          <p:cNvSpPr txBox="1">
            <a:spLocks noChangeArrowheads="1"/>
          </p:cNvSpPr>
          <p:nvPr/>
        </p:nvSpPr>
        <p:spPr bwMode="auto">
          <a:xfrm>
            <a:off x="3438525" y="3238500"/>
            <a:ext cx="1108075" cy="368300"/>
          </a:xfrm>
          <a:prstGeom prst="rect">
            <a:avLst/>
          </a:prstGeom>
          <a:noFill/>
          <a:ln w="9525">
            <a:noFill/>
            <a:miter lim="800000"/>
            <a:headEnd/>
            <a:tailEnd/>
          </a:ln>
        </p:spPr>
        <p:txBody>
          <a:bodyPr wrap="none">
            <a:spAutoFit/>
          </a:bodyPr>
          <a:lstStyle/>
          <a:p>
            <a:r>
              <a:rPr lang="en-US" sz="1800"/>
              <a:t>602 x 602</a:t>
            </a:r>
          </a:p>
        </p:txBody>
      </p:sp>
      <p:sp>
        <p:nvSpPr>
          <p:cNvPr id="25" name="TextBox 24"/>
          <p:cNvSpPr txBox="1">
            <a:spLocks noChangeArrowheads="1"/>
          </p:cNvSpPr>
          <p:nvPr/>
        </p:nvSpPr>
        <p:spPr bwMode="auto">
          <a:xfrm>
            <a:off x="3481388" y="5468938"/>
            <a:ext cx="1108075" cy="368300"/>
          </a:xfrm>
          <a:prstGeom prst="rect">
            <a:avLst/>
          </a:prstGeom>
          <a:noFill/>
          <a:ln w="9525">
            <a:noFill/>
            <a:miter lim="800000"/>
            <a:headEnd/>
            <a:tailEnd/>
          </a:ln>
        </p:spPr>
        <p:txBody>
          <a:bodyPr wrap="none">
            <a:spAutoFit/>
          </a:bodyPr>
          <a:lstStyle/>
          <a:p>
            <a:r>
              <a:rPr lang="en-US" sz="1800"/>
              <a:t>602 x 602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P spid="35849" grpId="0"/>
      <p:bldP spid="35850" grpId="0"/>
      <p:bldP spid="35853" grpId="0"/>
      <p:bldP spid="35854" grpId="0"/>
      <p:bldP spid="35855" grpId="0"/>
      <p:bldP spid="35856" grpId="0"/>
      <p:bldP spid="35858" grpId="0"/>
      <p:bldP spid="35859" grpId="0"/>
      <p:bldP spid="2"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Major filter categories</a:t>
            </a:r>
          </a:p>
        </p:txBody>
      </p:sp>
      <p:sp>
        <p:nvSpPr>
          <p:cNvPr id="9219" name="Rectangle 3"/>
          <p:cNvSpPr>
            <a:spLocks noGrp="1" noChangeArrowheads="1"/>
          </p:cNvSpPr>
          <p:nvPr>
            <p:ph type="body" idx="1"/>
          </p:nvPr>
        </p:nvSpPr>
        <p:spPr>
          <a:xfrm>
            <a:off x="685800" y="1981200"/>
            <a:ext cx="8001000" cy="4114800"/>
          </a:xfrm>
        </p:spPr>
        <p:txBody>
          <a:bodyPr/>
          <a:lstStyle/>
          <a:p>
            <a:pPr>
              <a:lnSpc>
                <a:spcPct val="90000"/>
              </a:lnSpc>
              <a:buNone/>
            </a:pPr>
            <a:r>
              <a:rPr lang="en-US" altLang="en-US" sz="2800" dirty="0"/>
              <a:t>Filters are classified based on their properties in the frequency domain:</a:t>
            </a:r>
          </a:p>
          <a:p>
            <a:pPr>
              <a:lnSpc>
                <a:spcPct val="90000"/>
              </a:lnSpc>
            </a:pPr>
            <a:endParaRPr lang="en-US" altLang="en-US" dirty="0"/>
          </a:p>
          <a:p>
            <a:pPr>
              <a:lnSpc>
                <a:spcPct val="90000"/>
              </a:lnSpc>
              <a:buFontTx/>
              <a:buNone/>
            </a:pPr>
            <a:r>
              <a:rPr lang="en-US" altLang="en-US" dirty="0"/>
              <a:t>		(1) Low-pass </a:t>
            </a:r>
          </a:p>
          <a:p>
            <a:pPr>
              <a:lnSpc>
                <a:spcPct val="90000"/>
              </a:lnSpc>
              <a:buFontTx/>
              <a:buNone/>
            </a:pPr>
            <a:r>
              <a:rPr lang="en-US" altLang="en-US" dirty="0"/>
              <a:t>		(2) High-pass </a:t>
            </a:r>
          </a:p>
          <a:p>
            <a:pPr>
              <a:lnSpc>
                <a:spcPct val="90000"/>
              </a:lnSpc>
              <a:buFontTx/>
              <a:buNone/>
            </a:pPr>
            <a:r>
              <a:rPr lang="en-US" altLang="en-US" dirty="0"/>
              <a:t>		(3) Band-pass </a:t>
            </a:r>
          </a:p>
          <a:p>
            <a:pPr>
              <a:lnSpc>
                <a:spcPct val="90000"/>
              </a:lnSpc>
              <a:buFontTx/>
              <a:buNone/>
            </a:pPr>
            <a:r>
              <a:rPr lang="en-US" altLang="en-US" dirty="0"/>
              <a:t>		(4) Band-stop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Example</a:t>
            </a:r>
          </a:p>
        </p:txBody>
      </p:sp>
      <p:pic>
        <p:nvPicPr>
          <p:cNvPr id="11267" name="Picture 3" descr="crane_p192"/>
          <p:cNvPicPr>
            <a:picLocks noChangeAspect="1" noChangeArrowheads="1"/>
          </p:cNvPicPr>
          <p:nvPr/>
        </p:nvPicPr>
        <p:blipFill>
          <a:blip r:embed="rId3"/>
          <a:srcRect b="80911"/>
          <a:stretch>
            <a:fillRect/>
          </a:stretch>
        </p:blipFill>
        <p:spPr bwMode="auto">
          <a:xfrm>
            <a:off x="2582863" y="1908175"/>
            <a:ext cx="3708400" cy="838200"/>
          </a:xfrm>
          <a:prstGeom prst="rect">
            <a:avLst/>
          </a:prstGeom>
          <a:noFill/>
          <a:ln w="9525">
            <a:noFill/>
            <a:miter lim="800000"/>
            <a:headEnd/>
            <a:tailEnd/>
          </a:ln>
        </p:spPr>
      </p:pic>
      <p:sp>
        <p:nvSpPr>
          <p:cNvPr id="11268" name="Text Box 4"/>
          <p:cNvSpPr txBox="1">
            <a:spLocks noChangeArrowheads="1"/>
          </p:cNvSpPr>
          <p:nvPr/>
        </p:nvSpPr>
        <p:spPr bwMode="auto">
          <a:xfrm>
            <a:off x="6553200" y="2209800"/>
            <a:ext cx="1612900" cy="366713"/>
          </a:xfrm>
          <a:prstGeom prst="rect">
            <a:avLst/>
          </a:prstGeom>
          <a:noFill/>
          <a:ln w="12700" cap="sq">
            <a:noFill/>
            <a:miter lim="800000"/>
            <a:headEnd type="none" w="sm" len="sm"/>
            <a:tailEnd type="none" w="sm" len="sm"/>
          </a:ln>
        </p:spPr>
        <p:txBody>
          <a:bodyPr wrap="none">
            <a:spAutoFit/>
          </a:bodyPr>
          <a:lstStyle/>
          <a:p>
            <a:r>
              <a:rPr lang="en-US" altLang="en-US" sz="1800" b="1"/>
              <a:t>Original</a:t>
            </a:r>
            <a:r>
              <a:rPr lang="en-US" altLang="en-US" sz="1800"/>
              <a:t> signal</a:t>
            </a:r>
          </a:p>
        </p:txBody>
      </p:sp>
      <p:sp>
        <p:nvSpPr>
          <p:cNvPr id="11269" name="Text Box 5"/>
          <p:cNvSpPr txBox="1">
            <a:spLocks noChangeArrowheads="1"/>
          </p:cNvSpPr>
          <p:nvPr/>
        </p:nvSpPr>
        <p:spPr bwMode="auto">
          <a:xfrm>
            <a:off x="6553200" y="2978150"/>
            <a:ext cx="1828800" cy="366713"/>
          </a:xfrm>
          <a:prstGeom prst="rect">
            <a:avLst/>
          </a:prstGeom>
          <a:noFill/>
          <a:ln w="12700" cap="sq">
            <a:noFill/>
            <a:miter lim="800000"/>
            <a:headEnd type="none" w="sm" len="sm"/>
            <a:tailEnd type="none" w="sm" len="sm"/>
          </a:ln>
        </p:spPr>
        <p:txBody>
          <a:bodyPr wrap="none">
            <a:spAutoFit/>
          </a:bodyPr>
          <a:lstStyle/>
          <a:p>
            <a:r>
              <a:rPr lang="en-US" altLang="en-US" sz="1800" b="1"/>
              <a:t>Low-pass</a:t>
            </a:r>
            <a:r>
              <a:rPr lang="en-US" altLang="en-US" sz="1800"/>
              <a:t> filtered</a:t>
            </a:r>
          </a:p>
        </p:txBody>
      </p:sp>
      <p:sp>
        <p:nvSpPr>
          <p:cNvPr id="11270" name="Text Box 6"/>
          <p:cNvSpPr txBox="1">
            <a:spLocks noChangeArrowheads="1"/>
          </p:cNvSpPr>
          <p:nvPr/>
        </p:nvSpPr>
        <p:spPr bwMode="auto">
          <a:xfrm>
            <a:off x="6553200" y="3916363"/>
            <a:ext cx="1879600" cy="366712"/>
          </a:xfrm>
          <a:prstGeom prst="rect">
            <a:avLst/>
          </a:prstGeom>
          <a:noFill/>
          <a:ln w="12700" cap="sq">
            <a:noFill/>
            <a:miter lim="800000"/>
            <a:headEnd type="none" w="sm" len="sm"/>
            <a:tailEnd type="none" w="sm" len="sm"/>
          </a:ln>
        </p:spPr>
        <p:txBody>
          <a:bodyPr wrap="none">
            <a:spAutoFit/>
          </a:bodyPr>
          <a:lstStyle/>
          <a:p>
            <a:r>
              <a:rPr lang="en-US" altLang="en-US" sz="1800" b="1"/>
              <a:t>High-pass</a:t>
            </a:r>
            <a:r>
              <a:rPr lang="en-US" altLang="en-US" sz="1800"/>
              <a:t> filtered</a:t>
            </a:r>
          </a:p>
        </p:txBody>
      </p:sp>
      <p:sp>
        <p:nvSpPr>
          <p:cNvPr id="11271" name="Text Box 7"/>
          <p:cNvSpPr txBox="1">
            <a:spLocks noChangeArrowheads="1"/>
          </p:cNvSpPr>
          <p:nvPr/>
        </p:nvSpPr>
        <p:spPr bwMode="auto">
          <a:xfrm>
            <a:off x="6540500" y="4943475"/>
            <a:ext cx="1917700" cy="366713"/>
          </a:xfrm>
          <a:prstGeom prst="rect">
            <a:avLst/>
          </a:prstGeom>
          <a:noFill/>
          <a:ln w="12700" cap="sq">
            <a:noFill/>
            <a:miter lim="800000"/>
            <a:headEnd type="none" w="sm" len="sm"/>
            <a:tailEnd type="none" w="sm" len="sm"/>
          </a:ln>
        </p:spPr>
        <p:txBody>
          <a:bodyPr wrap="none">
            <a:spAutoFit/>
          </a:bodyPr>
          <a:lstStyle/>
          <a:p>
            <a:r>
              <a:rPr lang="en-US" altLang="en-US" sz="1800" b="1"/>
              <a:t>Band-pass</a:t>
            </a:r>
            <a:r>
              <a:rPr lang="en-US" altLang="en-US" sz="1800"/>
              <a:t> filtered</a:t>
            </a:r>
          </a:p>
        </p:txBody>
      </p:sp>
      <p:sp>
        <p:nvSpPr>
          <p:cNvPr id="11272" name="Text Box 8"/>
          <p:cNvSpPr txBox="1">
            <a:spLocks noChangeArrowheads="1"/>
          </p:cNvSpPr>
          <p:nvPr/>
        </p:nvSpPr>
        <p:spPr bwMode="auto">
          <a:xfrm>
            <a:off x="6540500" y="5791200"/>
            <a:ext cx="1905000" cy="366713"/>
          </a:xfrm>
          <a:prstGeom prst="rect">
            <a:avLst/>
          </a:prstGeom>
          <a:noFill/>
          <a:ln w="12700" cap="sq">
            <a:noFill/>
            <a:miter lim="800000"/>
            <a:headEnd type="none" w="sm" len="sm"/>
            <a:tailEnd type="none" w="sm" len="sm"/>
          </a:ln>
        </p:spPr>
        <p:txBody>
          <a:bodyPr wrap="none">
            <a:spAutoFit/>
          </a:bodyPr>
          <a:lstStyle/>
          <a:p>
            <a:r>
              <a:rPr lang="en-US" altLang="en-US" sz="1800" b="1"/>
              <a:t>Band-stop</a:t>
            </a:r>
            <a:r>
              <a:rPr lang="en-US" altLang="en-US" sz="1800"/>
              <a:t> filtered</a:t>
            </a:r>
          </a:p>
        </p:txBody>
      </p:sp>
      <p:pic>
        <p:nvPicPr>
          <p:cNvPr id="9" name="Picture 3" descr="crane_p192"/>
          <p:cNvPicPr>
            <a:picLocks noChangeAspect="1" noChangeArrowheads="1"/>
          </p:cNvPicPr>
          <p:nvPr/>
        </p:nvPicPr>
        <p:blipFill>
          <a:blip r:embed="rId3"/>
          <a:srcRect t="20824" b="61823"/>
          <a:stretch>
            <a:fillRect/>
          </a:stretch>
        </p:blipFill>
        <p:spPr bwMode="auto">
          <a:xfrm>
            <a:off x="2582863" y="2863850"/>
            <a:ext cx="3708400" cy="762000"/>
          </a:xfrm>
          <a:prstGeom prst="rect">
            <a:avLst/>
          </a:prstGeom>
          <a:noFill/>
          <a:ln w="9525">
            <a:noFill/>
            <a:miter lim="800000"/>
            <a:headEnd/>
            <a:tailEnd/>
          </a:ln>
        </p:spPr>
      </p:pic>
      <p:pic>
        <p:nvPicPr>
          <p:cNvPr id="10" name="Picture 3" descr="crane_p192"/>
          <p:cNvPicPr>
            <a:picLocks noChangeAspect="1" noChangeArrowheads="1"/>
          </p:cNvPicPr>
          <p:nvPr/>
        </p:nvPicPr>
        <p:blipFill>
          <a:blip r:embed="rId3"/>
          <a:srcRect t="60738" b="21909"/>
          <a:stretch>
            <a:fillRect/>
          </a:stretch>
        </p:blipFill>
        <p:spPr bwMode="auto">
          <a:xfrm>
            <a:off x="2582863" y="4765675"/>
            <a:ext cx="3708400" cy="762000"/>
          </a:xfrm>
          <a:prstGeom prst="rect">
            <a:avLst/>
          </a:prstGeom>
          <a:noFill/>
          <a:ln w="9525">
            <a:noFill/>
            <a:miter lim="800000"/>
            <a:headEnd/>
            <a:tailEnd/>
          </a:ln>
        </p:spPr>
      </p:pic>
      <p:pic>
        <p:nvPicPr>
          <p:cNvPr id="11" name="Picture 3" descr="crane_p192"/>
          <p:cNvPicPr>
            <a:picLocks noChangeAspect="1" noChangeArrowheads="1"/>
          </p:cNvPicPr>
          <p:nvPr/>
        </p:nvPicPr>
        <p:blipFill>
          <a:blip r:embed="rId3"/>
          <a:srcRect t="39914" b="39262"/>
          <a:stretch>
            <a:fillRect/>
          </a:stretch>
        </p:blipFill>
        <p:spPr bwMode="auto">
          <a:xfrm>
            <a:off x="2582863" y="3738563"/>
            <a:ext cx="3708400" cy="914400"/>
          </a:xfrm>
          <a:prstGeom prst="rect">
            <a:avLst/>
          </a:prstGeom>
          <a:noFill/>
          <a:ln w="9525">
            <a:noFill/>
            <a:miter lim="800000"/>
            <a:headEnd/>
            <a:tailEnd/>
          </a:ln>
        </p:spPr>
      </p:pic>
      <p:pic>
        <p:nvPicPr>
          <p:cNvPr id="12" name="Picture 3" descr="crane_p192"/>
          <p:cNvPicPr>
            <a:picLocks noChangeAspect="1" noChangeArrowheads="1"/>
          </p:cNvPicPr>
          <p:nvPr/>
        </p:nvPicPr>
        <p:blipFill>
          <a:blip r:embed="rId3"/>
          <a:srcRect t="80748" b="1898"/>
          <a:stretch>
            <a:fillRect/>
          </a:stretch>
        </p:blipFill>
        <p:spPr bwMode="auto">
          <a:xfrm>
            <a:off x="2582863" y="5640388"/>
            <a:ext cx="3708400" cy="76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p:bldP spid="11271" grpId="0"/>
      <p:bldP spid="112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srcRect/>
          <a:stretch>
            <a:fillRect/>
          </a:stretch>
        </p:blipFill>
        <p:spPr bwMode="auto">
          <a:xfrm>
            <a:off x="266700" y="3124200"/>
            <a:ext cx="8610600" cy="3646488"/>
          </a:xfrm>
          <a:prstGeom prst="rect">
            <a:avLst/>
          </a:prstGeom>
          <a:noFill/>
          <a:ln w="9525">
            <a:noFill/>
            <a:miter lim="800000"/>
            <a:headEnd/>
            <a:tailEnd/>
          </a:ln>
          <a:effectLst/>
        </p:spPr>
      </p:pic>
      <p:sp>
        <p:nvSpPr>
          <p:cNvPr id="12292" name="Text Box 4"/>
          <p:cNvSpPr txBox="1">
            <a:spLocks noChangeArrowheads="1"/>
          </p:cNvSpPr>
          <p:nvPr/>
        </p:nvSpPr>
        <p:spPr bwMode="auto">
          <a:xfrm>
            <a:off x="0" y="4763"/>
            <a:ext cx="3586163"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Ideal Lowpass Filter</a:t>
            </a:r>
          </a:p>
        </p:txBody>
      </p:sp>
      <p:graphicFrame>
        <p:nvGraphicFramePr>
          <p:cNvPr id="12293" name="Object 5"/>
          <p:cNvGraphicFramePr>
            <a:graphicFrameLocks noChangeAspect="1"/>
          </p:cNvGraphicFramePr>
          <p:nvPr/>
        </p:nvGraphicFramePr>
        <p:xfrm>
          <a:off x="2373313" y="1219200"/>
          <a:ext cx="4395787" cy="968375"/>
        </p:xfrm>
        <a:graphic>
          <a:graphicData uri="http://schemas.openxmlformats.org/presentationml/2006/ole">
            <mc:AlternateContent xmlns:mc="http://schemas.openxmlformats.org/markup-compatibility/2006">
              <mc:Choice xmlns:v="urn:schemas-microsoft-com:vml" Requires="v">
                <p:oleObj name="Equation" r:id="rId3" imgW="2197080" imgH="482400" progId="Equation.3">
                  <p:embed/>
                </p:oleObj>
              </mc:Choice>
              <mc:Fallback>
                <p:oleObj name="Equation" r:id="rId3" imgW="2197080" imgH="482400" progId="Equation.3">
                  <p:embed/>
                  <p:pic>
                    <p:nvPicPr>
                      <p:cNvPr id="122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313" y="1219200"/>
                        <a:ext cx="4395787" cy="968375"/>
                      </a:xfrm>
                      <a:prstGeom prst="rect">
                        <a:avLst/>
                      </a:prstGeom>
                      <a:solidFill>
                        <a:srgbClr val="FFFF99"/>
                      </a:solidFill>
                    </p:spPr>
                  </p:pic>
                </p:oleObj>
              </mc:Fallback>
            </mc:AlternateContent>
          </a:graphicData>
        </a:graphic>
      </p:graphicFrame>
      <p:sp>
        <p:nvSpPr>
          <p:cNvPr id="12294" name="Text Box 6"/>
          <p:cNvSpPr txBox="1">
            <a:spLocks noChangeArrowheads="1"/>
          </p:cNvSpPr>
          <p:nvPr/>
        </p:nvSpPr>
        <p:spPr bwMode="auto">
          <a:xfrm>
            <a:off x="266700" y="2220913"/>
            <a:ext cx="7645400" cy="457200"/>
          </a:xfrm>
          <a:prstGeom prst="rect">
            <a:avLst/>
          </a:prstGeom>
          <a:noFill/>
          <a:ln w="9525">
            <a:noFill/>
            <a:miter lim="800000"/>
            <a:headEnd/>
            <a:tailEnd/>
          </a:ln>
          <a:effectLst/>
        </p:spPr>
        <p:txBody>
          <a:bodyPr wrap="none">
            <a:spAutoFit/>
          </a:bodyPr>
          <a:lstStyle/>
          <a:p>
            <a:r>
              <a:rPr lang="en-US" sz="2400"/>
              <a:t>where</a:t>
            </a:r>
            <a:r>
              <a:rPr lang="en-US" sz="2400" i="1"/>
              <a:t> D</a:t>
            </a:r>
            <a:r>
              <a:rPr lang="en-US" sz="2400"/>
              <a:t>(</a:t>
            </a:r>
            <a:r>
              <a:rPr lang="en-US" sz="2400" i="1"/>
              <a:t>u</a:t>
            </a:r>
            <a:r>
              <a:rPr lang="en-US" sz="2400"/>
              <a:t>,</a:t>
            </a:r>
            <a:r>
              <a:rPr lang="en-US" sz="2400" i="1"/>
              <a:t>v</a:t>
            </a:r>
            <a:r>
              <a:rPr lang="en-US" sz="2400"/>
              <a:t>) = Distance from (</a:t>
            </a:r>
            <a:r>
              <a:rPr lang="en-US" sz="2400" i="1"/>
              <a:t>u</a:t>
            </a:r>
            <a:r>
              <a:rPr lang="en-US" sz="2400"/>
              <a:t>,</a:t>
            </a:r>
            <a:r>
              <a:rPr lang="en-US" sz="2400" i="1"/>
              <a:t>v</a:t>
            </a:r>
            <a:r>
              <a:rPr lang="en-US" sz="2400"/>
              <a:t>) to the center of the mask.</a:t>
            </a:r>
          </a:p>
        </p:txBody>
      </p:sp>
      <p:sp>
        <p:nvSpPr>
          <p:cNvPr id="12295" name="Text Box 7"/>
          <p:cNvSpPr txBox="1">
            <a:spLocks noChangeArrowheads="1"/>
          </p:cNvSpPr>
          <p:nvPr/>
        </p:nvSpPr>
        <p:spPr bwMode="auto">
          <a:xfrm>
            <a:off x="168275" y="609600"/>
            <a:ext cx="4327525" cy="457200"/>
          </a:xfrm>
          <a:prstGeom prst="rect">
            <a:avLst/>
          </a:prstGeom>
          <a:noFill/>
          <a:ln w="9525">
            <a:noFill/>
            <a:miter lim="800000"/>
            <a:headEnd/>
            <a:tailEnd/>
          </a:ln>
          <a:effectLst/>
        </p:spPr>
        <p:txBody>
          <a:bodyPr wrap="none">
            <a:spAutoFit/>
          </a:bodyPr>
          <a:lstStyle/>
          <a:p>
            <a:r>
              <a:rPr lang="en-US" sz="2400"/>
              <a:t>Ideal LPF Filter Transfer function</a:t>
            </a:r>
          </a:p>
        </p:txBody>
      </p:sp>
      <p:sp>
        <p:nvSpPr>
          <p:cNvPr id="12296" name="Text Box 8"/>
          <p:cNvSpPr txBox="1">
            <a:spLocks noChangeArrowheads="1"/>
          </p:cNvSpPr>
          <p:nvPr/>
        </p:nvSpPr>
        <p:spPr bwMode="auto">
          <a:xfrm>
            <a:off x="5791200" y="5715000"/>
            <a:ext cx="2725738"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srcRect/>
          <a:stretch>
            <a:fillRect/>
          </a:stretch>
        </p:blipFill>
        <p:spPr bwMode="auto">
          <a:xfrm>
            <a:off x="533400" y="762000"/>
            <a:ext cx="8077200" cy="5280025"/>
          </a:xfrm>
          <a:prstGeom prst="rect">
            <a:avLst/>
          </a:prstGeom>
          <a:noFill/>
          <a:ln w="9525">
            <a:noFill/>
            <a:miter lim="800000"/>
            <a:headEnd/>
            <a:tailEnd/>
          </a:ln>
          <a:effectLst/>
        </p:spPr>
      </p:pic>
      <p:sp>
        <p:nvSpPr>
          <p:cNvPr id="13316" name="Text Box 4"/>
          <p:cNvSpPr txBox="1">
            <a:spLocks noChangeArrowheads="1"/>
          </p:cNvSpPr>
          <p:nvPr/>
        </p:nvSpPr>
        <p:spPr bwMode="auto">
          <a:xfrm>
            <a:off x="0" y="4763"/>
            <a:ext cx="5980113"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Examples of Ideal Lowpass Filters</a:t>
            </a:r>
          </a:p>
        </p:txBody>
      </p:sp>
      <p:sp>
        <p:nvSpPr>
          <p:cNvPr id="13317" name="Text Box 5"/>
          <p:cNvSpPr txBox="1">
            <a:spLocks noChangeArrowheads="1"/>
          </p:cNvSpPr>
          <p:nvPr/>
        </p:nvSpPr>
        <p:spPr bwMode="auto">
          <a:xfrm>
            <a:off x="5334000" y="4724400"/>
            <a:ext cx="2725738"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sp>
        <p:nvSpPr>
          <p:cNvPr id="13319" name="Text Box 7"/>
          <p:cNvSpPr txBox="1">
            <a:spLocks noChangeArrowheads="1"/>
          </p:cNvSpPr>
          <p:nvPr/>
        </p:nvSpPr>
        <p:spPr bwMode="auto">
          <a:xfrm>
            <a:off x="457200" y="6183313"/>
            <a:ext cx="8377238" cy="457200"/>
          </a:xfrm>
          <a:prstGeom prst="rect">
            <a:avLst/>
          </a:prstGeom>
          <a:noFill/>
          <a:ln w="9525">
            <a:noFill/>
            <a:miter lim="800000"/>
            <a:headEnd/>
            <a:tailEnd/>
          </a:ln>
          <a:effectLst/>
        </p:spPr>
        <p:txBody>
          <a:bodyPr wrap="none">
            <a:spAutoFit/>
          </a:bodyPr>
          <a:lstStyle/>
          <a:p>
            <a:r>
              <a:rPr lang="en-US" sz="2400">
                <a:solidFill>
                  <a:srgbClr val="FF0000"/>
                </a:solidFill>
              </a:rPr>
              <a:t>The smaller </a:t>
            </a:r>
            <a:r>
              <a:rPr lang="en-US" sz="2400" i="1">
                <a:solidFill>
                  <a:srgbClr val="FF0000"/>
                </a:solidFill>
              </a:rPr>
              <a:t>D</a:t>
            </a:r>
            <a:r>
              <a:rPr lang="en-US" sz="2400" i="1" baseline="-25000">
                <a:solidFill>
                  <a:srgbClr val="FF0000"/>
                </a:solidFill>
              </a:rPr>
              <a:t>0</a:t>
            </a:r>
            <a:r>
              <a:rPr lang="en-US" sz="2400">
                <a:solidFill>
                  <a:srgbClr val="FF0000"/>
                </a:solidFill>
              </a:rPr>
              <a:t>, the more high frequency components are removed.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anim calcmode="lin" valueType="num">
                                      <p:cBhvr additive="base">
                                        <p:cTn id="7" dur="500" fill="hold"/>
                                        <p:tgtEl>
                                          <p:spTgt spid="13319"/>
                                        </p:tgtEl>
                                        <p:attrNameLst>
                                          <p:attrName>ppt_x</p:attrName>
                                        </p:attrNameLst>
                                      </p:cBhvr>
                                      <p:tavLst>
                                        <p:tav tm="0">
                                          <p:val>
                                            <p:strVal val="0-#ppt_w/2"/>
                                          </p:val>
                                        </p:tav>
                                        <p:tav tm="100000">
                                          <p:val>
                                            <p:strVal val="#ppt_x"/>
                                          </p:val>
                                        </p:tav>
                                      </p:tavLst>
                                    </p:anim>
                                    <p:anim calcmode="lin" valueType="num">
                                      <p:cBhvr additive="base">
                                        <p:cTn id="8" dur="500" fill="hold"/>
                                        <p:tgtEl>
                                          <p:spTgt spid="133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a:srcRect/>
          <a:stretch>
            <a:fillRect/>
          </a:stretch>
        </p:blipFill>
        <p:spPr bwMode="auto">
          <a:xfrm>
            <a:off x="190500" y="3048000"/>
            <a:ext cx="8763000" cy="3743325"/>
          </a:xfrm>
          <a:prstGeom prst="rect">
            <a:avLst/>
          </a:prstGeom>
          <a:noFill/>
          <a:ln w="9525">
            <a:noFill/>
            <a:miter lim="800000"/>
            <a:headEnd/>
            <a:tailEnd/>
          </a:ln>
          <a:effectLst/>
        </p:spPr>
      </p:pic>
      <p:sp>
        <p:nvSpPr>
          <p:cNvPr id="16388" name="Text Box 4"/>
          <p:cNvSpPr txBox="1">
            <a:spLocks noChangeArrowheads="1"/>
          </p:cNvSpPr>
          <p:nvPr/>
        </p:nvSpPr>
        <p:spPr bwMode="auto">
          <a:xfrm>
            <a:off x="0" y="4763"/>
            <a:ext cx="4891088"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Butterworth Lowpass Filter </a:t>
            </a:r>
          </a:p>
        </p:txBody>
      </p:sp>
      <p:graphicFrame>
        <p:nvGraphicFramePr>
          <p:cNvPr id="16389" name="Object 5"/>
          <p:cNvGraphicFramePr>
            <a:graphicFrameLocks noChangeAspect="1"/>
          </p:cNvGraphicFramePr>
          <p:nvPr/>
        </p:nvGraphicFramePr>
        <p:xfrm>
          <a:off x="2792413" y="1189038"/>
          <a:ext cx="3557587" cy="866775"/>
        </p:xfrm>
        <a:graphic>
          <a:graphicData uri="http://schemas.openxmlformats.org/presentationml/2006/ole">
            <mc:AlternateContent xmlns:mc="http://schemas.openxmlformats.org/markup-compatibility/2006">
              <mc:Choice xmlns:v="urn:schemas-microsoft-com:vml" Requires="v">
                <p:oleObj name="Equation" r:id="rId3" imgW="1777680" imgH="431640" progId="Equation.3">
                  <p:embed/>
                </p:oleObj>
              </mc:Choice>
              <mc:Fallback>
                <p:oleObj name="Equation" r:id="rId3" imgW="1777680" imgH="431640" progId="Equation.3">
                  <p:embed/>
                  <p:pic>
                    <p:nvPicPr>
                      <p:cNvPr id="1638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413" y="1189038"/>
                        <a:ext cx="3557587" cy="866775"/>
                      </a:xfrm>
                      <a:prstGeom prst="rect">
                        <a:avLst/>
                      </a:prstGeom>
                      <a:solidFill>
                        <a:srgbClr val="FFFF99"/>
                      </a:solidFill>
                    </p:spPr>
                  </p:pic>
                </p:oleObj>
              </mc:Fallback>
            </mc:AlternateContent>
          </a:graphicData>
        </a:graphic>
      </p:graphicFrame>
      <p:sp>
        <p:nvSpPr>
          <p:cNvPr id="16390" name="Text Box 6"/>
          <p:cNvSpPr txBox="1">
            <a:spLocks noChangeArrowheads="1"/>
          </p:cNvSpPr>
          <p:nvPr/>
        </p:nvSpPr>
        <p:spPr bwMode="auto">
          <a:xfrm>
            <a:off x="168275" y="558800"/>
            <a:ext cx="2662238" cy="519113"/>
          </a:xfrm>
          <a:prstGeom prst="rect">
            <a:avLst/>
          </a:prstGeom>
          <a:noFill/>
          <a:ln w="9525">
            <a:noFill/>
            <a:miter lim="800000"/>
            <a:headEnd/>
            <a:tailEnd/>
          </a:ln>
          <a:effectLst/>
        </p:spPr>
        <p:txBody>
          <a:bodyPr wrap="none">
            <a:spAutoFit/>
          </a:bodyPr>
          <a:lstStyle/>
          <a:p>
            <a:r>
              <a:rPr lang="en-US" sz="2800"/>
              <a:t>Transfer function</a:t>
            </a:r>
          </a:p>
        </p:txBody>
      </p:sp>
      <p:sp>
        <p:nvSpPr>
          <p:cNvPr id="16391" name="Text Box 7"/>
          <p:cNvSpPr txBox="1">
            <a:spLocks noChangeArrowheads="1"/>
          </p:cNvSpPr>
          <p:nvPr/>
        </p:nvSpPr>
        <p:spPr bwMode="auto">
          <a:xfrm>
            <a:off x="365125" y="2286000"/>
            <a:ext cx="5948363" cy="457200"/>
          </a:xfrm>
          <a:prstGeom prst="rect">
            <a:avLst/>
          </a:prstGeom>
          <a:noFill/>
          <a:ln w="9525">
            <a:noFill/>
            <a:miter lim="800000"/>
            <a:headEnd/>
            <a:tailEnd/>
          </a:ln>
          <a:effectLst/>
        </p:spPr>
        <p:txBody>
          <a:bodyPr wrap="none">
            <a:spAutoFit/>
          </a:bodyPr>
          <a:lstStyle/>
          <a:p>
            <a:r>
              <a:rPr lang="en-US" sz="2400"/>
              <a:t>Where </a:t>
            </a:r>
            <a:r>
              <a:rPr lang="en-US" sz="2400" i="1"/>
              <a:t>D</a:t>
            </a:r>
            <a:r>
              <a:rPr lang="en-US" sz="2400" i="1" baseline="-25000"/>
              <a:t>0</a:t>
            </a:r>
            <a:r>
              <a:rPr lang="en-US" sz="2400" i="1"/>
              <a:t> </a:t>
            </a:r>
            <a:r>
              <a:rPr lang="en-US" sz="2400"/>
              <a:t>= Cut off frequency, </a:t>
            </a:r>
            <a:r>
              <a:rPr lang="en-US" sz="2400" i="1"/>
              <a:t>N</a:t>
            </a:r>
            <a:r>
              <a:rPr lang="en-US" sz="2400"/>
              <a:t> = filter order.</a:t>
            </a:r>
          </a:p>
        </p:txBody>
      </p:sp>
      <p:sp>
        <p:nvSpPr>
          <p:cNvPr id="16392" name="Text Box 8"/>
          <p:cNvSpPr txBox="1">
            <a:spLocks noChangeArrowheads="1"/>
          </p:cNvSpPr>
          <p:nvPr/>
        </p:nvSpPr>
        <p:spPr bwMode="auto">
          <a:xfrm>
            <a:off x="5867400" y="5638800"/>
            <a:ext cx="2725738"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a:srcRect/>
          <a:stretch>
            <a:fillRect/>
          </a:stretch>
        </p:blipFill>
        <p:spPr bwMode="auto">
          <a:xfrm>
            <a:off x="228600" y="685800"/>
            <a:ext cx="4119563" cy="6003925"/>
          </a:xfrm>
          <a:prstGeom prst="rect">
            <a:avLst/>
          </a:prstGeom>
          <a:noFill/>
          <a:ln w="9525">
            <a:noFill/>
            <a:miter lim="800000"/>
            <a:headEnd/>
            <a:tailEnd/>
          </a:ln>
          <a:effectLst/>
        </p:spPr>
      </p:pic>
      <p:sp>
        <p:nvSpPr>
          <p:cNvPr id="17412" name="Text Box 4"/>
          <p:cNvSpPr txBox="1">
            <a:spLocks noChangeArrowheads="1"/>
          </p:cNvSpPr>
          <p:nvPr/>
        </p:nvSpPr>
        <p:spPr bwMode="auto">
          <a:xfrm>
            <a:off x="0" y="4763"/>
            <a:ext cx="6910388"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Results of Butterworth Lowpass Filters </a:t>
            </a:r>
          </a:p>
        </p:txBody>
      </p:sp>
      <p:sp>
        <p:nvSpPr>
          <p:cNvPr id="17413" name="Text Box 5"/>
          <p:cNvSpPr txBox="1">
            <a:spLocks noChangeArrowheads="1"/>
          </p:cNvSpPr>
          <p:nvPr/>
        </p:nvSpPr>
        <p:spPr bwMode="auto">
          <a:xfrm>
            <a:off x="5105400" y="4419600"/>
            <a:ext cx="3330575" cy="1800225"/>
          </a:xfrm>
          <a:prstGeom prst="rect">
            <a:avLst/>
          </a:prstGeom>
          <a:noFill/>
          <a:ln w="9525">
            <a:noFill/>
            <a:miter lim="800000"/>
            <a:headEnd/>
            <a:tailEnd/>
          </a:ln>
          <a:effectLst/>
        </p:spPr>
        <p:txBody>
          <a:bodyPr wrap="none">
            <a:spAutoFit/>
          </a:bodyPr>
          <a:lstStyle/>
          <a:p>
            <a:r>
              <a:rPr lang="en-US" sz="2800">
                <a:solidFill>
                  <a:schemeClr val="accent2"/>
                </a:solidFill>
              </a:rPr>
              <a:t>There is less ringing </a:t>
            </a:r>
          </a:p>
          <a:p>
            <a:r>
              <a:rPr lang="en-US" sz="2800">
                <a:solidFill>
                  <a:schemeClr val="accent2"/>
                </a:solidFill>
              </a:rPr>
              <a:t>effect compared to </a:t>
            </a:r>
          </a:p>
          <a:p>
            <a:r>
              <a:rPr lang="en-US" sz="2800">
                <a:solidFill>
                  <a:schemeClr val="accent2"/>
                </a:solidFill>
              </a:rPr>
              <a:t>those of ideal lowpass</a:t>
            </a:r>
          </a:p>
          <a:p>
            <a:r>
              <a:rPr lang="en-US" sz="2800">
                <a:solidFill>
                  <a:schemeClr val="accent2"/>
                </a:solidFill>
              </a:rPr>
              <a:t>filters!</a:t>
            </a:r>
          </a:p>
        </p:txBody>
      </p:sp>
      <p:sp>
        <p:nvSpPr>
          <p:cNvPr id="17414" name="Text Box 6"/>
          <p:cNvSpPr txBox="1">
            <a:spLocks noChangeArrowheads="1"/>
          </p:cNvSpPr>
          <p:nvPr/>
        </p:nvSpPr>
        <p:spPr bwMode="auto">
          <a:xfrm>
            <a:off x="6418263" y="6461125"/>
            <a:ext cx="2725737"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3"/>
          <a:srcRect/>
          <a:stretch>
            <a:fillRect/>
          </a:stretch>
        </p:blipFill>
        <p:spPr bwMode="auto">
          <a:xfrm>
            <a:off x="152400" y="914400"/>
            <a:ext cx="8839200" cy="3711575"/>
          </a:xfrm>
          <a:prstGeom prst="rect">
            <a:avLst/>
          </a:prstGeom>
          <a:noFill/>
          <a:ln w="9525">
            <a:noFill/>
            <a:miter lim="800000"/>
            <a:headEnd/>
            <a:tailEnd/>
          </a:ln>
          <a:effectLst/>
        </p:spPr>
      </p:pic>
      <p:sp>
        <p:nvSpPr>
          <p:cNvPr id="21508" name="Text Box 4"/>
          <p:cNvSpPr txBox="1">
            <a:spLocks noChangeArrowheads="1"/>
          </p:cNvSpPr>
          <p:nvPr/>
        </p:nvSpPr>
        <p:spPr bwMode="auto">
          <a:xfrm>
            <a:off x="0" y="4763"/>
            <a:ext cx="7048500"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Application of Gaussian Lowpass Filters</a:t>
            </a:r>
          </a:p>
        </p:txBody>
      </p:sp>
      <p:sp>
        <p:nvSpPr>
          <p:cNvPr id="21509" name="Text Box 5"/>
          <p:cNvSpPr txBox="1">
            <a:spLocks noChangeArrowheads="1"/>
          </p:cNvSpPr>
          <p:nvPr/>
        </p:nvSpPr>
        <p:spPr bwMode="auto">
          <a:xfrm>
            <a:off x="3001963" y="5821363"/>
            <a:ext cx="5989637" cy="822325"/>
          </a:xfrm>
          <a:prstGeom prst="rect">
            <a:avLst/>
          </a:prstGeom>
          <a:noFill/>
          <a:ln w="9525">
            <a:noFill/>
            <a:miter lim="800000"/>
            <a:headEnd/>
            <a:tailEnd/>
          </a:ln>
          <a:effectLst/>
        </p:spPr>
        <p:txBody>
          <a:bodyPr>
            <a:spAutoFit/>
          </a:bodyPr>
          <a:lstStyle/>
          <a:p>
            <a:r>
              <a:rPr lang="en-US" sz="2400">
                <a:solidFill>
                  <a:schemeClr val="accent2"/>
                </a:solidFill>
              </a:rPr>
              <a:t>The GLPF can be used to remove jagged edges and “repair” broken characters.</a:t>
            </a:r>
            <a:endParaRPr lang="th-TH" sz="2400">
              <a:solidFill>
                <a:schemeClr val="accent2"/>
              </a:solidFill>
            </a:endParaRPr>
          </a:p>
        </p:txBody>
      </p:sp>
      <p:sp>
        <p:nvSpPr>
          <p:cNvPr id="21510" name="Text Box 6"/>
          <p:cNvSpPr txBox="1">
            <a:spLocks noChangeArrowheads="1"/>
          </p:cNvSpPr>
          <p:nvPr/>
        </p:nvSpPr>
        <p:spPr bwMode="auto">
          <a:xfrm>
            <a:off x="6324600" y="4541838"/>
            <a:ext cx="1727200" cy="396875"/>
          </a:xfrm>
          <a:prstGeom prst="rect">
            <a:avLst/>
          </a:prstGeom>
          <a:noFill/>
          <a:ln w="9525">
            <a:noFill/>
            <a:miter lim="800000"/>
            <a:headEnd/>
            <a:tailEnd/>
          </a:ln>
          <a:effectLst/>
        </p:spPr>
        <p:txBody>
          <a:bodyPr wrap="none">
            <a:spAutoFit/>
          </a:bodyPr>
          <a:lstStyle/>
          <a:p>
            <a:r>
              <a:rPr lang="en-US">
                <a:solidFill>
                  <a:srgbClr val="FF0000"/>
                </a:solidFill>
              </a:rPr>
              <a:t>Better Looking</a:t>
            </a:r>
          </a:p>
        </p:txBody>
      </p:sp>
      <p:sp>
        <p:nvSpPr>
          <p:cNvPr id="21511" name="Text Box 7"/>
          <p:cNvSpPr txBox="1">
            <a:spLocks noChangeArrowheads="1"/>
          </p:cNvSpPr>
          <p:nvPr/>
        </p:nvSpPr>
        <p:spPr bwMode="auto">
          <a:xfrm>
            <a:off x="2590800" y="4541838"/>
            <a:ext cx="1711325" cy="396875"/>
          </a:xfrm>
          <a:prstGeom prst="rect">
            <a:avLst/>
          </a:prstGeom>
          <a:noFill/>
          <a:ln w="9525">
            <a:noFill/>
            <a:miter lim="800000"/>
            <a:headEnd/>
            <a:tailEnd/>
          </a:ln>
          <a:effectLst/>
        </p:spPr>
        <p:txBody>
          <a:bodyPr wrap="none">
            <a:spAutoFit/>
          </a:bodyPr>
          <a:lstStyle/>
          <a:p>
            <a:r>
              <a:rPr lang="en-US"/>
              <a:t>Original image</a:t>
            </a:r>
          </a:p>
        </p:txBody>
      </p:sp>
      <p:sp>
        <p:nvSpPr>
          <p:cNvPr id="21512" name="Text Box 8"/>
          <p:cNvSpPr txBox="1">
            <a:spLocks noChangeArrowheads="1"/>
          </p:cNvSpPr>
          <p:nvPr/>
        </p:nvSpPr>
        <p:spPr bwMode="auto">
          <a:xfrm>
            <a:off x="0" y="6445250"/>
            <a:ext cx="2725738"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additive="base">
                                        <p:cTn id="7" dur="500" fill="hold"/>
                                        <p:tgtEl>
                                          <p:spTgt spid="21509"/>
                                        </p:tgtEl>
                                        <p:attrNameLst>
                                          <p:attrName>ppt_x</p:attrName>
                                        </p:attrNameLst>
                                      </p:cBhvr>
                                      <p:tavLst>
                                        <p:tav tm="0">
                                          <p:val>
                                            <p:strVal val="0-#ppt_w/2"/>
                                          </p:val>
                                        </p:tav>
                                        <p:tav tm="100000">
                                          <p:val>
                                            <p:strVal val="#ppt_x"/>
                                          </p:val>
                                        </p:tav>
                                      </p:tavLst>
                                    </p:anim>
                                    <p:anim calcmode="lin" valueType="num">
                                      <p:cBhvr additive="base">
                                        <p:cTn id="8" dur="500" fill="hold"/>
                                        <p:tgtEl>
                                          <p:spTgt spid="215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3"/>
          <a:srcRect/>
          <a:stretch>
            <a:fillRect/>
          </a:stretch>
        </p:blipFill>
        <p:spPr bwMode="auto">
          <a:xfrm>
            <a:off x="152400" y="692150"/>
            <a:ext cx="7924800" cy="5975350"/>
          </a:xfrm>
          <a:prstGeom prst="rect">
            <a:avLst/>
          </a:prstGeom>
          <a:noFill/>
          <a:ln w="9525">
            <a:noFill/>
            <a:miter lim="800000"/>
            <a:headEnd/>
            <a:tailEnd/>
          </a:ln>
          <a:effectLst/>
        </p:spPr>
      </p:pic>
      <p:sp>
        <p:nvSpPr>
          <p:cNvPr id="22532" name="Text Box 4"/>
          <p:cNvSpPr txBox="1">
            <a:spLocks noChangeArrowheads="1"/>
          </p:cNvSpPr>
          <p:nvPr/>
        </p:nvSpPr>
        <p:spPr bwMode="auto">
          <a:xfrm>
            <a:off x="0" y="4763"/>
            <a:ext cx="8334375"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Application of Gaussian Lowpass Filters (cont.) </a:t>
            </a:r>
          </a:p>
        </p:txBody>
      </p:sp>
      <p:sp>
        <p:nvSpPr>
          <p:cNvPr id="22533" name="Text Box 5"/>
          <p:cNvSpPr txBox="1">
            <a:spLocks noChangeArrowheads="1"/>
          </p:cNvSpPr>
          <p:nvPr/>
        </p:nvSpPr>
        <p:spPr bwMode="auto">
          <a:xfrm>
            <a:off x="3154363" y="692150"/>
            <a:ext cx="2332037" cy="457200"/>
          </a:xfrm>
          <a:prstGeom prst="rect">
            <a:avLst/>
          </a:prstGeom>
          <a:noFill/>
          <a:ln w="9525">
            <a:noFill/>
            <a:miter lim="800000"/>
            <a:headEnd/>
            <a:tailEnd/>
          </a:ln>
          <a:effectLst/>
        </p:spPr>
        <p:txBody>
          <a:bodyPr>
            <a:spAutoFit/>
          </a:bodyPr>
          <a:lstStyle/>
          <a:p>
            <a:r>
              <a:rPr lang="en-US" sz="2400">
                <a:solidFill>
                  <a:schemeClr val="accent2"/>
                </a:solidFill>
              </a:rPr>
              <a:t>Remove wrinkles</a:t>
            </a:r>
          </a:p>
        </p:txBody>
      </p:sp>
      <p:sp>
        <p:nvSpPr>
          <p:cNvPr id="22534" name="Text Box 6"/>
          <p:cNvSpPr txBox="1">
            <a:spLocks noChangeArrowheads="1"/>
          </p:cNvSpPr>
          <p:nvPr/>
        </p:nvSpPr>
        <p:spPr bwMode="auto">
          <a:xfrm>
            <a:off x="5638800" y="5500688"/>
            <a:ext cx="1747838" cy="396875"/>
          </a:xfrm>
          <a:prstGeom prst="rect">
            <a:avLst/>
          </a:prstGeom>
          <a:noFill/>
          <a:ln w="9525">
            <a:noFill/>
            <a:miter lim="800000"/>
            <a:headEnd/>
            <a:tailEnd/>
          </a:ln>
          <a:effectLst/>
        </p:spPr>
        <p:txBody>
          <a:bodyPr wrap="none">
            <a:spAutoFit/>
          </a:bodyPr>
          <a:lstStyle/>
          <a:p>
            <a:r>
              <a:rPr lang="en-US">
                <a:solidFill>
                  <a:srgbClr val="FF0000"/>
                </a:solidFill>
              </a:rPr>
              <a:t>Softer-Looking</a:t>
            </a:r>
          </a:p>
        </p:txBody>
      </p:sp>
      <p:sp>
        <p:nvSpPr>
          <p:cNvPr id="22535" name="Text Box 7"/>
          <p:cNvSpPr txBox="1">
            <a:spLocks noChangeArrowheads="1"/>
          </p:cNvSpPr>
          <p:nvPr/>
        </p:nvSpPr>
        <p:spPr bwMode="auto">
          <a:xfrm>
            <a:off x="609600" y="4343400"/>
            <a:ext cx="1711325" cy="396875"/>
          </a:xfrm>
          <a:prstGeom prst="rect">
            <a:avLst/>
          </a:prstGeom>
          <a:noFill/>
          <a:ln w="9525">
            <a:noFill/>
            <a:miter lim="800000"/>
            <a:headEnd/>
            <a:tailEnd/>
          </a:ln>
          <a:effectLst/>
        </p:spPr>
        <p:txBody>
          <a:bodyPr wrap="none">
            <a:spAutoFit/>
          </a:bodyPr>
          <a:lstStyle/>
          <a:p>
            <a:r>
              <a:rPr lang="en-US"/>
              <a:t>Original image</a:t>
            </a:r>
          </a:p>
        </p:txBody>
      </p:sp>
      <p:sp>
        <p:nvSpPr>
          <p:cNvPr id="22536" name="Text Box 8"/>
          <p:cNvSpPr txBox="1">
            <a:spLocks noChangeArrowheads="1"/>
          </p:cNvSpPr>
          <p:nvPr/>
        </p:nvSpPr>
        <p:spPr bwMode="auto">
          <a:xfrm>
            <a:off x="6418263" y="6461125"/>
            <a:ext cx="2725737"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p:cTn id="7" dur="1000" fill="hold"/>
                                        <p:tgtEl>
                                          <p:spTgt spid="22533"/>
                                        </p:tgtEl>
                                        <p:attrNameLst>
                                          <p:attrName>ppt_w</p:attrName>
                                        </p:attrNameLst>
                                      </p:cBhvr>
                                      <p:tavLst>
                                        <p:tav tm="0">
                                          <p:val>
                                            <p:fltVal val="0"/>
                                          </p:val>
                                        </p:tav>
                                        <p:tav tm="100000">
                                          <p:val>
                                            <p:strVal val="#ppt_w"/>
                                          </p:val>
                                        </p:tav>
                                      </p:tavLst>
                                    </p:anim>
                                    <p:anim calcmode="lin" valueType="num">
                                      <p:cBhvr>
                                        <p:cTn id="8" dur="1000" fill="hold"/>
                                        <p:tgtEl>
                                          <p:spTgt spid="22533"/>
                                        </p:tgtEl>
                                        <p:attrNameLst>
                                          <p:attrName>ppt_h</p:attrName>
                                        </p:attrNameLst>
                                      </p:cBhvr>
                                      <p:tavLst>
                                        <p:tav tm="0">
                                          <p:val>
                                            <p:fltVal val="0"/>
                                          </p:val>
                                        </p:tav>
                                        <p:tav tm="100000">
                                          <p:val>
                                            <p:strVal val="#ppt_h"/>
                                          </p:val>
                                        </p:tav>
                                      </p:tavLst>
                                    </p:anim>
                                    <p:anim calcmode="lin" valueType="num">
                                      <p:cBhvr>
                                        <p:cTn id="9" dur="1000" fill="hold"/>
                                        <p:tgtEl>
                                          <p:spTgt spid="2253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2533"/>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a:stretch>
            <a:fillRect/>
          </a:stretch>
        </p:blipFill>
        <p:spPr bwMode="auto">
          <a:xfrm>
            <a:off x="0" y="609600"/>
            <a:ext cx="5788025" cy="6248400"/>
          </a:xfrm>
          <a:prstGeom prst="rect">
            <a:avLst/>
          </a:prstGeom>
          <a:noFill/>
          <a:ln w="9525">
            <a:noFill/>
            <a:miter lim="800000"/>
            <a:headEnd/>
            <a:tailEnd/>
          </a:ln>
          <a:effectLst/>
        </p:spPr>
      </p:pic>
      <p:sp>
        <p:nvSpPr>
          <p:cNvPr id="71683" name="Text Box 3"/>
          <p:cNvSpPr txBox="1">
            <a:spLocks noChangeArrowheads="1"/>
          </p:cNvSpPr>
          <p:nvPr/>
        </p:nvSpPr>
        <p:spPr bwMode="auto">
          <a:xfrm>
            <a:off x="6418263" y="6461125"/>
            <a:ext cx="2725737"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sp>
        <p:nvSpPr>
          <p:cNvPr id="71684" name="Text Box 4"/>
          <p:cNvSpPr txBox="1">
            <a:spLocks noChangeArrowheads="1"/>
          </p:cNvSpPr>
          <p:nvPr/>
        </p:nvSpPr>
        <p:spPr bwMode="auto">
          <a:xfrm>
            <a:off x="0" y="4763"/>
            <a:ext cx="3052763"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Highpass Filters </a:t>
            </a:r>
          </a:p>
        </p:txBody>
      </p:sp>
      <p:sp>
        <p:nvSpPr>
          <p:cNvPr id="71685" name="Text Box 5"/>
          <p:cNvSpPr txBox="1">
            <a:spLocks noChangeArrowheads="1"/>
          </p:cNvSpPr>
          <p:nvPr/>
        </p:nvSpPr>
        <p:spPr bwMode="auto">
          <a:xfrm>
            <a:off x="6096000" y="1176338"/>
            <a:ext cx="2219325" cy="579437"/>
          </a:xfrm>
          <a:prstGeom prst="rect">
            <a:avLst/>
          </a:prstGeom>
          <a:solidFill>
            <a:srgbClr val="FFFF99"/>
          </a:solidFill>
          <a:ln w="9525">
            <a:noFill/>
            <a:miter lim="800000"/>
            <a:headEnd/>
            <a:tailEnd/>
          </a:ln>
          <a:effectLst/>
        </p:spPr>
        <p:txBody>
          <a:bodyPr wrap="none">
            <a:spAutoFit/>
          </a:bodyPr>
          <a:lstStyle/>
          <a:p>
            <a:r>
              <a:rPr lang="en-US" sz="3200" i="1"/>
              <a:t>H</a:t>
            </a:r>
            <a:r>
              <a:rPr lang="en-US" sz="3200" i="1" baseline="-25000"/>
              <a:t>hp</a:t>
            </a:r>
            <a:r>
              <a:rPr lang="en-US" sz="3200"/>
              <a:t> = 1 - </a:t>
            </a:r>
            <a:r>
              <a:rPr lang="en-US" sz="3200" i="1"/>
              <a:t>H</a:t>
            </a:r>
            <a:r>
              <a:rPr lang="en-US" sz="3200" i="1" baseline="-25000"/>
              <a:t>lp</a:t>
            </a:r>
            <a:endParaRPr lang="th-TH" sz="3200" i="1" baseline="-25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lstStyle/>
          <a:p>
            <a:r>
              <a:rPr lang="en-US" dirty="0"/>
              <a:t>Frequency Domain Filtering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noChangeArrowheads="1"/>
          </p:cNvPicPr>
          <p:nvPr/>
        </p:nvPicPr>
        <p:blipFill>
          <a:blip r:embed="rId2"/>
          <a:srcRect b="71951"/>
          <a:stretch>
            <a:fillRect/>
          </a:stretch>
        </p:blipFill>
        <p:spPr bwMode="auto">
          <a:xfrm>
            <a:off x="0" y="3692525"/>
            <a:ext cx="9144000" cy="2768600"/>
          </a:xfrm>
          <a:prstGeom prst="rect">
            <a:avLst/>
          </a:prstGeom>
          <a:noFill/>
          <a:ln w="9525">
            <a:noFill/>
            <a:miter lim="800000"/>
            <a:headEnd/>
            <a:tailEnd/>
          </a:ln>
          <a:effectLst/>
        </p:spPr>
      </p:pic>
      <p:sp>
        <p:nvSpPr>
          <p:cNvPr id="24580" name="Text Box 4"/>
          <p:cNvSpPr txBox="1">
            <a:spLocks noChangeArrowheads="1"/>
          </p:cNvSpPr>
          <p:nvPr/>
        </p:nvSpPr>
        <p:spPr bwMode="auto">
          <a:xfrm>
            <a:off x="6418263" y="6461125"/>
            <a:ext cx="2725737"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sp>
        <p:nvSpPr>
          <p:cNvPr id="24581" name="Text Box 5"/>
          <p:cNvSpPr txBox="1">
            <a:spLocks noChangeArrowheads="1"/>
          </p:cNvSpPr>
          <p:nvPr/>
        </p:nvSpPr>
        <p:spPr bwMode="auto">
          <a:xfrm>
            <a:off x="0" y="4763"/>
            <a:ext cx="3962400"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Ideal Highpass Filters </a:t>
            </a:r>
          </a:p>
        </p:txBody>
      </p:sp>
      <p:graphicFrame>
        <p:nvGraphicFramePr>
          <p:cNvPr id="24582" name="Object 6"/>
          <p:cNvGraphicFramePr>
            <a:graphicFrameLocks noChangeAspect="1"/>
          </p:cNvGraphicFramePr>
          <p:nvPr/>
        </p:nvGraphicFramePr>
        <p:xfrm>
          <a:off x="2373313" y="1219200"/>
          <a:ext cx="4395787" cy="968375"/>
        </p:xfrm>
        <a:graphic>
          <a:graphicData uri="http://schemas.openxmlformats.org/presentationml/2006/ole">
            <mc:AlternateContent xmlns:mc="http://schemas.openxmlformats.org/markup-compatibility/2006">
              <mc:Choice xmlns:v="urn:schemas-microsoft-com:vml" Requires="v">
                <p:oleObj name="Equation" r:id="rId3" imgW="2197080" imgH="482400" progId="Equation.3">
                  <p:embed/>
                </p:oleObj>
              </mc:Choice>
              <mc:Fallback>
                <p:oleObj name="Equation" r:id="rId3" imgW="2197080" imgH="482400" progId="Equation.3">
                  <p:embed/>
                  <p:pic>
                    <p:nvPicPr>
                      <p:cNvPr id="2458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313" y="1219200"/>
                        <a:ext cx="4395787" cy="968375"/>
                      </a:xfrm>
                      <a:prstGeom prst="rect">
                        <a:avLst/>
                      </a:prstGeom>
                      <a:solidFill>
                        <a:srgbClr val="FFFF99"/>
                      </a:solidFill>
                    </p:spPr>
                  </p:pic>
                </p:oleObj>
              </mc:Fallback>
            </mc:AlternateContent>
          </a:graphicData>
        </a:graphic>
      </p:graphicFrame>
      <p:sp>
        <p:nvSpPr>
          <p:cNvPr id="24583" name="Text Box 7"/>
          <p:cNvSpPr txBox="1">
            <a:spLocks noChangeArrowheads="1"/>
          </p:cNvSpPr>
          <p:nvPr/>
        </p:nvSpPr>
        <p:spPr bwMode="auto">
          <a:xfrm>
            <a:off x="266700" y="2220913"/>
            <a:ext cx="7645400" cy="457200"/>
          </a:xfrm>
          <a:prstGeom prst="rect">
            <a:avLst/>
          </a:prstGeom>
          <a:noFill/>
          <a:ln w="9525">
            <a:noFill/>
            <a:miter lim="800000"/>
            <a:headEnd/>
            <a:tailEnd/>
          </a:ln>
          <a:effectLst/>
        </p:spPr>
        <p:txBody>
          <a:bodyPr wrap="none">
            <a:spAutoFit/>
          </a:bodyPr>
          <a:lstStyle/>
          <a:p>
            <a:r>
              <a:rPr lang="en-US" sz="2400"/>
              <a:t>where</a:t>
            </a:r>
            <a:r>
              <a:rPr lang="en-US" sz="2400" i="1"/>
              <a:t> D</a:t>
            </a:r>
            <a:r>
              <a:rPr lang="en-US" sz="2400"/>
              <a:t>(</a:t>
            </a:r>
            <a:r>
              <a:rPr lang="en-US" sz="2400" i="1"/>
              <a:t>u</a:t>
            </a:r>
            <a:r>
              <a:rPr lang="en-US" sz="2400"/>
              <a:t>,</a:t>
            </a:r>
            <a:r>
              <a:rPr lang="en-US" sz="2400" i="1"/>
              <a:t>v</a:t>
            </a:r>
            <a:r>
              <a:rPr lang="en-US" sz="2400"/>
              <a:t>) = Distance from (</a:t>
            </a:r>
            <a:r>
              <a:rPr lang="en-US" sz="2400" i="1"/>
              <a:t>u</a:t>
            </a:r>
            <a:r>
              <a:rPr lang="en-US" sz="2400"/>
              <a:t>,</a:t>
            </a:r>
            <a:r>
              <a:rPr lang="en-US" sz="2400" i="1"/>
              <a:t>v</a:t>
            </a:r>
            <a:r>
              <a:rPr lang="en-US" sz="2400"/>
              <a:t>) to the center of the mask.</a:t>
            </a:r>
          </a:p>
        </p:txBody>
      </p:sp>
      <p:sp>
        <p:nvSpPr>
          <p:cNvPr id="24584" name="Text Box 8"/>
          <p:cNvSpPr txBox="1">
            <a:spLocks noChangeArrowheads="1"/>
          </p:cNvSpPr>
          <p:nvPr/>
        </p:nvSpPr>
        <p:spPr bwMode="auto">
          <a:xfrm>
            <a:off x="168275" y="609600"/>
            <a:ext cx="4327525" cy="457200"/>
          </a:xfrm>
          <a:prstGeom prst="rect">
            <a:avLst/>
          </a:prstGeom>
          <a:noFill/>
          <a:ln w="9525">
            <a:noFill/>
            <a:miter lim="800000"/>
            <a:headEnd/>
            <a:tailEnd/>
          </a:ln>
          <a:effectLst/>
        </p:spPr>
        <p:txBody>
          <a:bodyPr wrap="none">
            <a:spAutoFit/>
          </a:bodyPr>
          <a:lstStyle/>
          <a:p>
            <a:r>
              <a:rPr lang="en-US" sz="2400"/>
              <a:t>Ideal LPF Filter Transfer function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t="56097" b="14482"/>
          <a:stretch>
            <a:fillRect/>
          </a:stretch>
        </p:blipFill>
        <p:spPr bwMode="auto">
          <a:xfrm>
            <a:off x="0" y="3557588"/>
            <a:ext cx="9144000" cy="2903537"/>
          </a:xfrm>
          <a:prstGeom prst="rect">
            <a:avLst/>
          </a:prstGeom>
          <a:noFill/>
          <a:ln w="9525">
            <a:noFill/>
            <a:miter lim="800000"/>
            <a:headEnd/>
            <a:tailEnd/>
          </a:ln>
          <a:effectLst/>
        </p:spPr>
      </p:pic>
      <p:sp>
        <p:nvSpPr>
          <p:cNvPr id="69635" name="Text Box 3"/>
          <p:cNvSpPr txBox="1">
            <a:spLocks noChangeArrowheads="1"/>
          </p:cNvSpPr>
          <p:nvPr/>
        </p:nvSpPr>
        <p:spPr bwMode="auto">
          <a:xfrm>
            <a:off x="0" y="4763"/>
            <a:ext cx="4754563"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Gaussian Highpass Filters </a:t>
            </a:r>
          </a:p>
        </p:txBody>
      </p:sp>
      <p:sp>
        <p:nvSpPr>
          <p:cNvPr id="69637" name="Text Box 5"/>
          <p:cNvSpPr txBox="1">
            <a:spLocks noChangeArrowheads="1"/>
          </p:cNvSpPr>
          <p:nvPr/>
        </p:nvSpPr>
        <p:spPr bwMode="auto">
          <a:xfrm>
            <a:off x="6418263" y="6461125"/>
            <a:ext cx="2725737"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graphicFrame>
        <p:nvGraphicFramePr>
          <p:cNvPr id="69638" name="Object 6"/>
          <p:cNvGraphicFramePr>
            <a:graphicFrameLocks noChangeAspect="1"/>
          </p:cNvGraphicFramePr>
          <p:nvPr/>
        </p:nvGraphicFramePr>
        <p:xfrm>
          <a:off x="3046413" y="1014413"/>
          <a:ext cx="3048000" cy="509587"/>
        </p:xfrm>
        <a:graphic>
          <a:graphicData uri="http://schemas.openxmlformats.org/presentationml/2006/ole">
            <mc:AlternateContent xmlns:mc="http://schemas.openxmlformats.org/markup-compatibility/2006">
              <mc:Choice xmlns:v="urn:schemas-microsoft-com:vml" Requires="v">
                <p:oleObj name="Equation" r:id="rId3" imgW="1523880" imgH="253800" progId="Equation.3">
                  <p:embed/>
                </p:oleObj>
              </mc:Choice>
              <mc:Fallback>
                <p:oleObj name="Equation" r:id="rId3" imgW="1523880" imgH="253800" progId="Equation.3">
                  <p:embed/>
                  <p:pic>
                    <p:nvPicPr>
                      <p:cNvPr id="696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6413" y="1014413"/>
                        <a:ext cx="3048000" cy="509587"/>
                      </a:xfrm>
                      <a:prstGeom prst="rect">
                        <a:avLst/>
                      </a:prstGeom>
                      <a:solidFill>
                        <a:srgbClr val="FFFF99"/>
                      </a:solidFill>
                    </p:spPr>
                  </p:pic>
                </p:oleObj>
              </mc:Fallback>
            </mc:AlternateContent>
          </a:graphicData>
        </a:graphic>
      </p:graphicFrame>
      <p:sp>
        <p:nvSpPr>
          <p:cNvPr id="69639" name="Text Box 7"/>
          <p:cNvSpPr txBox="1">
            <a:spLocks noChangeArrowheads="1"/>
          </p:cNvSpPr>
          <p:nvPr/>
        </p:nvSpPr>
        <p:spPr bwMode="auto">
          <a:xfrm>
            <a:off x="168275" y="558800"/>
            <a:ext cx="2662238" cy="519113"/>
          </a:xfrm>
          <a:prstGeom prst="rect">
            <a:avLst/>
          </a:prstGeom>
          <a:noFill/>
          <a:ln w="9525">
            <a:noFill/>
            <a:miter lim="800000"/>
            <a:headEnd/>
            <a:tailEnd/>
          </a:ln>
          <a:effectLst/>
        </p:spPr>
        <p:txBody>
          <a:bodyPr wrap="none">
            <a:spAutoFit/>
          </a:bodyPr>
          <a:lstStyle/>
          <a:p>
            <a:r>
              <a:rPr lang="en-US" sz="2800"/>
              <a:t>Transfer function</a:t>
            </a:r>
          </a:p>
        </p:txBody>
      </p:sp>
      <p:sp>
        <p:nvSpPr>
          <p:cNvPr id="69640" name="Text Box 8"/>
          <p:cNvSpPr txBox="1">
            <a:spLocks noChangeArrowheads="1"/>
          </p:cNvSpPr>
          <p:nvPr/>
        </p:nvSpPr>
        <p:spPr bwMode="auto">
          <a:xfrm>
            <a:off x="304800" y="1606550"/>
            <a:ext cx="3375025" cy="457200"/>
          </a:xfrm>
          <a:prstGeom prst="rect">
            <a:avLst/>
          </a:prstGeom>
          <a:noFill/>
          <a:ln w="9525">
            <a:noFill/>
            <a:miter lim="800000"/>
            <a:headEnd/>
            <a:tailEnd/>
          </a:ln>
          <a:effectLst/>
        </p:spPr>
        <p:txBody>
          <a:bodyPr wrap="none">
            <a:spAutoFit/>
          </a:bodyPr>
          <a:lstStyle/>
          <a:p>
            <a:r>
              <a:rPr lang="en-US" sz="2400"/>
              <a:t>Where </a:t>
            </a:r>
            <a:r>
              <a:rPr lang="en-US" sz="2400" i="1">
                <a:solidFill>
                  <a:schemeClr val="accent2"/>
                </a:solidFill>
                <a:cs typeface="Times New Roman" pitchFamily="18" charset="0"/>
              </a:rPr>
              <a:t>D</a:t>
            </a:r>
            <a:r>
              <a:rPr lang="en-US" sz="2400" i="1" baseline="-25000">
                <a:solidFill>
                  <a:schemeClr val="accent2"/>
                </a:solidFill>
                <a:cs typeface="Times New Roman" pitchFamily="18" charset="0"/>
              </a:rPr>
              <a:t>0</a:t>
            </a:r>
            <a:r>
              <a:rPr lang="en-US" sz="2400" i="1"/>
              <a:t> </a:t>
            </a:r>
            <a:r>
              <a:rPr lang="en-US" sz="2400"/>
              <a:t>= spread factor.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6418263" y="6461125"/>
            <a:ext cx="2725737"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sp>
        <p:nvSpPr>
          <p:cNvPr id="72708" name="Text Box 4"/>
          <p:cNvSpPr txBox="1">
            <a:spLocks noChangeArrowheads="1"/>
          </p:cNvSpPr>
          <p:nvPr/>
        </p:nvSpPr>
        <p:spPr bwMode="auto">
          <a:xfrm>
            <a:off x="0" y="4763"/>
            <a:ext cx="7994650"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Sharpening Filtering in the Frequency Domain</a:t>
            </a:r>
          </a:p>
        </p:txBody>
      </p:sp>
      <p:graphicFrame>
        <p:nvGraphicFramePr>
          <p:cNvPr id="72709" name="Object 5"/>
          <p:cNvGraphicFramePr>
            <a:graphicFrameLocks noChangeAspect="1"/>
          </p:cNvGraphicFramePr>
          <p:nvPr/>
        </p:nvGraphicFramePr>
        <p:xfrm>
          <a:off x="1768475" y="1027113"/>
          <a:ext cx="3632200" cy="484187"/>
        </p:xfrm>
        <a:graphic>
          <a:graphicData uri="http://schemas.openxmlformats.org/presentationml/2006/ole">
            <mc:AlternateContent xmlns:mc="http://schemas.openxmlformats.org/markup-compatibility/2006">
              <mc:Choice xmlns:v="urn:schemas-microsoft-com:vml" Requires="v">
                <p:oleObj name="Equation" r:id="rId2" imgW="1815840" imgH="241200" progId="Equation.3">
                  <p:embed/>
                </p:oleObj>
              </mc:Choice>
              <mc:Fallback>
                <p:oleObj name="Equation" r:id="rId2" imgW="1815840" imgH="241200" progId="Equation.3">
                  <p:embed/>
                  <p:pic>
                    <p:nvPicPr>
                      <p:cNvPr id="7270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1027113"/>
                        <a:ext cx="3632200" cy="484187"/>
                      </a:xfrm>
                      <a:prstGeom prst="rect">
                        <a:avLst/>
                      </a:prstGeom>
                      <a:solidFill>
                        <a:srgbClr val="FFFF99"/>
                      </a:solidFill>
                    </p:spPr>
                  </p:pic>
                </p:oleObj>
              </mc:Fallback>
            </mc:AlternateContent>
          </a:graphicData>
        </a:graphic>
      </p:graphicFrame>
      <p:graphicFrame>
        <p:nvGraphicFramePr>
          <p:cNvPr id="72710" name="Object 6"/>
          <p:cNvGraphicFramePr>
            <a:graphicFrameLocks noChangeAspect="1"/>
          </p:cNvGraphicFramePr>
          <p:nvPr/>
        </p:nvGraphicFramePr>
        <p:xfrm>
          <a:off x="1768475" y="1752600"/>
          <a:ext cx="3784600" cy="484188"/>
        </p:xfrm>
        <a:graphic>
          <a:graphicData uri="http://schemas.openxmlformats.org/presentationml/2006/ole">
            <mc:AlternateContent xmlns:mc="http://schemas.openxmlformats.org/markup-compatibility/2006">
              <mc:Choice xmlns:v="urn:schemas-microsoft-com:vml" Requires="v">
                <p:oleObj name="Equation" r:id="rId4" imgW="1892160" imgH="241200" progId="Equation.3">
                  <p:embed/>
                </p:oleObj>
              </mc:Choice>
              <mc:Fallback>
                <p:oleObj name="Equation" r:id="rId4" imgW="1892160" imgH="241200" progId="Equation.3">
                  <p:embed/>
                  <p:pic>
                    <p:nvPicPr>
                      <p:cNvPr id="7271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8475" y="1752600"/>
                        <a:ext cx="3784600" cy="484188"/>
                      </a:xfrm>
                      <a:prstGeom prst="rect">
                        <a:avLst/>
                      </a:prstGeom>
                      <a:solidFill>
                        <a:srgbClr val="FFFF99"/>
                      </a:solidFill>
                    </p:spPr>
                  </p:pic>
                </p:oleObj>
              </mc:Fallback>
            </mc:AlternateContent>
          </a:graphicData>
        </a:graphic>
      </p:graphicFrame>
      <p:sp>
        <p:nvSpPr>
          <p:cNvPr id="72711" name="Text Box 7"/>
          <p:cNvSpPr txBox="1">
            <a:spLocks noChangeArrowheads="1"/>
          </p:cNvSpPr>
          <p:nvPr/>
        </p:nvSpPr>
        <p:spPr bwMode="auto">
          <a:xfrm>
            <a:off x="0" y="531813"/>
            <a:ext cx="1768475" cy="396875"/>
          </a:xfrm>
          <a:prstGeom prst="rect">
            <a:avLst/>
          </a:prstGeom>
          <a:noFill/>
          <a:ln w="9525">
            <a:noFill/>
            <a:miter lim="800000"/>
            <a:headEnd/>
            <a:tailEnd/>
          </a:ln>
          <a:effectLst/>
        </p:spPr>
        <p:txBody>
          <a:bodyPr wrap="none">
            <a:spAutoFit/>
          </a:bodyPr>
          <a:lstStyle/>
          <a:p>
            <a:r>
              <a:rPr lang="en-US"/>
              <a:t>Spatial Domain</a:t>
            </a:r>
            <a:endParaRPr lang="th-TH"/>
          </a:p>
        </p:txBody>
      </p:sp>
      <p:sp>
        <p:nvSpPr>
          <p:cNvPr id="72712" name="Text Box 8"/>
          <p:cNvSpPr txBox="1">
            <a:spLocks noChangeArrowheads="1"/>
          </p:cNvSpPr>
          <p:nvPr/>
        </p:nvSpPr>
        <p:spPr bwMode="auto">
          <a:xfrm>
            <a:off x="152400" y="4038600"/>
            <a:ext cx="2747963" cy="396875"/>
          </a:xfrm>
          <a:prstGeom prst="rect">
            <a:avLst/>
          </a:prstGeom>
          <a:noFill/>
          <a:ln w="9525">
            <a:noFill/>
            <a:miter lim="800000"/>
            <a:headEnd/>
            <a:tailEnd/>
          </a:ln>
          <a:effectLst/>
        </p:spPr>
        <p:txBody>
          <a:bodyPr wrap="none">
            <a:spAutoFit/>
          </a:bodyPr>
          <a:lstStyle/>
          <a:p>
            <a:r>
              <a:rPr lang="en-US"/>
              <a:t>Frequency Domain Filter</a:t>
            </a:r>
            <a:endParaRPr lang="th-TH"/>
          </a:p>
        </p:txBody>
      </p:sp>
      <p:graphicFrame>
        <p:nvGraphicFramePr>
          <p:cNvPr id="72713" name="Object 9"/>
          <p:cNvGraphicFramePr>
            <a:graphicFrameLocks noChangeAspect="1"/>
          </p:cNvGraphicFramePr>
          <p:nvPr/>
        </p:nvGraphicFramePr>
        <p:xfrm>
          <a:off x="1768475" y="2424113"/>
          <a:ext cx="5588000" cy="484187"/>
        </p:xfrm>
        <a:graphic>
          <a:graphicData uri="http://schemas.openxmlformats.org/presentationml/2006/ole">
            <mc:AlternateContent xmlns:mc="http://schemas.openxmlformats.org/markup-compatibility/2006">
              <mc:Choice xmlns:v="urn:schemas-microsoft-com:vml" Requires="v">
                <p:oleObj name="Equation" r:id="rId6" imgW="2793960" imgH="241200" progId="Equation.3">
                  <p:embed/>
                </p:oleObj>
              </mc:Choice>
              <mc:Fallback>
                <p:oleObj name="Equation" r:id="rId6" imgW="2793960" imgH="241200" progId="Equation.3">
                  <p:embed/>
                  <p:pic>
                    <p:nvPicPr>
                      <p:cNvPr id="7271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8475" y="2424113"/>
                        <a:ext cx="5588000" cy="484187"/>
                      </a:xfrm>
                      <a:prstGeom prst="rect">
                        <a:avLst/>
                      </a:prstGeom>
                      <a:solidFill>
                        <a:srgbClr val="FFFF99"/>
                      </a:solidFill>
                    </p:spPr>
                  </p:pic>
                </p:oleObj>
              </mc:Fallback>
            </mc:AlternateContent>
          </a:graphicData>
        </a:graphic>
      </p:graphicFrame>
      <p:graphicFrame>
        <p:nvGraphicFramePr>
          <p:cNvPr id="72714" name="Object 10"/>
          <p:cNvGraphicFramePr>
            <a:graphicFrameLocks noChangeAspect="1"/>
          </p:cNvGraphicFramePr>
          <p:nvPr/>
        </p:nvGraphicFramePr>
        <p:xfrm>
          <a:off x="1768475" y="3124200"/>
          <a:ext cx="4470400" cy="484188"/>
        </p:xfrm>
        <a:graphic>
          <a:graphicData uri="http://schemas.openxmlformats.org/presentationml/2006/ole">
            <mc:AlternateContent xmlns:mc="http://schemas.openxmlformats.org/markup-compatibility/2006">
              <mc:Choice xmlns:v="urn:schemas-microsoft-com:vml" Requires="v">
                <p:oleObj name="Equation" r:id="rId8" imgW="2234880" imgH="241200" progId="Equation.3">
                  <p:embed/>
                </p:oleObj>
              </mc:Choice>
              <mc:Fallback>
                <p:oleObj name="Equation" r:id="rId8" imgW="2234880" imgH="241200" progId="Equation.3">
                  <p:embed/>
                  <p:pic>
                    <p:nvPicPr>
                      <p:cNvPr id="72714"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8475" y="3124200"/>
                        <a:ext cx="4470400" cy="484188"/>
                      </a:xfrm>
                      <a:prstGeom prst="rect">
                        <a:avLst/>
                      </a:prstGeom>
                      <a:solidFill>
                        <a:srgbClr val="FFFF99"/>
                      </a:solidFill>
                    </p:spPr>
                  </p:pic>
                </p:oleObj>
              </mc:Fallback>
            </mc:AlternateContent>
          </a:graphicData>
        </a:graphic>
      </p:graphicFrame>
      <p:graphicFrame>
        <p:nvGraphicFramePr>
          <p:cNvPr id="72716" name="Object 12"/>
          <p:cNvGraphicFramePr>
            <a:graphicFrameLocks noChangeAspect="1"/>
          </p:cNvGraphicFramePr>
          <p:nvPr/>
        </p:nvGraphicFramePr>
        <p:xfrm>
          <a:off x="1555750" y="4572000"/>
          <a:ext cx="2921000" cy="484188"/>
        </p:xfrm>
        <a:graphic>
          <a:graphicData uri="http://schemas.openxmlformats.org/presentationml/2006/ole">
            <mc:AlternateContent xmlns:mc="http://schemas.openxmlformats.org/markup-compatibility/2006">
              <mc:Choice xmlns:v="urn:schemas-microsoft-com:vml" Requires="v">
                <p:oleObj name="Equation" r:id="rId10" imgW="1460160" imgH="241200" progId="Equation.3">
                  <p:embed/>
                </p:oleObj>
              </mc:Choice>
              <mc:Fallback>
                <p:oleObj name="Equation" r:id="rId10" imgW="1460160" imgH="241200" progId="Equation.3">
                  <p:embed/>
                  <p:pic>
                    <p:nvPicPr>
                      <p:cNvPr id="72716"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5750" y="4572000"/>
                        <a:ext cx="2921000" cy="484188"/>
                      </a:xfrm>
                      <a:prstGeom prst="rect">
                        <a:avLst/>
                      </a:prstGeom>
                      <a:solidFill>
                        <a:srgbClr val="CCFFFF"/>
                      </a:solidFill>
                    </p:spPr>
                  </p:pic>
                </p:oleObj>
              </mc:Fallback>
            </mc:AlternateContent>
          </a:graphicData>
        </a:graphic>
      </p:graphicFrame>
      <p:graphicFrame>
        <p:nvGraphicFramePr>
          <p:cNvPr id="72717" name="Object 13"/>
          <p:cNvGraphicFramePr>
            <a:graphicFrameLocks noChangeAspect="1"/>
          </p:cNvGraphicFramePr>
          <p:nvPr/>
        </p:nvGraphicFramePr>
        <p:xfrm>
          <a:off x="1555750" y="5230813"/>
          <a:ext cx="3657600" cy="484187"/>
        </p:xfrm>
        <a:graphic>
          <a:graphicData uri="http://schemas.openxmlformats.org/presentationml/2006/ole">
            <mc:AlternateContent xmlns:mc="http://schemas.openxmlformats.org/markup-compatibility/2006">
              <mc:Choice xmlns:v="urn:schemas-microsoft-com:vml" Requires="v">
                <p:oleObj name="Equation" r:id="rId12" imgW="1828800" imgH="241200" progId="Equation.3">
                  <p:embed/>
                </p:oleObj>
              </mc:Choice>
              <mc:Fallback>
                <p:oleObj name="Equation" r:id="rId12" imgW="1828800" imgH="241200" progId="Equation.3">
                  <p:embed/>
                  <p:pic>
                    <p:nvPicPr>
                      <p:cNvPr id="72717"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55750" y="5230813"/>
                        <a:ext cx="3657600" cy="484187"/>
                      </a:xfrm>
                      <a:prstGeom prst="rect">
                        <a:avLst/>
                      </a:prstGeom>
                      <a:solidFill>
                        <a:srgbClr val="CCFFFF"/>
                      </a:solidFill>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3"/>
          <a:srcRect l="18605"/>
          <a:stretch>
            <a:fillRect/>
          </a:stretch>
        </p:blipFill>
        <p:spPr bwMode="auto">
          <a:xfrm>
            <a:off x="1371600" y="642938"/>
            <a:ext cx="5334000" cy="6027737"/>
          </a:xfrm>
          <a:prstGeom prst="rect">
            <a:avLst/>
          </a:prstGeom>
          <a:noFill/>
          <a:ln w="9525">
            <a:noFill/>
            <a:miter lim="800000"/>
            <a:headEnd/>
            <a:tailEnd/>
          </a:ln>
          <a:effectLst/>
        </p:spPr>
      </p:pic>
      <p:sp>
        <p:nvSpPr>
          <p:cNvPr id="30724" name="Text Box 4"/>
          <p:cNvSpPr txBox="1">
            <a:spLocks noChangeArrowheads="1"/>
          </p:cNvSpPr>
          <p:nvPr/>
        </p:nvSpPr>
        <p:spPr bwMode="auto">
          <a:xfrm>
            <a:off x="6418263" y="6461125"/>
            <a:ext cx="2725737"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sp>
        <p:nvSpPr>
          <p:cNvPr id="30725" name="Text Box 5"/>
          <p:cNvSpPr txBox="1">
            <a:spLocks noChangeArrowheads="1"/>
          </p:cNvSpPr>
          <p:nvPr/>
        </p:nvSpPr>
        <p:spPr bwMode="auto">
          <a:xfrm>
            <a:off x="0" y="4763"/>
            <a:ext cx="9182100"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Sharpening Filtering in the Frequency Domain (cont.)</a:t>
            </a:r>
          </a:p>
        </p:txBody>
      </p:sp>
      <p:sp>
        <p:nvSpPr>
          <p:cNvPr id="30726" name="Text Box 6"/>
          <p:cNvSpPr txBox="1">
            <a:spLocks noChangeArrowheads="1"/>
          </p:cNvSpPr>
          <p:nvPr/>
        </p:nvSpPr>
        <p:spPr bwMode="auto">
          <a:xfrm>
            <a:off x="1066800" y="1981200"/>
            <a:ext cx="336550" cy="457200"/>
          </a:xfrm>
          <a:prstGeom prst="rect">
            <a:avLst/>
          </a:prstGeom>
          <a:solidFill>
            <a:srgbClr val="CCFFFF"/>
          </a:solidFill>
          <a:ln w="9525">
            <a:noFill/>
            <a:miter lim="800000"/>
            <a:headEnd/>
            <a:tailEnd/>
          </a:ln>
          <a:effectLst/>
        </p:spPr>
        <p:txBody>
          <a:bodyPr wrap="none">
            <a:spAutoFit/>
          </a:bodyPr>
          <a:lstStyle/>
          <a:p>
            <a:r>
              <a:rPr lang="en-US" sz="2400" i="1"/>
              <a:t>p</a:t>
            </a:r>
            <a:endParaRPr lang="en-US" sz="2400"/>
          </a:p>
        </p:txBody>
      </p:sp>
      <p:graphicFrame>
        <p:nvGraphicFramePr>
          <p:cNvPr id="30727" name="Object 7"/>
          <p:cNvGraphicFramePr>
            <a:graphicFrameLocks noChangeAspect="1"/>
          </p:cNvGraphicFramePr>
          <p:nvPr/>
        </p:nvGraphicFramePr>
        <p:xfrm>
          <a:off x="6705600" y="2028825"/>
          <a:ext cx="612775" cy="409575"/>
        </p:xfrm>
        <a:graphic>
          <a:graphicData uri="http://schemas.openxmlformats.org/presentationml/2006/ole">
            <mc:AlternateContent xmlns:mc="http://schemas.openxmlformats.org/markup-compatibility/2006">
              <mc:Choice xmlns:v="urn:schemas-microsoft-com:vml" Requires="v">
                <p:oleObj name="Equation" r:id="rId4" imgW="304560" imgH="203040" progId="Equation.3">
                  <p:embed/>
                </p:oleObj>
              </mc:Choice>
              <mc:Fallback>
                <p:oleObj name="Equation" r:id="rId4" imgW="304560" imgH="203040" progId="Equation.3">
                  <p:embed/>
                  <p:pic>
                    <p:nvPicPr>
                      <p:cNvPr id="3072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2028825"/>
                        <a:ext cx="612775" cy="409575"/>
                      </a:xfrm>
                      <a:prstGeom prst="rect">
                        <a:avLst/>
                      </a:prstGeom>
                      <a:solidFill>
                        <a:srgbClr val="FFFF99"/>
                      </a:solidFill>
                    </p:spPr>
                  </p:pic>
                </p:oleObj>
              </mc:Fallback>
            </mc:AlternateContent>
          </a:graphicData>
        </a:graphic>
      </p:graphicFrame>
      <p:graphicFrame>
        <p:nvGraphicFramePr>
          <p:cNvPr id="30728" name="Object 8"/>
          <p:cNvGraphicFramePr>
            <a:graphicFrameLocks noChangeAspect="1"/>
          </p:cNvGraphicFramePr>
          <p:nvPr/>
        </p:nvGraphicFramePr>
        <p:xfrm>
          <a:off x="838200" y="4953000"/>
          <a:ext cx="612775" cy="409575"/>
        </p:xfrm>
        <a:graphic>
          <a:graphicData uri="http://schemas.openxmlformats.org/presentationml/2006/ole">
            <mc:AlternateContent xmlns:mc="http://schemas.openxmlformats.org/markup-compatibility/2006">
              <mc:Choice xmlns:v="urn:schemas-microsoft-com:vml" Requires="v">
                <p:oleObj name="Equation" r:id="rId6" imgW="304560" imgH="203040" progId="Equation.3">
                  <p:embed/>
                </p:oleObj>
              </mc:Choice>
              <mc:Fallback>
                <p:oleObj name="Equation" r:id="rId6" imgW="304560" imgH="203040" progId="Equation.3">
                  <p:embed/>
                  <p:pic>
                    <p:nvPicPr>
                      <p:cNvPr id="3072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953000"/>
                        <a:ext cx="612775" cy="409575"/>
                      </a:xfrm>
                      <a:prstGeom prst="rect">
                        <a:avLst/>
                      </a:prstGeom>
                      <a:solidFill>
                        <a:srgbClr val="FFFF99"/>
                      </a:solidFill>
                    </p:spPr>
                  </p:pic>
                </p:oleObj>
              </mc:Fallback>
            </mc:AlternateContent>
          </a:graphicData>
        </a:graphic>
      </p:graphicFrame>
      <p:graphicFrame>
        <p:nvGraphicFramePr>
          <p:cNvPr id="30729" name="Object 9"/>
          <p:cNvGraphicFramePr>
            <a:graphicFrameLocks noChangeAspect="1"/>
          </p:cNvGraphicFramePr>
          <p:nvPr/>
        </p:nvGraphicFramePr>
        <p:xfrm>
          <a:off x="6705600" y="4975225"/>
          <a:ext cx="1123950" cy="407988"/>
        </p:xfrm>
        <a:graphic>
          <a:graphicData uri="http://schemas.openxmlformats.org/presentationml/2006/ole">
            <mc:AlternateContent xmlns:mc="http://schemas.openxmlformats.org/markup-compatibility/2006">
              <mc:Choice xmlns:v="urn:schemas-microsoft-com:vml" Requires="v">
                <p:oleObj name="Equation" r:id="rId7" imgW="558720" imgH="203040" progId="Equation.3">
                  <p:embed/>
                </p:oleObj>
              </mc:Choice>
              <mc:Fallback>
                <p:oleObj name="Equation" r:id="rId7" imgW="558720" imgH="203040" progId="Equation.3">
                  <p:embed/>
                  <p:pic>
                    <p:nvPicPr>
                      <p:cNvPr id="3072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4975225"/>
                        <a:ext cx="1123950" cy="407988"/>
                      </a:xfrm>
                      <a:prstGeom prst="rect">
                        <a:avLst/>
                      </a:prstGeom>
                      <a:solidFill>
                        <a:srgbClr val="FFFF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0729"/>
                                        </p:tgtEl>
                                        <p:attrNameLst>
                                          <p:attrName>style.visibility</p:attrName>
                                        </p:attrNameLst>
                                      </p:cBhvr>
                                      <p:to>
                                        <p:strVal val="visible"/>
                                      </p:to>
                                    </p:set>
                                    <p:anim calcmode="lin" valueType="num">
                                      <p:cBhvr>
                                        <p:cTn id="7" dur="1000" fill="hold"/>
                                        <p:tgtEl>
                                          <p:spTgt spid="30729"/>
                                        </p:tgtEl>
                                        <p:attrNameLst>
                                          <p:attrName>ppt_w</p:attrName>
                                        </p:attrNameLst>
                                      </p:cBhvr>
                                      <p:tavLst>
                                        <p:tav tm="0">
                                          <p:val>
                                            <p:fltVal val="0"/>
                                          </p:val>
                                        </p:tav>
                                        <p:tav tm="100000">
                                          <p:val>
                                            <p:strVal val="#ppt_w"/>
                                          </p:val>
                                        </p:tav>
                                      </p:tavLst>
                                    </p:anim>
                                    <p:anim calcmode="lin" valueType="num">
                                      <p:cBhvr>
                                        <p:cTn id="8" dur="1000" fill="hold"/>
                                        <p:tgtEl>
                                          <p:spTgt spid="30729"/>
                                        </p:tgtEl>
                                        <p:attrNameLst>
                                          <p:attrName>ppt_h</p:attrName>
                                        </p:attrNameLst>
                                      </p:cBhvr>
                                      <p:tavLst>
                                        <p:tav tm="0">
                                          <p:val>
                                            <p:fltVal val="0"/>
                                          </p:val>
                                        </p:tav>
                                        <p:tav tm="100000">
                                          <p:val>
                                            <p:strVal val="#ppt_h"/>
                                          </p:val>
                                        </p:tav>
                                      </p:tavLst>
                                    </p:anim>
                                    <p:anim calcmode="lin" valueType="num">
                                      <p:cBhvr>
                                        <p:cTn id="9" dur="1000" fill="hold"/>
                                        <p:tgtEl>
                                          <p:spTgt spid="3072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729"/>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p:cNvPicPr>
            <a:picLocks noChangeAspect="1" noChangeArrowheads="1"/>
          </p:cNvPicPr>
          <p:nvPr/>
        </p:nvPicPr>
        <p:blipFill>
          <a:blip r:embed="rId2"/>
          <a:srcRect l="19626"/>
          <a:stretch>
            <a:fillRect/>
          </a:stretch>
        </p:blipFill>
        <p:spPr bwMode="auto">
          <a:xfrm>
            <a:off x="1295400" y="674688"/>
            <a:ext cx="6553200" cy="6038850"/>
          </a:xfrm>
          <a:prstGeom prst="rect">
            <a:avLst/>
          </a:prstGeom>
          <a:noFill/>
          <a:ln w="9525">
            <a:noFill/>
            <a:miter lim="800000"/>
            <a:headEnd/>
            <a:tailEnd/>
          </a:ln>
          <a:effectLst/>
        </p:spPr>
      </p:pic>
      <p:sp>
        <p:nvSpPr>
          <p:cNvPr id="31748" name="Text Box 4"/>
          <p:cNvSpPr txBox="1">
            <a:spLocks noChangeArrowheads="1"/>
          </p:cNvSpPr>
          <p:nvPr/>
        </p:nvSpPr>
        <p:spPr bwMode="auto">
          <a:xfrm>
            <a:off x="6418263" y="6461125"/>
            <a:ext cx="2725737" cy="396875"/>
          </a:xfrm>
          <a:prstGeom prst="rect">
            <a:avLst/>
          </a:prstGeom>
          <a:noFill/>
          <a:ln w="9525">
            <a:noFill/>
            <a:miter lim="800000"/>
            <a:headEnd/>
            <a:tailEnd/>
          </a:ln>
          <a:effectLst/>
        </p:spPr>
        <p:txBody>
          <a:bodyPr wrap="none">
            <a:spAutoFit/>
          </a:bodyPr>
          <a:lstStyle/>
          <a:p>
            <a:r>
              <a:rPr lang="en-US" sz="1000"/>
              <a:t>(Images from Rafael C. Gonzalez and Richard E. </a:t>
            </a:r>
          </a:p>
          <a:p>
            <a:r>
              <a:rPr lang="en-US" sz="1000"/>
              <a:t>Wood, Digital Image Processing, 2</a:t>
            </a:r>
            <a:r>
              <a:rPr lang="en-US" sz="1000" baseline="30000"/>
              <a:t>nd</a:t>
            </a:r>
            <a:r>
              <a:rPr lang="en-US" sz="1000"/>
              <a:t> Edition.</a:t>
            </a:r>
          </a:p>
        </p:txBody>
      </p:sp>
      <p:sp>
        <p:nvSpPr>
          <p:cNvPr id="31750" name="Text Box 6"/>
          <p:cNvSpPr txBox="1">
            <a:spLocks noChangeArrowheads="1"/>
          </p:cNvSpPr>
          <p:nvPr/>
        </p:nvSpPr>
        <p:spPr bwMode="auto">
          <a:xfrm>
            <a:off x="0" y="4763"/>
            <a:ext cx="9182100" cy="519112"/>
          </a:xfrm>
          <a:prstGeom prst="rect">
            <a:avLst/>
          </a:prstGeom>
          <a:noFill/>
          <a:ln w="9525">
            <a:noFill/>
            <a:miter lim="800000"/>
            <a:headEnd/>
            <a:tailEnd/>
          </a:ln>
          <a:effectLst/>
        </p:spPr>
        <p:txBody>
          <a:bodyPr wrap="none">
            <a:spAutoFit/>
          </a:bodyPr>
          <a:lstStyle/>
          <a:p>
            <a:r>
              <a:rPr lang="en-US" sz="2800" b="1" i="1">
                <a:solidFill>
                  <a:schemeClr val="accent2"/>
                </a:solidFill>
                <a:effectLst>
                  <a:outerShdw blurRad="38100" dist="38100" dir="2700000" algn="tl">
                    <a:srgbClr val="C0C0C0"/>
                  </a:outerShdw>
                </a:effectLst>
                <a:latin typeface="Arial" pitchFamily="34" charset="0"/>
                <a:cs typeface="Arial" pitchFamily="34" charset="0"/>
              </a:rPr>
              <a:t>Sharpening Filtering in the Frequency Domain (cont.)</a:t>
            </a:r>
          </a:p>
        </p:txBody>
      </p:sp>
      <p:graphicFrame>
        <p:nvGraphicFramePr>
          <p:cNvPr id="31751" name="Object 7"/>
          <p:cNvGraphicFramePr>
            <a:graphicFrameLocks noChangeAspect="1"/>
          </p:cNvGraphicFramePr>
          <p:nvPr/>
        </p:nvGraphicFramePr>
        <p:xfrm>
          <a:off x="2743200" y="523875"/>
          <a:ext cx="4470400" cy="484188"/>
        </p:xfrm>
        <a:graphic>
          <a:graphicData uri="http://schemas.openxmlformats.org/presentationml/2006/ole">
            <mc:AlternateContent xmlns:mc="http://schemas.openxmlformats.org/markup-compatibility/2006">
              <mc:Choice xmlns:v="urn:schemas-microsoft-com:vml" Requires="v">
                <p:oleObj name="Equation" r:id="rId3" imgW="2234880" imgH="241200" progId="Equation.3">
                  <p:embed/>
                </p:oleObj>
              </mc:Choice>
              <mc:Fallback>
                <p:oleObj name="Equation" r:id="rId3" imgW="2234880" imgH="241200" progId="Equation.3">
                  <p:embed/>
                  <p:pic>
                    <p:nvPicPr>
                      <p:cNvPr id="317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523875"/>
                        <a:ext cx="4470400" cy="484188"/>
                      </a:xfrm>
                      <a:prstGeom prst="rect">
                        <a:avLst/>
                      </a:prstGeom>
                      <a:solidFill>
                        <a:srgbClr val="FFFF99"/>
                      </a:solidFill>
                    </p:spPr>
                  </p:pic>
                </p:oleObj>
              </mc:Fallback>
            </mc:AlternateContent>
          </a:graphicData>
        </a:graphic>
      </p:graphicFrame>
      <p:graphicFrame>
        <p:nvGraphicFramePr>
          <p:cNvPr id="31752" name="Object 8"/>
          <p:cNvGraphicFramePr>
            <a:graphicFrameLocks noChangeAspect="1"/>
          </p:cNvGraphicFramePr>
          <p:nvPr/>
        </p:nvGraphicFramePr>
        <p:xfrm>
          <a:off x="7613650" y="1978025"/>
          <a:ext cx="1301750" cy="511175"/>
        </p:xfrm>
        <a:graphic>
          <a:graphicData uri="http://schemas.openxmlformats.org/presentationml/2006/ole">
            <mc:AlternateContent xmlns:mc="http://schemas.openxmlformats.org/markup-compatibility/2006">
              <mc:Choice xmlns:v="urn:schemas-microsoft-com:vml" Requires="v">
                <p:oleObj name="Equation" r:id="rId5" imgW="647640" imgH="253800" progId="Equation.3">
                  <p:embed/>
                </p:oleObj>
              </mc:Choice>
              <mc:Fallback>
                <p:oleObj name="Equation" r:id="rId5" imgW="647640" imgH="253800" progId="Equation.3">
                  <p:embed/>
                  <p:pic>
                    <p:nvPicPr>
                      <p:cNvPr id="3175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650" y="1978025"/>
                        <a:ext cx="1301750" cy="511175"/>
                      </a:xfrm>
                      <a:prstGeom prst="rect">
                        <a:avLst/>
                      </a:prstGeom>
                      <a:solidFill>
                        <a:srgbClr val="FFFF99"/>
                      </a:solidFill>
                    </p:spPr>
                  </p:pic>
                </p:oleObj>
              </mc:Fallback>
            </mc:AlternateContent>
          </a:graphicData>
        </a:graphic>
      </p:graphicFrame>
      <p:sp>
        <p:nvSpPr>
          <p:cNvPr id="31753" name="Text Box 9"/>
          <p:cNvSpPr txBox="1">
            <a:spLocks noChangeArrowheads="1"/>
          </p:cNvSpPr>
          <p:nvPr/>
        </p:nvSpPr>
        <p:spPr bwMode="auto">
          <a:xfrm>
            <a:off x="914400" y="1981200"/>
            <a:ext cx="268288" cy="457200"/>
          </a:xfrm>
          <a:prstGeom prst="rect">
            <a:avLst/>
          </a:prstGeom>
          <a:solidFill>
            <a:srgbClr val="CCFFFF"/>
          </a:solidFill>
          <a:ln w="9525">
            <a:noFill/>
            <a:miter lim="800000"/>
            <a:headEnd/>
            <a:tailEnd/>
          </a:ln>
          <a:effectLst/>
        </p:spPr>
        <p:txBody>
          <a:bodyPr wrap="none">
            <a:spAutoFit/>
          </a:bodyPr>
          <a:lstStyle/>
          <a:p>
            <a:r>
              <a:rPr lang="en-US" sz="2400" i="1"/>
              <a:t>f</a:t>
            </a:r>
            <a:endParaRPr lang="en-US" sz="2400"/>
          </a:p>
        </p:txBody>
      </p:sp>
      <p:sp>
        <p:nvSpPr>
          <p:cNvPr id="31755" name="Text Box 11"/>
          <p:cNvSpPr txBox="1">
            <a:spLocks noChangeArrowheads="1"/>
          </p:cNvSpPr>
          <p:nvPr/>
        </p:nvSpPr>
        <p:spPr bwMode="auto">
          <a:xfrm>
            <a:off x="365125" y="4765675"/>
            <a:ext cx="846138" cy="457200"/>
          </a:xfrm>
          <a:prstGeom prst="rect">
            <a:avLst/>
          </a:prstGeom>
          <a:solidFill>
            <a:srgbClr val="FFFF99"/>
          </a:solidFill>
          <a:ln w="9525">
            <a:noFill/>
            <a:miter lim="800000"/>
            <a:headEnd/>
            <a:tailEnd/>
          </a:ln>
          <a:effectLst/>
        </p:spPr>
        <p:txBody>
          <a:bodyPr wrap="none">
            <a:spAutoFit/>
          </a:bodyPr>
          <a:lstStyle/>
          <a:p>
            <a:r>
              <a:rPr lang="en-US" sz="2400" i="1"/>
              <a:t>A</a:t>
            </a:r>
            <a:r>
              <a:rPr lang="en-US" sz="2400"/>
              <a:t> = 2</a:t>
            </a:r>
            <a:endParaRPr lang="th-TH" sz="2400"/>
          </a:p>
        </p:txBody>
      </p:sp>
      <p:sp>
        <p:nvSpPr>
          <p:cNvPr id="31756" name="Text Box 12"/>
          <p:cNvSpPr txBox="1">
            <a:spLocks noChangeArrowheads="1"/>
          </p:cNvSpPr>
          <p:nvPr/>
        </p:nvSpPr>
        <p:spPr bwMode="auto">
          <a:xfrm>
            <a:off x="7848600" y="4918075"/>
            <a:ext cx="1074738" cy="457200"/>
          </a:xfrm>
          <a:prstGeom prst="rect">
            <a:avLst/>
          </a:prstGeom>
          <a:solidFill>
            <a:srgbClr val="FFFF99"/>
          </a:solidFill>
          <a:ln w="9525">
            <a:noFill/>
            <a:miter lim="800000"/>
            <a:headEnd/>
            <a:tailEnd/>
          </a:ln>
          <a:effectLst/>
        </p:spPr>
        <p:txBody>
          <a:bodyPr wrap="none">
            <a:spAutoFit/>
          </a:bodyPr>
          <a:lstStyle/>
          <a:p>
            <a:r>
              <a:rPr lang="en-US" sz="2400" i="1"/>
              <a:t>A</a:t>
            </a:r>
            <a:r>
              <a:rPr lang="en-US" sz="2400"/>
              <a:t> = 2.7</a:t>
            </a:r>
            <a:endParaRPr lang="th-TH"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0737CEEB-EB20-48BF-93EB-0654820CDE94}" type="slidenum">
              <a:rPr lang="en-US"/>
              <a:pPr/>
              <a:t>25</a:t>
            </a:fld>
            <a:endParaRPr lang="en-US"/>
          </a:p>
        </p:txBody>
      </p:sp>
      <p:sp>
        <p:nvSpPr>
          <p:cNvPr id="399362" name="Rectangle 2"/>
          <p:cNvSpPr>
            <a:spLocks noGrp="1" noChangeArrowheads="1"/>
          </p:cNvSpPr>
          <p:nvPr>
            <p:ph type="body" sz="half" idx="1"/>
          </p:nvPr>
        </p:nvSpPr>
        <p:spPr>
          <a:xfrm>
            <a:off x="0" y="0"/>
            <a:ext cx="2971800" cy="6858000"/>
          </a:xfrm>
          <a:solidFill>
            <a:schemeClr val="accent1">
              <a:lumMod val="40000"/>
              <a:lumOff val="60000"/>
            </a:schemeClr>
          </a:solidFill>
          <a:ln>
            <a:solidFill>
              <a:schemeClr val="tx1"/>
            </a:solidFill>
            <a:miter lim="800000"/>
            <a:headEnd/>
            <a:tailEnd/>
          </a:ln>
        </p:spPr>
        <p:txBody>
          <a:bodyPr/>
          <a:lstStyle/>
          <a:p>
            <a:pPr eaLnBrk="1" hangingPunct="1">
              <a:buFont typeface="Wingdings" charset="0"/>
              <a:buChar char="¬"/>
              <a:defRPr/>
            </a:pPr>
            <a:r>
              <a:rPr lang="en-US" sz="2400" u="sng" dirty="0">
                <a:ea typeface="+mn-ea"/>
              </a:rPr>
              <a:t>Point processing</a:t>
            </a:r>
          </a:p>
          <a:p>
            <a:pPr eaLnBrk="1" hangingPunct="1">
              <a:buFont typeface="Wingdings" charset="0"/>
              <a:buChar char="¬"/>
              <a:defRPr/>
            </a:pPr>
            <a:endParaRPr lang="en-US" sz="2000" dirty="0">
              <a:ea typeface="+mn-ea"/>
            </a:endParaRPr>
          </a:p>
          <a:p>
            <a:pPr eaLnBrk="1" hangingPunct="1">
              <a:buFont typeface="Wingdings" charset="0"/>
              <a:buChar char="¬"/>
              <a:defRPr/>
            </a:pPr>
            <a:endParaRPr lang="en-US" sz="1000" dirty="0">
              <a:ea typeface="+mn-ea"/>
            </a:endParaRPr>
          </a:p>
          <a:p>
            <a:pPr eaLnBrk="1" hangingPunct="1">
              <a:buFont typeface="Wingdings" charset="0"/>
              <a:buChar char="¬"/>
              <a:defRPr/>
            </a:pPr>
            <a:r>
              <a:rPr lang="en-US" sz="2000" dirty="0">
                <a:ea typeface="+mn-ea"/>
              </a:rPr>
              <a:t>Simple gray level transformations</a:t>
            </a:r>
          </a:p>
          <a:p>
            <a:pPr lvl="1" eaLnBrk="1" hangingPunct="1">
              <a:defRPr/>
            </a:pPr>
            <a:r>
              <a:rPr lang="en-US" sz="1800" dirty="0">
                <a:ea typeface="+mn-ea"/>
              </a:rPr>
              <a:t>Image negatives</a:t>
            </a:r>
          </a:p>
          <a:p>
            <a:pPr lvl="1" eaLnBrk="1" hangingPunct="1">
              <a:defRPr/>
            </a:pPr>
            <a:r>
              <a:rPr lang="en-US" sz="1800" dirty="0">
                <a:ea typeface="+mn-ea"/>
              </a:rPr>
              <a:t>Log transformations</a:t>
            </a:r>
          </a:p>
          <a:p>
            <a:pPr lvl="1" eaLnBrk="1" hangingPunct="1">
              <a:defRPr/>
            </a:pPr>
            <a:r>
              <a:rPr lang="en-US" sz="1800" dirty="0">
                <a:ea typeface="+mn-ea"/>
              </a:rPr>
              <a:t>Power-law transformations</a:t>
            </a:r>
          </a:p>
          <a:p>
            <a:pPr lvl="1" eaLnBrk="1" hangingPunct="1">
              <a:defRPr/>
            </a:pPr>
            <a:r>
              <a:rPr lang="en-US" sz="1800" dirty="0">
                <a:ea typeface="+mn-ea"/>
              </a:rPr>
              <a:t>Contrast stretching</a:t>
            </a:r>
          </a:p>
          <a:p>
            <a:pPr lvl="1" eaLnBrk="1" hangingPunct="1">
              <a:defRPr/>
            </a:pPr>
            <a:r>
              <a:rPr lang="en-US" sz="1800" dirty="0">
                <a:ea typeface="+mn-ea"/>
              </a:rPr>
              <a:t>Gray-level slicing</a:t>
            </a:r>
          </a:p>
          <a:p>
            <a:pPr lvl="1" eaLnBrk="1" hangingPunct="1">
              <a:defRPr/>
            </a:pPr>
            <a:r>
              <a:rPr lang="en-US" sz="1800" dirty="0">
                <a:ea typeface="+mn-ea"/>
              </a:rPr>
              <a:t>Bit-plane slicing</a:t>
            </a:r>
          </a:p>
          <a:p>
            <a:pPr eaLnBrk="1" hangingPunct="1">
              <a:buFont typeface="Wingdings" charset="0"/>
              <a:buChar char="¬"/>
              <a:defRPr/>
            </a:pPr>
            <a:r>
              <a:rPr lang="en-US" sz="2000" dirty="0">
                <a:ea typeface="+mn-ea"/>
              </a:rPr>
              <a:t>Histogram processing</a:t>
            </a:r>
          </a:p>
          <a:p>
            <a:pPr lvl="1" eaLnBrk="1" hangingPunct="1">
              <a:defRPr/>
            </a:pPr>
            <a:r>
              <a:rPr lang="en-US" sz="1800" dirty="0">
                <a:ea typeface="+mn-ea"/>
              </a:rPr>
              <a:t>Histogram equalization</a:t>
            </a:r>
          </a:p>
          <a:p>
            <a:pPr lvl="1" eaLnBrk="1" hangingPunct="1">
              <a:defRPr/>
            </a:pPr>
            <a:r>
              <a:rPr lang="en-US" sz="1800" dirty="0">
                <a:ea typeface="+mn-ea"/>
              </a:rPr>
              <a:t>*Histogram matching (specification)</a:t>
            </a:r>
          </a:p>
          <a:p>
            <a:pPr eaLnBrk="1" hangingPunct="1">
              <a:buFont typeface="Wingdings" charset="0"/>
              <a:buChar char="¬"/>
              <a:defRPr/>
            </a:pPr>
            <a:r>
              <a:rPr lang="en-US" sz="2000" dirty="0">
                <a:ea typeface="+mn-ea"/>
              </a:rPr>
              <a:t>Arithmetic/logic operations</a:t>
            </a:r>
          </a:p>
          <a:p>
            <a:pPr lvl="1" eaLnBrk="1" hangingPunct="1">
              <a:defRPr/>
            </a:pPr>
            <a:r>
              <a:rPr lang="en-US" sz="1800" dirty="0">
                <a:ea typeface="+mn-ea"/>
              </a:rPr>
              <a:t>Image averaging</a:t>
            </a:r>
          </a:p>
        </p:txBody>
      </p:sp>
      <p:sp>
        <p:nvSpPr>
          <p:cNvPr id="399363" name="Rectangle 3"/>
          <p:cNvSpPr>
            <a:spLocks noGrp="1" noChangeArrowheads="1"/>
          </p:cNvSpPr>
          <p:nvPr>
            <p:ph type="body" sz="half" idx="2"/>
          </p:nvPr>
        </p:nvSpPr>
        <p:spPr>
          <a:xfrm>
            <a:off x="3048000" y="0"/>
            <a:ext cx="3009900" cy="6858000"/>
          </a:xfrm>
          <a:solidFill>
            <a:schemeClr val="tx2">
              <a:lumMod val="20000"/>
              <a:lumOff val="80000"/>
            </a:schemeClr>
          </a:solidFill>
          <a:ln>
            <a:solidFill>
              <a:schemeClr val="tx2">
                <a:lumMod val="40000"/>
                <a:lumOff val="60000"/>
              </a:schemeClr>
            </a:solidFill>
            <a:miter lim="800000"/>
            <a:headEnd/>
            <a:tailEnd/>
          </a:ln>
        </p:spPr>
        <p:txBody>
          <a:bodyPr/>
          <a:lstStyle/>
          <a:p>
            <a:pPr eaLnBrk="1" hangingPunct="1">
              <a:buFont typeface="Wingdings" charset="0"/>
              <a:buChar char="¬"/>
              <a:defRPr/>
            </a:pPr>
            <a:r>
              <a:rPr lang="en-US" sz="2400" u="sng" dirty="0">
                <a:ea typeface="+mn-ea"/>
              </a:rPr>
              <a:t>Mask processing</a:t>
            </a:r>
            <a:r>
              <a:rPr lang="en-US" dirty="0">
                <a:ea typeface="+mn-ea"/>
              </a:rPr>
              <a:t> </a:t>
            </a:r>
            <a:r>
              <a:rPr lang="en-US" sz="2400" dirty="0">
                <a:ea typeface="+mn-ea"/>
              </a:rPr>
              <a:t>(spatial filters)</a:t>
            </a:r>
          </a:p>
          <a:p>
            <a:pPr eaLnBrk="1" hangingPunct="1">
              <a:buFont typeface="Wingdings" charset="0"/>
              <a:buChar char="¬"/>
              <a:defRPr/>
            </a:pPr>
            <a:endParaRPr lang="en-US" sz="900" dirty="0">
              <a:ea typeface="+mn-ea"/>
            </a:endParaRPr>
          </a:p>
          <a:p>
            <a:pPr eaLnBrk="1" hangingPunct="1">
              <a:buFont typeface="Wingdings" charset="0"/>
              <a:buChar char="¬"/>
              <a:defRPr/>
            </a:pPr>
            <a:r>
              <a:rPr lang="en-US" sz="2000" dirty="0">
                <a:ea typeface="+mn-ea"/>
              </a:rPr>
              <a:t>Smoothing filters (blur details)</a:t>
            </a:r>
          </a:p>
          <a:p>
            <a:pPr lvl="1" eaLnBrk="1" hangingPunct="1">
              <a:defRPr/>
            </a:pPr>
            <a:r>
              <a:rPr lang="en-US" sz="1800" dirty="0">
                <a:ea typeface="+mn-ea"/>
              </a:rPr>
              <a:t>Average, weighted average</a:t>
            </a:r>
          </a:p>
          <a:p>
            <a:pPr lvl="1" eaLnBrk="1" hangingPunct="1">
              <a:defRPr/>
            </a:pPr>
            <a:r>
              <a:rPr lang="en-US" sz="1800" dirty="0">
                <a:ea typeface="+mn-ea"/>
              </a:rPr>
              <a:t>Order statistics (e.g. median)</a:t>
            </a:r>
          </a:p>
          <a:p>
            <a:pPr lvl="1" eaLnBrk="1" hangingPunct="1">
              <a:defRPr/>
            </a:pPr>
            <a:endParaRPr lang="en-US" sz="1800" dirty="0">
              <a:ea typeface="+mn-ea"/>
            </a:endParaRPr>
          </a:p>
          <a:p>
            <a:pPr eaLnBrk="1" hangingPunct="1">
              <a:buFont typeface="Wingdings" charset="0"/>
              <a:buChar char="¬"/>
              <a:defRPr/>
            </a:pPr>
            <a:r>
              <a:rPr lang="en-US" sz="2000" dirty="0">
                <a:ea typeface="+mn-ea"/>
              </a:rPr>
              <a:t>Sharpening filters (highlight details)</a:t>
            </a:r>
          </a:p>
          <a:p>
            <a:pPr lvl="1" eaLnBrk="1" hangingPunct="1">
              <a:defRPr/>
            </a:pPr>
            <a:r>
              <a:rPr lang="en-US" sz="1800" dirty="0" err="1">
                <a:ea typeface="+mn-ea"/>
              </a:rPr>
              <a:t>Unsharp</a:t>
            </a:r>
            <a:r>
              <a:rPr lang="en-US" sz="1800" dirty="0">
                <a:ea typeface="+mn-ea"/>
              </a:rPr>
              <a:t> masking</a:t>
            </a:r>
          </a:p>
          <a:p>
            <a:pPr lvl="1" eaLnBrk="1" hangingPunct="1">
              <a:defRPr/>
            </a:pPr>
            <a:r>
              <a:rPr lang="en-US" sz="1800" dirty="0">
                <a:ea typeface="+mn-ea"/>
              </a:rPr>
              <a:t>High-boost filters</a:t>
            </a:r>
          </a:p>
          <a:p>
            <a:pPr lvl="1" eaLnBrk="1" hangingPunct="1">
              <a:defRPr/>
            </a:pPr>
            <a:r>
              <a:rPr lang="en-US" sz="1800" dirty="0">
                <a:ea typeface="+mn-ea"/>
              </a:rPr>
              <a:t>Derivative filters</a:t>
            </a:r>
          </a:p>
          <a:p>
            <a:pPr lvl="2" eaLnBrk="1" hangingPunct="1">
              <a:defRPr/>
            </a:pPr>
            <a:r>
              <a:rPr lang="en-US" sz="1600" dirty="0">
                <a:ea typeface="+mn-ea"/>
              </a:rPr>
              <a:t>The </a:t>
            </a:r>
            <a:r>
              <a:rPr lang="en-US" sz="1600" dirty="0" err="1">
                <a:ea typeface="+mn-ea"/>
              </a:rPr>
              <a:t>Laplacian</a:t>
            </a:r>
            <a:endParaRPr lang="en-US" sz="1600" dirty="0">
              <a:ea typeface="+mn-ea"/>
            </a:endParaRPr>
          </a:p>
          <a:p>
            <a:pPr lvl="2" eaLnBrk="1" hangingPunct="1">
              <a:defRPr/>
            </a:pPr>
            <a:r>
              <a:rPr lang="en-US" sz="1600" dirty="0">
                <a:ea typeface="+mn-ea"/>
              </a:rPr>
              <a:t>The Gradient</a:t>
            </a:r>
          </a:p>
        </p:txBody>
      </p:sp>
      <p:sp>
        <p:nvSpPr>
          <p:cNvPr id="399364" name="Rectangle 4"/>
          <p:cNvSpPr>
            <a:spLocks noChangeArrowheads="1"/>
          </p:cNvSpPr>
          <p:nvPr/>
        </p:nvSpPr>
        <p:spPr bwMode="auto">
          <a:xfrm>
            <a:off x="6134100" y="0"/>
            <a:ext cx="3009900" cy="6858000"/>
          </a:xfrm>
          <a:prstGeom prst="rect">
            <a:avLst/>
          </a:prstGeom>
          <a:solidFill>
            <a:schemeClr val="tx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defRPr/>
            </a:pPr>
            <a:r>
              <a:rPr lang="en-US" sz="1800" u="sng" dirty="0">
                <a:latin typeface="Arial" charset="0"/>
                <a:ea typeface="ＭＳ Ｐゴシック" charset="0"/>
              </a:rPr>
              <a:t>Frequency domain filters</a:t>
            </a:r>
            <a:endParaRPr lang="en-US" sz="1800" dirty="0">
              <a:latin typeface="Arial" charset="0"/>
              <a:ea typeface="ＭＳ Ｐゴシック" charset="0"/>
            </a:endParaRPr>
          </a:p>
          <a:p>
            <a:pPr marL="342900" indent="-342900">
              <a:spcBef>
                <a:spcPct val="20000"/>
              </a:spcBef>
              <a:buFontTx/>
              <a:buChar char="•"/>
              <a:defRPr/>
            </a:pPr>
            <a:endParaRPr lang="en-US" sz="800" dirty="0">
              <a:latin typeface="Arial" charset="0"/>
              <a:ea typeface="ＭＳ Ｐゴシック" charset="0"/>
            </a:endParaRPr>
          </a:p>
          <a:p>
            <a:pPr marL="342900" indent="-342900">
              <a:spcBef>
                <a:spcPct val="20000"/>
              </a:spcBef>
              <a:buFontTx/>
              <a:buChar char="•"/>
              <a:defRPr/>
            </a:pPr>
            <a:endParaRPr lang="en-US" sz="800" dirty="0">
              <a:latin typeface="Arial" charset="0"/>
              <a:ea typeface="ＭＳ Ｐゴシック" charset="0"/>
            </a:endParaRPr>
          </a:p>
          <a:p>
            <a:pPr marL="342900" indent="-342900">
              <a:spcBef>
                <a:spcPct val="20000"/>
              </a:spcBef>
              <a:buFontTx/>
              <a:buChar char="•"/>
              <a:defRPr/>
            </a:pPr>
            <a:endParaRPr lang="en-US" sz="800" dirty="0">
              <a:latin typeface="Arial" charset="0"/>
              <a:ea typeface="ＭＳ Ｐゴシック" charset="0"/>
            </a:endParaRPr>
          </a:p>
          <a:p>
            <a:pPr marL="342900" indent="-342900">
              <a:spcBef>
                <a:spcPct val="20000"/>
              </a:spcBef>
              <a:buFontTx/>
              <a:buChar char="•"/>
              <a:defRPr/>
            </a:pPr>
            <a:r>
              <a:rPr lang="en-US" sz="1600" dirty="0">
                <a:latin typeface="Arial" charset="0"/>
                <a:ea typeface="ＭＳ Ｐゴシック" charset="0"/>
              </a:rPr>
              <a:t>Smoothing filters (blur details)</a:t>
            </a:r>
          </a:p>
          <a:p>
            <a:pPr marL="742950" lvl="1" indent="-285750">
              <a:spcBef>
                <a:spcPct val="20000"/>
              </a:spcBef>
              <a:buFontTx/>
              <a:buChar char="•"/>
              <a:defRPr/>
            </a:pPr>
            <a:r>
              <a:rPr lang="en-US" sz="1400" dirty="0">
                <a:latin typeface="Arial" charset="0"/>
                <a:ea typeface="ＭＳ Ｐゴシック" charset="0"/>
              </a:rPr>
              <a:t>Ideal </a:t>
            </a:r>
            <a:r>
              <a:rPr lang="en-US" sz="1400" dirty="0" err="1">
                <a:latin typeface="Arial" charset="0"/>
                <a:ea typeface="ＭＳ Ｐゴシック" charset="0"/>
              </a:rPr>
              <a:t>lowpass</a:t>
            </a:r>
            <a:r>
              <a:rPr lang="en-US" sz="1400" dirty="0">
                <a:latin typeface="Arial" charset="0"/>
                <a:ea typeface="ＭＳ Ｐゴシック" charset="0"/>
              </a:rPr>
              <a:t> filter</a:t>
            </a:r>
          </a:p>
          <a:p>
            <a:pPr marL="742950" lvl="1" indent="-285750">
              <a:spcBef>
                <a:spcPct val="20000"/>
              </a:spcBef>
              <a:buFontTx/>
              <a:buChar char="•"/>
              <a:defRPr/>
            </a:pPr>
            <a:r>
              <a:rPr lang="en-US" sz="1400" dirty="0">
                <a:latin typeface="Arial" charset="0"/>
                <a:ea typeface="ＭＳ Ｐゴシック" charset="0"/>
              </a:rPr>
              <a:t>Butterworth </a:t>
            </a:r>
            <a:r>
              <a:rPr lang="en-US" sz="1400" dirty="0" err="1">
                <a:latin typeface="Arial" charset="0"/>
                <a:ea typeface="ＭＳ Ｐゴシック" charset="0"/>
              </a:rPr>
              <a:t>lowpass</a:t>
            </a:r>
            <a:endParaRPr lang="en-US" sz="1400" dirty="0">
              <a:latin typeface="Arial" charset="0"/>
              <a:ea typeface="ＭＳ Ｐゴシック" charset="0"/>
            </a:endParaRPr>
          </a:p>
          <a:p>
            <a:pPr marL="742950" lvl="1" indent="-285750">
              <a:spcBef>
                <a:spcPct val="20000"/>
              </a:spcBef>
              <a:buFontTx/>
              <a:buChar char="•"/>
              <a:defRPr/>
            </a:pPr>
            <a:r>
              <a:rPr lang="en-US" sz="1400" dirty="0">
                <a:latin typeface="Arial" charset="0"/>
                <a:ea typeface="ＭＳ Ｐゴシック" charset="0"/>
              </a:rPr>
              <a:t>Gaussian </a:t>
            </a:r>
            <a:r>
              <a:rPr lang="en-US" sz="1400" dirty="0" err="1">
                <a:latin typeface="Arial" charset="0"/>
                <a:ea typeface="ＭＳ Ｐゴシック" charset="0"/>
              </a:rPr>
              <a:t>lowpass</a:t>
            </a:r>
            <a:r>
              <a:rPr lang="en-US" sz="1400" dirty="0">
                <a:latin typeface="Arial" charset="0"/>
                <a:ea typeface="ＭＳ Ｐゴシック" charset="0"/>
              </a:rPr>
              <a:t> </a:t>
            </a:r>
          </a:p>
          <a:p>
            <a:pPr marL="342900" indent="-342900">
              <a:spcBef>
                <a:spcPct val="20000"/>
              </a:spcBef>
              <a:buFontTx/>
              <a:buChar char="•"/>
              <a:defRPr/>
            </a:pPr>
            <a:r>
              <a:rPr lang="en-US" sz="1600" dirty="0">
                <a:latin typeface="Arial" charset="0"/>
                <a:ea typeface="ＭＳ Ｐゴシック" charset="0"/>
              </a:rPr>
              <a:t>Sharpening filters (highlight details)</a:t>
            </a:r>
          </a:p>
          <a:p>
            <a:pPr marL="742950" lvl="1" indent="-285750">
              <a:spcBef>
                <a:spcPct val="20000"/>
              </a:spcBef>
              <a:buFontTx/>
              <a:buChar char="–"/>
              <a:defRPr/>
            </a:pPr>
            <a:r>
              <a:rPr lang="en-US" sz="1400" dirty="0" err="1">
                <a:latin typeface="Arial" charset="0"/>
                <a:ea typeface="ＭＳ Ｐゴシック" charset="0"/>
              </a:rPr>
              <a:t>Unsharp</a:t>
            </a:r>
            <a:r>
              <a:rPr lang="en-US" sz="1400" dirty="0">
                <a:latin typeface="Arial" charset="0"/>
                <a:ea typeface="ＭＳ Ｐゴシック" charset="0"/>
              </a:rPr>
              <a:t> masking</a:t>
            </a:r>
          </a:p>
          <a:p>
            <a:pPr marL="742950" lvl="1" indent="-285750">
              <a:spcBef>
                <a:spcPct val="20000"/>
              </a:spcBef>
              <a:buFontTx/>
              <a:buChar char="–"/>
              <a:defRPr/>
            </a:pPr>
            <a:r>
              <a:rPr lang="en-US" sz="1400" dirty="0">
                <a:latin typeface="Arial" charset="0"/>
                <a:ea typeface="ＭＳ Ｐゴシック" charset="0"/>
              </a:rPr>
              <a:t>High-boost filters</a:t>
            </a:r>
          </a:p>
          <a:p>
            <a:pPr marL="742950" lvl="1" indent="-285750">
              <a:spcBef>
                <a:spcPct val="20000"/>
              </a:spcBef>
              <a:buFontTx/>
              <a:buChar char="–"/>
              <a:defRPr/>
            </a:pPr>
            <a:r>
              <a:rPr lang="en-US" sz="1400" dirty="0">
                <a:latin typeface="Arial" charset="0"/>
                <a:ea typeface="ＭＳ Ｐゴシック" charset="0"/>
              </a:rPr>
              <a:t>Derivative filters - </a:t>
            </a:r>
            <a:r>
              <a:rPr lang="en-US" sz="1200" dirty="0">
                <a:latin typeface="Arial" charset="0"/>
                <a:ea typeface="ＭＳ Ｐゴシック" charset="0"/>
              </a:rPr>
              <a:t>The </a:t>
            </a:r>
            <a:r>
              <a:rPr lang="en-US" sz="1200" dirty="0" err="1">
                <a:latin typeface="Arial" charset="0"/>
                <a:ea typeface="ＭＳ Ｐゴシック" charset="0"/>
              </a:rPr>
              <a:t>Laplacian</a:t>
            </a:r>
            <a:endParaRPr lang="en-US" sz="1200" dirty="0">
              <a:latin typeface="Arial" charset="0"/>
              <a:ea typeface="ＭＳ Ｐゴシック" charset="0"/>
            </a:endParaRPr>
          </a:p>
          <a:p>
            <a:pPr marL="742950" lvl="1" indent="-285750">
              <a:spcBef>
                <a:spcPct val="20000"/>
              </a:spcBef>
              <a:buFontTx/>
              <a:buChar char="–"/>
              <a:defRPr/>
            </a:pPr>
            <a:r>
              <a:rPr lang="en-US" sz="1400" dirty="0">
                <a:latin typeface="Arial" charset="0"/>
                <a:ea typeface="ＭＳ Ｐゴシック" charset="0"/>
              </a:rPr>
              <a:t>Ideal </a:t>
            </a:r>
            <a:r>
              <a:rPr lang="en-US" sz="1400" dirty="0" err="1">
                <a:latin typeface="Arial" charset="0"/>
                <a:ea typeface="ＭＳ Ｐゴシック" charset="0"/>
              </a:rPr>
              <a:t>highpass</a:t>
            </a:r>
            <a:r>
              <a:rPr lang="en-US" sz="1400" dirty="0">
                <a:latin typeface="Arial" charset="0"/>
                <a:ea typeface="ＭＳ Ｐゴシック" charset="0"/>
              </a:rPr>
              <a:t> filter</a:t>
            </a:r>
          </a:p>
          <a:p>
            <a:pPr marL="742950" lvl="1" indent="-285750">
              <a:spcBef>
                <a:spcPct val="20000"/>
              </a:spcBef>
              <a:buFontTx/>
              <a:buChar char="–"/>
              <a:defRPr/>
            </a:pPr>
            <a:r>
              <a:rPr lang="en-US" sz="1400" dirty="0">
                <a:latin typeface="Arial" charset="0"/>
                <a:ea typeface="ＭＳ Ｐゴシック" charset="0"/>
              </a:rPr>
              <a:t>Butterworth </a:t>
            </a:r>
            <a:r>
              <a:rPr lang="en-US" sz="1400" dirty="0" err="1">
                <a:latin typeface="Arial" charset="0"/>
                <a:ea typeface="ＭＳ Ｐゴシック" charset="0"/>
              </a:rPr>
              <a:t>highpass</a:t>
            </a:r>
            <a:r>
              <a:rPr lang="en-US" sz="1400" dirty="0">
                <a:latin typeface="Arial" charset="0"/>
                <a:ea typeface="ＭＳ Ｐゴシック" charset="0"/>
              </a:rPr>
              <a:t> filter</a:t>
            </a:r>
          </a:p>
          <a:p>
            <a:pPr marL="742950" lvl="1" indent="-285750">
              <a:spcBef>
                <a:spcPct val="20000"/>
              </a:spcBef>
              <a:buFontTx/>
              <a:buChar char="–"/>
              <a:defRPr/>
            </a:pPr>
            <a:r>
              <a:rPr lang="en-US" sz="1400" dirty="0">
                <a:latin typeface="Arial" charset="0"/>
                <a:ea typeface="ＭＳ Ｐゴシック" charset="0"/>
              </a:rPr>
              <a:t>Gaussian </a:t>
            </a:r>
            <a:r>
              <a:rPr lang="en-US" sz="1400" dirty="0" err="1">
                <a:latin typeface="Arial" charset="0"/>
                <a:ea typeface="ＭＳ Ｐゴシック" charset="0"/>
              </a:rPr>
              <a:t>highpass</a:t>
            </a:r>
            <a:r>
              <a:rPr lang="en-US" sz="1400" dirty="0">
                <a:latin typeface="Arial" charset="0"/>
                <a:ea typeface="ＭＳ Ｐゴシック" charset="0"/>
              </a:rPr>
              <a:t> filter</a:t>
            </a:r>
          </a:p>
          <a:p>
            <a:pPr marL="342900" indent="-342900">
              <a:spcBef>
                <a:spcPct val="20000"/>
              </a:spcBef>
              <a:buFontTx/>
              <a:buChar char="•"/>
              <a:defRPr/>
            </a:pPr>
            <a:r>
              <a:rPr lang="en-US" sz="1600" dirty="0" err="1">
                <a:latin typeface="Arial" charset="0"/>
                <a:ea typeface="ＭＳ Ｐゴシック" charset="0"/>
              </a:rPr>
              <a:t>Homomorphic</a:t>
            </a:r>
            <a:r>
              <a:rPr lang="en-US" sz="1600" dirty="0">
                <a:latin typeface="Arial" charset="0"/>
                <a:ea typeface="ＭＳ Ｐゴシック" charset="0"/>
              </a:rPr>
              <a:t> filtering</a:t>
            </a:r>
            <a:endParaRPr lang="en-US" sz="1800" dirty="0">
              <a:latin typeface="Arial" charset="0"/>
              <a:ea typeface="ＭＳ Ｐゴシック"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46038"/>
            <a:ext cx="8229600" cy="944562"/>
          </a:xfrm>
        </p:spPr>
        <p:txBody>
          <a:bodyPr/>
          <a:lstStyle/>
          <a:p>
            <a:r>
              <a:rPr lang="en-US" altLang="en-US" dirty="0"/>
              <a:t>Frequency Domain Methods</a:t>
            </a:r>
          </a:p>
        </p:txBody>
      </p:sp>
      <p:pic>
        <p:nvPicPr>
          <p:cNvPr id="22531" name="Picture 4" descr="crane_p190"/>
          <p:cNvPicPr>
            <a:picLocks noChangeAspect="1" noChangeArrowheads="1"/>
          </p:cNvPicPr>
          <p:nvPr/>
        </p:nvPicPr>
        <p:blipFill>
          <a:blip r:embed="rId3">
            <a:lum bright="-6000"/>
          </a:blip>
          <a:srcRect/>
          <a:stretch>
            <a:fillRect/>
          </a:stretch>
        </p:blipFill>
        <p:spPr bwMode="auto">
          <a:xfrm>
            <a:off x="4114801" y="870944"/>
            <a:ext cx="3810000" cy="5834656"/>
          </a:xfrm>
          <a:prstGeom prst="rect">
            <a:avLst/>
          </a:prstGeom>
          <a:noFill/>
          <a:ln w="9525">
            <a:noFill/>
            <a:miter lim="800000"/>
            <a:headEnd/>
            <a:tailEnd/>
          </a:ln>
        </p:spPr>
      </p:pic>
      <p:pic>
        <p:nvPicPr>
          <p:cNvPr id="22532" name="Picture 5"/>
          <p:cNvPicPr>
            <a:picLocks noGrp="1" noChangeAspect="1" noChangeArrowheads="1"/>
          </p:cNvPicPr>
          <p:nvPr>
            <p:ph type="body" idx="1"/>
          </p:nvPr>
        </p:nvPicPr>
        <p:blipFill>
          <a:blip r:embed="rId4"/>
          <a:srcRect/>
          <a:stretch>
            <a:fillRect/>
          </a:stretch>
        </p:blipFill>
        <p:spPr>
          <a:xfrm>
            <a:off x="930275" y="1371600"/>
            <a:ext cx="2762250" cy="485775"/>
          </a:xfrm>
        </p:spPr>
      </p:pic>
      <p:pic>
        <p:nvPicPr>
          <p:cNvPr id="22533" name="Picture 6"/>
          <p:cNvPicPr>
            <a:picLocks noChangeAspect="1" noChangeArrowheads="1"/>
          </p:cNvPicPr>
          <p:nvPr/>
        </p:nvPicPr>
        <p:blipFill>
          <a:blip r:embed="rId5"/>
          <a:srcRect/>
          <a:stretch>
            <a:fillRect/>
          </a:stretch>
        </p:blipFill>
        <p:spPr bwMode="auto">
          <a:xfrm>
            <a:off x="1143000" y="2971800"/>
            <a:ext cx="2619375" cy="449262"/>
          </a:xfrm>
          <a:prstGeom prst="rect">
            <a:avLst/>
          </a:prstGeom>
          <a:noFill/>
          <a:ln w="12700" cap="sq">
            <a:noFill/>
            <a:miter lim="800000"/>
            <a:headEnd type="none" w="sm" len="sm"/>
            <a:tailEnd type="none" w="sm" len="sm"/>
          </a:ln>
        </p:spPr>
      </p:pic>
      <p:sp>
        <p:nvSpPr>
          <p:cNvPr id="22534" name="AutoShape 7"/>
          <p:cNvSpPr>
            <a:spLocks noChangeArrowheads="1"/>
          </p:cNvSpPr>
          <p:nvPr/>
        </p:nvSpPr>
        <p:spPr bwMode="auto">
          <a:xfrm>
            <a:off x="2133600" y="1905000"/>
            <a:ext cx="457200" cy="925512"/>
          </a:xfrm>
          <a:prstGeom prst="upDownArrow">
            <a:avLst>
              <a:gd name="adj1" fmla="val 50000"/>
              <a:gd name="adj2" fmla="val 73381"/>
            </a:avLst>
          </a:prstGeom>
          <a:solidFill>
            <a:schemeClr val="accent1"/>
          </a:solidFill>
          <a:ln w="12700" cap="sq">
            <a:solidFill>
              <a:schemeClr val="tx1"/>
            </a:solidFill>
            <a:miter lim="800000"/>
            <a:headEnd type="none" w="sm" len="sm"/>
            <a:tailEnd type="none" w="sm" len="sm"/>
          </a:ln>
        </p:spPr>
        <p:txBody>
          <a:bodyPr wrap="none" anchor="ctr"/>
          <a:lstStyle/>
          <a:p>
            <a:endParaRPr lang="en-US" altLang="en-US"/>
          </a:p>
        </p:txBody>
      </p:sp>
      <p:sp>
        <p:nvSpPr>
          <p:cNvPr id="21511" name="TextBox 1"/>
          <p:cNvSpPr txBox="1">
            <a:spLocks noChangeArrowheads="1"/>
          </p:cNvSpPr>
          <p:nvPr/>
        </p:nvSpPr>
        <p:spPr bwMode="auto">
          <a:xfrm>
            <a:off x="304800" y="3733800"/>
            <a:ext cx="3759200" cy="2246769"/>
          </a:xfrm>
          <a:prstGeom prst="rect">
            <a:avLst/>
          </a:prstGeom>
          <a:noFill/>
          <a:ln w="9525">
            <a:noFill/>
            <a:miter lim="800000"/>
            <a:headEnd/>
            <a:tailEnd/>
          </a:ln>
        </p:spPr>
        <p:txBody>
          <a:bodyPr wrap="square">
            <a:spAutoFit/>
          </a:bodyPr>
          <a:lstStyle/>
          <a:p>
            <a:pPr algn="just"/>
            <a:r>
              <a:rPr lang="en-US" altLang="en-US" sz="2000" b="1" dirty="0"/>
              <a:t>Case 1: </a:t>
            </a:r>
            <a:r>
              <a:rPr lang="en-US" altLang="en-US" sz="2000" dirty="0"/>
              <a:t>H(</a:t>
            </a:r>
            <a:r>
              <a:rPr lang="en-US" altLang="en-US" sz="2000" dirty="0" err="1"/>
              <a:t>u,v</a:t>
            </a:r>
            <a:r>
              <a:rPr lang="en-US" altLang="en-US" sz="2000" dirty="0"/>
              <a:t>) is specified directly in the frequency domain.</a:t>
            </a:r>
          </a:p>
          <a:p>
            <a:pPr algn="just"/>
            <a:endParaRPr lang="en-US" altLang="en-US" sz="2000" dirty="0"/>
          </a:p>
          <a:p>
            <a:pPr algn="just"/>
            <a:r>
              <a:rPr lang="en-US" altLang="en-US" sz="2000" b="1" dirty="0"/>
              <a:t>Case 2: </a:t>
            </a:r>
            <a:r>
              <a:rPr lang="en-US" altLang="en-US" sz="2000" dirty="0"/>
              <a:t>H(</a:t>
            </a:r>
            <a:r>
              <a:rPr lang="en-US" altLang="en-US" sz="2000" dirty="0" err="1"/>
              <a:t>u,v</a:t>
            </a:r>
            <a:r>
              <a:rPr lang="en-US" altLang="en-US" sz="2000" dirty="0"/>
              <a:t>) is specified indirectly in the frequency domain by specifying  h(</a:t>
            </a:r>
            <a:r>
              <a:rPr lang="en-US" altLang="en-US" sz="2000" dirty="0" err="1"/>
              <a:t>x,y</a:t>
            </a:r>
            <a:r>
              <a:rPr lang="en-US" altLang="en-US" sz="2000" dirty="0"/>
              <a:t>) in the spatial domain.</a:t>
            </a:r>
          </a:p>
        </p:txBody>
      </p:sp>
      <p:sp>
        <p:nvSpPr>
          <p:cNvPr id="21512" name="TextBox 1"/>
          <p:cNvSpPr txBox="1">
            <a:spLocks noChangeArrowheads="1"/>
          </p:cNvSpPr>
          <p:nvPr/>
        </p:nvSpPr>
        <p:spPr bwMode="auto">
          <a:xfrm>
            <a:off x="7924800" y="2165350"/>
            <a:ext cx="1235075" cy="1568450"/>
          </a:xfrm>
          <a:prstGeom prst="rect">
            <a:avLst/>
          </a:prstGeom>
          <a:noFill/>
          <a:ln w="9525">
            <a:noFill/>
            <a:miter lim="800000"/>
            <a:headEnd/>
            <a:tailEnd/>
          </a:ln>
        </p:spPr>
        <p:txBody>
          <a:bodyPr>
            <a:spAutoFit/>
          </a:bodyPr>
          <a:lstStyle/>
          <a:p>
            <a:r>
              <a:rPr lang="en-US" altLang="en-US" sz="1200" dirty="0"/>
              <a:t>complex multiplication</a:t>
            </a:r>
          </a:p>
          <a:p>
            <a:endParaRPr lang="en-US" altLang="en-US" sz="1200" dirty="0"/>
          </a:p>
          <a:p>
            <a:r>
              <a:rPr lang="en-US" altLang="en-US" sz="1200" dirty="0"/>
              <a:t>Very important:</a:t>
            </a:r>
          </a:p>
          <a:p>
            <a:r>
              <a:rPr lang="en-US" altLang="en-US" sz="1200" dirty="0"/>
              <a:t>the centers of</a:t>
            </a:r>
          </a:p>
          <a:p>
            <a:r>
              <a:rPr lang="en-US" altLang="en-US" sz="1200" dirty="0"/>
              <a:t>F(</a:t>
            </a:r>
            <a:r>
              <a:rPr lang="en-US" altLang="en-US" sz="1200" dirty="0" err="1"/>
              <a:t>u,v</a:t>
            </a:r>
            <a:r>
              <a:rPr lang="en-US" altLang="en-US" sz="1200" dirty="0"/>
              <a:t>) and H(</a:t>
            </a:r>
            <a:r>
              <a:rPr lang="en-US" altLang="en-US" sz="1200" dirty="0" err="1"/>
              <a:t>u,v</a:t>
            </a:r>
            <a:r>
              <a:rPr lang="en-US" altLang="en-US" sz="1200" dirty="0"/>
              <a:t>) must </a:t>
            </a:r>
          </a:p>
          <a:p>
            <a:r>
              <a:rPr lang="en-US" altLang="en-US" sz="1200" dirty="0"/>
              <a:t>coincide!</a:t>
            </a:r>
          </a:p>
        </p:txBody>
      </p:sp>
      <p:sp>
        <p:nvSpPr>
          <p:cNvPr id="21513" name="Left Arrow 1"/>
          <p:cNvSpPr>
            <a:spLocks noChangeArrowheads="1"/>
          </p:cNvSpPr>
          <p:nvPr/>
        </p:nvSpPr>
        <p:spPr bwMode="auto">
          <a:xfrm>
            <a:off x="7620000" y="2590800"/>
            <a:ext cx="354013" cy="306387"/>
          </a:xfrm>
          <a:prstGeom prst="leftArrow">
            <a:avLst>
              <a:gd name="adj1" fmla="val 50000"/>
              <a:gd name="adj2" fmla="val 50053"/>
            </a:avLst>
          </a:prstGeom>
          <a:solidFill>
            <a:schemeClr val="accent1"/>
          </a:solidFill>
          <a:ln w="12700" cap="sq" algn="ctr">
            <a:solidFill>
              <a:schemeClr val="tx1"/>
            </a:solidFill>
            <a:round/>
            <a:headEnd type="none" w="sm" len="sm"/>
            <a:tailEnd type="none" w="sm" len="sm"/>
          </a:ln>
        </p:spPr>
        <p:txBody>
          <a:bodyPr/>
          <a:lstStyle/>
          <a:p>
            <a:endParaRPr lang="en-US" altLang="en-US"/>
          </a:p>
        </p:txBody>
      </p:sp>
      <p:sp>
        <p:nvSpPr>
          <p:cNvPr id="22538" name="Rectangle 1"/>
          <p:cNvSpPr>
            <a:spLocks noChangeArrowheads="1"/>
          </p:cNvSpPr>
          <p:nvPr/>
        </p:nvSpPr>
        <p:spPr bwMode="auto">
          <a:xfrm>
            <a:off x="5570868" y="3352800"/>
            <a:ext cx="753732" cy="369332"/>
          </a:xfrm>
          <a:prstGeom prst="rect">
            <a:avLst/>
          </a:prstGeom>
          <a:noFill/>
          <a:ln w="9525">
            <a:noFill/>
            <a:miter lim="800000"/>
            <a:headEnd/>
            <a:tailEnd/>
          </a:ln>
        </p:spPr>
        <p:txBody>
          <a:bodyPr wrap="none">
            <a:spAutoFit/>
          </a:bodyPr>
          <a:lstStyle/>
          <a:p>
            <a:r>
              <a:rPr lang="en-US" altLang="en-US" sz="1800" dirty="0">
                <a:solidFill>
                  <a:srgbClr val="FF0000"/>
                </a:solidFill>
              </a:rPr>
              <a:t>H(</a:t>
            </a:r>
            <a:r>
              <a:rPr lang="en-US" altLang="en-US" sz="1800" dirty="0" err="1">
                <a:solidFill>
                  <a:srgbClr val="FF0000"/>
                </a:solidFill>
              </a:rPr>
              <a:t>u,v</a:t>
            </a:r>
            <a:r>
              <a:rPr lang="en-US" altLang="en-US" sz="1800" dirty="0">
                <a:solidFill>
                  <a:srgbClr val="FF0000"/>
                </a:solidFill>
              </a:rPr>
              <a:t>)</a:t>
            </a:r>
          </a:p>
        </p:txBody>
      </p:sp>
      <p:sp>
        <p:nvSpPr>
          <p:cNvPr id="22539" name="Rectangle 10"/>
          <p:cNvSpPr>
            <a:spLocks noChangeArrowheads="1"/>
          </p:cNvSpPr>
          <p:nvPr/>
        </p:nvSpPr>
        <p:spPr bwMode="auto">
          <a:xfrm>
            <a:off x="7543800" y="1219200"/>
            <a:ext cx="715260" cy="369332"/>
          </a:xfrm>
          <a:prstGeom prst="rect">
            <a:avLst/>
          </a:prstGeom>
          <a:noFill/>
          <a:ln w="9525">
            <a:noFill/>
            <a:miter lim="800000"/>
            <a:headEnd/>
            <a:tailEnd/>
          </a:ln>
        </p:spPr>
        <p:txBody>
          <a:bodyPr wrap="none">
            <a:spAutoFit/>
          </a:bodyPr>
          <a:lstStyle/>
          <a:p>
            <a:r>
              <a:rPr lang="en-US" altLang="en-US" sz="1800" dirty="0">
                <a:solidFill>
                  <a:srgbClr val="FF0000"/>
                </a:solidFill>
              </a:rPr>
              <a:t>F(</a:t>
            </a:r>
            <a:r>
              <a:rPr lang="en-US" altLang="en-US" sz="1800" dirty="0" err="1">
                <a:solidFill>
                  <a:srgbClr val="FF0000"/>
                </a:solidFill>
              </a:rPr>
              <a:t>u,v</a:t>
            </a:r>
            <a:r>
              <a:rPr lang="en-US" altLang="en-US" sz="1800" dirty="0">
                <a:solidFill>
                  <a:srgbClr val="FF0000"/>
                </a:solidFill>
              </a:rPr>
              <a:t>)</a:t>
            </a:r>
          </a:p>
        </p:txBody>
      </p:sp>
      <p:sp>
        <p:nvSpPr>
          <p:cNvPr id="22540" name="Rectangle 12"/>
          <p:cNvSpPr>
            <a:spLocks noChangeArrowheads="1"/>
          </p:cNvSpPr>
          <p:nvPr/>
        </p:nvSpPr>
        <p:spPr bwMode="auto">
          <a:xfrm>
            <a:off x="7626665" y="3745468"/>
            <a:ext cx="755335" cy="369332"/>
          </a:xfrm>
          <a:prstGeom prst="rect">
            <a:avLst/>
          </a:prstGeom>
          <a:noFill/>
          <a:ln w="9525">
            <a:noFill/>
            <a:miter lim="800000"/>
            <a:headEnd/>
            <a:tailEnd/>
          </a:ln>
        </p:spPr>
        <p:txBody>
          <a:bodyPr wrap="none">
            <a:spAutoFit/>
          </a:bodyPr>
          <a:lstStyle/>
          <a:p>
            <a:r>
              <a:rPr lang="en-US" altLang="en-US" sz="1800" dirty="0">
                <a:solidFill>
                  <a:srgbClr val="FF0000"/>
                </a:solidFill>
              </a:rPr>
              <a:t>G(</a:t>
            </a:r>
            <a:r>
              <a:rPr lang="en-US" altLang="en-US" sz="1800" dirty="0" err="1">
                <a:solidFill>
                  <a:srgbClr val="FF0000"/>
                </a:solidFill>
              </a:rPr>
              <a:t>u,v</a:t>
            </a:r>
            <a:r>
              <a:rPr lang="en-US" altLang="en-US" sz="1800" dirty="0">
                <a:solidFill>
                  <a:srgbClr val="FF0000"/>
                </a:solidFill>
              </a:rPr>
              <a:t>)</a:t>
            </a:r>
          </a:p>
        </p:txBody>
      </p:sp>
      <p:sp>
        <p:nvSpPr>
          <p:cNvPr id="22541" name="Rectangle 13"/>
          <p:cNvSpPr>
            <a:spLocks noChangeArrowheads="1"/>
          </p:cNvSpPr>
          <p:nvPr/>
        </p:nvSpPr>
        <p:spPr bwMode="auto">
          <a:xfrm>
            <a:off x="6096000" y="5867400"/>
            <a:ext cx="696024" cy="369332"/>
          </a:xfrm>
          <a:prstGeom prst="rect">
            <a:avLst/>
          </a:prstGeom>
          <a:noFill/>
          <a:ln w="9525">
            <a:noFill/>
            <a:miter lim="800000"/>
            <a:headEnd/>
            <a:tailEnd/>
          </a:ln>
        </p:spPr>
        <p:txBody>
          <a:bodyPr wrap="none">
            <a:spAutoFit/>
          </a:bodyPr>
          <a:lstStyle/>
          <a:p>
            <a:r>
              <a:rPr lang="en-US" altLang="en-US" sz="1800" dirty="0">
                <a:solidFill>
                  <a:srgbClr val="FF0000"/>
                </a:solidFill>
              </a:rPr>
              <a:t>g(</a:t>
            </a:r>
            <a:r>
              <a:rPr lang="en-US" altLang="en-US" sz="1800" dirty="0" err="1">
                <a:solidFill>
                  <a:srgbClr val="FF0000"/>
                </a:solidFill>
              </a:rPr>
              <a:t>x,y</a:t>
            </a:r>
            <a:r>
              <a:rPr lang="en-US" altLang="en-US" sz="1800" dirty="0">
                <a:solidFill>
                  <a:srgbClr val="FF0000"/>
                </a:solidFill>
              </a:rPr>
              <a:t>)</a:t>
            </a:r>
          </a:p>
        </p:txBody>
      </p:sp>
      <p:sp>
        <p:nvSpPr>
          <p:cNvPr id="22542" name="Rectangle 14"/>
          <p:cNvSpPr>
            <a:spLocks noChangeArrowheads="1"/>
          </p:cNvSpPr>
          <p:nvPr/>
        </p:nvSpPr>
        <p:spPr bwMode="auto">
          <a:xfrm>
            <a:off x="4343400" y="2209800"/>
            <a:ext cx="657552" cy="369332"/>
          </a:xfrm>
          <a:prstGeom prst="rect">
            <a:avLst/>
          </a:prstGeom>
          <a:noFill/>
          <a:ln w="9525">
            <a:noFill/>
            <a:miter lim="800000"/>
            <a:headEnd/>
            <a:tailEnd/>
          </a:ln>
        </p:spPr>
        <p:txBody>
          <a:bodyPr wrap="none">
            <a:spAutoFit/>
          </a:bodyPr>
          <a:lstStyle/>
          <a:p>
            <a:r>
              <a:rPr lang="en-US" altLang="en-US" sz="1800" dirty="0">
                <a:solidFill>
                  <a:srgbClr val="FF0000"/>
                </a:solidFill>
              </a:rPr>
              <a:t>f(</a:t>
            </a:r>
            <a:r>
              <a:rPr lang="en-US" altLang="en-US" sz="1800" dirty="0" err="1">
                <a:solidFill>
                  <a:srgbClr val="FF0000"/>
                </a:solidFill>
              </a:rPr>
              <a:t>x,y</a:t>
            </a:r>
            <a:r>
              <a:rPr lang="en-US" altLang="en-US" sz="18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1511">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5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P spid="215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Frequency domain filtering: Case 1</a:t>
            </a:r>
          </a:p>
        </p:txBody>
      </p:sp>
      <p:sp>
        <p:nvSpPr>
          <p:cNvPr id="24579" name="Rectangle 1"/>
          <p:cNvSpPr>
            <a:spLocks noChangeArrowheads="1"/>
          </p:cNvSpPr>
          <p:nvPr/>
        </p:nvSpPr>
        <p:spPr bwMode="auto">
          <a:xfrm>
            <a:off x="2998787" y="5786438"/>
            <a:ext cx="3173413" cy="461962"/>
          </a:xfrm>
          <a:prstGeom prst="rect">
            <a:avLst/>
          </a:prstGeom>
          <a:solidFill>
            <a:schemeClr val="tx1"/>
          </a:solidFill>
          <a:ln w="9525">
            <a:noFill/>
            <a:miter lim="800000"/>
            <a:headEnd/>
            <a:tailEnd/>
          </a:ln>
        </p:spPr>
        <p:txBody>
          <a:bodyPr wrap="none">
            <a:spAutoFit/>
          </a:bodyPr>
          <a:lstStyle/>
          <a:p>
            <a:r>
              <a:rPr lang="en-US" altLang="en-US" dirty="0">
                <a:solidFill>
                  <a:schemeClr val="bg2"/>
                </a:solidFill>
              </a:rPr>
              <a:t>F(</a:t>
            </a:r>
            <a:r>
              <a:rPr lang="en-US" altLang="en-US" dirty="0" err="1">
                <a:solidFill>
                  <a:schemeClr val="bg2"/>
                </a:solidFill>
              </a:rPr>
              <a:t>u,v</a:t>
            </a:r>
            <a:r>
              <a:rPr lang="en-US" altLang="en-US" dirty="0">
                <a:solidFill>
                  <a:schemeClr val="bg2"/>
                </a:solidFill>
              </a:rPr>
              <a:t>) = R(</a:t>
            </a:r>
            <a:r>
              <a:rPr lang="en-US" altLang="en-US" dirty="0" err="1">
                <a:solidFill>
                  <a:schemeClr val="bg2"/>
                </a:solidFill>
              </a:rPr>
              <a:t>u,v</a:t>
            </a:r>
            <a:r>
              <a:rPr lang="en-US" altLang="en-US" dirty="0">
                <a:solidFill>
                  <a:schemeClr val="bg2"/>
                </a:solidFill>
              </a:rPr>
              <a:t>) + </a:t>
            </a:r>
            <a:r>
              <a:rPr lang="en-US" altLang="en-US" dirty="0" err="1">
                <a:solidFill>
                  <a:schemeClr val="bg2"/>
                </a:solidFill>
              </a:rPr>
              <a:t>jI</a:t>
            </a:r>
            <a:r>
              <a:rPr lang="en-US" altLang="en-US" dirty="0">
                <a:solidFill>
                  <a:schemeClr val="bg2"/>
                </a:solidFill>
              </a:rPr>
              <a:t>(</a:t>
            </a:r>
            <a:r>
              <a:rPr lang="en-US" altLang="en-US" dirty="0" err="1">
                <a:solidFill>
                  <a:schemeClr val="bg2"/>
                </a:solidFill>
              </a:rPr>
              <a:t>u,v</a:t>
            </a:r>
            <a:r>
              <a:rPr lang="en-US" altLang="en-US" dirty="0">
                <a:solidFill>
                  <a:schemeClr val="bg2"/>
                </a:solidFill>
              </a:rPr>
              <a:t>)</a:t>
            </a:r>
          </a:p>
        </p:txBody>
      </p:sp>
      <p:sp>
        <p:nvSpPr>
          <p:cNvPr id="24580" name="TextBox 1"/>
          <p:cNvSpPr txBox="1">
            <a:spLocks noChangeArrowheads="1"/>
          </p:cNvSpPr>
          <p:nvPr/>
        </p:nvSpPr>
        <p:spPr bwMode="auto">
          <a:xfrm>
            <a:off x="304801" y="1447800"/>
            <a:ext cx="8686799" cy="4524315"/>
          </a:xfrm>
          <a:prstGeom prst="rect">
            <a:avLst/>
          </a:prstGeom>
          <a:noFill/>
          <a:ln w="9525">
            <a:noFill/>
            <a:miter lim="800000"/>
            <a:headEnd/>
            <a:tailEnd/>
          </a:ln>
        </p:spPr>
        <p:txBody>
          <a:bodyPr wrap="square">
            <a:spAutoFit/>
          </a:bodyPr>
          <a:lstStyle/>
          <a:p>
            <a:pPr marL="457200" indent="-457200">
              <a:buAutoNum type="arabicPeriod"/>
            </a:pPr>
            <a:r>
              <a:rPr lang="en-US" altLang="en-US" sz="2400" dirty="0"/>
              <a:t>Given an input image f(</a:t>
            </a:r>
            <a:r>
              <a:rPr lang="en-US" altLang="en-US" sz="2400" dirty="0" err="1"/>
              <a:t>x,y</a:t>
            </a:r>
            <a:r>
              <a:rPr lang="en-US" altLang="en-US" sz="2400" dirty="0"/>
              <a:t>) of size M x N, set the padding sizes P and Q, e.g., P=2M and Q=2N </a:t>
            </a:r>
          </a:p>
          <a:p>
            <a:pPr marL="457200" indent="-457200"/>
            <a:r>
              <a:rPr lang="en-US" altLang="en-US" sz="2400" dirty="0"/>
              <a:t>	(</a:t>
            </a:r>
            <a:r>
              <a:rPr lang="en-US" altLang="en-US" sz="2400" u="sng" dirty="0"/>
              <a:t>note</a:t>
            </a:r>
            <a:r>
              <a:rPr lang="en-US" altLang="en-US" sz="2400" dirty="0"/>
              <a:t>: P and Q must also be a power of 2 to use FFT)</a:t>
            </a:r>
          </a:p>
          <a:p>
            <a:endParaRPr lang="en-US" altLang="en-US" sz="2400" dirty="0"/>
          </a:p>
          <a:p>
            <a:r>
              <a:rPr lang="en-US" altLang="en-US" sz="2400" b="1" dirty="0"/>
              <a:t>2</a:t>
            </a:r>
            <a:r>
              <a:rPr lang="en-US" altLang="en-US" sz="2400" dirty="0"/>
              <a:t>. Form a padded image </a:t>
            </a:r>
            <a:r>
              <a:rPr lang="en-US" altLang="en-US" sz="2400" dirty="0" err="1"/>
              <a:t>f</a:t>
            </a:r>
            <a:r>
              <a:rPr lang="en-US" altLang="en-US" sz="2400" baseline="-25000" dirty="0" err="1"/>
              <a:t>p</a:t>
            </a:r>
            <a:r>
              <a:rPr lang="en-US" altLang="en-US" sz="2400" dirty="0"/>
              <a:t>(</a:t>
            </a:r>
            <a:r>
              <a:rPr lang="en-US" altLang="en-US" sz="2400" dirty="0" err="1"/>
              <a:t>x,y</a:t>
            </a:r>
            <a:r>
              <a:rPr lang="en-US" altLang="en-US" sz="2400" dirty="0"/>
              <a:t>) of size P x Q</a:t>
            </a:r>
          </a:p>
          <a:p>
            <a:endParaRPr lang="en-US" altLang="en-US" sz="2400" dirty="0"/>
          </a:p>
          <a:p>
            <a:endParaRPr lang="en-US" altLang="en-US" sz="2400" dirty="0"/>
          </a:p>
          <a:p>
            <a:r>
              <a:rPr lang="en-US" altLang="en-US" sz="2400" b="1" dirty="0"/>
              <a:t>3</a:t>
            </a:r>
            <a:r>
              <a:rPr lang="en-US" altLang="en-US" sz="2400" dirty="0"/>
              <a:t>. Multiply </a:t>
            </a:r>
            <a:r>
              <a:rPr lang="en-US" altLang="en-US" sz="2400" dirty="0" err="1"/>
              <a:t>f</a:t>
            </a:r>
            <a:r>
              <a:rPr lang="en-US" altLang="en-US" sz="2400" baseline="-25000" dirty="0" err="1"/>
              <a:t>p</a:t>
            </a:r>
            <a:r>
              <a:rPr lang="en-US" altLang="en-US" sz="2400" dirty="0"/>
              <a:t>(</a:t>
            </a:r>
            <a:r>
              <a:rPr lang="en-US" altLang="en-US" sz="2400" dirty="0" err="1"/>
              <a:t>x,y</a:t>
            </a:r>
            <a:r>
              <a:rPr lang="en-US" altLang="en-US" sz="2400" dirty="0"/>
              <a:t>) by (-1)</a:t>
            </a:r>
            <a:r>
              <a:rPr lang="en-US" altLang="en-US" sz="2400" baseline="30000" dirty="0" err="1"/>
              <a:t>x+y</a:t>
            </a:r>
            <a:r>
              <a:rPr lang="en-US" altLang="en-US" sz="2400" baseline="30000" dirty="0"/>
              <a:t> </a:t>
            </a:r>
            <a:r>
              <a:rPr lang="en-US" altLang="en-US" sz="2400" dirty="0"/>
              <a:t>to center its spectrum.</a:t>
            </a:r>
          </a:p>
          <a:p>
            <a:endParaRPr lang="en-US" altLang="en-US" sz="2400" dirty="0"/>
          </a:p>
          <a:p>
            <a:endParaRPr lang="en-US" altLang="en-US" sz="2400" dirty="0"/>
          </a:p>
          <a:p>
            <a:r>
              <a:rPr lang="en-US" altLang="en-US" sz="2400" b="1" dirty="0"/>
              <a:t>4</a:t>
            </a:r>
            <a:r>
              <a:rPr lang="en-US" altLang="en-US" sz="2400" dirty="0"/>
              <a:t>. Compute the DFT, F(</a:t>
            </a:r>
            <a:r>
              <a:rPr lang="en-US" altLang="en-US" sz="2400" dirty="0" err="1"/>
              <a:t>u,v</a:t>
            </a:r>
            <a:r>
              <a:rPr lang="en-US" altLang="en-US" sz="2400" dirty="0"/>
              <a:t>), of the image from Step 3. </a:t>
            </a:r>
          </a:p>
          <a:p>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 y="228600"/>
            <a:ext cx="8915400" cy="1143000"/>
          </a:xfrm>
        </p:spPr>
        <p:txBody>
          <a:bodyPr>
            <a:normAutofit fontScale="90000"/>
          </a:bodyPr>
          <a:lstStyle/>
          <a:p>
            <a:r>
              <a:rPr lang="en-US" altLang="en-US" dirty="0"/>
              <a:t>Frequency domain filtering: Case 1 (cont’d)</a:t>
            </a:r>
          </a:p>
        </p:txBody>
      </p:sp>
      <p:sp>
        <p:nvSpPr>
          <p:cNvPr id="26627" name="TextBox 1"/>
          <p:cNvSpPr txBox="1">
            <a:spLocks noChangeArrowheads="1"/>
          </p:cNvSpPr>
          <p:nvPr/>
        </p:nvSpPr>
        <p:spPr bwMode="auto">
          <a:xfrm>
            <a:off x="228600" y="1524000"/>
            <a:ext cx="8686800" cy="4401205"/>
          </a:xfrm>
          <a:prstGeom prst="rect">
            <a:avLst/>
          </a:prstGeom>
          <a:noFill/>
          <a:ln w="9525">
            <a:noFill/>
            <a:miter lim="800000"/>
            <a:headEnd/>
            <a:tailEnd/>
          </a:ln>
        </p:spPr>
        <p:txBody>
          <a:bodyPr wrap="square">
            <a:spAutoFit/>
          </a:bodyPr>
          <a:lstStyle/>
          <a:p>
            <a:r>
              <a:rPr lang="en-US" altLang="en-US" sz="2000" b="1" dirty="0"/>
              <a:t>5</a:t>
            </a:r>
            <a:r>
              <a:rPr lang="en-US" altLang="en-US" sz="2000" dirty="0"/>
              <a:t>. Create H(</a:t>
            </a:r>
            <a:r>
              <a:rPr lang="en-US" altLang="en-US" sz="2000" dirty="0" err="1"/>
              <a:t>u,v</a:t>
            </a:r>
            <a:r>
              <a:rPr lang="en-US" altLang="en-US" sz="2000" dirty="0"/>
              <a:t>) of size P x Q with center at (P/2, Q/2). This is typically done by specifying and sampling the desired filter function.</a:t>
            </a:r>
          </a:p>
          <a:p>
            <a:endParaRPr lang="en-US" altLang="en-US" sz="2000" dirty="0"/>
          </a:p>
          <a:p>
            <a:r>
              <a:rPr lang="en-US" altLang="en-US" sz="2000" dirty="0"/>
              <a:t>		</a:t>
            </a:r>
          </a:p>
          <a:p>
            <a:r>
              <a:rPr lang="en-US" altLang="en-US" sz="2000" dirty="0"/>
              <a:t>         Example:</a:t>
            </a:r>
          </a:p>
          <a:p>
            <a:endParaRPr lang="en-US" altLang="en-US" sz="2000" dirty="0"/>
          </a:p>
          <a:p>
            <a:endParaRPr lang="en-US" altLang="en-US" sz="2000" dirty="0"/>
          </a:p>
          <a:p>
            <a:r>
              <a:rPr lang="en-US" altLang="en-US" sz="2000" b="1" dirty="0"/>
              <a:t>6</a:t>
            </a:r>
            <a:r>
              <a:rPr lang="en-US" altLang="en-US" sz="2000" dirty="0"/>
              <a:t>. Compute the product G(</a:t>
            </a:r>
            <a:r>
              <a:rPr lang="en-US" altLang="en-US" sz="2000" dirty="0" err="1"/>
              <a:t>u,v</a:t>
            </a:r>
            <a:r>
              <a:rPr lang="en-US" altLang="en-US" sz="2000" dirty="0"/>
              <a:t>)=H(</a:t>
            </a:r>
            <a:r>
              <a:rPr lang="en-US" altLang="en-US" sz="2000" dirty="0" err="1"/>
              <a:t>u,v</a:t>
            </a:r>
            <a:r>
              <a:rPr lang="en-US" altLang="en-US" sz="2000" dirty="0"/>
              <a:t>)F(</a:t>
            </a:r>
            <a:r>
              <a:rPr lang="en-US" altLang="en-US" sz="2000" dirty="0" err="1"/>
              <a:t>u,v</a:t>
            </a:r>
            <a:r>
              <a:rPr lang="en-US" altLang="en-US" sz="2000" dirty="0"/>
              <a:t>) using </a:t>
            </a:r>
            <a:r>
              <a:rPr lang="en-US" altLang="en-US" sz="2000" dirty="0" err="1"/>
              <a:t>elementwise</a:t>
            </a:r>
            <a:r>
              <a:rPr lang="en-US" altLang="en-US" sz="2000" dirty="0"/>
              <a:t> “complex” multiplication. If H(</a:t>
            </a:r>
            <a:r>
              <a:rPr lang="en-US" altLang="en-US" sz="2000" dirty="0" err="1"/>
              <a:t>u,v</a:t>
            </a:r>
            <a:r>
              <a:rPr lang="en-US" altLang="en-US" sz="2000" dirty="0"/>
              <a:t>) is real, this is: </a:t>
            </a:r>
          </a:p>
          <a:p>
            <a:endParaRPr lang="en-US" altLang="en-US" sz="2000" dirty="0"/>
          </a:p>
          <a:p>
            <a:endParaRPr lang="en-US" altLang="en-US" sz="2000" dirty="0"/>
          </a:p>
          <a:p>
            <a:endParaRPr lang="en-US" altLang="en-US" sz="2000" dirty="0"/>
          </a:p>
          <a:p>
            <a:endParaRPr lang="en-US" altLang="en-US" sz="2000" dirty="0"/>
          </a:p>
          <a:p>
            <a:endParaRPr lang="en-US" altLang="en-US" sz="2000" dirty="0"/>
          </a:p>
        </p:txBody>
      </p:sp>
      <p:sp>
        <p:nvSpPr>
          <p:cNvPr id="26628" name="TextBox 1"/>
          <p:cNvSpPr txBox="1">
            <a:spLocks noChangeArrowheads="1"/>
          </p:cNvSpPr>
          <p:nvPr/>
        </p:nvSpPr>
        <p:spPr bwMode="auto">
          <a:xfrm>
            <a:off x="1524000" y="4881563"/>
            <a:ext cx="6324600" cy="769937"/>
          </a:xfrm>
          <a:prstGeom prst="rect">
            <a:avLst/>
          </a:prstGeom>
          <a:solidFill>
            <a:schemeClr val="tx1"/>
          </a:solidFill>
          <a:ln w="9525">
            <a:noFill/>
            <a:miter lim="800000"/>
            <a:headEnd/>
            <a:tailEnd/>
          </a:ln>
        </p:spPr>
        <p:txBody>
          <a:bodyPr>
            <a:spAutoFit/>
          </a:bodyPr>
          <a:lstStyle/>
          <a:p>
            <a:r>
              <a:rPr lang="en-US" altLang="en-US" sz="2200">
                <a:solidFill>
                  <a:schemeClr val="bg2"/>
                </a:solidFill>
              </a:rPr>
              <a:t>G(u,v)= F(u,v)H(u,v) = H(u,v) R(u,v) + jH(u,v)I(u,v)</a:t>
            </a:r>
          </a:p>
          <a:p>
            <a:r>
              <a:rPr lang="en-US" altLang="en-US" sz="2200">
                <a:solidFill>
                  <a:schemeClr val="bg2"/>
                </a:solidFill>
              </a:rPr>
              <a:t>             where u=0,1,...,P-1, v=0,1,…,Q-1</a:t>
            </a:r>
          </a:p>
        </p:txBody>
      </p:sp>
      <p:pic>
        <p:nvPicPr>
          <p:cNvPr id="26629" name="Picture 6"/>
          <p:cNvPicPr>
            <a:picLocks noChangeAspect="1" noChangeArrowheads="1"/>
          </p:cNvPicPr>
          <p:nvPr/>
        </p:nvPicPr>
        <p:blipFill>
          <a:blip r:embed="rId3"/>
          <a:srcRect/>
          <a:stretch>
            <a:fillRect/>
          </a:stretch>
        </p:blipFill>
        <p:spPr bwMode="auto">
          <a:xfrm>
            <a:off x="2362200" y="2514600"/>
            <a:ext cx="3124200" cy="877887"/>
          </a:xfrm>
          <a:prstGeom prst="rect">
            <a:avLst/>
          </a:prstGeom>
          <a:noFill/>
          <a:ln w="12700" cap="sq">
            <a:noFill/>
            <a:miter lim="800000"/>
            <a:headEnd type="none" w="sm" len="sm"/>
            <a:tailEnd type="none" w="sm" len="sm"/>
          </a:ln>
        </p:spPr>
      </p:pic>
      <p:sp>
        <p:nvSpPr>
          <p:cNvPr id="26630" name="Rectangle 1"/>
          <p:cNvSpPr>
            <a:spLocks noChangeArrowheads="1"/>
          </p:cNvSpPr>
          <p:nvPr/>
        </p:nvSpPr>
        <p:spPr bwMode="auto">
          <a:xfrm>
            <a:off x="5638800" y="2590800"/>
            <a:ext cx="2667000" cy="369887"/>
          </a:xfrm>
          <a:prstGeom prst="rect">
            <a:avLst/>
          </a:prstGeom>
          <a:noFill/>
          <a:ln w="9525">
            <a:noFill/>
            <a:miter lim="800000"/>
            <a:headEnd/>
            <a:tailEnd/>
          </a:ln>
        </p:spPr>
        <p:txBody>
          <a:bodyPr wrap="none">
            <a:spAutoFit/>
          </a:bodyPr>
          <a:lstStyle/>
          <a:p>
            <a:r>
              <a:rPr lang="en-US" altLang="en-US" sz="1800" dirty="0"/>
              <a:t>Butterworth </a:t>
            </a:r>
            <a:r>
              <a:rPr lang="en-US" altLang="en-US" sz="1800" dirty="0" err="1"/>
              <a:t>lowpass</a:t>
            </a:r>
            <a:r>
              <a:rPr lang="en-US" altLang="en-US" sz="1800" dirty="0"/>
              <a:t> filter </a:t>
            </a:r>
          </a:p>
        </p:txBody>
      </p:sp>
      <p:sp>
        <p:nvSpPr>
          <p:cNvPr id="26631" name="Rectangle 1"/>
          <p:cNvSpPr>
            <a:spLocks noChangeArrowheads="1"/>
          </p:cNvSpPr>
          <p:nvPr/>
        </p:nvSpPr>
        <p:spPr bwMode="auto">
          <a:xfrm>
            <a:off x="3008313" y="5851525"/>
            <a:ext cx="3173412" cy="461963"/>
          </a:xfrm>
          <a:prstGeom prst="rect">
            <a:avLst/>
          </a:prstGeom>
          <a:solidFill>
            <a:schemeClr val="tx1"/>
          </a:solidFill>
          <a:ln w="9525">
            <a:noFill/>
            <a:miter lim="800000"/>
            <a:headEnd/>
            <a:tailEnd/>
          </a:ln>
        </p:spPr>
        <p:txBody>
          <a:bodyPr wrap="none">
            <a:spAutoFit/>
          </a:bodyPr>
          <a:lstStyle/>
          <a:p>
            <a:r>
              <a:rPr lang="en-US" altLang="en-US">
                <a:solidFill>
                  <a:schemeClr val="bg2"/>
                </a:solidFill>
              </a:rPr>
              <a:t>F(u,v) = R(u,v) + jI(u,v)</a:t>
            </a:r>
          </a:p>
        </p:txBody>
      </p:sp>
      <p:sp>
        <p:nvSpPr>
          <p:cNvPr id="26632" name="TextBox 2"/>
          <p:cNvSpPr txBox="1">
            <a:spLocks noChangeArrowheads="1"/>
          </p:cNvSpPr>
          <p:nvPr/>
        </p:nvSpPr>
        <p:spPr bwMode="auto">
          <a:xfrm>
            <a:off x="2133600" y="5886450"/>
            <a:ext cx="749300" cy="369888"/>
          </a:xfrm>
          <a:prstGeom prst="rect">
            <a:avLst/>
          </a:prstGeom>
          <a:noFill/>
          <a:ln w="9525">
            <a:noFill/>
            <a:miter lim="800000"/>
            <a:headEnd/>
            <a:tailEnd/>
          </a:ln>
        </p:spPr>
        <p:txBody>
          <a:bodyPr wrap="none">
            <a:spAutoFit/>
          </a:bodyPr>
          <a:lstStyle/>
          <a:p>
            <a:r>
              <a:rPr lang="en-US" altLang="en-US" sz="1800"/>
              <a:t>where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30" grpId="0"/>
      <p:bldP spid="26631" grpId="0" animBg="1"/>
      <p:bldP spid="266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304800"/>
            <a:ext cx="8305800" cy="1143000"/>
          </a:xfrm>
        </p:spPr>
        <p:txBody>
          <a:bodyPr>
            <a:normAutofit fontScale="90000"/>
          </a:bodyPr>
          <a:lstStyle/>
          <a:p>
            <a:r>
              <a:rPr lang="en-US" altLang="en-US" dirty="0"/>
              <a:t>Frequency domain filtering: Case 1 (cont’d)</a:t>
            </a:r>
          </a:p>
        </p:txBody>
      </p:sp>
      <p:sp>
        <p:nvSpPr>
          <p:cNvPr id="28675" name="TextBox 1"/>
          <p:cNvSpPr txBox="1">
            <a:spLocks noChangeArrowheads="1"/>
          </p:cNvSpPr>
          <p:nvPr/>
        </p:nvSpPr>
        <p:spPr bwMode="auto">
          <a:xfrm>
            <a:off x="381000" y="1676400"/>
            <a:ext cx="8534400" cy="4154984"/>
          </a:xfrm>
          <a:prstGeom prst="rect">
            <a:avLst/>
          </a:prstGeom>
          <a:noFill/>
          <a:ln w="9525">
            <a:noFill/>
            <a:miter lim="800000"/>
            <a:headEnd/>
            <a:tailEnd/>
          </a:ln>
        </p:spPr>
        <p:txBody>
          <a:bodyPr wrap="square">
            <a:spAutoFit/>
          </a:bodyPr>
          <a:lstStyle/>
          <a:p>
            <a:endParaRPr lang="en-US" altLang="en-US" sz="2200" dirty="0"/>
          </a:p>
          <a:p>
            <a:r>
              <a:rPr lang="en-US" altLang="en-US" sz="2200" b="1" dirty="0"/>
              <a:t>7</a:t>
            </a:r>
            <a:r>
              <a:rPr lang="en-US" altLang="en-US" sz="2200" dirty="0"/>
              <a:t>. Obtain the filtered image </a:t>
            </a:r>
            <a:r>
              <a:rPr lang="en-US" altLang="en-US" sz="2200" dirty="0" err="1"/>
              <a:t>g</a:t>
            </a:r>
            <a:r>
              <a:rPr lang="en-US" altLang="en-US" sz="2200" baseline="-25000" dirty="0" err="1"/>
              <a:t>p</a:t>
            </a:r>
            <a:r>
              <a:rPr lang="en-US" altLang="en-US" sz="2200" dirty="0"/>
              <a:t>(</a:t>
            </a:r>
            <a:r>
              <a:rPr lang="en-US" altLang="en-US" sz="2200" dirty="0" err="1"/>
              <a:t>x,y</a:t>
            </a:r>
            <a:r>
              <a:rPr lang="en-US" altLang="en-US" sz="2200" dirty="0"/>
              <a:t>) by computing the inverse DFT of G(</a:t>
            </a:r>
            <a:r>
              <a:rPr lang="en-US" altLang="en-US" sz="2200" dirty="0" err="1"/>
              <a:t>u,v</a:t>
            </a:r>
            <a:r>
              <a:rPr lang="en-US" altLang="en-US" sz="2200" dirty="0"/>
              <a:t>):</a:t>
            </a:r>
          </a:p>
          <a:p>
            <a:endParaRPr lang="en-US" altLang="en-US" sz="2200" dirty="0"/>
          </a:p>
          <a:p>
            <a:endParaRPr lang="en-US" altLang="en-US" sz="2200" dirty="0"/>
          </a:p>
          <a:p>
            <a:endParaRPr lang="en-US" altLang="en-US" sz="2200" dirty="0"/>
          </a:p>
          <a:p>
            <a:endParaRPr lang="en-US" altLang="en-US" sz="2200" dirty="0"/>
          </a:p>
          <a:p>
            <a:endParaRPr lang="en-US" altLang="en-US" sz="2200" dirty="0"/>
          </a:p>
          <a:p>
            <a:endParaRPr lang="en-US" altLang="en-US" sz="2200" dirty="0"/>
          </a:p>
          <a:p>
            <a:endParaRPr lang="en-US" altLang="en-US" sz="2200" dirty="0"/>
          </a:p>
          <a:p>
            <a:r>
              <a:rPr lang="en-US" altLang="en-US" sz="2200" b="1" dirty="0"/>
              <a:t>8</a:t>
            </a:r>
            <a:r>
              <a:rPr lang="en-US" altLang="en-US" sz="2200" dirty="0"/>
              <a:t>. Obtain the final filtered result, g(</a:t>
            </a:r>
            <a:r>
              <a:rPr lang="en-US" altLang="en-US" sz="2200" dirty="0" err="1"/>
              <a:t>x,y</a:t>
            </a:r>
            <a:r>
              <a:rPr lang="en-US" altLang="en-US" sz="2200" dirty="0"/>
              <a:t>), of size M x N, by extracting the</a:t>
            </a:r>
          </a:p>
          <a:p>
            <a:r>
              <a:rPr lang="en-US" altLang="en-US" sz="2200" dirty="0"/>
              <a:t>M x N region from the top, left quadrant of </a:t>
            </a:r>
            <a:r>
              <a:rPr lang="en-US" altLang="en-US" sz="2200" dirty="0" err="1"/>
              <a:t>g</a:t>
            </a:r>
            <a:r>
              <a:rPr lang="en-US" altLang="en-US" sz="2200" baseline="-25000" dirty="0" err="1"/>
              <a:t>p</a:t>
            </a:r>
            <a:r>
              <a:rPr lang="en-US" altLang="en-US" sz="2200" dirty="0"/>
              <a:t>(</a:t>
            </a:r>
            <a:r>
              <a:rPr lang="en-US" altLang="en-US" sz="2200" dirty="0" err="1"/>
              <a:t>x,y</a:t>
            </a:r>
            <a:r>
              <a:rPr lang="en-US" altLang="en-US" sz="2200" dirty="0"/>
              <a:t>) (i.e., “undo” padding).</a:t>
            </a:r>
          </a:p>
        </p:txBody>
      </p:sp>
      <p:pic>
        <p:nvPicPr>
          <p:cNvPr id="28676" name="Picture 2"/>
          <p:cNvPicPr>
            <a:picLocks noChangeAspect="1"/>
          </p:cNvPicPr>
          <p:nvPr/>
        </p:nvPicPr>
        <p:blipFill>
          <a:blip r:embed="rId3"/>
          <a:srcRect/>
          <a:stretch>
            <a:fillRect/>
          </a:stretch>
        </p:blipFill>
        <p:spPr bwMode="auto">
          <a:xfrm>
            <a:off x="1981200" y="2667000"/>
            <a:ext cx="4479804" cy="730250"/>
          </a:xfrm>
          <a:prstGeom prst="rect">
            <a:avLst/>
          </a:prstGeom>
          <a:noFill/>
          <a:ln w="9525">
            <a:noFill/>
            <a:miter lim="800000"/>
            <a:headEnd/>
            <a:tailEnd/>
          </a:ln>
        </p:spPr>
      </p:pic>
      <p:sp>
        <p:nvSpPr>
          <p:cNvPr id="2" name="TextBox 1"/>
          <p:cNvSpPr txBox="1">
            <a:spLocks noChangeArrowheads="1"/>
          </p:cNvSpPr>
          <p:nvPr/>
        </p:nvSpPr>
        <p:spPr bwMode="auto">
          <a:xfrm>
            <a:off x="2743200" y="3636963"/>
            <a:ext cx="2312988" cy="646112"/>
          </a:xfrm>
          <a:prstGeom prst="rect">
            <a:avLst/>
          </a:prstGeom>
          <a:noFill/>
          <a:ln w="9525">
            <a:noFill/>
            <a:miter lim="800000"/>
            <a:headEnd/>
            <a:tailEnd/>
          </a:ln>
        </p:spPr>
        <p:txBody>
          <a:bodyPr wrap="none">
            <a:spAutoFit/>
          </a:bodyPr>
          <a:lstStyle/>
          <a:p>
            <a:r>
              <a:rPr lang="en-US" altLang="en-US" sz="1800" dirty="0"/>
              <a:t>explicitly disregard the</a:t>
            </a:r>
          </a:p>
          <a:p>
            <a:r>
              <a:rPr lang="en-US" altLang="en-US" sz="1800" dirty="0"/>
              <a:t>imaginary part </a:t>
            </a:r>
          </a:p>
        </p:txBody>
      </p:sp>
      <p:sp>
        <p:nvSpPr>
          <p:cNvPr id="8" name="TextBox 7"/>
          <p:cNvSpPr txBox="1">
            <a:spLocks noChangeArrowheads="1"/>
          </p:cNvSpPr>
          <p:nvPr/>
        </p:nvSpPr>
        <p:spPr bwMode="auto">
          <a:xfrm>
            <a:off x="5562600" y="3657600"/>
            <a:ext cx="2170979" cy="646331"/>
          </a:xfrm>
          <a:prstGeom prst="rect">
            <a:avLst/>
          </a:prstGeom>
          <a:noFill/>
          <a:ln w="9525">
            <a:noFill/>
            <a:miter lim="800000"/>
            <a:headEnd/>
            <a:tailEnd/>
          </a:ln>
        </p:spPr>
        <p:txBody>
          <a:bodyPr wrap="none">
            <a:spAutoFit/>
          </a:bodyPr>
          <a:lstStyle/>
          <a:p>
            <a:r>
              <a:rPr lang="en-US" altLang="en-US" sz="1800" dirty="0"/>
              <a:t>“undo” the centering</a:t>
            </a:r>
          </a:p>
          <a:p>
            <a:r>
              <a:rPr lang="en-US" altLang="en-US" sz="1800" dirty="0"/>
              <a:t>transformation</a:t>
            </a:r>
          </a:p>
        </p:txBody>
      </p:sp>
      <p:cxnSp>
        <p:nvCxnSpPr>
          <p:cNvPr id="4" name="Straight Arrow Connector 3"/>
          <p:cNvCxnSpPr/>
          <p:nvPr/>
        </p:nvCxnSpPr>
        <p:spPr bwMode="auto">
          <a:xfrm flipH="1" flipV="1">
            <a:off x="3810000" y="3276600"/>
            <a:ext cx="228600" cy="381000"/>
          </a:xfrm>
          <a:prstGeom prst="straightConnector1">
            <a:avLst/>
          </a:prstGeom>
          <a:ln>
            <a:headEnd type="none" w="sm" len="sm"/>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bwMode="auto">
          <a:xfrm flipH="1" flipV="1">
            <a:off x="5562600" y="3276600"/>
            <a:ext cx="496888" cy="457200"/>
          </a:xfrm>
          <a:prstGeom prst="straightConnector1">
            <a:avLst/>
          </a:prstGeom>
          <a:ln>
            <a:headEnd type="none" w="sm" len="sm"/>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Example</a:t>
            </a:r>
          </a:p>
        </p:txBody>
      </p:sp>
      <p:pic>
        <p:nvPicPr>
          <p:cNvPr id="30723" name="Picture 4"/>
          <p:cNvPicPr>
            <a:picLocks noGrp="1" noChangeAspect="1" noChangeArrowheads="1"/>
          </p:cNvPicPr>
          <p:nvPr>
            <p:ph type="body" idx="1"/>
          </p:nvPr>
        </p:nvPicPr>
        <p:blipFill>
          <a:blip r:embed="rId3"/>
          <a:srcRect/>
          <a:stretch>
            <a:fillRect/>
          </a:stretch>
        </p:blipFill>
        <p:spPr>
          <a:xfrm>
            <a:off x="1828800" y="1778000"/>
            <a:ext cx="4648200" cy="4622800"/>
          </a:xfrm>
        </p:spPr>
      </p:pic>
      <p:pic>
        <p:nvPicPr>
          <p:cNvPr id="30724" name="Picture 5"/>
          <p:cNvPicPr>
            <a:picLocks noChangeAspect="1" noChangeArrowheads="1"/>
          </p:cNvPicPr>
          <p:nvPr/>
        </p:nvPicPr>
        <p:blipFill>
          <a:blip r:embed="rId4"/>
          <a:srcRect/>
          <a:stretch>
            <a:fillRect/>
          </a:stretch>
        </p:blipFill>
        <p:spPr bwMode="auto">
          <a:xfrm>
            <a:off x="6477000" y="1752600"/>
            <a:ext cx="1230313" cy="4572000"/>
          </a:xfrm>
          <a:prstGeom prst="rect">
            <a:avLst/>
          </a:prstGeom>
          <a:noFill/>
          <a:ln w="9525">
            <a:noFill/>
            <a:miter lim="800000"/>
            <a:headEnd/>
            <a:tailEnd/>
          </a:ln>
        </p:spPr>
      </p:pic>
      <p:sp>
        <p:nvSpPr>
          <p:cNvPr id="30725" name="TextBox 1"/>
          <p:cNvSpPr txBox="1">
            <a:spLocks noChangeArrowheads="1"/>
          </p:cNvSpPr>
          <p:nvPr/>
        </p:nvSpPr>
        <p:spPr bwMode="auto">
          <a:xfrm>
            <a:off x="2057400" y="2819400"/>
            <a:ext cx="587375" cy="307975"/>
          </a:xfrm>
          <a:prstGeom prst="rect">
            <a:avLst/>
          </a:prstGeom>
          <a:noFill/>
          <a:ln w="9525">
            <a:noFill/>
            <a:miter lim="800000"/>
            <a:headEnd/>
            <a:tailEnd/>
          </a:ln>
        </p:spPr>
        <p:txBody>
          <a:bodyPr wrap="none">
            <a:spAutoFit/>
          </a:bodyPr>
          <a:lstStyle/>
          <a:p>
            <a:r>
              <a:rPr lang="en-US" altLang="en-US" sz="1400">
                <a:solidFill>
                  <a:schemeClr val="bg2"/>
                </a:solidFill>
              </a:rPr>
              <a:t>f(x,y)</a:t>
            </a:r>
          </a:p>
        </p:txBody>
      </p:sp>
      <p:sp>
        <p:nvSpPr>
          <p:cNvPr id="30726" name="TextBox 5"/>
          <p:cNvSpPr txBox="1">
            <a:spLocks noChangeArrowheads="1"/>
          </p:cNvSpPr>
          <p:nvPr/>
        </p:nvSpPr>
        <p:spPr bwMode="auto">
          <a:xfrm>
            <a:off x="3886200" y="2816225"/>
            <a:ext cx="646113" cy="307975"/>
          </a:xfrm>
          <a:prstGeom prst="rect">
            <a:avLst/>
          </a:prstGeom>
          <a:noFill/>
          <a:ln w="9525">
            <a:noFill/>
            <a:miter lim="800000"/>
            <a:headEnd/>
            <a:tailEnd/>
          </a:ln>
        </p:spPr>
        <p:txBody>
          <a:bodyPr wrap="none">
            <a:spAutoFit/>
          </a:bodyPr>
          <a:lstStyle/>
          <a:p>
            <a:r>
              <a:rPr lang="en-US" altLang="en-US" sz="1400"/>
              <a:t>f</a:t>
            </a:r>
            <a:r>
              <a:rPr lang="en-US" altLang="en-US" sz="1400" baseline="-25000"/>
              <a:t>p</a:t>
            </a:r>
            <a:r>
              <a:rPr lang="en-US" altLang="en-US" sz="1400"/>
              <a:t>(x,y)</a:t>
            </a:r>
          </a:p>
        </p:txBody>
      </p:sp>
      <p:sp>
        <p:nvSpPr>
          <p:cNvPr id="30727" name="TextBox 6"/>
          <p:cNvSpPr txBox="1">
            <a:spLocks noChangeArrowheads="1"/>
          </p:cNvSpPr>
          <p:nvPr/>
        </p:nvSpPr>
        <p:spPr bwMode="auto">
          <a:xfrm>
            <a:off x="5181600" y="2819400"/>
            <a:ext cx="1100138" cy="307975"/>
          </a:xfrm>
          <a:prstGeom prst="rect">
            <a:avLst/>
          </a:prstGeom>
          <a:noFill/>
          <a:ln w="9525">
            <a:noFill/>
            <a:miter lim="800000"/>
            <a:headEnd/>
            <a:tailEnd/>
          </a:ln>
        </p:spPr>
        <p:txBody>
          <a:bodyPr wrap="none">
            <a:spAutoFit/>
          </a:bodyPr>
          <a:lstStyle/>
          <a:p>
            <a:r>
              <a:rPr lang="en-US" altLang="en-US" sz="1400"/>
              <a:t>f</a:t>
            </a:r>
            <a:r>
              <a:rPr lang="en-US" altLang="en-US" sz="1400" baseline="-25000"/>
              <a:t>p</a:t>
            </a:r>
            <a:r>
              <a:rPr lang="en-US" altLang="en-US" sz="1400"/>
              <a:t>(x,y)(-1)</a:t>
            </a:r>
            <a:r>
              <a:rPr lang="en-US" altLang="en-US" sz="1400" baseline="30000"/>
              <a:t>x+y</a:t>
            </a:r>
            <a:endParaRPr lang="en-US" altLang="en-US" sz="1400"/>
          </a:p>
        </p:txBody>
      </p:sp>
      <p:sp>
        <p:nvSpPr>
          <p:cNvPr id="30728" name="TextBox 7"/>
          <p:cNvSpPr txBox="1">
            <a:spLocks noChangeArrowheads="1"/>
          </p:cNvSpPr>
          <p:nvPr/>
        </p:nvSpPr>
        <p:spPr bwMode="auto">
          <a:xfrm>
            <a:off x="2743200" y="4343400"/>
            <a:ext cx="627063" cy="307975"/>
          </a:xfrm>
          <a:prstGeom prst="rect">
            <a:avLst/>
          </a:prstGeom>
          <a:noFill/>
          <a:ln w="9525">
            <a:noFill/>
            <a:miter lim="800000"/>
            <a:headEnd/>
            <a:tailEnd/>
          </a:ln>
        </p:spPr>
        <p:txBody>
          <a:bodyPr wrap="none">
            <a:spAutoFit/>
          </a:bodyPr>
          <a:lstStyle/>
          <a:p>
            <a:r>
              <a:rPr lang="en-US" altLang="en-US" sz="1400" dirty="0"/>
              <a:t>F(</a:t>
            </a:r>
            <a:r>
              <a:rPr lang="en-US" altLang="en-US" sz="1400" dirty="0" err="1"/>
              <a:t>u,v</a:t>
            </a:r>
            <a:r>
              <a:rPr lang="en-US" altLang="en-US" sz="1400" dirty="0"/>
              <a:t>)</a:t>
            </a:r>
          </a:p>
        </p:txBody>
      </p:sp>
      <p:sp>
        <p:nvSpPr>
          <p:cNvPr id="30729" name="TextBox 8"/>
          <p:cNvSpPr txBox="1">
            <a:spLocks noChangeArrowheads="1"/>
          </p:cNvSpPr>
          <p:nvPr/>
        </p:nvSpPr>
        <p:spPr bwMode="auto">
          <a:xfrm>
            <a:off x="3500438" y="4343400"/>
            <a:ext cx="1447800" cy="523875"/>
          </a:xfrm>
          <a:prstGeom prst="rect">
            <a:avLst/>
          </a:prstGeom>
          <a:noFill/>
          <a:ln w="9525">
            <a:noFill/>
            <a:miter lim="800000"/>
            <a:headEnd/>
            <a:tailEnd/>
          </a:ln>
        </p:spPr>
        <p:txBody>
          <a:bodyPr wrap="none">
            <a:spAutoFit/>
          </a:bodyPr>
          <a:lstStyle/>
          <a:p>
            <a:r>
              <a:rPr lang="en-US" altLang="en-US" sz="1400"/>
              <a:t>H(u,v) – centered</a:t>
            </a:r>
          </a:p>
          <a:p>
            <a:r>
              <a:rPr lang="en-US" altLang="en-US" sz="1400"/>
              <a:t>(Gaussian)</a:t>
            </a:r>
          </a:p>
        </p:txBody>
      </p:sp>
      <p:sp>
        <p:nvSpPr>
          <p:cNvPr id="30730" name="TextBox 9"/>
          <p:cNvSpPr txBox="1">
            <a:spLocks noChangeArrowheads="1"/>
          </p:cNvSpPr>
          <p:nvPr/>
        </p:nvSpPr>
        <p:spPr bwMode="auto">
          <a:xfrm>
            <a:off x="4905375" y="4419600"/>
            <a:ext cx="1673225" cy="307975"/>
          </a:xfrm>
          <a:prstGeom prst="rect">
            <a:avLst/>
          </a:prstGeom>
          <a:noFill/>
          <a:ln w="9525">
            <a:noFill/>
            <a:miter lim="800000"/>
            <a:headEnd/>
            <a:tailEnd/>
          </a:ln>
        </p:spPr>
        <p:txBody>
          <a:bodyPr wrap="none">
            <a:spAutoFit/>
          </a:bodyPr>
          <a:lstStyle/>
          <a:p>
            <a:r>
              <a:rPr lang="en-US" altLang="en-US" sz="1400"/>
              <a:t>G(u,v)=F(u,v)H(u,v)</a:t>
            </a:r>
          </a:p>
        </p:txBody>
      </p:sp>
      <p:sp>
        <p:nvSpPr>
          <p:cNvPr id="30731" name="TextBox 11"/>
          <p:cNvSpPr txBox="1">
            <a:spLocks noChangeArrowheads="1"/>
          </p:cNvSpPr>
          <p:nvPr/>
        </p:nvSpPr>
        <p:spPr bwMode="auto">
          <a:xfrm>
            <a:off x="3522663" y="5715000"/>
            <a:ext cx="617537" cy="307975"/>
          </a:xfrm>
          <a:prstGeom prst="rect">
            <a:avLst/>
          </a:prstGeom>
          <a:noFill/>
          <a:ln w="9525">
            <a:noFill/>
            <a:miter lim="800000"/>
            <a:headEnd/>
            <a:tailEnd/>
          </a:ln>
        </p:spPr>
        <p:txBody>
          <a:bodyPr wrap="none">
            <a:spAutoFit/>
          </a:bodyPr>
          <a:lstStyle/>
          <a:p>
            <a:r>
              <a:rPr lang="en-US" altLang="en-US" sz="1400">
                <a:solidFill>
                  <a:schemeClr val="bg2"/>
                </a:solidFill>
              </a:rPr>
              <a:t>g(x,y)</a:t>
            </a:r>
          </a:p>
        </p:txBody>
      </p:sp>
      <p:sp>
        <p:nvSpPr>
          <p:cNvPr id="30732" name="TextBox 12"/>
          <p:cNvSpPr txBox="1">
            <a:spLocks noChangeArrowheads="1"/>
          </p:cNvSpPr>
          <p:nvPr/>
        </p:nvSpPr>
        <p:spPr bwMode="auto">
          <a:xfrm>
            <a:off x="2133600" y="5791200"/>
            <a:ext cx="676275" cy="307975"/>
          </a:xfrm>
          <a:prstGeom prst="rect">
            <a:avLst/>
          </a:prstGeom>
          <a:noFill/>
          <a:ln w="9525">
            <a:noFill/>
            <a:miter lim="800000"/>
            <a:headEnd/>
            <a:tailEnd/>
          </a:ln>
        </p:spPr>
        <p:txBody>
          <a:bodyPr wrap="none">
            <a:spAutoFit/>
          </a:bodyPr>
          <a:lstStyle/>
          <a:p>
            <a:r>
              <a:rPr lang="en-US" altLang="en-US" sz="1400"/>
              <a:t>g</a:t>
            </a:r>
            <a:r>
              <a:rPr lang="en-US" altLang="en-US" sz="1400" baseline="-25000"/>
              <a:t>p</a:t>
            </a:r>
            <a:r>
              <a:rPr lang="en-US" altLang="en-US" sz="1400"/>
              <a:t>(x,y)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a:t>Frequency domain filtering: Case 2</a:t>
            </a:r>
          </a:p>
        </p:txBody>
      </p:sp>
      <p:sp>
        <p:nvSpPr>
          <p:cNvPr id="32771" name="Content Placeholder 2"/>
          <p:cNvSpPr>
            <a:spLocks noGrp="1"/>
          </p:cNvSpPr>
          <p:nvPr>
            <p:ph idx="1"/>
          </p:nvPr>
        </p:nvSpPr>
        <p:spPr>
          <a:xfrm>
            <a:off x="609600" y="1600200"/>
            <a:ext cx="8153400" cy="4495800"/>
          </a:xfrm>
        </p:spPr>
        <p:txBody>
          <a:bodyPr>
            <a:normAutofit/>
          </a:bodyPr>
          <a:lstStyle/>
          <a:p>
            <a:pPr marL="457200" indent="-457200">
              <a:spcBef>
                <a:spcPct val="0"/>
              </a:spcBef>
              <a:buAutoNum type="arabicPeriod"/>
            </a:pPr>
            <a:r>
              <a:rPr lang="en-US" altLang="en-US" sz="2400" dirty="0"/>
              <a:t>Given an input image f(</a:t>
            </a:r>
            <a:r>
              <a:rPr lang="en-US" altLang="en-US" sz="2400" dirty="0" err="1"/>
              <a:t>x,y</a:t>
            </a:r>
            <a:r>
              <a:rPr lang="en-US" altLang="en-US" sz="2400" dirty="0"/>
              <a:t>) of size M x N, and a filter h(</a:t>
            </a:r>
            <a:r>
              <a:rPr lang="en-US" altLang="en-US" sz="2400" dirty="0" err="1"/>
              <a:t>x,y</a:t>
            </a:r>
            <a:r>
              <a:rPr lang="en-US" altLang="en-US" sz="2400" dirty="0"/>
              <a:t>) of size K x L, </a:t>
            </a:r>
          </a:p>
          <a:p>
            <a:pPr marL="457200" indent="-457200">
              <a:spcBef>
                <a:spcPct val="0"/>
              </a:spcBef>
              <a:buNone/>
            </a:pPr>
            <a:r>
              <a:rPr lang="en-US" altLang="en-US" sz="2400" dirty="0"/>
              <a:t>	set the padding sizes P and Q, e.g., P=M+K-1 and Q=N+L-1 (</a:t>
            </a:r>
            <a:r>
              <a:rPr lang="en-US" altLang="en-US" sz="2400" u="sng" dirty="0"/>
              <a:t>note</a:t>
            </a:r>
            <a:r>
              <a:rPr lang="en-US" altLang="en-US" sz="2400" dirty="0"/>
              <a:t>: P and Q must also be a power of 2 to use FFT).</a:t>
            </a:r>
          </a:p>
          <a:p>
            <a:pPr>
              <a:spcBef>
                <a:spcPct val="0"/>
              </a:spcBef>
            </a:pPr>
            <a:endParaRPr lang="en-US" altLang="en-US" sz="2400" dirty="0"/>
          </a:p>
          <a:p>
            <a:pPr>
              <a:spcBef>
                <a:spcPct val="0"/>
              </a:spcBef>
              <a:buNone/>
            </a:pPr>
            <a:r>
              <a:rPr lang="en-US" altLang="en-US" sz="2400" dirty="0"/>
              <a:t>2. Generate H(</a:t>
            </a:r>
            <a:r>
              <a:rPr lang="en-US" altLang="en-US" sz="2400" dirty="0" err="1"/>
              <a:t>u,v</a:t>
            </a:r>
            <a:r>
              <a:rPr lang="en-US" altLang="en-US" sz="2400" dirty="0"/>
              <a:t>) as described next.</a:t>
            </a:r>
          </a:p>
          <a:p>
            <a:pPr>
              <a:spcBef>
                <a:spcPct val="0"/>
              </a:spcBef>
            </a:pPr>
            <a:endParaRPr lang="en-US" altLang="en-US" sz="2400" dirty="0"/>
          </a:p>
          <a:p>
            <a:pPr>
              <a:spcBef>
                <a:spcPct val="0"/>
              </a:spcBef>
              <a:buNone/>
            </a:pPr>
            <a:r>
              <a:rPr lang="en-US" altLang="en-US" sz="2400" dirty="0"/>
              <a:t>3. The rest of the steps are the same as before.</a:t>
            </a:r>
          </a:p>
          <a:p>
            <a:endParaRPr lang="en-US"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715963" y="1462088"/>
            <a:ext cx="7864475" cy="1552575"/>
          </a:xfrm>
          <a:prstGeom prst="rect">
            <a:avLst/>
          </a:prstGeom>
          <a:noFill/>
          <a:ln w="9525">
            <a:noFill/>
            <a:miter lim="800000"/>
            <a:headEnd/>
            <a:tailEnd/>
          </a:ln>
        </p:spPr>
        <p:txBody>
          <a:bodyPr>
            <a:spAutoFit/>
          </a:bodyPr>
          <a:lstStyle/>
          <a:p>
            <a:pPr marL="342900" indent="-342900"/>
            <a:endParaRPr lang="en-US" altLang="en-US"/>
          </a:p>
          <a:p>
            <a:pPr marL="342900" indent="-342900"/>
            <a:endParaRPr lang="en-US" altLang="en-US"/>
          </a:p>
          <a:p>
            <a:pPr marL="342900" indent="-342900"/>
            <a:endParaRPr lang="en-US" altLang="en-US"/>
          </a:p>
          <a:p>
            <a:pPr marL="342900" indent="-342900"/>
            <a:endParaRPr lang="en-US" altLang="en-US"/>
          </a:p>
        </p:txBody>
      </p:sp>
      <p:sp>
        <p:nvSpPr>
          <p:cNvPr id="33795" name="Rectangle 11"/>
          <p:cNvSpPr>
            <a:spLocks noGrp="1" noRot="1" noChangeArrowheads="1"/>
          </p:cNvSpPr>
          <p:nvPr>
            <p:ph type="title" idx="4294967295"/>
          </p:nvPr>
        </p:nvSpPr>
        <p:spPr>
          <a:xfrm>
            <a:off x="457200" y="457200"/>
            <a:ext cx="8382000" cy="1143000"/>
          </a:xfrm>
        </p:spPr>
        <p:txBody>
          <a:bodyPr>
            <a:noAutofit/>
          </a:bodyPr>
          <a:lstStyle/>
          <a:p>
            <a:r>
              <a:rPr lang="en-US" altLang="en-US" sz="3600" dirty="0"/>
              <a:t>Specify h(</a:t>
            </a:r>
            <a:r>
              <a:rPr lang="en-US" altLang="en-US" sz="3600" dirty="0" err="1"/>
              <a:t>x,y</a:t>
            </a:r>
            <a:r>
              <a:rPr lang="en-US" altLang="en-US" sz="3600" dirty="0"/>
              <a:t>) in the spatial domain (Case 2) </a:t>
            </a:r>
          </a:p>
        </p:txBody>
      </p:sp>
      <p:sp>
        <p:nvSpPr>
          <p:cNvPr id="33796" name="Text Box 4"/>
          <p:cNvSpPr txBox="1">
            <a:spLocks noChangeArrowheads="1"/>
          </p:cNvSpPr>
          <p:nvPr/>
        </p:nvSpPr>
        <p:spPr bwMode="auto">
          <a:xfrm>
            <a:off x="685800" y="1676400"/>
            <a:ext cx="7848600" cy="3046988"/>
          </a:xfrm>
          <a:prstGeom prst="rect">
            <a:avLst/>
          </a:prstGeom>
          <a:noFill/>
          <a:ln w="12700" cap="sq">
            <a:noFill/>
            <a:miter lim="800000"/>
            <a:headEnd type="none" w="sm" len="sm"/>
            <a:tailEnd type="none" w="sm" len="sm"/>
          </a:ln>
          <a:effectLst/>
        </p:spPr>
        <p:txBody>
          <a:bodyPr wrap="square">
            <a:spAutoFit/>
          </a:bodyPr>
          <a:lstStyle/>
          <a:p>
            <a:pPr marL="457200" indent="-457200">
              <a:buFontTx/>
              <a:buChar char="•"/>
            </a:pPr>
            <a:r>
              <a:rPr lang="en-US" altLang="en-US" sz="2400" dirty="0"/>
              <a:t>When specifying h(</a:t>
            </a:r>
            <a:r>
              <a:rPr lang="en-US" altLang="en-US" sz="2400" dirty="0" err="1"/>
              <a:t>x,y</a:t>
            </a:r>
            <a:r>
              <a:rPr lang="en-US" altLang="en-US" sz="2400" dirty="0"/>
              <a:t>) in the spatial domain, H(</a:t>
            </a:r>
            <a:r>
              <a:rPr lang="en-US" altLang="en-US" sz="2400" dirty="0" err="1"/>
              <a:t>u,v</a:t>
            </a:r>
            <a:r>
              <a:rPr lang="en-US" altLang="en-US" sz="2400" dirty="0"/>
              <a:t>) can be generated as follows:</a:t>
            </a:r>
          </a:p>
          <a:p>
            <a:pPr marL="457200" indent="-457200"/>
            <a:endParaRPr lang="en-US" altLang="en-US" sz="2400" dirty="0"/>
          </a:p>
          <a:p>
            <a:pPr marL="1143000" lvl="2" indent="-228600">
              <a:buFontTx/>
              <a:buAutoNum type="arabicPeriod"/>
            </a:pPr>
            <a:r>
              <a:rPr lang="en-US" altLang="en-US" sz="2400" dirty="0"/>
              <a:t> Form h</a:t>
            </a:r>
            <a:r>
              <a:rPr lang="en-US" altLang="en-US" sz="2400" baseline="-25000" dirty="0"/>
              <a:t>p</a:t>
            </a:r>
            <a:r>
              <a:rPr lang="en-US" altLang="en-US" sz="2400" dirty="0"/>
              <a:t>(</a:t>
            </a:r>
            <a:r>
              <a:rPr lang="en-US" altLang="en-US" sz="2400" dirty="0" err="1"/>
              <a:t>x,y</a:t>
            </a:r>
            <a:r>
              <a:rPr lang="en-US" altLang="en-US" sz="2400" dirty="0"/>
              <a:t>) by padding h(</a:t>
            </a:r>
            <a:r>
              <a:rPr lang="en-US" altLang="en-US" sz="2400" dirty="0" err="1"/>
              <a:t>x,y</a:t>
            </a:r>
            <a:r>
              <a:rPr lang="en-US" altLang="en-US" sz="2400" dirty="0"/>
              <a:t>) with zeroes.</a:t>
            </a:r>
          </a:p>
          <a:p>
            <a:pPr marL="457200" indent="-457200"/>
            <a:endParaRPr lang="en-US" altLang="en-US" sz="2400" dirty="0"/>
          </a:p>
          <a:p>
            <a:pPr marL="457200" indent="-457200"/>
            <a:r>
              <a:rPr lang="en-US" altLang="en-US" sz="2400" dirty="0"/>
              <a:t>		2. Multiply h</a:t>
            </a:r>
            <a:r>
              <a:rPr lang="en-US" altLang="en-US" sz="2400" baseline="-25000" dirty="0"/>
              <a:t>p</a:t>
            </a:r>
            <a:r>
              <a:rPr lang="en-US" altLang="en-US" sz="2400" dirty="0"/>
              <a:t>(</a:t>
            </a:r>
            <a:r>
              <a:rPr lang="en-US" altLang="en-US" sz="2400" dirty="0" err="1"/>
              <a:t>x,y</a:t>
            </a:r>
            <a:r>
              <a:rPr lang="en-US" altLang="en-US" sz="2400" dirty="0"/>
              <a:t>) by (-1)</a:t>
            </a:r>
            <a:r>
              <a:rPr lang="en-US" altLang="en-US" sz="2400" baseline="30000" dirty="0" err="1"/>
              <a:t>x+y</a:t>
            </a:r>
            <a:r>
              <a:rPr lang="en-US" altLang="en-US" sz="2400" dirty="0"/>
              <a:t> to center its spectrum.</a:t>
            </a:r>
          </a:p>
          <a:p>
            <a:pPr marL="457200" indent="-457200"/>
            <a:endParaRPr lang="en-US" altLang="en-US" sz="2400" dirty="0"/>
          </a:p>
          <a:p>
            <a:pPr marL="457200" indent="-457200"/>
            <a:r>
              <a:rPr lang="en-US" altLang="en-US" sz="2400" dirty="0"/>
              <a:t>		3. Compute its DFT to obtain H(</a:t>
            </a:r>
            <a:r>
              <a:rPr lang="en-US" altLang="en-US" sz="2400" dirty="0" err="1"/>
              <a:t>u,v</a:t>
            </a:r>
            <a:r>
              <a:rPr lang="en-US" altLang="en-US" sz="2400" dirty="0"/>
              <a:t>).</a:t>
            </a:r>
          </a:p>
        </p:txBody>
      </p:sp>
      <p:sp>
        <p:nvSpPr>
          <p:cNvPr id="29701" name="TextBox 1"/>
          <p:cNvSpPr txBox="1">
            <a:spLocks noChangeArrowheads="1"/>
          </p:cNvSpPr>
          <p:nvPr/>
        </p:nvSpPr>
        <p:spPr bwMode="auto">
          <a:xfrm>
            <a:off x="1600200" y="5334000"/>
            <a:ext cx="6096000" cy="708025"/>
          </a:xfrm>
          <a:prstGeom prst="rect">
            <a:avLst/>
          </a:prstGeom>
          <a:noFill/>
          <a:ln w="9525">
            <a:noFill/>
            <a:miter lim="800000"/>
            <a:headEnd/>
            <a:tailEnd/>
          </a:ln>
        </p:spPr>
        <p:txBody>
          <a:bodyPr>
            <a:spAutoFit/>
          </a:bodyPr>
          <a:lstStyle/>
          <a:p>
            <a:r>
              <a:rPr lang="en-US" altLang="en-US" sz="2000" baseline="30000" dirty="0"/>
              <a:t> </a:t>
            </a:r>
            <a:r>
              <a:rPr lang="en-US" altLang="en-US" sz="2000" dirty="0"/>
              <a:t>The symmetry of h(</a:t>
            </a:r>
            <a:r>
              <a:rPr lang="en-US" altLang="en-US" sz="2000" dirty="0" err="1"/>
              <a:t>x,y</a:t>
            </a:r>
            <a:r>
              <a:rPr lang="en-US" altLang="en-US" sz="2000" dirty="0"/>
              <a:t>) must be explicitly preserved when padding with 0s; let’s see why!</a:t>
            </a:r>
            <a:endParaRPr lang="en-US" altLang="en-US" dirty="0"/>
          </a:p>
        </p:txBody>
      </p:sp>
      <p:sp>
        <p:nvSpPr>
          <p:cNvPr id="2" name="TextBox 1"/>
          <p:cNvSpPr txBox="1">
            <a:spLocks noChangeArrowheads="1"/>
          </p:cNvSpPr>
          <p:nvPr/>
        </p:nvSpPr>
        <p:spPr bwMode="auto">
          <a:xfrm>
            <a:off x="4349750" y="3092450"/>
            <a:ext cx="287338" cy="339725"/>
          </a:xfrm>
          <a:prstGeom prst="rect">
            <a:avLst/>
          </a:prstGeom>
          <a:noFill/>
          <a:ln w="9525">
            <a:noFill/>
            <a:miter lim="800000"/>
            <a:headEnd/>
            <a:tailEnd/>
          </a:ln>
        </p:spPr>
        <p:txBody>
          <a:bodyPr wrap="none">
            <a:spAutoFit/>
          </a:bodyPr>
          <a:lstStyle/>
          <a:p>
            <a:r>
              <a:rPr lang="en-US" altLang="en-US" baseline="30000">
                <a:solidFill>
                  <a:srgbClr val="FFFF00"/>
                </a:solidFill>
              </a:rPr>
              <a:t>*</a:t>
            </a:r>
          </a:p>
        </p:txBody>
      </p:sp>
      <p:sp>
        <p:nvSpPr>
          <p:cNvPr id="7" name="TextBox 6"/>
          <p:cNvSpPr txBox="1">
            <a:spLocks noChangeArrowheads="1"/>
          </p:cNvSpPr>
          <p:nvPr/>
        </p:nvSpPr>
        <p:spPr bwMode="auto">
          <a:xfrm>
            <a:off x="1524000" y="5334000"/>
            <a:ext cx="287338" cy="338138"/>
          </a:xfrm>
          <a:prstGeom prst="rect">
            <a:avLst/>
          </a:prstGeom>
          <a:noFill/>
          <a:ln w="9525">
            <a:noFill/>
            <a:miter lim="800000"/>
            <a:headEnd/>
            <a:tailEnd/>
          </a:ln>
        </p:spPr>
        <p:txBody>
          <a:bodyPr wrap="none">
            <a:spAutoFit/>
          </a:bodyPr>
          <a:lstStyle/>
          <a:p>
            <a:r>
              <a:rPr lang="en-US" altLang="en-US" baseline="30000">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2691</TotalTime>
  <Words>1600</Words>
  <Application>Microsoft Office PowerPoint</Application>
  <PresentationFormat>On-screen Show (4:3)</PresentationFormat>
  <Paragraphs>339</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Image Analysis</vt:lpstr>
      <vt:lpstr>Frequency Domain Filtering</vt:lpstr>
      <vt:lpstr>Frequency Domain Methods</vt:lpstr>
      <vt:lpstr>Frequency domain filtering: Case 1</vt:lpstr>
      <vt:lpstr>Frequency domain filtering: Case 1 (cont’d)</vt:lpstr>
      <vt:lpstr>Frequency domain filtering: Case 1 (cont’d)</vt:lpstr>
      <vt:lpstr>Example</vt:lpstr>
      <vt:lpstr>Frequency domain filtering: Case 2</vt:lpstr>
      <vt:lpstr>Specify h(x,y) in the spatial domain (Case 2) </vt:lpstr>
      <vt:lpstr>Example: specify h(x,y) in the spatial domain</vt:lpstr>
      <vt:lpstr>Major filter categories</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Testing</dc:creator>
  <cp:lastModifiedBy>Kushalpreet Kaur</cp:lastModifiedBy>
  <cp:revision>44</cp:revision>
  <dcterms:created xsi:type="dcterms:W3CDTF">2006-08-16T00:00:00Z</dcterms:created>
  <dcterms:modified xsi:type="dcterms:W3CDTF">2023-12-17T03:15:36Z</dcterms:modified>
</cp:coreProperties>
</file>