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86" r:id="rId3"/>
    <p:sldId id="287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2" r:id="rId16"/>
    <p:sldId id="309" r:id="rId17"/>
    <p:sldId id="310" r:id="rId18"/>
    <p:sldId id="314" r:id="rId19"/>
    <p:sldId id="338" r:id="rId20"/>
    <p:sldId id="354" r:id="rId21"/>
    <p:sldId id="355" r:id="rId22"/>
    <p:sldId id="356" r:id="rId23"/>
    <p:sldId id="357" r:id="rId24"/>
    <p:sldId id="366" r:id="rId25"/>
    <p:sldId id="367" r:id="rId26"/>
    <p:sldId id="528" r:id="rId27"/>
    <p:sldId id="529" r:id="rId28"/>
    <p:sldId id="530" r:id="rId29"/>
    <p:sldId id="531" r:id="rId30"/>
    <p:sldId id="368" r:id="rId31"/>
    <p:sldId id="369" r:id="rId32"/>
    <p:sldId id="371" r:id="rId33"/>
    <p:sldId id="372" r:id="rId34"/>
    <p:sldId id="373" r:id="rId35"/>
    <p:sldId id="374" r:id="rId36"/>
    <p:sldId id="382" r:id="rId37"/>
    <p:sldId id="532" r:id="rId38"/>
    <p:sldId id="533" r:id="rId39"/>
    <p:sldId id="534" r:id="rId40"/>
    <p:sldId id="535" r:id="rId41"/>
    <p:sldId id="536" r:id="rId42"/>
    <p:sldId id="537" r:id="rId43"/>
    <p:sldId id="538" r:id="rId44"/>
    <p:sldId id="539" r:id="rId45"/>
    <p:sldId id="540" r:id="rId46"/>
    <p:sldId id="541" r:id="rId47"/>
    <p:sldId id="542" r:id="rId48"/>
    <p:sldId id="543" r:id="rId49"/>
    <p:sldId id="544" r:id="rId50"/>
    <p:sldId id="545" r:id="rId51"/>
    <p:sldId id="546" r:id="rId52"/>
    <p:sldId id="547" r:id="rId53"/>
    <p:sldId id="548" r:id="rId54"/>
    <p:sldId id="549" r:id="rId55"/>
    <p:sldId id="550" r:id="rId56"/>
    <p:sldId id="560" r:id="rId57"/>
    <p:sldId id="552" r:id="rId58"/>
    <p:sldId id="553" r:id="rId59"/>
    <p:sldId id="391" r:id="rId60"/>
    <p:sldId id="559" r:id="rId61"/>
    <p:sldId id="392" r:id="rId62"/>
    <p:sldId id="555" r:id="rId63"/>
    <p:sldId id="393" r:id="rId64"/>
    <p:sldId id="394" r:id="rId65"/>
    <p:sldId id="395" r:id="rId66"/>
    <p:sldId id="396" r:id="rId67"/>
    <p:sldId id="397" r:id="rId68"/>
    <p:sldId id="398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99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FB81A-1900-4E69-BCC3-C3C2D09AEC4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E1398BA5-83E8-47AE-BBF4-22E63455830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Enhancement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Techniques</a:t>
          </a:r>
        </a:p>
      </dgm:t>
    </dgm:pt>
    <dgm:pt modelId="{ED199CEA-BB2A-41B3-B177-5B75512F8242}" type="parTrans" cxnId="{658078AC-F6EE-4631-A4C0-541725C535AB}">
      <dgm:prSet/>
      <dgm:spPr/>
      <dgm:t>
        <a:bodyPr/>
        <a:lstStyle/>
        <a:p>
          <a:endParaRPr lang="en-IN"/>
        </a:p>
      </dgm:t>
    </dgm:pt>
    <dgm:pt modelId="{B2FE2C12-D6E4-4786-A187-ED9F718A2F2F}" type="sibTrans" cxnId="{658078AC-F6EE-4631-A4C0-541725C535AB}">
      <dgm:prSet/>
      <dgm:spPr/>
      <dgm:t>
        <a:bodyPr/>
        <a:lstStyle/>
        <a:p>
          <a:endParaRPr lang="en-IN"/>
        </a:p>
      </dgm:t>
    </dgm:pt>
    <dgm:pt modelId="{8A481468-2837-4BEF-8CDA-3FB2C55816E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Spatial Domain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Operates on Pixels</a:t>
          </a:r>
        </a:p>
      </dgm:t>
    </dgm:pt>
    <dgm:pt modelId="{C0F04117-9349-4539-8F05-F7597C2782C4}" type="parTrans" cxnId="{7BCCE326-C9CE-4495-8159-5CB655EF06CC}">
      <dgm:prSet/>
      <dgm:spPr/>
      <dgm:t>
        <a:bodyPr/>
        <a:lstStyle/>
        <a:p>
          <a:endParaRPr lang="en-IN"/>
        </a:p>
      </dgm:t>
    </dgm:pt>
    <dgm:pt modelId="{D62791E8-5FA7-4046-A290-C40197FC0438}" type="sibTrans" cxnId="{7BCCE326-C9CE-4495-8159-5CB655EF06CC}">
      <dgm:prSet/>
      <dgm:spPr/>
      <dgm:t>
        <a:bodyPr/>
        <a:lstStyle/>
        <a:p>
          <a:endParaRPr lang="en-IN"/>
        </a:p>
      </dgm:t>
    </dgm:pt>
    <dgm:pt modelId="{36F5656E-62C5-4CE8-8700-6B6E0B9E662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Frequency Domain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Operates on Frequency Transform 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Image</a:t>
          </a:r>
        </a:p>
      </dgm:t>
    </dgm:pt>
    <dgm:pt modelId="{65CB6FF9-3D6F-438C-9560-D8AB79CCEB75}" type="parTrans" cxnId="{1896B766-5FB7-4669-883A-65E20388D06A}">
      <dgm:prSet/>
      <dgm:spPr/>
      <dgm:t>
        <a:bodyPr/>
        <a:lstStyle/>
        <a:p>
          <a:endParaRPr lang="en-IN"/>
        </a:p>
      </dgm:t>
    </dgm:pt>
    <dgm:pt modelId="{8A848356-373C-4490-87CC-104E159B13AF}" type="sibTrans" cxnId="{1896B766-5FB7-4669-883A-65E20388D06A}">
      <dgm:prSet/>
      <dgm:spPr/>
      <dgm:t>
        <a:bodyPr/>
        <a:lstStyle/>
        <a:p>
          <a:endParaRPr lang="en-IN"/>
        </a:p>
      </dgm:t>
    </dgm:pt>
    <dgm:pt modelId="{D6E6D6E5-9935-43DD-8E6F-855117D7CEA1}" type="pres">
      <dgm:prSet presAssocID="{B75FB81A-1900-4E69-BCC3-C3C2D09AEC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954CD0-6E23-49D4-A608-6E5B7F00CAFE}" type="pres">
      <dgm:prSet presAssocID="{E1398BA5-83E8-47AE-BBF4-22E63455830B}" presName="hierRoot1" presStyleCnt="0">
        <dgm:presLayoutVars>
          <dgm:hierBranch/>
        </dgm:presLayoutVars>
      </dgm:prSet>
      <dgm:spPr/>
    </dgm:pt>
    <dgm:pt modelId="{5C5F09F8-9E37-43C6-BDF5-4E2E381128A7}" type="pres">
      <dgm:prSet presAssocID="{E1398BA5-83E8-47AE-BBF4-22E63455830B}" presName="rootComposite1" presStyleCnt="0"/>
      <dgm:spPr/>
    </dgm:pt>
    <dgm:pt modelId="{D95D7924-0888-4B27-9270-18EA262B95BA}" type="pres">
      <dgm:prSet presAssocID="{E1398BA5-83E8-47AE-BBF4-22E63455830B}" presName="rootText1" presStyleLbl="node0" presStyleIdx="0" presStyleCnt="1">
        <dgm:presLayoutVars>
          <dgm:chPref val="3"/>
        </dgm:presLayoutVars>
      </dgm:prSet>
      <dgm:spPr/>
    </dgm:pt>
    <dgm:pt modelId="{F02E75A1-A92A-44C3-943C-46CF71957571}" type="pres">
      <dgm:prSet presAssocID="{E1398BA5-83E8-47AE-BBF4-22E63455830B}" presName="rootConnector1" presStyleLbl="node1" presStyleIdx="0" presStyleCnt="0"/>
      <dgm:spPr/>
    </dgm:pt>
    <dgm:pt modelId="{745EC8C4-4422-49C0-9D8D-499A900789CD}" type="pres">
      <dgm:prSet presAssocID="{E1398BA5-83E8-47AE-BBF4-22E63455830B}" presName="hierChild2" presStyleCnt="0"/>
      <dgm:spPr/>
    </dgm:pt>
    <dgm:pt modelId="{43862F0B-D6AA-4885-899A-175D432936AD}" type="pres">
      <dgm:prSet presAssocID="{C0F04117-9349-4539-8F05-F7597C2782C4}" presName="Name35" presStyleLbl="parChTrans1D2" presStyleIdx="0" presStyleCnt="2"/>
      <dgm:spPr/>
    </dgm:pt>
    <dgm:pt modelId="{DDC0CB3A-F831-4DE8-B22F-9007FF7BCDD3}" type="pres">
      <dgm:prSet presAssocID="{8A481468-2837-4BEF-8CDA-3FB2C55816EB}" presName="hierRoot2" presStyleCnt="0">
        <dgm:presLayoutVars>
          <dgm:hierBranch/>
        </dgm:presLayoutVars>
      </dgm:prSet>
      <dgm:spPr/>
    </dgm:pt>
    <dgm:pt modelId="{B6E3943D-0055-4979-9CC4-CC03D8DBF14F}" type="pres">
      <dgm:prSet presAssocID="{8A481468-2837-4BEF-8CDA-3FB2C55816EB}" presName="rootComposite" presStyleCnt="0"/>
      <dgm:spPr/>
    </dgm:pt>
    <dgm:pt modelId="{F0284885-2A4B-4DAA-815B-9E9AE2459327}" type="pres">
      <dgm:prSet presAssocID="{8A481468-2837-4BEF-8CDA-3FB2C55816EB}" presName="rootText" presStyleLbl="node2" presStyleIdx="0" presStyleCnt="2">
        <dgm:presLayoutVars>
          <dgm:chPref val="3"/>
        </dgm:presLayoutVars>
      </dgm:prSet>
      <dgm:spPr/>
    </dgm:pt>
    <dgm:pt modelId="{F08EBF03-71CF-4BF6-8915-5D7D6C36085A}" type="pres">
      <dgm:prSet presAssocID="{8A481468-2837-4BEF-8CDA-3FB2C55816EB}" presName="rootConnector" presStyleLbl="node2" presStyleIdx="0" presStyleCnt="2"/>
      <dgm:spPr/>
    </dgm:pt>
    <dgm:pt modelId="{5E75F134-B871-47DC-9364-5DBFA3F431E0}" type="pres">
      <dgm:prSet presAssocID="{8A481468-2837-4BEF-8CDA-3FB2C55816EB}" presName="hierChild4" presStyleCnt="0"/>
      <dgm:spPr/>
    </dgm:pt>
    <dgm:pt modelId="{F1EA22D1-9A54-4BEB-A1EE-81311287F73C}" type="pres">
      <dgm:prSet presAssocID="{8A481468-2837-4BEF-8CDA-3FB2C55816EB}" presName="hierChild5" presStyleCnt="0"/>
      <dgm:spPr/>
    </dgm:pt>
    <dgm:pt modelId="{9FFA5829-4770-4485-A722-4F2B4FDE78D0}" type="pres">
      <dgm:prSet presAssocID="{65CB6FF9-3D6F-438C-9560-D8AB79CCEB75}" presName="Name35" presStyleLbl="parChTrans1D2" presStyleIdx="1" presStyleCnt="2"/>
      <dgm:spPr/>
    </dgm:pt>
    <dgm:pt modelId="{EF582102-811F-406E-AD46-9DC4384E1035}" type="pres">
      <dgm:prSet presAssocID="{36F5656E-62C5-4CE8-8700-6B6E0B9E662E}" presName="hierRoot2" presStyleCnt="0">
        <dgm:presLayoutVars>
          <dgm:hierBranch/>
        </dgm:presLayoutVars>
      </dgm:prSet>
      <dgm:spPr/>
    </dgm:pt>
    <dgm:pt modelId="{2FCEE1E9-781E-4692-8037-6682452DF7E5}" type="pres">
      <dgm:prSet presAssocID="{36F5656E-62C5-4CE8-8700-6B6E0B9E662E}" presName="rootComposite" presStyleCnt="0"/>
      <dgm:spPr/>
    </dgm:pt>
    <dgm:pt modelId="{A6BFAC18-12CB-4EC3-B9B2-FE01718638B9}" type="pres">
      <dgm:prSet presAssocID="{36F5656E-62C5-4CE8-8700-6B6E0B9E662E}" presName="rootText" presStyleLbl="node2" presStyleIdx="1" presStyleCnt="2">
        <dgm:presLayoutVars>
          <dgm:chPref val="3"/>
        </dgm:presLayoutVars>
      </dgm:prSet>
      <dgm:spPr/>
    </dgm:pt>
    <dgm:pt modelId="{4B600969-A150-438D-8461-DDD9402AABD6}" type="pres">
      <dgm:prSet presAssocID="{36F5656E-62C5-4CE8-8700-6B6E0B9E662E}" presName="rootConnector" presStyleLbl="node2" presStyleIdx="1" presStyleCnt="2"/>
      <dgm:spPr/>
    </dgm:pt>
    <dgm:pt modelId="{B4601897-32AF-4246-BF5C-EB9875B55472}" type="pres">
      <dgm:prSet presAssocID="{36F5656E-62C5-4CE8-8700-6B6E0B9E662E}" presName="hierChild4" presStyleCnt="0"/>
      <dgm:spPr/>
    </dgm:pt>
    <dgm:pt modelId="{6899AD9F-3968-4108-BE68-FFF014BDED69}" type="pres">
      <dgm:prSet presAssocID="{36F5656E-62C5-4CE8-8700-6B6E0B9E662E}" presName="hierChild5" presStyleCnt="0"/>
      <dgm:spPr/>
    </dgm:pt>
    <dgm:pt modelId="{A5745E16-E7C5-4F3E-8DF7-0F0F22A8C408}" type="pres">
      <dgm:prSet presAssocID="{E1398BA5-83E8-47AE-BBF4-22E63455830B}" presName="hierChild3" presStyleCnt="0"/>
      <dgm:spPr/>
    </dgm:pt>
  </dgm:ptLst>
  <dgm:cxnLst>
    <dgm:cxn modelId="{3BFF060C-6B1C-42CA-A4FF-A781E1AA354C}" type="presOf" srcId="{65CB6FF9-3D6F-438C-9560-D8AB79CCEB75}" destId="{9FFA5829-4770-4485-A722-4F2B4FDE78D0}" srcOrd="0" destOrd="0" presId="urn:microsoft.com/office/officeart/2005/8/layout/orgChart1"/>
    <dgm:cxn modelId="{DFBCAD16-AD38-4209-A1B5-77FEA8CD1D49}" type="presOf" srcId="{36F5656E-62C5-4CE8-8700-6B6E0B9E662E}" destId="{4B600969-A150-438D-8461-DDD9402AABD6}" srcOrd="1" destOrd="0" presId="urn:microsoft.com/office/officeart/2005/8/layout/orgChart1"/>
    <dgm:cxn modelId="{8733281D-9250-4DA0-A4D1-1A68C7394227}" type="presOf" srcId="{36F5656E-62C5-4CE8-8700-6B6E0B9E662E}" destId="{A6BFAC18-12CB-4EC3-B9B2-FE01718638B9}" srcOrd="0" destOrd="0" presId="urn:microsoft.com/office/officeart/2005/8/layout/orgChart1"/>
    <dgm:cxn modelId="{7BCCE326-C9CE-4495-8159-5CB655EF06CC}" srcId="{E1398BA5-83E8-47AE-BBF4-22E63455830B}" destId="{8A481468-2837-4BEF-8CDA-3FB2C55816EB}" srcOrd="0" destOrd="0" parTransId="{C0F04117-9349-4539-8F05-F7597C2782C4}" sibTransId="{D62791E8-5FA7-4046-A290-C40197FC0438}"/>
    <dgm:cxn modelId="{F9BD5431-EE2B-4A62-9259-6892C147CB82}" type="presOf" srcId="{C0F04117-9349-4539-8F05-F7597C2782C4}" destId="{43862F0B-D6AA-4885-899A-175D432936AD}" srcOrd="0" destOrd="0" presId="urn:microsoft.com/office/officeart/2005/8/layout/orgChart1"/>
    <dgm:cxn modelId="{F6583D37-411B-4B70-9650-A44AAF0BF76D}" type="presOf" srcId="{8A481468-2837-4BEF-8CDA-3FB2C55816EB}" destId="{F0284885-2A4B-4DAA-815B-9E9AE2459327}" srcOrd="0" destOrd="0" presId="urn:microsoft.com/office/officeart/2005/8/layout/orgChart1"/>
    <dgm:cxn modelId="{1896B766-5FB7-4669-883A-65E20388D06A}" srcId="{E1398BA5-83E8-47AE-BBF4-22E63455830B}" destId="{36F5656E-62C5-4CE8-8700-6B6E0B9E662E}" srcOrd="1" destOrd="0" parTransId="{65CB6FF9-3D6F-438C-9560-D8AB79CCEB75}" sibTransId="{8A848356-373C-4490-87CC-104E159B13AF}"/>
    <dgm:cxn modelId="{52690A76-0CA6-4130-86F7-77261FCCDF2F}" type="presOf" srcId="{E1398BA5-83E8-47AE-BBF4-22E63455830B}" destId="{F02E75A1-A92A-44C3-943C-46CF71957571}" srcOrd="1" destOrd="0" presId="urn:microsoft.com/office/officeart/2005/8/layout/orgChart1"/>
    <dgm:cxn modelId="{658078AC-F6EE-4631-A4C0-541725C535AB}" srcId="{B75FB81A-1900-4E69-BCC3-C3C2D09AEC40}" destId="{E1398BA5-83E8-47AE-BBF4-22E63455830B}" srcOrd="0" destOrd="0" parTransId="{ED199CEA-BB2A-41B3-B177-5B75512F8242}" sibTransId="{B2FE2C12-D6E4-4786-A187-ED9F718A2F2F}"/>
    <dgm:cxn modelId="{EEB000BA-5488-447D-BC81-0D79268C806B}" type="presOf" srcId="{8A481468-2837-4BEF-8CDA-3FB2C55816EB}" destId="{F08EBF03-71CF-4BF6-8915-5D7D6C36085A}" srcOrd="1" destOrd="0" presId="urn:microsoft.com/office/officeart/2005/8/layout/orgChart1"/>
    <dgm:cxn modelId="{577F18BE-3411-434B-95B6-DEEF3172E809}" type="presOf" srcId="{B75FB81A-1900-4E69-BCC3-C3C2D09AEC40}" destId="{D6E6D6E5-9935-43DD-8E6F-855117D7CEA1}" srcOrd="0" destOrd="0" presId="urn:microsoft.com/office/officeart/2005/8/layout/orgChart1"/>
    <dgm:cxn modelId="{B51188E2-EF91-4909-A23E-4C7AB69E3ADE}" type="presOf" srcId="{E1398BA5-83E8-47AE-BBF4-22E63455830B}" destId="{D95D7924-0888-4B27-9270-18EA262B95BA}" srcOrd="0" destOrd="0" presId="urn:microsoft.com/office/officeart/2005/8/layout/orgChart1"/>
    <dgm:cxn modelId="{2CDD9ED6-A4C7-435A-8A6C-81B80B26BA6C}" type="presParOf" srcId="{D6E6D6E5-9935-43DD-8E6F-855117D7CEA1}" destId="{0D954CD0-6E23-49D4-A608-6E5B7F00CAFE}" srcOrd="0" destOrd="0" presId="urn:microsoft.com/office/officeart/2005/8/layout/orgChart1"/>
    <dgm:cxn modelId="{5AABD658-07F4-4B48-B541-9C56E9085C77}" type="presParOf" srcId="{0D954CD0-6E23-49D4-A608-6E5B7F00CAFE}" destId="{5C5F09F8-9E37-43C6-BDF5-4E2E381128A7}" srcOrd="0" destOrd="0" presId="urn:microsoft.com/office/officeart/2005/8/layout/orgChart1"/>
    <dgm:cxn modelId="{67CF467C-E150-4D2A-AC47-3CD182FE8703}" type="presParOf" srcId="{5C5F09F8-9E37-43C6-BDF5-4E2E381128A7}" destId="{D95D7924-0888-4B27-9270-18EA262B95BA}" srcOrd="0" destOrd="0" presId="urn:microsoft.com/office/officeart/2005/8/layout/orgChart1"/>
    <dgm:cxn modelId="{13A77820-B11D-40A8-BCAF-11BAA089DB7E}" type="presParOf" srcId="{5C5F09F8-9E37-43C6-BDF5-4E2E381128A7}" destId="{F02E75A1-A92A-44C3-943C-46CF71957571}" srcOrd="1" destOrd="0" presId="urn:microsoft.com/office/officeart/2005/8/layout/orgChart1"/>
    <dgm:cxn modelId="{66552955-7304-4BCF-A11A-A5D6417EEA81}" type="presParOf" srcId="{0D954CD0-6E23-49D4-A608-6E5B7F00CAFE}" destId="{745EC8C4-4422-49C0-9D8D-499A900789CD}" srcOrd="1" destOrd="0" presId="urn:microsoft.com/office/officeart/2005/8/layout/orgChart1"/>
    <dgm:cxn modelId="{594031EF-CCC9-4459-B9F3-8459FE8B1301}" type="presParOf" srcId="{745EC8C4-4422-49C0-9D8D-499A900789CD}" destId="{43862F0B-D6AA-4885-899A-175D432936AD}" srcOrd="0" destOrd="0" presId="urn:microsoft.com/office/officeart/2005/8/layout/orgChart1"/>
    <dgm:cxn modelId="{66842435-0315-47E2-BEF6-032A98E2B0A9}" type="presParOf" srcId="{745EC8C4-4422-49C0-9D8D-499A900789CD}" destId="{DDC0CB3A-F831-4DE8-B22F-9007FF7BCDD3}" srcOrd="1" destOrd="0" presId="urn:microsoft.com/office/officeart/2005/8/layout/orgChart1"/>
    <dgm:cxn modelId="{C656911D-B50E-4C0A-9308-C1535F74D29B}" type="presParOf" srcId="{DDC0CB3A-F831-4DE8-B22F-9007FF7BCDD3}" destId="{B6E3943D-0055-4979-9CC4-CC03D8DBF14F}" srcOrd="0" destOrd="0" presId="urn:microsoft.com/office/officeart/2005/8/layout/orgChart1"/>
    <dgm:cxn modelId="{66ADBDF2-F33E-4B5D-AB54-2298229ECE35}" type="presParOf" srcId="{B6E3943D-0055-4979-9CC4-CC03D8DBF14F}" destId="{F0284885-2A4B-4DAA-815B-9E9AE2459327}" srcOrd="0" destOrd="0" presId="urn:microsoft.com/office/officeart/2005/8/layout/orgChart1"/>
    <dgm:cxn modelId="{96C53A50-A9B4-4E5D-B430-EBF8B27DEDEA}" type="presParOf" srcId="{B6E3943D-0055-4979-9CC4-CC03D8DBF14F}" destId="{F08EBF03-71CF-4BF6-8915-5D7D6C36085A}" srcOrd="1" destOrd="0" presId="urn:microsoft.com/office/officeart/2005/8/layout/orgChart1"/>
    <dgm:cxn modelId="{F1561988-5CF1-4ED2-A1E0-B54228092809}" type="presParOf" srcId="{DDC0CB3A-F831-4DE8-B22F-9007FF7BCDD3}" destId="{5E75F134-B871-47DC-9364-5DBFA3F431E0}" srcOrd="1" destOrd="0" presId="urn:microsoft.com/office/officeart/2005/8/layout/orgChart1"/>
    <dgm:cxn modelId="{1E21747C-F6CE-4C47-9557-BFE006F81BE2}" type="presParOf" srcId="{DDC0CB3A-F831-4DE8-B22F-9007FF7BCDD3}" destId="{F1EA22D1-9A54-4BEB-A1EE-81311287F73C}" srcOrd="2" destOrd="0" presId="urn:microsoft.com/office/officeart/2005/8/layout/orgChart1"/>
    <dgm:cxn modelId="{839F2673-9DA5-4C84-8643-3AEB84183650}" type="presParOf" srcId="{745EC8C4-4422-49C0-9D8D-499A900789CD}" destId="{9FFA5829-4770-4485-A722-4F2B4FDE78D0}" srcOrd="2" destOrd="0" presId="urn:microsoft.com/office/officeart/2005/8/layout/orgChart1"/>
    <dgm:cxn modelId="{34C42C09-54F7-4589-92AD-0E777DDC20EC}" type="presParOf" srcId="{745EC8C4-4422-49C0-9D8D-499A900789CD}" destId="{EF582102-811F-406E-AD46-9DC4384E1035}" srcOrd="3" destOrd="0" presId="urn:microsoft.com/office/officeart/2005/8/layout/orgChart1"/>
    <dgm:cxn modelId="{ED7A512A-0300-4BE2-8666-EF18E3A89273}" type="presParOf" srcId="{EF582102-811F-406E-AD46-9DC4384E1035}" destId="{2FCEE1E9-781E-4692-8037-6682452DF7E5}" srcOrd="0" destOrd="0" presId="urn:microsoft.com/office/officeart/2005/8/layout/orgChart1"/>
    <dgm:cxn modelId="{1244C0BB-6986-4FF7-8F3E-3071CAAA70FE}" type="presParOf" srcId="{2FCEE1E9-781E-4692-8037-6682452DF7E5}" destId="{A6BFAC18-12CB-4EC3-B9B2-FE01718638B9}" srcOrd="0" destOrd="0" presId="urn:microsoft.com/office/officeart/2005/8/layout/orgChart1"/>
    <dgm:cxn modelId="{5153B26B-B500-4126-BA25-8621BF7438FF}" type="presParOf" srcId="{2FCEE1E9-781E-4692-8037-6682452DF7E5}" destId="{4B600969-A150-438D-8461-DDD9402AABD6}" srcOrd="1" destOrd="0" presId="urn:microsoft.com/office/officeart/2005/8/layout/orgChart1"/>
    <dgm:cxn modelId="{ED09F392-A200-45AE-8F5D-148EDAF76565}" type="presParOf" srcId="{EF582102-811F-406E-AD46-9DC4384E1035}" destId="{B4601897-32AF-4246-BF5C-EB9875B55472}" srcOrd="1" destOrd="0" presId="urn:microsoft.com/office/officeart/2005/8/layout/orgChart1"/>
    <dgm:cxn modelId="{71CEEBBC-0893-4741-90BC-B394B6DCABA3}" type="presParOf" srcId="{EF582102-811F-406E-AD46-9DC4384E1035}" destId="{6899AD9F-3968-4108-BE68-FFF014BDED69}" srcOrd="2" destOrd="0" presId="urn:microsoft.com/office/officeart/2005/8/layout/orgChart1"/>
    <dgm:cxn modelId="{F118E90A-9BA9-4B85-8B90-98EB562D7958}" type="presParOf" srcId="{0D954CD0-6E23-49D4-A608-6E5B7F00CAFE}" destId="{A5745E16-E7C5-4F3E-8DF7-0F0F22A8C4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A5829-4770-4485-A722-4F2B4FDE78D0}">
      <dsp:nvSpPr>
        <dsp:cNvPr id="0" name=""/>
        <dsp:cNvSpPr/>
      </dsp:nvSpPr>
      <dsp:spPr>
        <a:xfrm>
          <a:off x="4114799" y="2145121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62F0B-D6AA-4885-899A-175D432936AD}">
      <dsp:nvSpPr>
        <dsp:cNvPr id="0" name=""/>
        <dsp:cNvSpPr/>
      </dsp:nvSpPr>
      <dsp:spPr>
        <a:xfrm>
          <a:off x="1862986" y="2145121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D7924-0888-4B27-9270-18EA262B95BA}">
      <dsp:nvSpPr>
        <dsp:cNvPr id="0" name=""/>
        <dsp:cNvSpPr/>
      </dsp:nvSpPr>
      <dsp:spPr>
        <a:xfrm>
          <a:off x="2253797" y="28411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Enhancement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Techniques</a:t>
          </a:r>
        </a:p>
      </dsp:txBody>
      <dsp:txXfrm>
        <a:off x="2253797" y="284118"/>
        <a:ext cx="3722005" cy="1861002"/>
      </dsp:txXfrm>
    </dsp:sp>
    <dsp:sp modelId="{F0284885-2A4B-4DAA-815B-9E9AE2459327}">
      <dsp:nvSpPr>
        <dsp:cNvPr id="0" name=""/>
        <dsp:cNvSpPr/>
      </dsp:nvSpPr>
      <dsp:spPr>
        <a:xfrm>
          <a:off x="1984" y="292674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Spatial Domain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Operates on Pixels</a:t>
          </a:r>
        </a:p>
      </dsp:txBody>
      <dsp:txXfrm>
        <a:off x="1984" y="2926742"/>
        <a:ext cx="3722005" cy="1861002"/>
      </dsp:txXfrm>
    </dsp:sp>
    <dsp:sp modelId="{A6BFAC18-12CB-4EC3-B9B2-FE01718638B9}">
      <dsp:nvSpPr>
        <dsp:cNvPr id="0" name=""/>
        <dsp:cNvSpPr/>
      </dsp:nvSpPr>
      <dsp:spPr>
        <a:xfrm>
          <a:off x="4505610" y="292674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Frequency Domain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Operates on Frequency Transform 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Image</a:t>
          </a:r>
        </a:p>
      </dsp:txBody>
      <dsp:txXfrm>
        <a:off x="4505610" y="2926742"/>
        <a:ext cx="3722005" cy="186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2C553-ADAD-4ADE-BD43-6AEAFFBA3154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D4931-3811-41E3-B758-DFFDD0F59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C6A13-10B4-4154-9D2D-698EFAA90B36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2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1779F-0993-4DB1-BBBE-770B1D56556B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14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6553F-BB3B-4C9E-95F9-484CB88CF6FF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16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D83F80-90D2-413B-AB53-4845B874A541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17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92D04-AB0F-4D0F-A7D8-F74EFDADD66C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19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95E783-412F-47DB-935E-5927089BD48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F8D18-C33A-4FD1-A0B7-5A97EB81635C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78B82A-FEF9-4F28-838A-E9A8C8058412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07BA2-264E-4A09-8D42-2B44E83A0144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93C301-6ACE-4E48-8ED7-314E7445DAF3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3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4122C-A2D4-4370-8B82-DD1AC189DB77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4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F4366-04D7-44C4-84A2-275E5BA939AA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5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9E24B-1245-4D6E-A0AD-F14C3785CD9C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6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EA4-9C06-4DF2-A9CF-B7AF5981BC39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10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ECA6F-1E9B-493F-9DCA-41301A03ECE1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11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D66D9-C323-46DE-9D6A-A41C27B1DB6E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12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F4DF6-0838-4A4F-9BAE-10D8652351CB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13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7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58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13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A Note About Grey Levels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buFontTx/>
              <a:buNone/>
            </a:pPr>
            <a:r>
              <a:rPr lang="en-IE"/>
              <a:t>So far when we have spoken about image grey level values we have said they are in the range [0, 255]</a:t>
            </a:r>
          </a:p>
          <a:p>
            <a:pPr lvl="1" eaLnBrk="1" hangingPunct="1"/>
            <a:r>
              <a:rPr lang="en-IE"/>
              <a:t>Where 0 is black and 255 is white</a:t>
            </a:r>
          </a:p>
          <a:p>
            <a:pPr marL="0" indent="0" eaLnBrk="1" hangingPunct="1">
              <a:buFontTx/>
              <a:buNone/>
            </a:pPr>
            <a:r>
              <a:rPr lang="en-IE"/>
              <a:t>There is no reason why we have to use this range</a:t>
            </a:r>
          </a:p>
          <a:p>
            <a:pPr lvl="1" eaLnBrk="1" hangingPunct="1"/>
            <a:r>
              <a:rPr lang="en-IE" sz="2500"/>
              <a:t>The range [0,255] stems from display technologes</a:t>
            </a:r>
          </a:p>
          <a:p>
            <a:pPr marL="0" indent="0" eaLnBrk="1" hangingPunct="1">
              <a:buFontTx/>
              <a:buNone/>
            </a:pPr>
            <a:r>
              <a:rPr lang="en-IE"/>
              <a:t>For many of the image processing operations in this lecture grey levels are assumed to  be given in the range [0.0, 1.0]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 b="1" dirty="0"/>
              <a:t>Basic Spatial Domain Image Enhancement</a:t>
            </a:r>
            <a:endParaRPr lang="en-US" sz="3600" b="1" dirty="0"/>
          </a:p>
        </p:txBody>
      </p:sp>
      <p:grpSp>
        <p:nvGrpSpPr>
          <p:cNvPr id="2" name="Group 266"/>
          <p:cNvGrpSpPr>
            <a:grpSpLocks/>
          </p:cNvGrpSpPr>
          <p:nvPr/>
        </p:nvGrpSpPr>
        <p:grpSpPr bwMode="auto">
          <a:xfrm>
            <a:off x="4322763" y="2327275"/>
            <a:ext cx="4743450" cy="4108450"/>
            <a:chOff x="2723" y="1106"/>
            <a:chExt cx="2988" cy="2588"/>
          </a:xfrm>
        </p:grpSpPr>
        <p:grpSp>
          <p:nvGrpSpPr>
            <p:cNvPr id="3" name="Group 244"/>
            <p:cNvGrpSpPr>
              <a:grpSpLocks/>
            </p:cNvGrpSpPr>
            <p:nvPr/>
          </p:nvGrpSpPr>
          <p:grpSpPr bwMode="auto">
            <a:xfrm>
              <a:off x="3053" y="1338"/>
              <a:ext cx="2284" cy="2132"/>
              <a:chOff x="2824" y="1419"/>
              <a:chExt cx="2284" cy="2132"/>
            </a:xfrm>
          </p:grpSpPr>
          <p:sp>
            <p:nvSpPr>
              <p:cNvPr id="23576" name="Rectangle 4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77" name="Rectangle 5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78" name="Rectangle 6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79" name="Rectangle 7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80" name="Rectangle 8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81" name="Rectangle 9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82" name="Rectangle 10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83" name="Rectangle 11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85" name="Rectangle 13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86" name="Rectangle 14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87" name="Rectangle 15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88" name="Rectangle 16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89" name="Rectangle 17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90" name="Rectangle 18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91" name="Rectangle 19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92" name="Rectangle 20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93" name="Rectangle 21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94" name="Rectangle 22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95" name="Rectangle 23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96" name="Rectangle 24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97" name="Rectangle 25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98" name="Rectangle 26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99" name="Rectangle 27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00" name="Rectangle 28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01" name="Rectangle 29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02" name="Rectangle 30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03" name="Rectangle 31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04" name="Rectangle 32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05" name="Rectangle 33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06" name="Rectangle 34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07" name="Rectangle 35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08" name="Rectangle 36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09" name="Rectangle 37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10" name="Rectangle 38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11" name="Rectangle 39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12" name="Rectangle 40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13" name="Rectangle 41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14" name="Rectangle 42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15" name="Rectangle 43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16" name="Rectangle 44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17" name="Rectangle 45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18" name="Rectangle 46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19" name="Rectangle 47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20" name="Rectangle 48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21" name="Rectangle 49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22" name="Rectangle 50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23" name="Rectangle 51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24" name="Rectangle 52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25" name="Rectangle 53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26" name="Rectangle 54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27" name="Rectangle 55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28" name="Rectangle 56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29" name="Rectangle 57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30" name="Rectangle 58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31" name="Rectangle 59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32" name="Rectangle 60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33" name="Rectangle 61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34" name="Rectangle 62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35" name="Rectangle 63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36" name="Rectangle 64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37" name="Rectangle 65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38" name="Rectangle 66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39" name="Rectangle 67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40" name="Rectangle 68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41" name="Rectangle 69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42" name="Rectangle 70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43" name="Rectangle 71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44" name="Rectangle 72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45" name="Rectangle 73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46" name="Rectangle 74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47" name="Rectangle 75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48" name="Rectangle 76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49" name="Rectangle 77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50" name="Rectangle 78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51" name="Rectangle 79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52" name="Rectangle 80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53" name="Rectangle 81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54" name="Rectangle 82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55" name="Rectangle 83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56" name="Rectangle 84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57" name="Rectangle 85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58" name="Rectangle 86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59" name="Rectangle 87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60" name="Rectangle 88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61" name="Rectangle 89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62" name="Rectangle 90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63" name="Rectangle 91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64" name="Rectangle 92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65" name="Rectangle 93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66" name="Rectangle 94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67" name="Rectangle 95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68" name="Rectangle 96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69" name="Rectangle 97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70" name="Rectangle 98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71" name="Rectangle 99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72" name="Rectangle 100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73" name="Rectangle 101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74" name="Rectangle 102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75" name="Rectangle 103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76" name="Rectangle 104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77" name="Rectangle 105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78" name="Rectangle 106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79" name="Rectangle 107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80" name="Rectangle 108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81" name="Rectangle 109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82" name="Rectangle 110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83" name="Rectangle 111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84" name="Rectangle 112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85" name="Rectangle 113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86" name="Rectangle 114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87" name="Rectangle 115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88" name="Rectangle 116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89" name="Rectangle 117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90" name="Rectangle 118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91" name="Rectangle 119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92" name="Rectangle 120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93" name="Rectangle 121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94" name="Rectangle 122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95" name="Rectangle 123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96" name="Rectangle 124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97" name="Rectangle 125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98" name="Rectangle 126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699" name="Rectangle 127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00" name="Rectangle 128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01" name="Rectangle 129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02" name="Rectangle 130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03" name="Rectangle 131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04" name="Rectangle 132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05" name="Rectangle 133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06" name="Rectangle 134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07" name="Rectangle 135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08" name="Rectangle 136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09" name="Rectangle 137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10" name="Rectangle 138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11" name="Rectangle 139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12" name="Rectangle 140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13" name="Rectangle 141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14" name="Rectangle 142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15" name="Rectangle 143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16" name="Rectangle 144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17" name="Rectangle 145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18" name="Rectangle 146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19" name="Rectangle 147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20" name="Rectangle 148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21" name="Rectangle 149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22" name="Rectangle 150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23" name="Rectangle 151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24" name="Rectangle 152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25" name="Rectangle 153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26" name="Rectangle 154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27" name="Rectangle 155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28" name="Rectangle 156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29" name="Rectangle 157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30" name="Rectangle 158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31" name="Rectangle 159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32" name="Rectangle 160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33" name="Rectangle 161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34" name="Rectangle 162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35" name="Rectangle 163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36" name="Rectangle 164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37" name="Rectangle 165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38" name="Rectangle 166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39" name="Rectangle 167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40" name="Rectangle 168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41" name="Rectangle 169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42" name="Rectangle 170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43" name="Rectangle 171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44" name="Rectangle 172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45" name="Rectangle 173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46" name="Rectangle 174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47" name="Rectangle 175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48" name="Rectangle 176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49" name="Rectangle 177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50" name="Rectangle 178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51" name="Rectangle 179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52" name="Rectangle 180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53" name="Rectangle 181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54" name="Rectangle 182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55" name="Rectangle 183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56" name="Rectangle 184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57" name="Rectangle 185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58" name="Rectangle 186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59" name="Rectangle 187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60" name="Rectangle 188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61" name="Rectangle 189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62" name="Rectangle 190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63" name="Rectangle 191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64" name="Rectangle 192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65" name="Rectangle 193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66" name="Rectangle 194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67" name="Rectangle 195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68" name="Rectangle 196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69" name="Rectangle 197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70" name="Rectangle 198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71" name="Rectangle 199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72" name="Rectangle 200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73" name="Rectangle 201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74" name="Rectangle 202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75" name="Rectangle 203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76" name="Rectangle 204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77" name="Rectangle 205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78" name="Rectangle 206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79" name="Rectangle 207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80" name="Rectangle 208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81" name="Rectangle 209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82" name="Rectangle 210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83" name="Rectangle 211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84" name="Rectangle 212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85" name="Rectangle 213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86" name="Rectangle 214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87" name="Rectangle 215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88" name="Rectangle 216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89" name="Rectangle 217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90" name="Rectangle 218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91" name="Rectangle 219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92" name="Rectangle 220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93" name="Rectangle 221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94" name="Rectangle 222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95" name="Rectangle 223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96" name="Rectangle 224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97" name="Rectangle 225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98" name="Rectangle 226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799" name="Rectangle 227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00" name="Rectangle 228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01" name="Rectangle 229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02" name="Rectangle 230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03" name="Rectangle 231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04" name="Rectangle 232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05" name="Rectangle 233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06" name="Rectangle 234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07" name="Rectangle 235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08" name="Rectangle 236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09" name="Rectangle 237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10" name="Rectangle 238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11" name="Rectangle 239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12" name="Rectangle 240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13" name="Rectangle 241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14" name="Rectangle 242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815" name="Rectangle 243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558" name="Line 245"/>
            <p:cNvSpPr>
              <a:spLocks noChangeShapeType="1"/>
            </p:cNvSpPr>
            <p:nvPr/>
          </p:nvSpPr>
          <p:spPr bwMode="auto">
            <a:xfrm>
              <a:off x="3053" y="133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59" name="Line 246"/>
            <p:cNvSpPr>
              <a:spLocks noChangeShapeType="1"/>
            </p:cNvSpPr>
            <p:nvPr/>
          </p:nvSpPr>
          <p:spPr bwMode="auto">
            <a:xfrm rot="5400000">
              <a:off x="1931" y="246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0" name="Text Box 247"/>
            <p:cNvSpPr txBox="1">
              <a:spLocks noChangeArrowheads="1"/>
            </p:cNvSpPr>
            <p:nvPr/>
          </p:nvSpPr>
          <p:spPr bwMode="auto">
            <a:xfrm>
              <a:off x="2723" y="1106"/>
              <a:ext cx="50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="1" i="1">
                  <a:solidFill>
                    <a:srgbClr val="0033CC"/>
                  </a:solidFill>
                  <a:latin typeface="Times New Roman" pitchFamily="18" charset="0"/>
                </a:rPr>
                <a:t>Origin</a:t>
              </a:r>
              <a:endParaRPr lang="en-US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23561" name="Text Box 248"/>
            <p:cNvSpPr txBox="1">
              <a:spLocks noChangeArrowheads="1"/>
            </p:cNvSpPr>
            <p:nvPr/>
          </p:nvSpPr>
          <p:spPr bwMode="auto">
            <a:xfrm>
              <a:off x="5331" y="1107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="1" i="1">
                  <a:solidFill>
                    <a:srgbClr val="0033CC"/>
                  </a:solidFill>
                  <a:latin typeface="Times New Roman" pitchFamily="18" charset="0"/>
                </a:rPr>
                <a:t>x</a:t>
              </a:r>
              <a:endParaRPr lang="en-US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23562" name="Text Box 249"/>
            <p:cNvSpPr txBox="1">
              <a:spLocks noChangeArrowheads="1"/>
            </p:cNvSpPr>
            <p:nvPr/>
          </p:nvSpPr>
          <p:spPr bwMode="auto">
            <a:xfrm>
              <a:off x="2874" y="3446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="1" i="1">
                  <a:solidFill>
                    <a:srgbClr val="0033CC"/>
                  </a:solidFill>
                  <a:latin typeface="Times New Roman" pitchFamily="18" charset="0"/>
                </a:rPr>
                <a:t>y</a:t>
              </a:r>
              <a:endParaRPr lang="en-US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23563" name="Text Box 250"/>
            <p:cNvSpPr txBox="1">
              <a:spLocks noChangeArrowheads="1"/>
            </p:cNvSpPr>
            <p:nvPr/>
          </p:nvSpPr>
          <p:spPr bwMode="auto">
            <a:xfrm>
              <a:off x="4485" y="3463"/>
              <a:ext cx="9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="1" i="1">
                  <a:solidFill>
                    <a:srgbClr val="0033CC"/>
                  </a:solidFill>
                  <a:latin typeface="Times New Roman" pitchFamily="18" charset="0"/>
                </a:rPr>
                <a:t>Image f (x, y)</a:t>
              </a:r>
              <a:endParaRPr lang="en-US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grpSp>
          <p:nvGrpSpPr>
            <p:cNvPr id="4" name="Group 261"/>
            <p:cNvGrpSpPr>
              <a:grpSpLocks/>
            </p:cNvGrpSpPr>
            <p:nvPr/>
          </p:nvGrpSpPr>
          <p:grpSpPr bwMode="auto">
            <a:xfrm>
              <a:off x="4332" y="2327"/>
              <a:ext cx="432" cy="430"/>
              <a:chOff x="3168" y="2244"/>
              <a:chExt cx="432" cy="430"/>
            </a:xfrm>
          </p:grpSpPr>
          <p:sp>
            <p:nvSpPr>
              <p:cNvPr id="23567" name="Rectangle 252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68" name="Rectangle 253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69" name="Rectangle 254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70" name="Rectangle 255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71" name="Rectangle 256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72" name="Rectangle 257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73" name="Rectangle 258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74" name="Rectangle 259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23575" name="Rectangle 260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565" name="Text Box 262"/>
            <p:cNvSpPr txBox="1">
              <a:spLocks noChangeArrowheads="1"/>
            </p:cNvSpPr>
            <p:nvPr/>
          </p:nvSpPr>
          <p:spPr bwMode="auto">
            <a:xfrm>
              <a:off x="5407" y="2317"/>
              <a:ext cx="30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IE" b="1" i="1">
                  <a:solidFill>
                    <a:srgbClr val="0033CC"/>
                  </a:solidFill>
                  <a:latin typeface="Times New Roman" pitchFamily="18" charset="0"/>
                </a:rPr>
                <a:t>(x, y)</a:t>
              </a:r>
              <a:endParaRPr lang="en-US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cxnSp>
          <p:nvCxnSpPr>
            <p:cNvPr id="23566" name="AutoShape 263"/>
            <p:cNvCxnSpPr>
              <a:cxnSpLocks noChangeShapeType="1"/>
              <a:stCxn id="23565" idx="1"/>
            </p:cNvCxnSpPr>
            <p:nvPr/>
          </p:nvCxnSpPr>
          <p:spPr bwMode="auto">
            <a:xfrm rot="10800000" flipV="1">
              <a:off x="4522" y="240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</p:spPr>
        </p:cxnSp>
      </p:grpSp>
      <p:sp>
        <p:nvSpPr>
          <p:cNvPr id="23556" name="Rectangle 265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474075" cy="55245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/>
              <a:t>Most spatial domain enhancement operations can be reduced to the form</a:t>
            </a:r>
          </a:p>
          <a:p>
            <a:pPr marL="0" indent="0" eaLnBrk="1" hangingPunct="1">
              <a:buFontTx/>
              <a:buNone/>
            </a:pPr>
            <a:r>
              <a:rPr lang="en-IE" i="1">
                <a:latin typeface="Times New Roman" pitchFamily="18" charset="0"/>
              </a:rPr>
              <a:t>g (x, y) = T[ f (x, y)]</a:t>
            </a:r>
          </a:p>
          <a:p>
            <a:pPr marL="0" indent="0" eaLnBrk="1" hangingPunct="1">
              <a:buFontTx/>
              <a:buNone/>
            </a:pPr>
            <a:r>
              <a:rPr lang="en-IE"/>
              <a:t>where </a:t>
            </a:r>
            <a:r>
              <a:rPr lang="en-IE" i="1">
                <a:latin typeface="Times New Roman" pitchFamily="18" charset="0"/>
              </a:rPr>
              <a:t>f (x, y)</a:t>
            </a:r>
            <a:r>
              <a:rPr lang="en-IE"/>
              <a:t> is the </a:t>
            </a:r>
            <a:br>
              <a:rPr lang="en-IE"/>
            </a:br>
            <a:r>
              <a:rPr lang="en-IE"/>
              <a:t>input image, </a:t>
            </a:r>
            <a:r>
              <a:rPr lang="en-IE" i="1">
                <a:latin typeface="Times New Roman" pitchFamily="18" charset="0"/>
              </a:rPr>
              <a:t>g (x, y)</a:t>
            </a:r>
            <a:r>
              <a:rPr lang="en-IE"/>
              <a:t> is </a:t>
            </a:r>
            <a:br>
              <a:rPr lang="en-IE"/>
            </a:br>
            <a:r>
              <a:rPr lang="en-IE"/>
              <a:t>the processed image </a:t>
            </a:r>
            <a:br>
              <a:rPr lang="en-IE"/>
            </a:br>
            <a:r>
              <a:rPr lang="en-IE"/>
              <a:t>and </a:t>
            </a:r>
            <a:r>
              <a:rPr lang="en-IE" i="1">
                <a:latin typeface="Times New Roman" pitchFamily="18" charset="0"/>
              </a:rPr>
              <a:t>T</a:t>
            </a:r>
            <a:r>
              <a:rPr lang="en-IE"/>
              <a:t> is some </a:t>
            </a:r>
            <a:br>
              <a:rPr lang="en-IE"/>
            </a:br>
            <a:r>
              <a:rPr lang="en-IE"/>
              <a:t>operator defined over </a:t>
            </a:r>
            <a:br>
              <a:rPr lang="en-IE"/>
            </a:br>
            <a:r>
              <a:rPr lang="en-IE"/>
              <a:t>some neighbourhood </a:t>
            </a:r>
            <a:br>
              <a:rPr lang="en-IE"/>
            </a:br>
            <a:r>
              <a:rPr lang="en-IE"/>
              <a:t>of </a:t>
            </a:r>
            <a:r>
              <a:rPr lang="en-IE" i="1">
                <a:latin typeface="Times New Roman" pitchFamily="18" charset="0"/>
              </a:rPr>
              <a:t>(x, y)</a:t>
            </a:r>
            <a:endParaRPr lang="en-US" i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b="1" dirty="0"/>
              <a:t>Point Processing</a:t>
            </a:r>
            <a:endParaRPr 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/>
              <a:t>The simplest spatial domain operations occur when the neighbourhood is simply the pixel itself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/>
              <a:t>In this case </a:t>
            </a:r>
            <a:r>
              <a:rPr lang="en-IE" sz="3600" i="1">
                <a:latin typeface="Times New Roman" pitchFamily="18" charset="0"/>
              </a:rPr>
              <a:t>T</a:t>
            </a:r>
            <a:r>
              <a:rPr lang="en-IE"/>
              <a:t> is referred to as a </a:t>
            </a:r>
            <a:r>
              <a:rPr lang="en-IE" i="1"/>
              <a:t>grey level transformation function </a:t>
            </a:r>
            <a:r>
              <a:rPr lang="en-IE"/>
              <a:t>or a </a:t>
            </a:r>
            <a:r>
              <a:rPr lang="en-IE" i="1"/>
              <a:t>point processing operation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/>
              <a:t>Point processing operations take the form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IE" i="1">
                <a:latin typeface="Times New Roman" pitchFamily="18" charset="0"/>
              </a:rPr>
              <a:t>s = T ( r 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/>
              <a:t>where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E"/>
              <a:t> refers to the processed image pixel value and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E"/>
              <a:t> refers to the original image pixel value.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b="1" dirty="0"/>
              <a:t>Basic Grey Level Transformations</a:t>
            </a:r>
            <a:endParaRPr lang="en-US" b="1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602163"/>
          </a:xfrm>
        </p:spPr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en-IE" sz="2800" dirty="0"/>
              <a:t>There are many different kinds of grey level transformations</a:t>
            </a:r>
          </a:p>
          <a:p>
            <a:pPr marL="0" indent="0" eaLnBrk="1" hangingPunct="1">
              <a:buFontTx/>
              <a:buNone/>
            </a:pPr>
            <a:r>
              <a:rPr lang="en-IE" sz="2800" dirty="0"/>
              <a:t>Three of the most common are </a:t>
            </a:r>
          </a:p>
          <a:p>
            <a:pPr lvl="1" eaLnBrk="1" hangingPunct="1"/>
            <a:r>
              <a:rPr lang="en-IE" sz="2400" dirty="0"/>
              <a:t>Linear </a:t>
            </a:r>
          </a:p>
          <a:p>
            <a:pPr lvl="2" eaLnBrk="1" hangingPunct="1"/>
            <a:r>
              <a:rPr lang="en-IE" sz="2000" dirty="0"/>
              <a:t>Negative/Identity</a:t>
            </a:r>
          </a:p>
          <a:p>
            <a:pPr lvl="1" eaLnBrk="1" hangingPunct="1"/>
            <a:r>
              <a:rPr lang="en-IE" sz="2400" dirty="0"/>
              <a:t>Logarithmic</a:t>
            </a:r>
          </a:p>
          <a:p>
            <a:pPr lvl="2" eaLnBrk="1" hangingPunct="1"/>
            <a:r>
              <a:rPr lang="en-IE" sz="2000" dirty="0"/>
              <a:t>Log/Inverse log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3600" b="1" dirty="0"/>
              <a:t>Point Processing Example: </a:t>
            </a:r>
            <a:br>
              <a:rPr lang="en-IE" sz="3600" b="1" dirty="0"/>
            </a:br>
            <a:r>
              <a:rPr lang="en-IE" sz="3600" b="1" dirty="0"/>
              <a:t>Negative Images</a:t>
            </a:r>
            <a:endParaRPr lang="en-US" sz="36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28289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/>
              <a:t>Negative images are useful for enhancing white or grey detail embedded in dark regions of an image</a:t>
            </a:r>
          </a:p>
          <a:p>
            <a:pPr lvl="1" eaLnBrk="1" hangingPunct="1"/>
            <a:r>
              <a:rPr lang="en-IE"/>
              <a:t>Note how much clearer the tissue is in the negative image of the mammogram below</a:t>
            </a:r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 r="60518"/>
          <a:stretch>
            <a:fillRect/>
          </a:stretch>
        </p:blipFill>
        <p:spPr bwMode="auto">
          <a:xfrm>
            <a:off x="1311275" y="3848100"/>
            <a:ext cx="2493963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 l="40060" r="20432"/>
          <a:stretch>
            <a:fillRect/>
          </a:stretch>
        </p:blipFill>
        <p:spPr bwMode="auto">
          <a:xfrm>
            <a:off x="5397500" y="3848100"/>
            <a:ext cx="2495550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AutoShape 7"/>
          <p:cNvSpPr>
            <a:spLocks noChangeArrowheads="1"/>
          </p:cNvSpPr>
          <p:nvPr/>
        </p:nvSpPr>
        <p:spPr bwMode="auto">
          <a:xfrm>
            <a:off x="3833813" y="4921250"/>
            <a:ext cx="1566862" cy="849313"/>
          </a:xfrm>
          <a:prstGeom prst="rightArrow">
            <a:avLst>
              <a:gd name="adj1" fmla="val 50000"/>
              <a:gd name="adj2" fmla="val 4612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>
                <a:solidFill>
                  <a:schemeClr val="bg1"/>
                </a:solidFill>
                <a:latin typeface="Times New Roman" pitchFamily="18" charset="0"/>
              </a:rPr>
              <a:t>s = 1.0 - r</a:t>
            </a:r>
            <a:endParaRPr lang="en-US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212725" y="5024438"/>
            <a:ext cx="11001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IE" b="1"/>
              <a:t>Original Image</a:t>
            </a:r>
            <a:endParaRPr lang="en-US" b="1"/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7889875" y="5024438"/>
            <a:ext cx="125412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b="1"/>
              <a:t>Negative Image</a:t>
            </a:r>
            <a:endParaRPr 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268"/>
            <a:ext cx="7735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0" dirty="0">
                <a:latin typeface="Times New Roman"/>
                <a:cs typeface="Times New Roman"/>
              </a:rPr>
              <a:t>Image </a:t>
            </a:r>
            <a:r>
              <a:rPr sz="3200" b="1" spc="55" dirty="0">
                <a:latin typeface="Times New Roman"/>
                <a:cs typeface="Times New Roman"/>
              </a:rPr>
              <a:t>Negatives (Negative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Transformation)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555750"/>
            <a:ext cx="5938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Example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1:</a:t>
            </a:r>
            <a:endParaRPr sz="1800">
              <a:latin typeface="Verdana"/>
              <a:cs typeface="Verdana"/>
            </a:endParaRPr>
          </a:p>
          <a:p>
            <a:pPr marL="13970" marR="508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following matrix </a:t>
            </a:r>
            <a:r>
              <a:rPr sz="1800" spc="-5" dirty="0">
                <a:latin typeface="Verdana"/>
                <a:cs typeface="Verdana"/>
              </a:rPr>
              <a:t>represents the pixels values </a:t>
            </a:r>
            <a:r>
              <a:rPr sz="1800" dirty="0">
                <a:latin typeface="Verdana"/>
                <a:cs typeface="Verdana"/>
              </a:rPr>
              <a:t>of  an </a:t>
            </a:r>
            <a:r>
              <a:rPr sz="1800" spc="-5" dirty="0">
                <a:latin typeface="Verdana"/>
                <a:cs typeface="Verdana"/>
              </a:rPr>
              <a:t>8-bit </a:t>
            </a:r>
            <a:r>
              <a:rPr sz="1800" dirty="0">
                <a:latin typeface="Verdana"/>
                <a:cs typeface="Verdana"/>
              </a:rPr>
              <a:t>image </a:t>
            </a:r>
            <a:r>
              <a:rPr sz="1800" spc="-5" dirty="0">
                <a:latin typeface="Verdana"/>
                <a:cs typeface="Verdana"/>
              </a:rPr>
              <a:t>(r) </a:t>
            </a:r>
            <a:r>
              <a:rPr sz="1800" dirty="0">
                <a:latin typeface="Verdana"/>
                <a:cs typeface="Verdana"/>
              </a:rPr>
              <a:t>, apply negative </a:t>
            </a:r>
            <a:r>
              <a:rPr sz="1800" spc="-5" dirty="0">
                <a:latin typeface="Verdana"/>
                <a:cs typeface="Verdana"/>
              </a:rPr>
              <a:t>transform </a:t>
            </a:r>
            <a:r>
              <a:rPr sz="1800" dirty="0">
                <a:latin typeface="Verdana"/>
                <a:cs typeface="Verdana"/>
              </a:rPr>
              <a:t>and  find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resulting image </a:t>
            </a:r>
            <a:r>
              <a:rPr sz="1800" spc="-5" dirty="0">
                <a:latin typeface="Verdana"/>
                <a:cs typeface="Verdana"/>
              </a:rPr>
              <a:t>pixel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2927730"/>
            <a:ext cx="14973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solution:</a:t>
            </a:r>
            <a:endParaRPr sz="18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L= </a:t>
            </a:r>
            <a:r>
              <a:rPr sz="1800" spc="-5" dirty="0">
                <a:latin typeface="Verdana"/>
                <a:cs typeface="Verdana"/>
              </a:rPr>
              <a:t>2</a:t>
            </a:r>
            <a:r>
              <a:rPr sz="1800" spc="-7" baseline="25462" dirty="0">
                <a:latin typeface="Verdana"/>
                <a:cs typeface="Verdana"/>
              </a:rPr>
              <a:t>8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256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50800" marR="415925">
              <a:lnSpc>
                <a:spcPct val="100000"/>
              </a:lnSpc>
            </a:pPr>
            <a:r>
              <a:rPr sz="1800" spc="-25" dirty="0">
                <a:latin typeface="Verdana"/>
                <a:cs typeface="Verdana"/>
              </a:rPr>
              <a:t>s=L-1-r  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=255-r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573904"/>
            <a:ext cx="35261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Apply </a:t>
            </a:r>
            <a:r>
              <a:rPr sz="1800" dirty="0">
                <a:latin typeface="Verdana"/>
                <a:cs typeface="Verdana"/>
              </a:rPr>
              <a:t>this </a:t>
            </a:r>
            <a:r>
              <a:rPr sz="1800" spc="-5" dirty="0">
                <a:latin typeface="Verdana"/>
                <a:cs typeface="Verdana"/>
              </a:rPr>
              <a:t>transform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each </a:t>
            </a:r>
            <a:r>
              <a:rPr sz="1800" spc="-5" dirty="0">
                <a:latin typeface="Verdana"/>
                <a:cs typeface="Verdana"/>
              </a:rPr>
              <a:t>pixel to </a:t>
            </a:r>
            <a:r>
              <a:rPr sz="1800" dirty="0">
                <a:latin typeface="Verdana"/>
                <a:cs typeface="Verdana"/>
              </a:rPr>
              <a:t>find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negative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19912" y="2805112"/>
          <a:ext cx="198120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140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145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135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89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88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85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102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105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115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96112" y="4862512"/>
          <a:ext cx="2082165" cy="1500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155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145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165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160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157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115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120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166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165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167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170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153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156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r">
                        <a:lnSpc>
                          <a:spcPts val="560"/>
                        </a:lnSpc>
                        <a:spcBef>
                          <a:spcPts val="505"/>
                        </a:spcBef>
                      </a:pP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939533" y="2608579"/>
            <a:ext cx="6483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Image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(r)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5733" y="4605909"/>
            <a:ext cx="660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Image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(s)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b="1" dirty="0"/>
              <a:t>Logarithmic Transformations</a:t>
            </a:r>
            <a:endParaRPr lang="en-US" b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dirty="0"/>
              <a:t>The general form of the log transformation is </a:t>
            </a:r>
          </a:p>
          <a:p>
            <a:pPr marL="0" indent="0" algn="ctr" eaLnBrk="1" hangingPunct="1">
              <a:buFontTx/>
              <a:buNone/>
            </a:pPr>
            <a:r>
              <a:rPr lang="en-IE" i="1" dirty="0">
                <a:latin typeface="Times New Roman" pitchFamily="18" charset="0"/>
              </a:rPr>
              <a:t>s = c * log(1 + r)</a:t>
            </a:r>
          </a:p>
          <a:p>
            <a:pPr marL="0" indent="0" eaLnBrk="1" hangingPunct="1">
              <a:buFontTx/>
              <a:buNone/>
            </a:pPr>
            <a:r>
              <a:rPr lang="en-IE" dirty="0"/>
              <a:t>The log transformation maps a narrow range of low input grey level values into a wider range of output values</a:t>
            </a:r>
          </a:p>
          <a:p>
            <a:pPr marL="0" indent="0" eaLnBrk="1" hangingPunct="1">
              <a:buFontTx/>
              <a:buNone/>
            </a:pPr>
            <a:r>
              <a:rPr lang="en-IE" dirty="0"/>
              <a:t>The inverse log transformation performs the opposite transformation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 b="1" dirty="0"/>
              <a:t>Logarithmic Transformations (cont…)</a:t>
            </a:r>
            <a:endParaRPr lang="en-US" sz="3600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29606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dirty="0"/>
              <a:t>Log functions are particularly useful when the input grey level values may have an extremely large range of values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dirty="0"/>
              <a:t>In the following example the Fourier transform of an image is put through a log transform to reveal more detail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 l="19930" r="40614"/>
          <a:stretch>
            <a:fillRect/>
          </a:stretch>
        </p:blipFill>
        <p:spPr bwMode="auto">
          <a:xfrm>
            <a:off x="1458913" y="4198938"/>
            <a:ext cx="2160587" cy="22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/>
          <a:srcRect l="59789"/>
          <a:stretch>
            <a:fillRect/>
          </a:stretch>
        </p:blipFill>
        <p:spPr bwMode="auto">
          <a:xfrm>
            <a:off x="5803900" y="4198938"/>
            <a:ext cx="2201863" cy="22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3984625" y="5043488"/>
            <a:ext cx="1466850" cy="736600"/>
          </a:xfrm>
          <a:prstGeom prst="rightArrow">
            <a:avLst>
              <a:gd name="adj1" fmla="val 50000"/>
              <a:gd name="adj2" fmla="val 5242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>
                <a:solidFill>
                  <a:schemeClr val="bg1"/>
                </a:solidFill>
                <a:latin typeface="Times New Roman" pitchFamily="18" charset="0"/>
              </a:rPr>
              <a:t>s = log(1 + r)</a:t>
            </a:r>
            <a:endParaRPr lang="en-US" b="1" i="1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238" y="909954"/>
            <a:ext cx="4572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Log </a:t>
            </a:r>
            <a:r>
              <a:rPr sz="28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Transformations</a:t>
            </a:r>
            <a:r>
              <a:rPr sz="28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6626"/>
            <a:ext cx="7082790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Verdana"/>
                <a:cs typeface="Verdana"/>
              </a:rPr>
              <a:t>Example: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&gt;&gt; g = </a:t>
            </a:r>
            <a:r>
              <a:rPr sz="2000" spc="-5" dirty="0">
                <a:latin typeface="Verdana"/>
                <a:cs typeface="Verdana"/>
              </a:rPr>
              <a:t>log(1 </a:t>
            </a:r>
            <a:r>
              <a:rPr sz="2000" dirty="0">
                <a:latin typeface="Verdana"/>
                <a:cs typeface="Verdana"/>
              </a:rPr>
              <a:t>+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double(f));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&gt;&gt; </a:t>
            </a:r>
            <a:r>
              <a:rPr sz="2000" spc="-5" dirty="0">
                <a:latin typeface="Verdana"/>
                <a:cs typeface="Verdana"/>
              </a:rPr>
              <a:t>gs 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im2uint8(mat2gray(g));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&gt;&gt; </a:t>
            </a:r>
            <a:r>
              <a:rPr sz="2000" spc="-5" dirty="0">
                <a:latin typeface="Verdana"/>
                <a:cs typeface="Verdana"/>
              </a:rPr>
              <a:t>imshow(f), figure, imshow (g), figure,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imshow(gs);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3875" y="3952875"/>
            <a:ext cx="2647950" cy="1762125"/>
            <a:chOff x="523875" y="3952875"/>
            <a:chExt cx="2647950" cy="1762125"/>
          </a:xfrm>
        </p:grpSpPr>
        <p:sp>
          <p:nvSpPr>
            <p:cNvPr id="5" name="object 5"/>
            <p:cNvSpPr/>
            <p:nvPr/>
          </p:nvSpPr>
          <p:spPr>
            <a:xfrm>
              <a:off x="533400" y="3962400"/>
              <a:ext cx="2628900" cy="1743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8637" y="3957637"/>
              <a:ext cx="2638425" cy="1752600"/>
            </a:xfrm>
            <a:custGeom>
              <a:avLst/>
              <a:gdLst/>
              <a:ahLst/>
              <a:cxnLst/>
              <a:rect l="l" t="t" r="r" b="b"/>
              <a:pathLst>
                <a:path w="2638425" h="1752600">
                  <a:moveTo>
                    <a:pt x="0" y="1752600"/>
                  </a:moveTo>
                  <a:lnTo>
                    <a:pt x="2638425" y="1752600"/>
                  </a:lnTo>
                  <a:lnTo>
                    <a:pt x="2638425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390836" y="3952875"/>
            <a:ext cx="2638425" cy="1781175"/>
            <a:chOff x="3390836" y="3952875"/>
            <a:chExt cx="2638425" cy="1781175"/>
          </a:xfrm>
        </p:grpSpPr>
        <p:sp>
          <p:nvSpPr>
            <p:cNvPr id="8" name="object 8"/>
            <p:cNvSpPr/>
            <p:nvPr/>
          </p:nvSpPr>
          <p:spPr>
            <a:xfrm>
              <a:off x="3400424" y="3962400"/>
              <a:ext cx="2619375" cy="1762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95598" y="3957637"/>
              <a:ext cx="2628900" cy="1771650"/>
            </a:xfrm>
            <a:custGeom>
              <a:avLst/>
              <a:gdLst/>
              <a:ahLst/>
              <a:cxnLst/>
              <a:rect l="l" t="t" r="r" b="b"/>
              <a:pathLst>
                <a:path w="2628900" h="1771650">
                  <a:moveTo>
                    <a:pt x="0" y="1771650"/>
                  </a:moveTo>
                  <a:lnTo>
                    <a:pt x="2628900" y="1771650"/>
                  </a:lnTo>
                  <a:lnTo>
                    <a:pt x="2628900" y="0"/>
                  </a:lnTo>
                  <a:lnTo>
                    <a:pt x="0" y="0"/>
                  </a:lnTo>
                  <a:lnTo>
                    <a:pt x="0" y="1771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315011" y="3952875"/>
            <a:ext cx="2657475" cy="1771650"/>
            <a:chOff x="6315011" y="3952875"/>
            <a:chExt cx="2657475" cy="1771650"/>
          </a:xfrm>
        </p:grpSpPr>
        <p:sp>
          <p:nvSpPr>
            <p:cNvPr id="11" name="object 11"/>
            <p:cNvSpPr/>
            <p:nvPr/>
          </p:nvSpPr>
          <p:spPr>
            <a:xfrm>
              <a:off x="6324599" y="3962400"/>
              <a:ext cx="2638425" cy="1752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19773" y="3957637"/>
              <a:ext cx="2647950" cy="1762125"/>
            </a:xfrm>
            <a:custGeom>
              <a:avLst/>
              <a:gdLst/>
              <a:ahLst/>
              <a:cxnLst/>
              <a:rect l="l" t="t" r="r" b="b"/>
              <a:pathLst>
                <a:path w="2647950" h="1762125">
                  <a:moveTo>
                    <a:pt x="0" y="1762125"/>
                  </a:moveTo>
                  <a:lnTo>
                    <a:pt x="2647950" y="1762125"/>
                  </a:lnTo>
                  <a:lnTo>
                    <a:pt x="2647950" y="0"/>
                  </a:lnTo>
                  <a:lnTo>
                    <a:pt x="0" y="0"/>
                  </a:lnTo>
                  <a:lnTo>
                    <a:pt x="0" y="1762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71600" y="5878512"/>
            <a:ext cx="304800" cy="370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0600" y="5878512"/>
            <a:ext cx="304800" cy="370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91400" y="5878512"/>
            <a:ext cx="533400" cy="370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gs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3600" b="1" dirty="0"/>
              <a:t>Piecewise Linear Transformation Functions</a:t>
            </a:r>
            <a:endParaRPr lang="en-US" sz="3600" b="1" dirty="0"/>
          </a:p>
        </p:txBody>
      </p:sp>
      <p:pic>
        <p:nvPicPr>
          <p:cNvPr id="41987" name="Picture 11"/>
          <p:cNvPicPr>
            <a:picLocks noChangeAspect="1" noChangeArrowheads="1"/>
          </p:cNvPicPr>
          <p:nvPr/>
        </p:nvPicPr>
        <p:blipFill>
          <a:blip r:embed="rId3"/>
          <a:srcRect t="50516" r="59848"/>
          <a:stretch>
            <a:fillRect/>
          </a:stretch>
        </p:blipFill>
        <p:spPr bwMode="auto">
          <a:xfrm>
            <a:off x="6381750" y="4230688"/>
            <a:ext cx="2530475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686800" cy="29606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/>
              <a:t>Rather than using a well defined mathematical function we can use arbitrary user-defined transforms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/>
              <a:t>The images below show a contrast stretching linear transform to add contrast to a poor quality image</a:t>
            </a:r>
            <a:endParaRPr lang="en-US"/>
          </a:p>
        </p:txBody>
      </p:sp>
      <p:sp>
        <p:nvSpPr>
          <p:cNvPr id="41989" name="AutoShape 13"/>
          <p:cNvSpPr>
            <a:spLocks noChangeArrowheads="1"/>
          </p:cNvSpPr>
          <p:nvPr/>
        </p:nvSpPr>
        <p:spPr bwMode="auto">
          <a:xfrm>
            <a:off x="3149600" y="5138738"/>
            <a:ext cx="3265488" cy="849312"/>
          </a:xfrm>
          <a:prstGeom prst="rightArrow">
            <a:avLst>
              <a:gd name="adj1" fmla="val 53648"/>
              <a:gd name="adj2" fmla="val 40371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b="1" i="1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41990" name="Rectangle 14"/>
          <p:cNvSpPr>
            <a:spLocks noChangeArrowheads="1"/>
          </p:cNvSpPr>
          <p:nvPr/>
        </p:nvSpPr>
        <p:spPr bwMode="auto">
          <a:xfrm>
            <a:off x="3967163" y="4552950"/>
            <a:ext cx="1828800" cy="1828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9320" b="50829"/>
          <a:stretch>
            <a:fillRect/>
          </a:stretch>
        </p:blipFill>
        <p:spPr bwMode="auto">
          <a:xfrm>
            <a:off x="3419475" y="4302125"/>
            <a:ext cx="2563813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Picture 10"/>
          <p:cNvPicPr>
            <a:picLocks noChangeAspect="1" noChangeArrowheads="1"/>
          </p:cNvPicPr>
          <p:nvPr/>
        </p:nvPicPr>
        <p:blipFill>
          <a:blip r:embed="rId3"/>
          <a:srcRect l="40932" r="19168" b="50203"/>
          <a:stretch>
            <a:fillRect/>
          </a:stretch>
        </p:blipFill>
        <p:spPr bwMode="auto">
          <a:xfrm>
            <a:off x="630238" y="4178300"/>
            <a:ext cx="25146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895600"/>
            <a:ext cx="7270750" cy="1949450"/>
          </a:xfrm>
          <a:noFill/>
          <a:ln w="25400"/>
        </p:spPr>
        <p:txBody>
          <a:bodyPr/>
          <a:lstStyle/>
          <a:p>
            <a:r>
              <a:rPr lang="en-IE" sz="3600" b="1" dirty="0"/>
              <a:t>Image Enhancement</a:t>
            </a:r>
            <a:br>
              <a:rPr lang="en-IE" sz="3600" b="1" dirty="0"/>
            </a:br>
            <a:r>
              <a:rPr lang="en-IE" sz="3600" b="1" dirty="0"/>
              <a:t>Image Restoration</a:t>
            </a:r>
            <a:br>
              <a:rPr lang="en-IE" sz="3600" dirty="0"/>
            </a:br>
            <a:endParaRPr lang="en-US" sz="3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4400" y="1676400"/>
            <a:ext cx="7772400" cy="890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E" sz="4400" b="1" kern="0" dirty="0">
                <a:latin typeface="+mj-lt"/>
                <a:ea typeface="ＭＳ Ｐゴシック" pitchFamily="-111" charset="-128"/>
                <a:cs typeface="+mj-cs"/>
              </a:rPr>
              <a:t>Image Analysis</a:t>
            </a:r>
            <a:endParaRPr lang="en-US" sz="4400" b="1" kern="0" dirty="0">
              <a:latin typeface="+mj-lt"/>
              <a:ea typeface="ＭＳ Ｐゴシック" pitchFamily="-111" charset="-128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31291"/>
            <a:ext cx="7836534" cy="473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Verdana"/>
                <a:cs typeface="Verdana"/>
              </a:rPr>
              <a:t>Histogram</a:t>
            </a:r>
            <a:r>
              <a:rPr sz="2800" b="1" spc="40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Processing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800" spc="-10" dirty="0">
                <a:latin typeface="Verdana"/>
                <a:cs typeface="Verdana"/>
              </a:rPr>
              <a:t>What </a:t>
            </a:r>
            <a:r>
              <a:rPr sz="2800" spc="-5" dirty="0">
                <a:latin typeface="Verdana"/>
                <a:cs typeface="Verdana"/>
              </a:rPr>
              <a:t>is a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Histogram?</a:t>
            </a:r>
            <a:endParaRPr sz="2800">
              <a:latin typeface="Verdana"/>
              <a:cs typeface="Verdana"/>
            </a:endParaRPr>
          </a:p>
          <a:p>
            <a:pPr marL="355600" marR="517525" indent="-343535">
              <a:lnSpc>
                <a:spcPct val="100000"/>
              </a:lnSpc>
              <a:spcBef>
                <a:spcPts val="67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In Statistics, </a:t>
            </a:r>
            <a:r>
              <a:rPr sz="2800" b="1" spc="-10" dirty="0">
                <a:latin typeface="Verdana"/>
                <a:cs typeface="Verdana"/>
              </a:rPr>
              <a:t>Histogram </a:t>
            </a:r>
            <a:r>
              <a:rPr sz="2800" spc="-5" dirty="0">
                <a:latin typeface="Verdana"/>
                <a:cs typeface="Verdana"/>
              </a:rPr>
              <a:t>is a </a:t>
            </a:r>
            <a:r>
              <a:rPr sz="2800" spc="-10" dirty="0">
                <a:latin typeface="Verdana"/>
                <a:cs typeface="Verdana"/>
              </a:rPr>
              <a:t>graphical  </a:t>
            </a:r>
            <a:r>
              <a:rPr sz="2800" spc="-5" dirty="0">
                <a:latin typeface="Verdana"/>
                <a:cs typeface="Verdana"/>
              </a:rPr>
              <a:t>representation showing a visual  </a:t>
            </a:r>
            <a:r>
              <a:rPr sz="2800" spc="-10" dirty="0">
                <a:latin typeface="Verdana"/>
                <a:cs typeface="Verdana"/>
              </a:rPr>
              <a:t>impression </a:t>
            </a:r>
            <a:r>
              <a:rPr sz="2800" spc="-5" dirty="0">
                <a:latin typeface="Verdana"/>
                <a:cs typeface="Verdana"/>
              </a:rPr>
              <a:t>of the </a:t>
            </a:r>
            <a:r>
              <a:rPr sz="2800" spc="-10" dirty="0">
                <a:latin typeface="Verdana"/>
                <a:cs typeface="Verdana"/>
              </a:rPr>
              <a:t>distribution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1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data.</a:t>
            </a:r>
            <a:endParaRPr sz="2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b="1" spc="-5" dirty="0">
                <a:latin typeface="Verdana"/>
                <a:cs typeface="Verdana"/>
              </a:rPr>
              <a:t>Image </a:t>
            </a:r>
            <a:r>
              <a:rPr sz="2800" b="1" spc="-10" dirty="0">
                <a:latin typeface="Verdana"/>
                <a:cs typeface="Verdana"/>
              </a:rPr>
              <a:t>Histogram </a:t>
            </a:r>
            <a:r>
              <a:rPr sz="2800" spc="-5" dirty="0">
                <a:latin typeface="Verdana"/>
                <a:cs typeface="Verdana"/>
              </a:rPr>
              <a:t>is a type of  </a:t>
            </a:r>
            <a:r>
              <a:rPr sz="2800" spc="-10" dirty="0">
                <a:latin typeface="Verdana"/>
                <a:cs typeface="Verdana"/>
              </a:rPr>
              <a:t>histogram that </a:t>
            </a:r>
            <a:r>
              <a:rPr sz="2800" spc="-5" dirty="0">
                <a:latin typeface="Verdana"/>
                <a:cs typeface="Verdana"/>
              </a:rPr>
              <a:t>acts as a </a:t>
            </a:r>
            <a:r>
              <a:rPr sz="2800" spc="-10" dirty="0">
                <a:latin typeface="Verdana"/>
                <a:cs typeface="Verdana"/>
              </a:rPr>
              <a:t>graphical  </a:t>
            </a:r>
            <a:r>
              <a:rPr sz="2800" spc="-5" dirty="0">
                <a:latin typeface="Verdana"/>
                <a:cs typeface="Verdana"/>
              </a:rPr>
              <a:t>representation of the </a:t>
            </a:r>
            <a:r>
              <a:rPr sz="2800" spc="-10" dirty="0">
                <a:latin typeface="Verdana"/>
                <a:cs typeface="Verdana"/>
              </a:rPr>
              <a:t>lightness/color  distribution </a:t>
            </a:r>
            <a:r>
              <a:rPr sz="2800" spc="-5" dirty="0">
                <a:latin typeface="Verdana"/>
                <a:cs typeface="Verdana"/>
              </a:rPr>
              <a:t>in a digital image. It </a:t>
            </a:r>
            <a:r>
              <a:rPr sz="2800" spc="-10" dirty="0">
                <a:latin typeface="Verdana"/>
                <a:cs typeface="Verdana"/>
              </a:rPr>
              <a:t>plots the  number </a:t>
            </a:r>
            <a:r>
              <a:rPr sz="2800" spc="-5" dirty="0">
                <a:latin typeface="Verdana"/>
                <a:cs typeface="Verdana"/>
              </a:rPr>
              <a:t>of pixels for each</a:t>
            </a:r>
            <a:r>
              <a:rPr sz="2800" spc="9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value.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2529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90" dirty="0">
                <a:solidFill>
                  <a:srgbClr val="999900"/>
                </a:solidFill>
                <a:latin typeface="Times New Roman"/>
                <a:cs typeface="Times New Roman"/>
              </a:rPr>
              <a:t>Histogram?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17052" y="6291573"/>
            <a:ext cx="216534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631949"/>
            <a:ext cx="8032115" cy="317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9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81635" algn="l"/>
              </a:tabLst>
            </a:pPr>
            <a:r>
              <a:rPr sz="2800" spc="-10" dirty="0">
                <a:latin typeface="Verdana"/>
                <a:cs typeface="Verdana"/>
              </a:rPr>
              <a:t>The histogram </a:t>
            </a:r>
            <a:r>
              <a:rPr sz="2800" spc="-5" dirty="0">
                <a:latin typeface="Verdana"/>
                <a:cs typeface="Verdana"/>
              </a:rPr>
              <a:t>of a </a:t>
            </a:r>
            <a:r>
              <a:rPr sz="2800" spc="-10" dirty="0">
                <a:latin typeface="Verdana"/>
                <a:cs typeface="Verdana"/>
              </a:rPr>
              <a:t>digital image </a:t>
            </a:r>
            <a:r>
              <a:rPr sz="2800" spc="-5" dirty="0">
                <a:latin typeface="Verdana"/>
                <a:cs typeface="Verdana"/>
              </a:rPr>
              <a:t>with </a:t>
            </a:r>
            <a:r>
              <a:rPr sz="2800" spc="-10" dirty="0">
                <a:latin typeface="Verdana"/>
                <a:cs typeface="Verdana"/>
              </a:rPr>
              <a:t>gray  </a:t>
            </a:r>
            <a:r>
              <a:rPr sz="2800" spc="-5" dirty="0">
                <a:latin typeface="Verdana"/>
                <a:cs typeface="Verdana"/>
              </a:rPr>
              <a:t>levels in the </a:t>
            </a:r>
            <a:r>
              <a:rPr sz="2800" spc="-10" dirty="0">
                <a:latin typeface="Verdana"/>
                <a:cs typeface="Verdana"/>
              </a:rPr>
              <a:t>range </a:t>
            </a:r>
            <a:r>
              <a:rPr sz="2800" spc="5" dirty="0">
                <a:latin typeface="Verdana"/>
                <a:cs typeface="Verdana"/>
              </a:rPr>
              <a:t>[0, </a:t>
            </a:r>
            <a:r>
              <a:rPr sz="2800" spc="-5" dirty="0">
                <a:latin typeface="Verdana"/>
                <a:cs typeface="Verdana"/>
              </a:rPr>
              <a:t>L-1] is a discrete  function:</a:t>
            </a:r>
            <a:endParaRPr sz="2800">
              <a:latin typeface="Verdana"/>
              <a:cs typeface="Verdana"/>
            </a:endParaRPr>
          </a:p>
          <a:p>
            <a:pPr marL="2239010">
              <a:lnSpc>
                <a:spcPct val="100000"/>
              </a:lnSpc>
              <a:spcBef>
                <a:spcPts val="675"/>
              </a:spcBef>
            </a:pPr>
            <a:r>
              <a:rPr sz="2800" b="1" i="1" dirty="0">
                <a:latin typeface="Verdana"/>
                <a:cs typeface="Verdana"/>
              </a:rPr>
              <a:t>h</a:t>
            </a:r>
            <a:r>
              <a:rPr sz="2800" b="1" dirty="0">
                <a:latin typeface="Verdana"/>
                <a:cs typeface="Verdana"/>
              </a:rPr>
              <a:t>(</a:t>
            </a:r>
            <a:r>
              <a:rPr sz="2800" b="1" i="1" dirty="0">
                <a:latin typeface="Verdana"/>
                <a:cs typeface="Verdana"/>
              </a:rPr>
              <a:t>r</a:t>
            </a:r>
            <a:r>
              <a:rPr sz="2775" b="1" i="1" baseline="-21021" dirty="0">
                <a:latin typeface="Verdana"/>
                <a:cs typeface="Verdana"/>
              </a:rPr>
              <a:t>k</a:t>
            </a:r>
            <a:r>
              <a:rPr sz="2800" b="1" dirty="0">
                <a:latin typeface="Verdana"/>
                <a:cs typeface="Verdana"/>
              </a:rPr>
              <a:t>) </a:t>
            </a:r>
            <a:r>
              <a:rPr sz="2800" b="1" spc="-5" dirty="0">
                <a:latin typeface="Verdana"/>
                <a:cs typeface="Verdana"/>
              </a:rPr>
              <a:t>= </a:t>
            </a:r>
            <a:r>
              <a:rPr sz="2800" b="1" i="1" spc="5" dirty="0">
                <a:latin typeface="Verdana"/>
                <a:cs typeface="Verdana"/>
              </a:rPr>
              <a:t>n</a:t>
            </a:r>
            <a:r>
              <a:rPr sz="2775" b="1" i="1" spc="7" baseline="-21021" dirty="0">
                <a:latin typeface="Verdana"/>
                <a:cs typeface="Verdana"/>
              </a:rPr>
              <a:t>k</a:t>
            </a:r>
            <a:endParaRPr sz="2775" baseline="-21021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Verdana"/>
                <a:cs typeface="Verdana"/>
              </a:rPr>
              <a:t>Where:</a:t>
            </a:r>
            <a:endParaRPr sz="2800">
              <a:latin typeface="Verdana"/>
              <a:cs typeface="Verdana"/>
            </a:endParaRPr>
          </a:p>
          <a:p>
            <a:pPr marL="162560">
              <a:lnSpc>
                <a:spcPct val="100000"/>
              </a:lnSpc>
              <a:spcBef>
                <a:spcPts val="1670"/>
              </a:spcBef>
            </a:pPr>
            <a:r>
              <a:rPr sz="1800" i="1" spc="-5" dirty="0">
                <a:latin typeface="Verdana"/>
                <a:cs typeface="Verdana"/>
              </a:rPr>
              <a:t>r</a:t>
            </a:r>
            <a:r>
              <a:rPr sz="1800" i="1" spc="-7" baseline="-20833" dirty="0">
                <a:latin typeface="Verdana"/>
                <a:cs typeface="Verdana"/>
              </a:rPr>
              <a:t>k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i="1" spc="-5" dirty="0">
                <a:latin typeface="Verdana"/>
                <a:cs typeface="Verdana"/>
              </a:rPr>
              <a:t>k</a:t>
            </a:r>
            <a:r>
              <a:rPr sz="1800" spc="-5" dirty="0">
                <a:latin typeface="Verdana"/>
                <a:cs typeface="Verdana"/>
              </a:rPr>
              <a:t>th gray</a:t>
            </a:r>
            <a:r>
              <a:rPr sz="1800" spc="-2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level</a:t>
            </a:r>
            <a:endParaRPr sz="1800">
              <a:latin typeface="Verdana"/>
              <a:cs typeface="Verdana"/>
            </a:endParaRPr>
          </a:p>
          <a:p>
            <a:pPr marL="118745">
              <a:lnSpc>
                <a:spcPct val="100000"/>
              </a:lnSpc>
              <a:spcBef>
                <a:spcPts val="635"/>
              </a:spcBef>
            </a:pPr>
            <a:r>
              <a:rPr sz="1800" i="1" dirty="0">
                <a:latin typeface="Verdana"/>
                <a:cs typeface="Verdana"/>
              </a:rPr>
              <a:t>n</a:t>
            </a:r>
            <a:r>
              <a:rPr sz="1800" i="1" baseline="-20833" dirty="0">
                <a:latin typeface="Verdana"/>
                <a:cs typeface="Verdana"/>
              </a:rPr>
              <a:t>k </a:t>
            </a:r>
            <a:r>
              <a:rPr sz="1800" dirty="0">
                <a:latin typeface="Verdana"/>
                <a:cs typeface="Verdana"/>
              </a:rPr>
              <a:t>: # of pixels with having </a:t>
            </a:r>
            <a:r>
              <a:rPr sz="1800" spc="-5" dirty="0">
                <a:latin typeface="Verdana"/>
                <a:cs typeface="Verdana"/>
              </a:rPr>
              <a:t>gray level</a:t>
            </a:r>
            <a:r>
              <a:rPr sz="1800" spc="-21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r</a:t>
            </a:r>
            <a:r>
              <a:rPr sz="1800" i="1" spc="-7" baseline="-20833" dirty="0">
                <a:latin typeface="Verdana"/>
                <a:cs typeface="Verdana"/>
              </a:rPr>
              <a:t>k</a:t>
            </a:r>
            <a:endParaRPr sz="1800" baseline="-20833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Image</a:t>
            </a:r>
            <a:r>
              <a:rPr spc="-45" dirty="0"/>
              <a:t> </a:t>
            </a:r>
            <a:r>
              <a:rPr spc="-10" dirty="0"/>
              <a:t>Histogram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083538" y="1609485"/>
            <a:ext cx="7667438" cy="4291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17052" y="6291573"/>
            <a:ext cx="216534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57225" y="0"/>
            <a:ext cx="8486775" cy="12319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/>
              <a:t>Image Histograms</a:t>
            </a:r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333500"/>
            <a:ext cx="8686800" cy="55245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IE"/>
              <a:t>The histogram of an image shows us the distribution of grey levels in the image</a:t>
            </a:r>
          </a:p>
          <a:p>
            <a:pPr marL="0" indent="0">
              <a:buFontTx/>
              <a:buNone/>
            </a:pPr>
            <a:r>
              <a:rPr lang="en-IE"/>
              <a:t>Massively useful in image processing, especially in segmentation</a:t>
            </a:r>
            <a:endParaRPr lang="en-US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454150" y="3492500"/>
            <a:ext cx="5924550" cy="3371850"/>
            <a:chOff x="753" y="1530"/>
            <a:chExt cx="4041" cy="2171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" y="1530"/>
              <a:ext cx="3851" cy="1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429" y="3465"/>
              <a:ext cx="95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IE"/>
                <a:t>Grey Levels</a:t>
              </a:r>
              <a:endParaRPr 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 rot="-5400000">
              <a:off x="414" y="2380"/>
              <a:ext cx="9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IE"/>
                <a:t>Frequencies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8146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70051"/>
            <a:ext cx="5285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60" dirty="0">
                <a:solidFill>
                  <a:srgbClr val="999900"/>
                </a:solidFill>
                <a:latin typeface="Times New Roman"/>
                <a:cs typeface="Times New Roman"/>
              </a:rPr>
              <a:t>Histogram </a:t>
            </a:r>
            <a:r>
              <a:rPr sz="44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of the</a:t>
            </a:r>
            <a:r>
              <a:rPr sz="4400" b="0" spc="30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4400" b="0" spc="-170" dirty="0">
                <a:solidFill>
                  <a:srgbClr val="999900"/>
                </a:solidFill>
                <a:latin typeface="Times New Roman"/>
                <a:cs typeface="Times New Roman"/>
              </a:rPr>
              <a:t>image: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00" y="1447672"/>
            <a:ext cx="8763000" cy="3886835"/>
            <a:chOff x="381000" y="1447672"/>
            <a:chExt cx="8763000" cy="3886835"/>
          </a:xfrm>
        </p:grpSpPr>
        <p:sp>
          <p:nvSpPr>
            <p:cNvPr id="4" name="object 4"/>
            <p:cNvSpPr/>
            <p:nvPr/>
          </p:nvSpPr>
          <p:spPr>
            <a:xfrm>
              <a:off x="381000" y="1523999"/>
              <a:ext cx="3176651" cy="381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447672"/>
              <a:ext cx="4800599" cy="37132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1400" y="3619499"/>
              <a:ext cx="762000" cy="76200"/>
            </a:xfrm>
            <a:custGeom>
              <a:avLst/>
              <a:gdLst/>
              <a:ahLst/>
              <a:cxnLst/>
              <a:rect l="l" t="t" r="r" b="b"/>
              <a:pathLst>
                <a:path w="762000" h="76200">
                  <a:moveTo>
                    <a:pt x="685800" y="0"/>
                  </a:moveTo>
                  <a:lnTo>
                    <a:pt x="685800" y="76200"/>
                  </a:lnTo>
                  <a:lnTo>
                    <a:pt x="752601" y="42799"/>
                  </a:lnTo>
                  <a:lnTo>
                    <a:pt x="698500" y="42799"/>
                  </a:lnTo>
                  <a:lnTo>
                    <a:pt x="698500" y="33274"/>
                  </a:lnTo>
                  <a:lnTo>
                    <a:pt x="752348" y="33274"/>
                  </a:lnTo>
                  <a:lnTo>
                    <a:pt x="685800" y="0"/>
                  </a:lnTo>
                  <a:close/>
                </a:path>
                <a:path w="762000" h="76200">
                  <a:moveTo>
                    <a:pt x="685800" y="33274"/>
                  </a:moveTo>
                  <a:lnTo>
                    <a:pt x="0" y="33274"/>
                  </a:lnTo>
                  <a:lnTo>
                    <a:pt x="0" y="42799"/>
                  </a:lnTo>
                  <a:lnTo>
                    <a:pt x="685800" y="42799"/>
                  </a:lnTo>
                  <a:lnTo>
                    <a:pt x="685800" y="33274"/>
                  </a:lnTo>
                  <a:close/>
                </a:path>
                <a:path w="762000" h="76200">
                  <a:moveTo>
                    <a:pt x="752348" y="33274"/>
                  </a:moveTo>
                  <a:lnTo>
                    <a:pt x="698500" y="33274"/>
                  </a:lnTo>
                  <a:lnTo>
                    <a:pt x="698500" y="42799"/>
                  </a:lnTo>
                  <a:lnTo>
                    <a:pt x="752601" y="42799"/>
                  </a:lnTo>
                  <a:lnTo>
                    <a:pt x="762000" y="38100"/>
                  </a:lnTo>
                  <a:lnTo>
                    <a:pt x="752348" y="33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33698" y="3415029"/>
            <a:ext cx="791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Verdana"/>
                <a:cs typeface="Verdana"/>
              </a:rPr>
              <a:t>histogram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863" y="5366715"/>
            <a:ext cx="117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Verdana"/>
                <a:cs typeface="Verdana"/>
              </a:rPr>
              <a:t>h</a:t>
            </a:r>
            <a:r>
              <a:rPr sz="1800" b="1" dirty="0">
                <a:latin typeface="Verdana"/>
                <a:cs typeface="Verdana"/>
              </a:rPr>
              <a:t>(</a:t>
            </a:r>
            <a:r>
              <a:rPr sz="1800" b="1" i="1" dirty="0">
                <a:latin typeface="Verdana"/>
                <a:cs typeface="Verdana"/>
              </a:rPr>
              <a:t>r </a:t>
            </a:r>
            <a:r>
              <a:rPr sz="1800" b="1" dirty="0">
                <a:latin typeface="Verdana"/>
                <a:cs typeface="Verdana"/>
              </a:rPr>
              <a:t>) =</a:t>
            </a:r>
            <a:r>
              <a:rPr sz="1800" b="1" spc="8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863" y="5499303"/>
            <a:ext cx="1272540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>
              <a:lnSpc>
                <a:spcPts val="1280"/>
              </a:lnSpc>
              <a:spcBef>
                <a:spcPts val="100"/>
              </a:spcBef>
              <a:tabLst>
                <a:tab pos="1156970" algn="l"/>
              </a:tabLst>
            </a:pPr>
            <a:r>
              <a:rPr sz="1200" b="1" i="1" dirty="0">
                <a:latin typeface="Verdana"/>
                <a:cs typeface="Verdana"/>
              </a:rPr>
              <a:t>k	k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2000"/>
              </a:lnSpc>
            </a:pPr>
            <a:r>
              <a:rPr sz="1800" spc="-5" dirty="0">
                <a:latin typeface="Verdana"/>
                <a:cs typeface="Verdana"/>
              </a:rPr>
              <a:t>Where: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236" y="5915355"/>
            <a:ext cx="4726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Verdana"/>
                <a:cs typeface="Verdana"/>
              </a:rPr>
              <a:t>r</a:t>
            </a:r>
            <a:r>
              <a:rPr sz="1800" i="1" spc="-7" baseline="-20833" dirty="0">
                <a:latin typeface="Verdana"/>
                <a:cs typeface="Verdana"/>
              </a:rPr>
              <a:t>k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i="1" spc="-5" dirty="0">
                <a:latin typeface="Verdana"/>
                <a:cs typeface="Verdana"/>
              </a:rPr>
              <a:t>k</a:t>
            </a:r>
            <a:r>
              <a:rPr sz="1800" spc="-5" dirty="0">
                <a:latin typeface="Verdana"/>
                <a:cs typeface="Verdana"/>
              </a:rPr>
              <a:t>th </a:t>
            </a:r>
            <a:r>
              <a:rPr sz="1800" spc="-20" dirty="0">
                <a:latin typeface="Verdana"/>
                <a:cs typeface="Verdana"/>
              </a:rPr>
              <a:t>gray</a:t>
            </a:r>
            <a:r>
              <a:rPr sz="1800" spc="-2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level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1800" i="1" dirty="0">
                <a:latin typeface="Verdana"/>
                <a:cs typeface="Verdana"/>
              </a:rPr>
              <a:t>n</a:t>
            </a:r>
            <a:r>
              <a:rPr sz="1800" i="1" baseline="-20833" dirty="0">
                <a:latin typeface="Verdana"/>
                <a:cs typeface="Verdana"/>
              </a:rPr>
              <a:t>k </a:t>
            </a:r>
            <a:r>
              <a:rPr sz="1800" dirty="0">
                <a:latin typeface="Verdana"/>
                <a:cs typeface="Verdana"/>
              </a:rPr>
              <a:t>: # of </a:t>
            </a:r>
            <a:r>
              <a:rPr sz="1800" spc="-5" dirty="0">
                <a:latin typeface="Verdana"/>
                <a:cs typeface="Verdana"/>
              </a:rPr>
              <a:t>pixels </a:t>
            </a:r>
            <a:r>
              <a:rPr sz="1800">
                <a:latin typeface="Verdana"/>
                <a:cs typeface="Verdana"/>
              </a:rPr>
              <a:t>with </a:t>
            </a:r>
            <a:r>
              <a:rPr sz="1800" spc="-5">
                <a:latin typeface="Verdana"/>
                <a:cs typeface="Verdana"/>
              </a:rPr>
              <a:t>having</a:t>
            </a:r>
            <a:r>
              <a:rPr lang="en-US" sz="1800" spc="-5" dirty="0">
                <a:latin typeface="Verdana"/>
                <a:cs typeface="Verdana"/>
              </a:rPr>
              <a:t> gray level</a:t>
            </a:r>
            <a:r>
              <a:rPr sz="1800" spc="-5">
                <a:latin typeface="Verdana"/>
                <a:cs typeface="Verdana"/>
              </a:rPr>
              <a:t> </a:t>
            </a:r>
            <a:r>
              <a:rPr sz="1800" i="1" spc="-5">
                <a:latin typeface="Verdana"/>
                <a:cs typeface="Verdana"/>
              </a:rPr>
              <a:t>rk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3600" y="5334000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Verdana"/>
                <a:cs typeface="Verdana"/>
              </a:rPr>
              <a:t>gray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levels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5285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60" dirty="0">
                <a:solidFill>
                  <a:srgbClr val="999900"/>
                </a:solidFill>
                <a:latin typeface="Times New Roman"/>
                <a:cs typeface="Times New Roman"/>
              </a:rPr>
              <a:t>Histogram </a:t>
            </a:r>
            <a:r>
              <a:rPr sz="44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of the</a:t>
            </a:r>
            <a:r>
              <a:rPr sz="4400" b="0" spc="30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4400" b="0" spc="-170" dirty="0">
                <a:solidFill>
                  <a:srgbClr val="999900"/>
                </a:solidFill>
                <a:latin typeface="Times New Roman"/>
                <a:cs typeface="Times New Roman"/>
              </a:rPr>
              <a:t>image: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57400" y="1371600"/>
            <a:ext cx="6477000" cy="5010150"/>
            <a:chOff x="2057400" y="1371600"/>
            <a:chExt cx="6477000" cy="5010150"/>
          </a:xfrm>
        </p:grpSpPr>
        <p:sp>
          <p:nvSpPr>
            <p:cNvPr id="4" name="object 4"/>
            <p:cNvSpPr/>
            <p:nvPr/>
          </p:nvSpPr>
          <p:spPr>
            <a:xfrm>
              <a:off x="2057400" y="1371600"/>
              <a:ext cx="6477000" cy="5010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4600" y="4572000"/>
              <a:ext cx="2971800" cy="1524000"/>
            </a:xfrm>
            <a:custGeom>
              <a:avLst/>
              <a:gdLst/>
              <a:ahLst/>
              <a:cxnLst/>
              <a:rect l="l" t="t" r="r" b="b"/>
              <a:pathLst>
                <a:path w="2971800" h="1524000">
                  <a:moveTo>
                    <a:pt x="0" y="0"/>
                  </a:moveTo>
                  <a:lnTo>
                    <a:pt x="2971800" y="0"/>
                  </a:lnTo>
                </a:path>
                <a:path w="2971800" h="1524000">
                  <a:moveTo>
                    <a:pt x="2971800" y="0"/>
                  </a:moveTo>
                  <a:lnTo>
                    <a:pt x="2971800" y="152400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5437" y="4567237"/>
              <a:ext cx="85725" cy="85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55975" y="2089226"/>
            <a:ext cx="4685665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1800" spc="-2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example: we </a:t>
            </a:r>
            <a:r>
              <a:rPr sz="1800" spc="-10" dirty="0">
                <a:latin typeface="Verdana"/>
                <a:cs typeface="Verdana"/>
              </a:rPr>
              <a:t>have 600 </a:t>
            </a:r>
            <a:r>
              <a:rPr sz="1800" spc="-5" dirty="0">
                <a:latin typeface="Verdana"/>
                <a:cs typeface="Verdana"/>
              </a:rPr>
              <a:t>pixels</a:t>
            </a:r>
            <a:r>
              <a:rPr sz="1800" spc="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having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05"/>
              </a:lnSpc>
            </a:pPr>
            <a:r>
              <a:rPr sz="1800" spc="-5" dirty="0">
                <a:latin typeface="Verdana"/>
                <a:cs typeface="Verdana"/>
              </a:rPr>
              <a:t>the intensity value </a:t>
            </a:r>
            <a:r>
              <a:rPr sz="1800" spc="-90" dirty="0">
                <a:latin typeface="Times New Roman"/>
                <a:cs typeface="Times New Roman"/>
              </a:rPr>
              <a:t>≈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6901" y="2818892"/>
            <a:ext cx="187960" cy="1524635"/>
          </a:xfrm>
          <a:custGeom>
            <a:avLst/>
            <a:gdLst/>
            <a:ahLst/>
            <a:cxnLst/>
            <a:rect l="l" t="t" r="r" b="b"/>
            <a:pathLst>
              <a:path w="187960" h="1524635">
                <a:moveTo>
                  <a:pt x="144789" y="1449166"/>
                </a:moveTo>
                <a:lnTo>
                  <a:pt x="111633" y="1452499"/>
                </a:lnTo>
                <a:lnTo>
                  <a:pt x="157099" y="1524508"/>
                </a:lnTo>
                <a:lnTo>
                  <a:pt x="181013" y="1461770"/>
                </a:lnTo>
                <a:lnTo>
                  <a:pt x="146050" y="1461770"/>
                </a:lnTo>
                <a:lnTo>
                  <a:pt x="144789" y="1449166"/>
                </a:lnTo>
                <a:close/>
              </a:path>
              <a:path w="187960" h="1524635">
                <a:moveTo>
                  <a:pt x="154307" y="1448210"/>
                </a:moveTo>
                <a:lnTo>
                  <a:pt x="144789" y="1449166"/>
                </a:lnTo>
                <a:lnTo>
                  <a:pt x="146050" y="1461770"/>
                </a:lnTo>
                <a:lnTo>
                  <a:pt x="155575" y="1460881"/>
                </a:lnTo>
                <a:lnTo>
                  <a:pt x="154307" y="1448210"/>
                </a:lnTo>
                <a:close/>
              </a:path>
              <a:path w="187960" h="1524635">
                <a:moveTo>
                  <a:pt x="187451" y="1444879"/>
                </a:moveTo>
                <a:lnTo>
                  <a:pt x="154307" y="1448210"/>
                </a:lnTo>
                <a:lnTo>
                  <a:pt x="155575" y="1460881"/>
                </a:lnTo>
                <a:lnTo>
                  <a:pt x="146050" y="1461770"/>
                </a:lnTo>
                <a:lnTo>
                  <a:pt x="181013" y="1461770"/>
                </a:lnTo>
                <a:lnTo>
                  <a:pt x="187451" y="1444879"/>
                </a:lnTo>
                <a:close/>
              </a:path>
              <a:path w="187960" h="1524635">
                <a:moveTo>
                  <a:pt x="9398" y="0"/>
                </a:moveTo>
                <a:lnTo>
                  <a:pt x="0" y="1016"/>
                </a:lnTo>
                <a:lnTo>
                  <a:pt x="144789" y="1449166"/>
                </a:lnTo>
                <a:lnTo>
                  <a:pt x="154307" y="1448210"/>
                </a:lnTo>
                <a:lnTo>
                  <a:pt x="93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42452" y="627959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57225" y="0"/>
            <a:ext cx="8486775" cy="12319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/>
              <a:t>Histogram Examples (cont…)</a:t>
            </a:r>
            <a:endParaRPr lang="en-GB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484313"/>
            <a:ext cx="58864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Wo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84438"/>
            <a:ext cx="28797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892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657225" y="0"/>
            <a:ext cx="8486775" cy="12319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/>
              <a:t>Histogram Examples (cont…)</a:t>
            </a:r>
            <a:endParaRPr lang="en-GB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0" y="1500188"/>
            <a:ext cx="58864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darkBe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74913"/>
            <a:ext cx="28797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236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657225" y="0"/>
            <a:ext cx="8486775" cy="12319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/>
              <a:t>Histogram Examples (cont…)</a:t>
            </a:r>
            <a:endParaRPr lang="en-GB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01775"/>
            <a:ext cx="58864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brightBe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536825"/>
            <a:ext cx="2879725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47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57225" y="0"/>
            <a:ext cx="8486775" cy="12319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/>
              <a:t>Histogram Examples (cont…)</a:t>
            </a:r>
            <a:endParaRPr lang="en-GB"/>
          </a:p>
        </p:txBody>
      </p:sp>
      <p:pic>
        <p:nvPicPr>
          <p:cNvPr id="3" name="Picture 4" descr="highContrastBe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590800"/>
            <a:ext cx="28797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1481138"/>
            <a:ext cx="58864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What Is Image Enhancement?</a:t>
            </a:r>
            <a:endParaRPr lang="en-GB"/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dirty="0"/>
              <a:t>Image enhancement is the process of making images more useful</a:t>
            </a:r>
          </a:p>
          <a:p>
            <a:pPr marL="0" indent="0" eaLnBrk="1" hangingPunct="1">
              <a:buFontTx/>
              <a:buNone/>
            </a:pPr>
            <a:endParaRPr lang="en-IE" dirty="0"/>
          </a:p>
          <a:p>
            <a:pPr marL="0" indent="0" eaLnBrk="1" hangingPunct="1">
              <a:buFontTx/>
              <a:buNone/>
            </a:pPr>
            <a:r>
              <a:rPr lang="en-IE" dirty="0"/>
              <a:t>The reasons for doing this include:</a:t>
            </a:r>
          </a:p>
          <a:p>
            <a:pPr lvl="1" eaLnBrk="1" hangingPunct="1"/>
            <a:r>
              <a:rPr lang="en-IE" dirty="0"/>
              <a:t>Highlighting interesting detail in images</a:t>
            </a:r>
          </a:p>
          <a:p>
            <a:pPr lvl="1" eaLnBrk="1" hangingPunct="1"/>
            <a:r>
              <a:rPr lang="en-IE" dirty="0"/>
              <a:t>Making images more visually appealing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447800"/>
            <a:ext cx="4038600" cy="0"/>
          </a:xfrm>
          <a:custGeom>
            <a:avLst/>
            <a:gdLst/>
            <a:ahLst/>
            <a:cxnLst/>
            <a:rect l="l" t="t" r="r" b="b"/>
            <a:pathLst>
              <a:path w="4038600">
                <a:moveTo>
                  <a:pt x="0" y="0"/>
                </a:moveTo>
                <a:lnTo>
                  <a:pt x="4038600" y="0"/>
                </a:lnTo>
              </a:path>
            </a:pathLst>
          </a:custGeom>
          <a:ln w="19050">
            <a:solidFill>
              <a:srgbClr val="99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286000"/>
            <a:ext cx="228600" cy="4572000"/>
            <a:chOff x="0" y="2286000"/>
            <a:chExt cx="228600" cy="4572000"/>
          </a:xfrm>
        </p:grpSpPr>
        <p:sp>
          <p:nvSpPr>
            <p:cNvPr id="5" name="object 5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C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572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7463" y="63500"/>
            <a:ext cx="52857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60" dirty="0">
                <a:solidFill>
                  <a:srgbClr val="999900"/>
                </a:solidFill>
                <a:latin typeface="Times New Roman"/>
                <a:cs typeface="Times New Roman"/>
              </a:rPr>
              <a:t>Histogram </a:t>
            </a:r>
            <a:r>
              <a:rPr sz="44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of the</a:t>
            </a:r>
            <a:r>
              <a:rPr sz="4400" b="0" spc="30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4400" b="0" spc="-170" dirty="0">
                <a:solidFill>
                  <a:srgbClr val="999900"/>
                </a:solidFill>
                <a:latin typeface="Times New Roman"/>
                <a:cs typeface="Times New Roman"/>
              </a:rPr>
              <a:t>image: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838200"/>
            <a:ext cx="3962400" cy="4443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5800" y="1219263"/>
            <a:ext cx="4419600" cy="430530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Verdana"/>
                <a:cs typeface="Verdana"/>
              </a:rPr>
              <a:t>low </a:t>
            </a:r>
            <a:r>
              <a:rPr sz="1800" spc="-5" dirty="0">
                <a:latin typeface="Verdana"/>
                <a:cs typeface="Verdana"/>
              </a:rPr>
              <a:t>contrast</a:t>
            </a:r>
            <a:r>
              <a:rPr sz="1800" spc="-2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5800" y="2286063"/>
            <a:ext cx="4419600" cy="317395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>
                <a:latin typeface="Wingdings"/>
                <a:cs typeface="Wingdings"/>
              </a:rPr>
              <a:t></a:t>
            </a:r>
            <a:r>
              <a:rPr sz="1800">
                <a:latin typeface="Times New Roman"/>
                <a:cs typeface="Times New Roman"/>
              </a:rPr>
              <a:t> </a:t>
            </a:r>
            <a:r>
              <a:rPr lang="en-US" dirty="0">
                <a:latin typeface="Verdana"/>
                <a:cs typeface="Verdana"/>
              </a:rPr>
              <a:t>low</a:t>
            </a:r>
            <a:r>
              <a:rPr sz="180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contrast</a:t>
            </a:r>
            <a:r>
              <a:rPr sz="1800" spc="-2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5800" y="3429000"/>
            <a:ext cx="44196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Verdana"/>
                <a:cs typeface="Verdana"/>
              </a:rPr>
              <a:t>low </a:t>
            </a:r>
            <a:r>
              <a:rPr sz="1800" spc="-10" dirty="0">
                <a:latin typeface="Verdana"/>
                <a:cs typeface="Verdana"/>
              </a:rPr>
              <a:t>contrast</a:t>
            </a:r>
            <a:r>
              <a:rPr sz="1800" spc="-2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5800" y="4495736"/>
            <a:ext cx="4419600" cy="405130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Verdana"/>
                <a:cs typeface="Verdana"/>
              </a:rPr>
              <a:t>high-contrast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5461812"/>
            <a:ext cx="82251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An image </a:t>
            </a:r>
            <a:r>
              <a:rPr sz="1800" spc="-5" dirty="0">
                <a:latin typeface="Verdana"/>
                <a:cs typeface="Verdana"/>
              </a:rPr>
              <a:t>whose pixels </a:t>
            </a:r>
            <a:r>
              <a:rPr sz="1800" dirty="0">
                <a:latin typeface="Verdana"/>
                <a:cs typeface="Verdana"/>
              </a:rPr>
              <a:t>tend </a:t>
            </a:r>
            <a:r>
              <a:rPr sz="1800" spc="-5" dirty="0">
                <a:latin typeface="Verdana"/>
                <a:cs typeface="Verdana"/>
              </a:rPr>
              <a:t>to occupy the </a:t>
            </a:r>
            <a:r>
              <a:rPr sz="1800" dirty="0">
                <a:latin typeface="Verdana"/>
                <a:cs typeface="Verdana"/>
              </a:rPr>
              <a:t>entire </a:t>
            </a:r>
            <a:r>
              <a:rPr sz="1800" spc="-10" dirty="0">
                <a:latin typeface="Verdana"/>
                <a:cs typeface="Verdana"/>
              </a:rPr>
              <a:t>range </a:t>
            </a:r>
            <a:r>
              <a:rPr sz="1800" spc="-5" dirty="0">
                <a:latin typeface="Verdana"/>
                <a:cs typeface="Verdana"/>
              </a:rPr>
              <a:t>of </a:t>
            </a:r>
            <a:r>
              <a:rPr sz="1800" dirty="0">
                <a:latin typeface="Verdana"/>
                <a:cs typeface="Verdana"/>
              </a:rPr>
              <a:t>possible  </a:t>
            </a:r>
            <a:r>
              <a:rPr sz="1800" spc="-15" dirty="0">
                <a:latin typeface="Verdana"/>
                <a:cs typeface="Verdana"/>
              </a:rPr>
              <a:t>gray </a:t>
            </a:r>
            <a:r>
              <a:rPr sz="1800" spc="-5" dirty="0">
                <a:latin typeface="Verdana"/>
                <a:cs typeface="Verdana"/>
              </a:rPr>
              <a:t>levels and,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addition, tend to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5" dirty="0">
                <a:latin typeface="Verdana"/>
                <a:cs typeface="Verdana"/>
              </a:rPr>
              <a:t>distributed </a:t>
            </a:r>
            <a:r>
              <a:rPr sz="1800" spc="-20" dirty="0">
                <a:latin typeface="Verdana"/>
                <a:cs typeface="Verdana"/>
              </a:rPr>
              <a:t>uniformly, </a:t>
            </a:r>
            <a:r>
              <a:rPr sz="1800" spc="-5" dirty="0">
                <a:latin typeface="Verdana"/>
                <a:cs typeface="Verdana"/>
              </a:rPr>
              <a:t>will </a:t>
            </a:r>
            <a:r>
              <a:rPr sz="1800" spc="-10" dirty="0">
                <a:latin typeface="Verdana"/>
                <a:cs typeface="Verdana"/>
              </a:rPr>
              <a:t>have  </a:t>
            </a:r>
            <a:r>
              <a:rPr sz="1800" spc="-5" dirty="0">
                <a:latin typeface="Verdana"/>
                <a:cs typeface="Verdana"/>
              </a:rPr>
              <a:t>an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appearance</a:t>
            </a:r>
            <a:r>
              <a:rPr sz="1800" spc="1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of</a:t>
            </a:r>
            <a:r>
              <a:rPr sz="1800" spc="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high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contrast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10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will</a:t>
            </a:r>
            <a:r>
              <a:rPr sz="1800" spc="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exhibit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large</a:t>
            </a:r>
            <a:r>
              <a:rPr sz="1800" spc="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variety</a:t>
            </a:r>
            <a:r>
              <a:rPr sz="1800" spc="114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gray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6285077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ton</a:t>
            </a:r>
            <a:r>
              <a:rPr sz="1800" spc="-1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5252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60" dirty="0">
                <a:solidFill>
                  <a:srgbClr val="999900"/>
                </a:solidFill>
                <a:latin typeface="Times New Roman"/>
                <a:cs typeface="Times New Roman"/>
              </a:rPr>
              <a:t>Histogram </a:t>
            </a:r>
            <a:r>
              <a:rPr sz="4400" b="0" spc="-85" dirty="0">
                <a:solidFill>
                  <a:srgbClr val="999900"/>
                </a:solidFill>
                <a:latin typeface="Times New Roman"/>
                <a:cs typeface="Times New Roman"/>
              </a:rPr>
              <a:t>in</a:t>
            </a:r>
            <a:r>
              <a:rPr sz="4400" b="0" spc="25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4400" b="0" spc="-170" dirty="0">
                <a:solidFill>
                  <a:srgbClr val="999900"/>
                </a:solidFill>
                <a:latin typeface="Times New Roman"/>
                <a:cs typeface="Times New Roman"/>
              </a:rPr>
              <a:t>MATLAB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1630426"/>
            <a:ext cx="772350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356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Verdana"/>
                <a:cs typeface="Verdana"/>
              </a:rPr>
              <a:t>h = imhist (f,</a:t>
            </a:r>
            <a:r>
              <a:rPr sz="2000" b="1" spc="-5" dirty="0">
                <a:latin typeface="Verdana"/>
                <a:cs typeface="Verdana"/>
              </a:rPr>
              <a:t> b)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Where f,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input image, </a:t>
            </a:r>
            <a:r>
              <a:rPr sz="2000" dirty="0">
                <a:latin typeface="Verdana"/>
                <a:cs typeface="Verdana"/>
              </a:rPr>
              <a:t>h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the histogram, </a:t>
            </a:r>
            <a:r>
              <a:rPr sz="2000" dirty="0">
                <a:latin typeface="Verdana"/>
                <a:cs typeface="Verdana"/>
              </a:rPr>
              <a:t>b </a:t>
            </a:r>
            <a:r>
              <a:rPr sz="2000" spc="-5" dirty="0">
                <a:latin typeface="Verdana"/>
                <a:cs typeface="Verdana"/>
              </a:rPr>
              <a:t>is number 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bins (tick </a:t>
            </a:r>
            <a:r>
              <a:rPr sz="2000" dirty="0">
                <a:latin typeface="Verdana"/>
                <a:cs typeface="Verdana"/>
              </a:rPr>
              <a:t>marks) used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forming the histogram (b </a:t>
            </a:r>
            <a:r>
              <a:rPr sz="2000" dirty="0">
                <a:latin typeface="Verdana"/>
                <a:cs typeface="Verdana"/>
              </a:rPr>
              <a:t>= </a:t>
            </a:r>
            <a:r>
              <a:rPr sz="2000" spc="-5" dirty="0">
                <a:latin typeface="Verdana"/>
                <a:cs typeface="Verdana"/>
              </a:rPr>
              <a:t>255 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default)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/>
              <a:cs typeface="Verdana"/>
            </a:endParaRPr>
          </a:p>
          <a:p>
            <a:pPr marL="12700" marR="20129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bin,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simply,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subdivision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the intensity scale. </a:t>
            </a:r>
            <a:r>
              <a:rPr sz="2000" dirty="0">
                <a:latin typeface="Verdana"/>
                <a:cs typeface="Verdana"/>
              </a:rPr>
              <a:t>For  </a:t>
            </a:r>
            <a:r>
              <a:rPr sz="2000" spc="-5" dirty="0">
                <a:latin typeface="Verdana"/>
                <a:cs typeface="Verdana"/>
              </a:rPr>
              <a:t>example, if </a:t>
            </a:r>
            <a:r>
              <a:rPr sz="2000" dirty="0">
                <a:latin typeface="Verdana"/>
                <a:cs typeface="Verdana"/>
              </a:rPr>
              <a:t>we </a:t>
            </a:r>
            <a:r>
              <a:rPr sz="2000" spc="-5" dirty="0">
                <a:latin typeface="Verdana"/>
                <a:cs typeface="Verdana"/>
              </a:rPr>
              <a:t>are </a:t>
            </a:r>
            <a:r>
              <a:rPr sz="2000" dirty="0">
                <a:latin typeface="Verdana"/>
                <a:cs typeface="Verdana"/>
              </a:rPr>
              <a:t>working </a:t>
            </a:r>
            <a:r>
              <a:rPr sz="2000" spc="-5" dirty="0">
                <a:latin typeface="Verdana"/>
                <a:cs typeface="Verdana"/>
              </a:rPr>
              <a:t>with </a:t>
            </a:r>
            <a:r>
              <a:rPr sz="2000" dirty="0">
                <a:latin typeface="Verdana"/>
                <a:cs typeface="Verdana"/>
              </a:rPr>
              <a:t>uint8 </a:t>
            </a:r>
            <a:r>
              <a:rPr sz="2000" spc="-5" dirty="0">
                <a:latin typeface="Verdana"/>
                <a:cs typeface="Verdana"/>
              </a:rPr>
              <a:t>images </a:t>
            </a:r>
            <a:r>
              <a:rPr sz="2000" dirty="0">
                <a:latin typeface="Verdana"/>
                <a:cs typeface="Verdana"/>
              </a:rPr>
              <a:t>and we </a:t>
            </a:r>
            <a:r>
              <a:rPr sz="2000" spc="-10" dirty="0">
                <a:latin typeface="Verdana"/>
                <a:cs typeface="Verdana"/>
              </a:rPr>
              <a:t>let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  <a:p>
            <a:pPr marL="12700" marR="40005">
              <a:lnSpc>
                <a:spcPct val="100000"/>
              </a:lnSpc>
              <a:tabLst>
                <a:tab pos="6921500" algn="l"/>
              </a:tabLst>
            </a:pPr>
            <a:r>
              <a:rPr sz="2000" dirty="0">
                <a:latin typeface="Verdana"/>
                <a:cs typeface="Verdana"/>
              </a:rPr>
              <a:t>= </a:t>
            </a:r>
            <a:r>
              <a:rPr sz="2000" spc="-5" dirty="0">
                <a:latin typeface="Verdana"/>
                <a:cs typeface="Verdana"/>
              </a:rPr>
              <a:t>2, then the intensity scale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subdivided into </a:t>
            </a:r>
            <a:r>
              <a:rPr sz="2000" dirty="0">
                <a:latin typeface="Verdana"/>
                <a:cs typeface="Verdana"/>
              </a:rPr>
              <a:t>two ranges:  0 – </a:t>
            </a:r>
            <a:r>
              <a:rPr sz="2000" spc="-5" dirty="0">
                <a:latin typeface="Verdana"/>
                <a:cs typeface="Verdana"/>
              </a:rPr>
              <a:t>127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128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spc="-5" dirty="0">
                <a:latin typeface="Verdana"/>
                <a:cs typeface="Verdana"/>
              </a:rPr>
              <a:t>255. the resulting histograms will </a:t>
            </a:r>
            <a:r>
              <a:rPr sz="2000" dirty="0">
                <a:latin typeface="Verdana"/>
                <a:cs typeface="Verdana"/>
              </a:rPr>
              <a:t>have  two </a:t>
            </a:r>
            <a:r>
              <a:rPr sz="2000" spc="-5" dirty="0">
                <a:latin typeface="Verdana"/>
                <a:cs typeface="Verdana"/>
              </a:rPr>
              <a:t>values: </a:t>
            </a:r>
            <a:r>
              <a:rPr sz="2000" dirty="0">
                <a:latin typeface="Verdana"/>
                <a:cs typeface="Verdana"/>
              </a:rPr>
              <a:t>h(1) </a:t>
            </a:r>
            <a:r>
              <a:rPr sz="2000" spc="-5" dirty="0">
                <a:latin typeface="Verdana"/>
                <a:cs typeface="Verdana"/>
              </a:rPr>
              <a:t>equals </a:t>
            </a:r>
            <a:r>
              <a:rPr sz="2000" dirty="0">
                <a:latin typeface="Verdana"/>
                <a:cs typeface="Verdana"/>
              </a:rPr>
              <a:t>to the number of </a:t>
            </a:r>
            <a:r>
              <a:rPr sz="2000" spc="-5" dirty="0">
                <a:latin typeface="Verdana"/>
                <a:cs typeface="Verdana"/>
              </a:rPr>
              <a:t>pixels in the  image with values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the interval </a:t>
            </a:r>
            <a:r>
              <a:rPr sz="2000" dirty="0">
                <a:latin typeface="Verdana"/>
                <a:cs typeface="Verdana"/>
              </a:rPr>
              <a:t>[0,127], </a:t>
            </a:r>
            <a:r>
              <a:rPr sz="2000" spc="-5" dirty="0">
                <a:latin typeface="Verdana"/>
                <a:cs typeface="Verdana"/>
              </a:rPr>
              <a:t>and </a:t>
            </a:r>
            <a:r>
              <a:rPr sz="2000" dirty="0">
                <a:latin typeface="Verdana"/>
                <a:cs typeface="Verdana"/>
              </a:rPr>
              <a:t>h(2) </a:t>
            </a:r>
            <a:r>
              <a:rPr sz="2000" spc="-5" dirty="0">
                <a:latin typeface="Verdana"/>
                <a:cs typeface="Verdana"/>
              </a:rPr>
              <a:t>equal to  the number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pixels with values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interval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[128	</a:t>
            </a:r>
            <a:r>
              <a:rPr sz="2000" dirty="0">
                <a:latin typeface="Verdana"/>
                <a:cs typeface="Verdana"/>
              </a:rPr>
              <a:t>255].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73666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45" dirty="0">
                <a:solidFill>
                  <a:srgbClr val="999900"/>
                </a:solidFill>
                <a:latin typeface="Times New Roman"/>
                <a:cs typeface="Times New Roman"/>
              </a:rPr>
              <a:t>Other </a:t>
            </a:r>
            <a:r>
              <a:rPr sz="4400" b="0" spc="-220" dirty="0">
                <a:solidFill>
                  <a:srgbClr val="999900"/>
                </a:solidFill>
                <a:latin typeface="Times New Roman"/>
                <a:cs typeface="Times New Roman"/>
              </a:rPr>
              <a:t>ways </a:t>
            </a:r>
            <a:r>
              <a:rPr sz="4400" b="0" spc="50" dirty="0">
                <a:solidFill>
                  <a:srgbClr val="999900"/>
                </a:solidFill>
                <a:latin typeface="Times New Roman"/>
                <a:cs typeface="Times New Roman"/>
              </a:rPr>
              <a:t>to </a:t>
            </a:r>
            <a:r>
              <a:rPr sz="4400" b="0" spc="-145" dirty="0">
                <a:solidFill>
                  <a:srgbClr val="999900"/>
                </a:solidFill>
                <a:latin typeface="Times New Roman"/>
                <a:cs typeface="Times New Roman"/>
              </a:rPr>
              <a:t>display</a:t>
            </a:r>
            <a:r>
              <a:rPr sz="4400" b="0" spc="90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4400" b="0" spc="-65" dirty="0">
                <a:solidFill>
                  <a:srgbClr val="999900"/>
                </a:solidFill>
                <a:latin typeface="Times New Roman"/>
                <a:cs typeface="Times New Roman"/>
              </a:rPr>
              <a:t>Histograms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6704"/>
            <a:ext cx="2254885" cy="133049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>
                <a:latin typeface="Verdana"/>
                <a:cs typeface="Verdana"/>
              </a:rPr>
              <a:t>&gt;&gt; </a:t>
            </a:r>
            <a:r>
              <a:rPr sz="1800" b="1" dirty="0">
                <a:latin typeface="Verdana"/>
                <a:cs typeface="Verdana"/>
              </a:rPr>
              <a:t>h =</a:t>
            </a:r>
            <a:r>
              <a:rPr sz="1800" b="1" spc="-8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imhist(f);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Verdana"/>
                <a:cs typeface="Verdana"/>
              </a:rPr>
              <a:t>&gt;&gt; bar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(h);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Verdana"/>
                <a:cs typeface="Verdana"/>
              </a:rPr>
              <a:t>&gt;&gt; plot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(h);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Verdana"/>
                <a:cs typeface="Verdana"/>
              </a:rPr>
              <a:t>&gt;&gt; stem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(h);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73666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45" dirty="0">
                <a:solidFill>
                  <a:srgbClr val="999900"/>
                </a:solidFill>
                <a:latin typeface="Times New Roman"/>
                <a:cs typeface="Times New Roman"/>
              </a:rPr>
              <a:t>Other </a:t>
            </a:r>
            <a:r>
              <a:rPr sz="4400" b="0" spc="-220" dirty="0">
                <a:solidFill>
                  <a:srgbClr val="999900"/>
                </a:solidFill>
                <a:latin typeface="Times New Roman"/>
                <a:cs typeface="Times New Roman"/>
              </a:rPr>
              <a:t>ways </a:t>
            </a:r>
            <a:r>
              <a:rPr sz="4400" b="0" spc="50" dirty="0">
                <a:solidFill>
                  <a:srgbClr val="999900"/>
                </a:solidFill>
                <a:latin typeface="Times New Roman"/>
                <a:cs typeface="Times New Roman"/>
              </a:rPr>
              <a:t>to </a:t>
            </a:r>
            <a:r>
              <a:rPr sz="4400" b="0" spc="-145" dirty="0">
                <a:solidFill>
                  <a:srgbClr val="999900"/>
                </a:solidFill>
                <a:latin typeface="Times New Roman"/>
                <a:cs typeface="Times New Roman"/>
              </a:rPr>
              <a:t>display</a:t>
            </a:r>
            <a:r>
              <a:rPr sz="4400" b="0" spc="90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4400" b="0" spc="-65" dirty="0">
                <a:solidFill>
                  <a:srgbClr val="999900"/>
                </a:solidFill>
                <a:latin typeface="Times New Roman"/>
                <a:cs typeface="Times New Roman"/>
              </a:rPr>
              <a:t>Histograms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0426"/>
            <a:ext cx="8004809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spc="-5" dirty="0">
                <a:latin typeface="Verdana"/>
                <a:cs typeface="Verdana"/>
              </a:rPr>
              <a:t>Consider </a:t>
            </a:r>
            <a:r>
              <a:rPr sz="2000" dirty="0">
                <a:latin typeface="Verdana"/>
                <a:cs typeface="Verdana"/>
              </a:rPr>
              <a:t>an </a:t>
            </a:r>
            <a:r>
              <a:rPr sz="2000" spc="-5" dirty="0">
                <a:latin typeface="Verdana"/>
                <a:cs typeface="Verdana"/>
              </a:rPr>
              <a:t>image </a:t>
            </a:r>
            <a:r>
              <a:rPr sz="2000" dirty="0">
                <a:latin typeface="Verdana"/>
                <a:cs typeface="Verdana"/>
              </a:rPr>
              <a:t>f. </a:t>
            </a:r>
            <a:r>
              <a:rPr sz="2000" spc="-5" dirty="0">
                <a:latin typeface="Verdana"/>
                <a:cs typeface="Verdana"/>
              </a:rPr>
              <a:t>The simplest </a:t>
            </a:r>
            <a:r>
              <a:rPr sz="2000" dirty="0">
                <a:latin typeface="Verdana"/>
                <a:cs typeface="Verdana"/>
              </a:rPr>
              <a:t>way </a:t>
            </a:r>
            <a:r>
              <a:rPr sz="2000" spc="-5" dirty="0">
                <a:latin typeface="Verdana"/>
                <a:cs typeface="Verdana"/>
              </a:rPr>
              <a:t>to plot its </a:t>
            </a:r>
            <a:r>
              <a:rPr sz="2000" dirty="0">
                <a:latin typeface="Verdana"/>
                <a:cs typeface="Verdana"/>
              </a:rPr>
              <a:t>histogram 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use </a:t>
            </a:r>
            <a:r>
              <a:rPr sz="2000" spc="-5" dirty="0">
                <a:latin typeface="Verdana"/>
                <a:cs typeface="Verdana"/>
              </a:rPr>
              <a:t>imhist with </a:t>
            </a:r>
            <a:r>
              <a:rPr sz="2000" dirty="0">
                <a:latin typeface="Verdana"/>
                <a:cs typeface="Verdana"/>
              </a:rPr>
              <a:t>no output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specified: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&gt;&gt; </a:t>
            </a:r>
            <a:r>
              <a:rPr sz="2000" spc="-5" dirty="0">
                <a:latin typeface="Verdana"/>
                <a:cs typeface="Verdana"/>
              </a:rPr>
              <a:t>imhist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(f);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Verdana"/>
                <a:cs typeface="Verdana"/>
              </a:rPr>
              <a:t>Figure 3.7(a) </a:t>
            </a:r>
            <a:r>
              <a:rPr sz="2000" dirty="0">
                <a:latin typeface="Verdana"/>
                <a:cs typeface="Verdana"/>
              </a:rPr>
              <a:t>shows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result.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4436" y="3038475"/>
            <a:ext cx="5715000" cy="3619500"/>
            <a:chOff x="1714436" y="3038475"/>
            <a:chExt cx="5715000" cy="3619500"/>
          </a:xfrm>
        </p:grpSpPr>
        <p:sp>
          <p:nvSpPr>
            <p:cNvPr id="5" name="object 5"/>
            <p:cNvSpPr/>
            <p:nvPr/>
          </p:nvSpPr>
          <p:spPr>
            <a:xfrm>
              <a:off x="1790699" y="3048000"/>
              <a:ext cx="5629275" cy="3600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9198" y="3043237"/>
              <a:ext cx="5705475" cy="3609975"/>
            </a:xfrm>
            <a:custGeom>
              <a:avLst/>
              <a:gdLst/>
              <a:ahLst/>
              <a:cxnLst/>
              <a:rect l="l" t="t" r="r" b="b"/>
              <a:pathLst>
                <a:path w="5705475" h="3609975">
                  <a:moveTo>
                    <a:pt x="0" y="3609975"/>
                  </a:moveTo>
                  <a:lnTo>
                    <a:pt x="5705475" y="3609975"/>
                  </a:lnTo>
                  <a:lnTo>
                    <a:pt x="5705475" y="0"/>
                  </a:lnTo>
                  <a:lnTo>
                    <a:pt x="0" y="0"/>
                  </a:lnTo>
                  <a:lnTo>
                    <a:pt x="0" y="3609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8023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60" dirty="0">
                <a:solidFill>
                  <a:srgbClr val="999900"/>
                </a:solidFill>
                <a:latin typeface="Times New Roman"/>
                <a:cs typeface="Times New Roman"/>
              </a:rPr>
              <a:t>Histogram </a:t>
            </a:r>
            <a:r>
              <a:rPr sz="4400" b="0" spc="-95" dirty="0">
                <a:solidFill>
                  <a:srgbClr val="999900"/>
                </a:solidFill>
                <a:latin typeface="Times New Roman"/>
                <a:cs typeface="Times New Roman"/>
              </a:rPr>
              <a:t>equalization </a:t>
            </a:r>
            <a:r>
              <a:rPr sz="44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of the</a:t>
            </a:r>
            <a:r>
              <a:rPr sz="4400" b="0" spc="175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4400" b="0" spc="-170" dirty="0">
                <a:solidFill>
                  <a:srgbClr val="999900"/>
                </a:solidFill>
                <a:latin typeface="Times New Roman"/>
                <a:cs typeface="Times New Roman"/>
              </a:rPr>
              <a:t>image: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3048063"/>
            <a:ext cx="2468626" cy="343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044" y="1708150"/>
            <a:ext cx="58089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Verdana"/>
                <a:cs typeface="Verdana"/>
              </a:rPr>
              <a:t>We </a:t>
            </a:r>
            <a:r>
              <a:rPr sz="2400" spc="-15" dirty="0">
                <a:latin typeface="Verdana"/>
                <a:cs typeface="Verdana"/>
              </a:rPr>
              <a:t>have </a:t>
            </a:r>
            <a:r>
              <a:rPr sz="2400" spc="-5" dirty="0">
                <a:latin typeface="Verdana"/>
                <a:cs typeface="Verdana"/>
              </a:rPr>
              <a:t>this </a:t>
            </a:r>
            <a:r>
              <a:rPr sz="2400" dirty="0">
                <a:latin typeface="Verdana"/>
                <a:cs typeface="Verdana"/>
              </a:rPr>
              <a:t>image </a:t>
            </a:r>
            <a:r>
              <a:rPr sz="2400" spc="-5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matlab </a:t>
            </a:r>
            <a:r>
              <a:rPr sz="2400" spc="-5" dirty="0">
                <a:latin typeface="Verdana"/>
                <a:cs typeface="Verdana"/>
              </a:rPr>
              <a:t>called  </a:t>
            </a:r>
            <a:r>
              <a:rPr sz="2400" spc="-25" dirty="0">
                <a:latin typeface="Verdana"/>
                <a:cs typeface="Verdana"/>
              </a:rPr>
              <a:t>pout.tif, </a:t>
            </a:r>
            <a:r>
              <a:rPr sz="2400" spc="-5" dirty="0">
                <a:latin typeface="Verdana"/>
                <a:cs typeface="Verdana"/>
              </a:rPr>
              <a:t>when we plot its </a:t>
            </a:r>
            <a:r>
              <a:rPr sz="2400" spc="-10" dirty="0">
                <a:latin typeface="Verdana"/>
                <a:cs typeface="Verdana"/>
              </a:rPr>
              <a:t>histogram </a:t>
            </a:r>
            <a:r>
              <a:rPr sz="2400" spc="-5" dirty="0">
                <a:latin typeface="Verdana"/>
                <a:cs typeface="Verdana"/>
              </a:rPr>
              <a:t>it  is </a:t>
            </a:r>
            <a:r>
              <a:rPr sz="2400" dirty="0">
                <a:latin typeface="Verdana"/>
                <a:cs typeface="Verdana"/>
              </a:rPr>
              <a:t>showed </a:t>
            </a:r>
            <a:r>
              <a:rPr sz="2400" spc="-10" dirty="0">
                <a:latin typeface="Verdana"/>
                <a:cs typeface="Verdana"/>
              </a:rPr>
              <a:t>like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this: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600" y="2971800"/>
            <a:ext cx="2462149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4957698"/>
            <a:ext cx="609600" cy="142875"/>
          </a:xfrm>
          <a:custGeom>
            <a:avLst/>
            <a:gdLst/>
            <a:ahLst/>
            <a:cxnLst/>
            <a:rect l="l" t="t" r="r" b="b"/>
            <a:pathLst>
              <a:path w="609600" h="142875">
                <a:moveTo>
                  <a:pt x="466725" y="0"/>
                </a:moveTo>
                <a:lnTo>
                  <a:pt x="466725" y="142875"/>
                </a:lnTo>
                <a:lnTo>
                  <a:pt x="562059" y="95250"/>
                </a:lnTo>
                <a:lnTo>
                  <a:pt x="490474" y="95250"/>
                </a:lnTo>
                <a:lnTo>
                  <a:pt x="490474" y="47625"/>
                </a:lnTo>
                <a:lnTo>
                  <a:pt x="561890" y="47625"/>
                </a:lnTo>
                <a:lnTo>
                  <a:pt x="466725" y="0"/>
                </a:lnTo>
                <a:close/>
              </a:path>
              <a:path w="609600" h="142875">
                <a:moveTo>
                  <a:pt x="466725" y="47625"/>
                </a:moveTo>
                <a:lnTo>
                  <a:pt x="0" y="47625"/>
                </a:lnTo>
                <a:lnTo>
                  <a:pt x="0" y="95250"/>
                </a:lnTo>
                <a:lnTo>
                  <a:pt x="466725" y="95250"/>
                </a:lnTo>
                <a:lnTo>
                  <a:pt x="466725" y="47625"/>
                </a:lnTo>
                <a:close/>
              </a:path>
              <a:path w="609600" h="142875">
                <a:moveTo>
                  <a:pt x="561890" y="47625"/>
                </a:moveTo>
                <a:lnTo>
                  <a:pt x="490474" y="47625"/>
                </a:lnTo>
                <a:lnTo>
                  <a:pt x="490474" y="95250"/>
                </a:lnTo>
                <a:lnTo>
                  <a:pt x="562059" y="95250"/>
                </a:lnTo>
                <a:lnTo>
                  <a:pt x="609600" y="71500"/>
                </a:lnTo>
                <a:lnTo>
                  <a:pt x="56189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39533" y="3689984"/>
            <a:ext cx="1881505" cy="1809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Notice that the  pixels intensity  values </a:t>
            </a:r>
            <a:r>
              <a:rPr sz="1800" dirty="0">
                <a:latin typeface="Verdana"/>
                <a:cs typeface="Verdana"/>
              </a:rPr>
              <a:t>are  </a:t>
            </a:r>
            <a:r>
              <a:rPr sz="1800" spc="-5" dirty="0">
                <a:latin typeface="Verdana"/>
                <a:cs typeface="Verdana"/>
              </a:rPr>
              <a:t>concentrated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  </a:t>
            </a:r>
            <a:r>
              <a:rPr sz="1800" spc="-5" dirty="0">
                <a:latin typeface="Verdana"/>
                <a:cs typeface="Verdana"/>
              </a:rPr>
              <a:t>the middle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(low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contrast)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8023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60" dirty="0">
                <a:solidFill>
                  <a:srgbClr val="999900"/>
                </a:solidFill>
                <a:latin typeface="Times New Roman"/>
                <a:cs typeface="Times New Roman"/>
              </a:rPr>
              <a:t>Histogram </a:t>
            </a:r>
            <a:r>
              <a:rPr sz="4400" b="0" spc="-95" dirty="0">
                <a:solidFill>
                  <a:srgbClr val="999900"/>
                </a:solidFill>
                <a:latin typeface="Times New Roman"/>
                <a:cs typeface="Times New Roman"/>
              </a:rPr>
              <a:t>equalization </a:t>
            </a:r>
            <a:r>
              <a:rPr sz="44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of the</a:t>
            </a:r>
            <a:r>
              <a:rPr sz="4400" b="0" spc="175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4400" b="0" spc="-170" dirty="0">
                <a:solidFill>
                  <a:srgbClr val="999900"/>
                </a:solidFill>
                <a:latin typeface="Times New Roman"/>
                <a:cs typeface="Times New Roman"/>
              </a:rPr>
              <a:t>image: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1571096"/>
            <a:ext cx="6861175" cy="22205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latin typeface="Verdana"/>
                <a:cs typeface="Verdana"/>
              </a:rPr>
              <a:t>histogram equalization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901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the process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adjusting intensity </a:t>
            </a:r>
            <a:r>
              <a:rPr sz="1800" spc="-10" dirty="0">
                <a:latin typeface="Verdana"/>
                <a:cs typeface="Verdana"/>
              </a:rPr>
              <a:t>values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pixels.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The process </a:t>
            </a:r>
            <a:r>
              <a:rPr sz="1800" dirty="0">
                <a:latin typeface="Verdana"/>
                <a:cs typeface="Verdana"/>
              </a:rPr>
              <a:t>which </a:t>
            </a:r>
            <a:r>
              <a:rPr sz="1800" spc="-5" dirty="0">
                <a:latin typeface="Verdana"/>
                <a:cs typeface="Verdana"/>
              </a:rPr>
              <a:t>increases the </a:t>
            </a:r>
            <a:r>
              <a:rPr sz="1800" dirty="0">
                <a:latin typeface="Verdana"/>
                <a:cs typeface="Verdana"/>
              </a:rPr>
              <a:t>dynamic </a:t>
            </a:r>
            <a:r>
              <a:rPr sz="1800" spc="-10" dirty="0">
                <a:latin typeface="Verdana"/>
                <a:cs typeface="Verdana"/>
              </a:rPr>
              <a:t>range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20" dirty="0">
                <a:latin typeface="Verdana"/>
                <a:cs typeface="Verdana"/>
              </a:rPr>
              <a:t>gray  </a:t>
            </a:r>
            <a:r>
              <a:rPr sz="1800" spc="-5" dirty="0">
                <a:latin typeface="Verdana"/>
                <a:cs typeface="Verdana"/>
              </a:rPr>
              <a:t>level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law contrast image to </a:t>
            </a:r>
            <a:r>
              <a:rPr sz="1800" spc="-10" dirty="0">
                <a:latin typeface="Verdana"/>
                <a:cs typeface="Verdana"/>
              </a:rPr>
              <a:t>cover </a:t>
            </a:r>
            <a:r>
              <a:rPr sz="1800" dirty="0">
                <a:latin typeface="Verdana"/>
                <a:cs typeface="Verdana"/>
              </a:rPr>
              <a:t>full </a:t>
            </a:r>
            <a:r>
              <a:rPr sz="1800" spc="-10" dirty="0">
                <a:latin typeface="Verdana"/>
                <a:cs typeface="Verdana"/>
              </a:rPr>
              <a:t>range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15" dirty="0">
                <a:latin typeface="Verdana"/>
                <a:cs typeface="Verdana"/>
              </a:rPr>
              <a:t>gray  </a:t>
            </a:r>
            <a:r>
              <a:rPr sz="1800" spc="-5" dirty="0">
                <a:latin typeface="Verdana"/>
                <a:cs typeface="Verdana"/>
              </a:rPr>
              <a:t>levels.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Verdana"/>
                <a:cs typeface="Verdana"/>
              </a:rPr>
              <a:t>Im matlab : we use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histeq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function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0400" y="4957698"/>
            <a:ext cx="609600" cy="142875"/>
          </a:xfrm>
          <a:custGeom>
            <a:avLst/>
            <a:gdLst/>
            <a:ahLst/>
            <a:cxnLst/>
            <a:rect l="l" t="t" r="r" b="b"/>
            <a:pathLst>
              <a:path w="609600" h="142875">
                <a:moveTo>
                  <a:pt x="466725" y="0"/>
                </a:moveTo>
                <a:lnTo>
                  <a:pt x="466725" y="142875"/>
                </a:lnTo>
                <a:lnTo>
                  <a:pt x="562059" y="95250"/>
                </a:lnTo>
                <a:lnTo>
                  <a:pt x="490474" y="95250"/>
                </a:lnTo>
                <a:lnTo>
                  <a:pt x="490474" y="47625"/>
                </a:lnTo>
                <a:lnTo>
                  <a:pt x="561890" y="47625"/>
                </a:lnTo>
                <a:lnTo>
                  <a:pt x="466725" y="0"/>
                </a:lnTo>
                <a:close/>
              </a:path>
              <a:path w="609600" h="142875">
                <a:moveTo>
                  <a:pt x="466725" y="47625"/>
                </a:moveTo>
                <a:lnTo>
                  <a:pt x="0" y="47625"/>
                </a:lnTo>
                <a:lnTo>
                  <a:pt x="0" y="95250"/>
                </a:lnTo>
                <a:lnTo>
                  <a:pt x="466725" y="95250"/>
                </a:lnTo>
                <a:lnTo>
                  <a:pt x="466725" y="47625"/>
                </a:lnTo>
                <a:close/>
              </a:path>
              <a:path w="609600" h="142875">
                <a:moveTo>
                  <a:pt x="561890" y="47625"/>
                </a:moveTo>
                <a:lnTo>
                  <a:pt x="490474" y="47625"/>
                </a:lnTo>
                <a:lnTo>
                  <a:pt x="490474" y="95250"/>
                </a:lnTo>
                <a:lnTo>
                  <a:pt x="562059" y="95250"/>
                </a:lnTo>
                <a:lnTo>
                  <a:pt x="609600" y="71500"/>
                </a:lnTo>
                <a:lnTo>
                  <a:pt x="56189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962463"/>
            <a:ext cx="2468626" cy="2697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6200" y="3979926"/>
            <a:ext cx="3549650" cy="287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01533" y="3689984"/>
            <a:ext cx="1365885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Histogram  produces  pixels having  </a:t>
            </a:r>
            <a:r>
              <a:rPr sz="1400" spc="-5" dirty="0">
                <a:latin typeface="Verdana"/>
                <a:cs typeface="Verdana"/>
              </a:rPr>
              <a:t>values that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are  distributed  </a:t>
            </a:r>
            <a:r>
              <a:rPr sz="1400" spc="-5" dirty="0">
                <a:latin typeface="Verdana"/>
                <a:cs typeface="Verdana"/>
              </a:rPr>
              <a:t>throughout 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range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752600"/>
            <a:ext cx="6400800" cy="28194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Image Filtering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Shift Invariant System</a:t>
            </a:r>
          </a:p>
        </p:txBody>
      </p:sp>
      <p:pic>
        <p:nvPicPr>
          <p:cNvPr id="377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5439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Shift Invariant System</a:t>
            </a:r>
          </a:p>
        </p:txBody>
      </p:sp>
      <p:pic>
        <p:nvPicPr>
          <p:cNvPr id="378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5058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Shift Invariant System</a:t>
            </a:r>
          </a:p>
        </p:txBody>
      </p:sp>
      <p:pic>
        <p:nvPicPr>
          <p:cNvPr id="3799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1295400"/>
            <a:ext cx="83153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Image Enhancement Examples (cont…)</a:t>
            </a:r>
            <a:endParaRPr lang="en-GB" sz="3600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/>
          <a:srcRect l="50072" t="49881"/>
          <a:stretch>
            <a:fillRect/>
          </a:stretch>
        </p:blipFill>
        <p:spPr bwMode="auto">
          <a:xfrm>
            <a:off x="5738813" y="1328738"/>
            <a:ext cx="308927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4"/>
          <a:srcRect r="50311" b="50046"/>
          <a:stretch>
            <a:fillRect/>
          </a:stretch>
        </p:blipFill>
        <p:spPr bwMode="auto">
          <a:xfrm>
            <a:off x="552450" y="1328738"/>
            <a:ext cx="3089275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AutoShape 7"/>
          <p:cNvSpPr>
            <a:spLocks noChangeArrowheads="1"/>
          </p:cNvSpPr>
          <p:nvPr/>
        </p:nvSpPr>
        <p:spPr bwMode="auto">
          <a:xfrm>
            <a:off x="4117975" y="3711575"/>
            <a:ext cx="1189038" cy="758825"/>
          </a:xfrm>
          <a:prstGeom prst="rightArrow">
            <a:avLst>
              <a:gd name="adj1" fmla="val 50000"/>
              <a:gd name="adj2" fmla="val 48147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Ideal Lens as LSIS</a:t>
            </a:r>
          </a:p>
        </p:txBody>
      </p:sp>
      <p:pic>
        <p:nvPicPr>
          <p:cNvPr id="3809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219200"/>
            <a:ext cx="8839199" cy="542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pic>
        <p:nvPicPr>
          <p:cNvPr id="3819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380" y="1309687"/>
            <a:ext cx="866102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056" y="1219200"/>
            <a:ext cx="8785544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Convolution</a:t>
            </a:r>
          </a:p>
        </p:txBody>
      </p:sp>
      <p:pic>
        <p:nvPicPr>
          <p:cNvPr id="3840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705" y="1170523"/>
            <a:ext cx="8664695" cy="553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pic>
        <p:nvPicPr>
          <p:cNvPr id="385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059" y="1219200"/>
            <a:ext cx="8653341" cy="545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40786"/>
            <a:ext cx="8851379" cy="528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pic>
        <p:nvPicPr>
          <p:cNvPr id="386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78" y="1265756"/>
            <a:ext cx="8741022" cy="543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Convolution: Example</a:t>
            </a:r>
          </a:p>
        </p:txBody>
      </p:sp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" y="1296473"/>
            <a:ext cx="8539163" cy="533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is LSIS</a:t>
            </a:r>
          </a:p>
        </p:txBody>
      </p:sp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633" y="1227531"/>
            <a:ext cx="8796967" cy="547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Convolution is LSIS</a:t>
            </a:r>
          </a:p>
        </p:txBody>
      </p:sp>
      <p:pic>
        <p:nvPicPr>
          <p:cNvPr id="390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1133475"/>
            <a:ext cx="86201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Image Enhancement Examples (cont…)</a:t>
            </a:r>
            <a:endParaRPr lang="en-GB" sz="360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 b="16800"/>
          <a:stretch>
            <a:fillRect/>
          </a:stretch>
        </p:blipFill>
        <p:spPr bwMode="auto">
          <a:xfrm>
            <a:off x="714375" y="1450975"/>
            <a:ext cx="8074025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find h?</a:t>
            </a:r>
          </a:p>
        </p:txBody>
      </p:sp>
      <p:pic>
        <p:nvPicPr>
          <p:cNvPr id="391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219200"/>
            <a:ext cx="86868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Unit Impulse Function</a:t>
            </a:r>
          </a:p>
        </p:txBody>
      </p:sp>
      <p:pic>
        <p:nvPicPr>
          <p:cNvPr id="392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686800" cy="557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 Impulse Response</a:t>
            </a:r>
          </a:p>
        </p:txBody>
      </p:sp>
      <p:pic>
        <p:nvPicPr>
          <p:cNvPr id="393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95128"/>
            <a:ext cx="8763000" cy="551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 Impulse Response of Human Eye</a:t>
            </a:r>
          </a:p>
        </p:txBody>
      </p:sp>
      <p:pic>
        <p:nvPicPr>
          <p:cNvPr id="394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01253"/>
            <a:ext cx="8534400" cy="5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Convolution: Properties</a:t>
            </a:r>
          </a:p>
        </p:txBody>
      </p:sp>
      <p:pic>
        <p:nvPicPr>
          <p:cNvPr id="395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4581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2D Convolution</a:t>
            </a:r>
          </a:p>
        </p:txBody>
      </p:sp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095375"/>
            <a:ext cx="86963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BD80-5E60-4378-B035-90C9E4179868}" type="slidenum">
              <a:rPr lang="en-US"/>
              <a:pPr/>
              <a:t>56</a:t>
            </a:fld>
            <a:endParaRPr lang="en-US"/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04800" y="1800285"/>
            <a:ext cx="8610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There are two closely related concepts in spatial filtering:</a:t>
            </a:r>
          </a:p>
          <a:p>
            <a:r>
              <a:rPr lang="en-US" sz="2400" dirty="0"/>
              <a:t>	1) </a:t>
            </a:r>
            <a:r>
              <a:rPr lang="en-US" sz="2400" i="1" dirty="0"/>
              <a:t>correlation</a:t>
            </a:r>
            <a:r>
              <a:rPr lang="en-US" sz="2400" dirty="0"/>
              <a:t>, </a:t>
            </a:r>
          </a:p>
          <a:p>
            <a:r>
              <a:rPr lang="en-US" sz="2400" dirty="0"/>
              <a:t>	2) </a:t>
            </a:r>
            <a:r>
              <a:rPr lang="en-US" sz="2400" i="1" dirty="0"/>
              <a:t>convolution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Correlation is the process of passing the mask </a:t>
            </a:r>
            <a:r>
              <a:rPr lang="en-US" sz="2400" b="1" i="1" dirty="0"/>
              <a:t>w </a:t>
            </a:r>
            <a:r>
              <a:rPr lang="en-US" sz="2400" b="1" dirty="0"/>
              <a:t>by the image array</a:t>
            </a:r>
            <a:r>
              <a:rPr lang="en-US" sz="2400" b="1" i="1" dirty="0"/>
              <a:t> f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Mechanically, </a:t>
            </a:r>
            <a:r>
              <a:rPr lang="en-US" sz="2400" b="1" dirty="0"/>
              <a:t>convolution is the same process, except that </a:t>
            </a:r>
            <a:r>
              <a:rPr lang="en-US" sz="2400" b="1" i="1" dirty="0"/>
              <a:t>w</a:t>
            </a:r>
            <a:r>
              <a:rPr lang="en-US" sz="2400" b="1" dirty="0"/>
              <a:t> is rotated by 180</a:t>
            </a:r>
            <a:r>
              <a:rPr lang="en-US" sz="2400" b="1" baseline="30000" dirty="0"/>
              <a:t>o</a:t>
            </a:r>
            <a:r>
              <a:rPr lang="en-US" sz="2400" b="1" dirty="0"/>
              <a:t> prior to passing it by </a:t>
            </a:r>
            <a:r>
              <a:rPr lang="en-US" sz="2400" b="1" i="1" dirty="0"/>
              <a:t>f</a:t>
            </a:r>
            <a:r>
              <a:rPr lang="en-US" sz="2400" i="1" dirty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both cases we will compute the sum of products of participating values and will place it at the desired position.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304800"/>
            <a:ext cx="6096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3400" b="1" dirty="0"/>
              <a:t>Neighbourhood Pixel Processing </a:t>
            </a:r>
          </a:p>
          <a:p>
            <a:pPr algn="ctr"/>
            <a:r>
              <a:rPr lang="en-IE" sz="3400" b="1" dirty="0"/>
              <a:t>Spatial Filtering </a:t>
            </a:r>
            <a:endParaRPr lang="en-US" sz="3400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sz="3200" dirty="0"/>
              <a:t>The Spatial Filtering Process: Correlation</a:t>
            </a:r>
            <a:endParaRPr lang="en-US" sz="32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40575" y="1425575"/>
            <a:ext cx="1568450" cy="1560513"/>
            <a:chOff x="3696" y="2149"/>
            <a:chExt cx="988" cy="983"/>
          </a:xfrm>
        </p:grpSpPr>
        <p:sp>
          <p:nvSpPr>
            <p:cNvPr id="33060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r</a:t>
              </a:r>
              <a:endParaRPr lang="en-US" sz="2400" i="1">
                <a:latin typeface="Times New Roman" pitchFamily="-111" charset="0"/>
              </a:endParaRPr>
            </a:p>
          </p:txBody>
        </p:sp>
        <p:sp>
          <p:nvSpPr>
            <p:cNvPr id="33061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s</a:t>
              </a:r>
              <a:endParaRPr lang="en-US" sz="2400" i="1">
                <a:latin typeface="Times New Roman" pitchFamily="-111" charset="0"/>
              </a:endParaRPr>
            </a:p>
          </p:txBody>
        </p:sp>
        <p:sp>
          <p:nvSpPr>
            <p:cNvPr id="33062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t</a:t>
              </a:r>
              <a:endParaRPr lang="en-US" sz="2400" i="1">
                <a:latin typeface="Times New Roman" pitchFamily="-111" charset="0"/>
              </a:endParaRPr>
            </a:p>
          </p:txBody>
        </p:sp>
        <p:sp>
          <p:nvSpPr>
            <p:cNvPr id="33063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u</a:t>
              </a:r>
              <a:endParaRPr lang="en-US" sz="2400" i="1">
                <a:latin typeface="Times New Roman" pitchFamily="-111" charset="0"/>
              </a:endParaRPr>
            </a:p>
          </p:txBody>
        </p:sp>
        <p:sp>
          <p:nvSpPr>
            <p:cNvPr id="33064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v</a:t>
              </a:r>
              <a:endParaRPr lang="el-GR" sz="2400" i="1">
                <a:latin typeface="Times New Roman" pitchFamily="-111" charset="0"/>
              </a:endParaRPr>
            </a:p>
          </p:txBody>
        </p:sp>
        <p:sp>
          <p:nvSpPr>
            <p:cNvPr id="33065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w</a:t>
              </a:r>
              <a:endParaRPr lang="en-US" sz="2400" i="1">
                <a:latin typeface="Times New Roman" pitchFamily="-111" charset="0"/>
              </a:endParaRPr>
            </a:p>
          </p:txBody>
        </p:sp>
        <p:sp>
          <p:nvSpPr>
            <p:cNvPr id="33066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x</a:t>
              </a:r>
              <a:endParaRPr lang="en-US" sz="2400" i="1">
                <a:latin typeface="Times New Roman" pitchFamily="-111" charset="0"/>
              </a:endParaRPr>
            </a:p>
          </p:txBody>
        </p:sp>
        <p:sp>
          <p:nvSpPr>
            <p:cNvPr id="33067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y</a:t>
              </a:r>
              <a:endParaRPr lang="en-US" sz="2400" i="1">
                <a:latin typeface="Times New Roman" pitchFamily="-111" charset="0"/>
              </a:endParaRPr>
            </a:p>
          </p:txBody>
        </p:sp>
        <p:sp>
          <p:nvSpPr>
            <p:cNvPr id="33068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z</a:t>
              </a:r>
              <a:endParaRPr lang="en-US" sz="2400" i="1">
                <a:latin typeface="Times New Roman" pitchFamily="-111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23875" y="1624013"/>
            <a:ext cx="3625850" cy="3384550"/>
            <a:chOff x="330" y="1023"/>
            <a:chExt cx="2284" cy="2132"/>
          </a:xfrm>
        </p:grpSpPr>
        <p:sp>
          <p:nvSpPr>
            <p:cNvPr id="32820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21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22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23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24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25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26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27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28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29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30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31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32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33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34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35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36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37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38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39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40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41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42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43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44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45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46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47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48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49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50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51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52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53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54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55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56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57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58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59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60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61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62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63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64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65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66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67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68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69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70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71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72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73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74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75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76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77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78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79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80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81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82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83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84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85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86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87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88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89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90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91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92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93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94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95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96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97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98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899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00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01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02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03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04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05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06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07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08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09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10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11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12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13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14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15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16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17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18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19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20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21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22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23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24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25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26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27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28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29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30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31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32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33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34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35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36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37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38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39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40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41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42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43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44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45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46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47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48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49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50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51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52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53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54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55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56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57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58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59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60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61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62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63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64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65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66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67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68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endParaRPr lang="en-GB"/>
            </a:p>
          </p:txBody>
        </p:sp>
        <p:sp>
          <p:nvSpPr>
            <p:cNvPr id="32969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70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71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72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73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74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75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76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77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78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79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80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81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82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83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84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85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86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87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88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89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90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91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92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93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94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95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96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97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98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999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00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01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02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03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04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05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06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07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08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09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10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11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12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13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14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15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16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17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18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19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20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21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22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23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24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25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26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27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28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29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30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31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32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33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34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35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36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37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38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39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40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41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42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43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44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45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46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47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48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49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50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51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52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53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54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55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56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57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58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3059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</p:grpSp>
      <p:sp>
        <p:nvSpPr>
          <p:cNvPr id="32773" name="Line 254"/>
          <p:cNvSpPr>
            <a:spLocks noChangeShapeType="1"/>
          </p:cNvSpPr>
          <p:nvPr/>
        </p:nvSpPr>
        <p:spPr bwMode="auto">
          <a:xfrm>
            <a:off x="523875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4" name="Line 255"/>
          <p:cNvSpPr>
            <a:spLocks noChangeShapeType="1"/>
          </p:cNvSpPr>
          <p:nvPr/>
        </p:nvSpPr>
        <p:spPr bwMode="auto">
          <a:xfrm rot="5400000">
            <a:off x="-1256506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5" name="Text Box 256"/>
          <p:cNvSpPr txBox="1">
            <a:spLocks noChangeArrowheads="1"/>
          </p:cNvSpPr>
          <p:nvPr/>
        </p:nvSpPr>
        <p:spPr bwMode="auto">
          <a:xfrm>
            <a:off x="0" y="1255713"/>
            <a:ext cx="806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="1" i="1">
                <a:solidFill>
                  <a:srgbClr val="0033CC"/>
                </a:solidFill>
                <a:latin typeface="Times New Roman" pitchFamily="-111" charset="0"/>
              </a:rPr>
              <a:t>Origin</a:t>
            </a:r>
            <a:endParaRPr lang="en-US" b="1" i="1">
              <a:solidFill>
                <a:srgbClr val="0033CC"/>
              </a:solidFill>
              <a:latin typeface="Times New Roman" pitchFamily="-111" charset="0"/>
            </a:endParaRPr>
          </a:p>
        </p:txBody>
      </p:sp>
      <p:sp>
        <p:nvSpPr>
          <p:cNvPr id="32776" name="Text Box 257"/>
          <p:cNvSpPr txBox="1">
            <a:spLocks noChangeArrowheads="1"/>
          </p:cNvSpPr>
          <p:nvPr/>
        </p:nvSpPr>
        <p:spPr bwMode="auto">
          <a:xfrm>
            <a:off x="4140200" y="12573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="1" i="1">
                <a:solidFill>
                  <a:srgbClr val="0033CC"/>
                </a:solidFill>
                <a:latin typeface="Times New Roman" pitchFamily="-111" charset="0"/>
              </a:rPr>
              <a:t>x</a:t>
            </a:r>
            <a:endParaRPr lang="en-US" b="1" i="1">
              <a:solidFill>
                <a:srgbClr val="0033CC"/>
              </a:solidFill>
              <a:latin typeface="Times New Roman" pitchFamily="-111" charset="0"/>
            </a:endParaRPr>
          </a:p>
        </p:txBody>
      </p:sp>
      <p:sp>
        <p:nvSpPr>
          <p:cNvPr id="32777" name="Text Box 258"/>
          <p:cNvSpPr txBox="1">
            <a:spLocks noChangeArrowheads="1"/>
          </p:cNvSpPr>
          <p:nvPr/>
        </p:nvSpPr>
        <p:spPr bwMode="auto">
          <a:xfrm>
            <a:off x="239713" y="4970463"/>
            <a:ext cx="285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="1" i="1">
                <a:solidFill>
                  <a:srgbClr val="0033CC"/>
                </a:solidFill>
                <a:latin typeface="Times New Roman" pitchFamily="-111" charset="0"/>
              </a:rPr>
              <a:t>y</a:t>
            </a:r>
            <a:endParaRPr lang="en-US" b="1" i="1">
              <a:solidFill>
                <a:srgbClr val="0033CC"/>
              </a:solidFill>
              <a:latin typeface="Times New Roman" pitchFamily="-111" charset="0"/>
            </a:endParaRPr>
          </a:p>
        </p:txBody>
      </p:sp>
      <p:sp>
        <p:nvSpPr>
          <p:cNvPr id="32778" name="Text Box 259"/>
          <p:cNvSpPr txBox="1">
            <a:spLocks noChangeArrowheads="1"/>
          </p:cNvSpPr>
          <p:nvPr/>
        </p:nvSpPr>
        <p:spPr bwMode="auto">
          <a:xfrm>
            <a:off x="2797175" y="4997450"/>
            <a:ext cx="1454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="1" i="1">
                <a:solidFill>
                  <a:srgbClr val="0033CC"/>
                </a:solidFill>
                <a:latin typeface="Times New Roman" pitchFamily="-111" charset="0"/>
              </a:rPr>
              <a:t>Image f (x, y)</a:t>
            </a:r>
            <a:endParaRPr lang="en-US" b="1" i="1">
              <a:solidFill>
                <a:srgbClr val="0033CC"/>
              </a:solidFill>
              <a:latin typeface="Times New Roman" pitchFamily="-111" charset="0"/>
            </a:endParaRPr>
          </a:p>
        </p:txBody>
      </p:sp>
      <p:cxnSp>
        <p:nvCxnSpPr>
          <p:cNvPr id="266500" name="AutoShape 260"/>
          <p:cNvCxnSpPr>
            <a:cxnSpLocks noChangeShapeType="1"/>
            <a:stCxn id="266504" idx="6"/>
            <a:endCxn id="32797" idx="1"/>
          </p:cNvCxnSpPr>
          <p:nvPr/>
        </p:nvCxnSpPr>
        <p:spPr bwMode="auto">
          <a:xfrm flipV="1">
            <a:off x="3698875" y="2203450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66501" name="Text Box 261"/>
          <p:cNvSpPr txBox="1">
            <a:spLocks noChangeArrowheads="1"/>
          </p:cNvSpPr>
          <p:nvPr/>
        </p:nvSpPr>
        <p:spPr bwMode="auto">
          <a:xfrm>
            <a:off x="4267200" y="3754438"/>
            <a:ext cx="4724400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436688" algn="l"/>
              </a:tabLst>
            </a:pPr>
            <a:r>
              <a:rPr lang="en-IE" sz="2600" i="1" dirty="0" err="1">
                <a:latin typeface="Times New Roman" pitchFamily="-111" charset="0"/>
              </a:rPr>
              <a:t>e</a:t>
            </a:r>
            <a:r>
              <a:rPr lang="en-IE" sz="2600" i="1" baseline="-25000" dirty="0" err="1">
                <a:latin typeface="Times New Roman" pitchFamily="-111" charset="0"/>
              </a:rPr>
              <a:t>processed</a:t>
            </a:r>
            <a:r>
              <a:rPr lang="en-IE" sz="2600" i="1" dirty="0">
                <a:latin typeface="Times New Roman" pitchFamily="-111" charset="0"/>
              </a:rPr>
              <a:t> = 	</a:t>
            </a:r>
            <a:r>
              <a:rPr lang="en-IE" sz="2400" i="1" dirty="0" err="1">
                <a:latin typeface="Times New Roman" pitchFamily="-111" charset="0"/>
              </a:rPr>
              <a:t>v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IE" sz="2600" i="1" dirty="0" err="1">
                <a:latin typeface="Times New Roman" pitchFamily="-111" charset="0"/>
              </a:rPr>
              <a:t>e</a:t>
            </a:r>
            <a:r>
              <a:rPr lang="en-IE" sz="2600" i="1" dirty="0">
                <a:latin typeface="Times New Roman" pitchFamily="-111" charset="0"/>
              </a:rPr>
              <a:t> + </a:t>
            </a:r>
            <a:r>
              <a:rPr lang="en-IE" sz="2400" i="1" dirty="0" err="1">
                <a:latin typeface="Times New Roman" pitchFamily="-111" charset="0"/>
              </a:rPr>
              <a:t>r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IE" sz="2600" i="1" dirty="0" err="1">
                <a:latin typeface="Times New Roman" pitchFamily="-111" charset="0"/>
              </a:rPr>
              <a:t>a</a:t>
            </a:r>
            <a:r>
              <a:rPr lang="en-IE" sz="2600" i="1" dirty="0">
                <a:latin typeface="Times New Roman" pitchFamily="-111" charset="0"/>
              </a:rPr>
              <a:t> + </a:t>
            </a:r>
            <a:r>
              <a:rPr lang="en-IE" sz="2400" i="1" dirty="0" err="1">
                <a:latin typeface="Times New Roman" pitchFamily="-111" charset="0"/>
              </a:rPr>
              <a:t>s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IE" sz="2600" i="1" dirty="0" err="1">
                <a:latin typeface="Times New Roman" pitchFamily="-111" charset="0"/>
              </a:rPr>
              <a:t>b</a:t>
            </a:r>
            <a:r>
              <a:rPr lang="en-IE" sz="2600" i="1" dirty="0">
                <a:latin typeface="Times New Roman" pitchFamily="-111" charset="0"/>
              </a:rPr>
              <a:t> + </a:t>
            </a:r>
            <a:r>
              <a:rPr lang="en-IE" sz="2400" i="1" dirty="0" err="1">
                <a:latin typeface="Times New Roman" pitchFamily="-111" charset="0"/>
              </a:rPr>
              <a:t>t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IE" sz="2600" i="1" dirty="0" err="1">
                <a:latin typeface="Times New Roman" pitchFamily="-111" charset="0"/>
              </a:rPr>
              <a:t>c</a:t>
            </a:r>
            <a:r>
              <a:rPr lang="en-IE" sz="2600" i="1" dirty="0">
                <a:latin typeface="Times New Roman" pitchFamily="-111" charset="0"/>
              </a:rPr>
              <a:t>+ </a:t>
            </a:r>
            <a:br>
              <a:rPr lang="en-IE" sz="2600" i="1" dirty="0">
                <a:latin typeface="Times New Roman" pitchFamily="-111" charset="0"/>
              </a:rPr>
            </a:br>
            <a:r>
              <a:rPr lang="en-IE" sz="2600" i="1" dirty="0">
                <a:latin typeface="Times New Roman" pitchFamily="-111" charset="0"/>
              </a:rPr>
              <a:t>                 </a:t>
            </a:r>
            <a:r>
              <a:rPr lang="en-IE" sz="2400" i="1" dirty="0" err="1">
                <a:latin typeface="Times New Roman" pitchFamily="-111" charset="0"/>
              </a:rPr>
              <a:t>u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IE" sz="2600" i="1" dirty="0" err="1">
                <a:latin typeface="Times New Roman" pitchFamily="-111" charset="0"/>
              </a:rPr>
              <a:t>d</a:t>
            </a:r>
            <a:r>
              <a:rPr lang="en-IE" sz="2600" i="1" dirty="0">
                <a:latin typeface="Times New Roman" pitchFamily="-111" charset="0"/>
              </a:rPr>
              <a:t> + </a:t>
            </a:r>
            <a:r>
              <a:rPr lang="en-IE" sz="2400" i="1" dirty="0" err="1">
                <a:latin typeface="Times New Roman" pitchFamily="-111" charset="0"/>
              </a:rPr>
              <a:t>w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IE" sz="2600" i="1" dirty="0" err="1">
                <a:latin typeface="Times New Roman" pitchFamily="-111" charset="0"/>
              </a:rPr>
              <a:t>f</a:t>
            </a:r>
            <a:r>
              <a:rPr lang="en-IE" sz="2600" i="1" dirty="0">
                <a:latin typeface="Times New Roman" pitchFamily="-111" charset="0"/>
              </a:rPr>
              <a:t> + </a:t>
            </a:r>
            <a:r>
              <a:rPr lang="en-IE" sz="2400" i="1" dirty="0" err="1">
                <a:latin typeface="Times New Roman" pitchFamily="-111" charset="0"/>
              </a:rPr>
              <a:t>x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IE" sz="2600" i="1" dirty="0" err="1">
                <a:latin typeface="Times New Roman" pitchFamily="-111" charset="0"/>
              </a:rPr>
              <a:t>g</a:t>
            </a:r>
            <a:r>
              <a:rPr lang="en-IE" sz="2600" i="1" dirty="0">
                <a:latin typeface="Times New Roman" pitchFamily="-111" charset="0"/>
              </a:rPr>
              <a:t> + </a:t>
            </a:r>
            <a:r>
              <a:rPr lang="en-IE" sz="2400" i="1" dirty="0" err="1">
                <a:latin typeface="Times New Roman" pitchFamily="-111" charset="0"/>
              </a:rPr>
              <a:t>y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IE" sz="2600" i="1" dirty="0" err="1">
                <a:latin typeface="Times New Roman" pitchFamily="-111" charset="0"/>
              </a:rPr>
              <a:t>h</a:t>
            </a:r>
            <a:r>
              <a:rPr lang="en-IE" sz="2600" i="1" dirty="0">
                <a:latin typeface="Times New Roman" pitchFamily="-111" charset="0"/>
              </a:rPr>
              <a:t>+ 	</a:t>
            </a:r>
            <a:r>
              <a:rPr lang="en-IE" sz="2400" i="1" dirty="0" err="1">
                <a:latin typeface="Times New Roman" pitchFamily="-111" charset="0"/>
              </a:rPr>
              <a:t>z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IE" sz="2600" i="1" dirty="0" err="1">
                <a:latin typeface="Times New Roman" pitchFamily="-111" charset="0"/>
              </a:rPr>
              <a:t>i</a:t>
            </a:r>
            <a:endParaRPr lang="en-IE" sz="2600" i="1" dirty="0">
              <a:latin typeface="Times New Roman" pitchFamily="-111" charset="0"/>
            </a:endParaRPr>
          </a:p>
        </p:txBody>
      </p:sp>
      <p:sp>
        <p:nvSpPr>
          <p:cNvPr id="266502" name="Text Box 262"/>
          <p:cNvSpPr txBox="1">
            <a:spLocks noChangeArrowheads="1"/>
          </p:cNvSpPr>
          <p:nvPr/>
        </p:nvSpPr>
        <p:spPr bwMode="auto">
          <a:xfrm>
            <a:off x="7013575" y="3038475"/>
            <a:ext cx="18208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b="1"/>
              <a:t>Filter</a:t>
            </a:r>
            <a:endParaRPr lang="en-US" b="1"/>
          </a:p>
        </p:txBody>
      </p:sp>
      <p:sp>
        <p:nvSpPr>
          <p:cNvPr id="266503" name="Text Box 263"/>
          <p:cNvSpPr txBox="1">
            <a:spLocks noChangeArrowheads="1"/>
          </p:cNvSpPr>
          <p:nvPr/>
        </p:nvSpPr>
        <p:spPr bwMode="auto">
          <a:xfrm>
            <a:off x="1412875" y="3309938"/>
            <a:ext cx="1311275" cy="4889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18000" tIns="0" rIns="18000" bIns="0">
            <a:spAutoFit/>
          </a:bodyPr>
          <a:lstStyle/>
          <a:p>
            <a:pPr algn="r"/>
            <a:r>
              <a:rPr lang="en-IE" sz="1600" i="1">
                <a:latin typeface="Times New Roman" pitchFamily="-111" charset="0"/>
              </a:rPr>
              <a:t>Simple 3*3</a:t>
            </a:r>
            <a:br>
              <a:rPr lang="en-IE" sz="1600" i="1">
                <a:latin typeface="Times New Roman" pitchFamily="-111" charset="0"/>
              </a:rPr>
            </a:br>
            <a:r>
              <a:rPr lang="en-IE" sz="1600" i="1">
                <a:latin typeface="Times New Roman" pitchFamily="-111" charset="0"/>
              </a:rPr>
              <a:t>Neighbourhood</a:t>
            </a:r>
            <a:endParaRPr lang="en-US" sz="1600" i="1">
              <a:latin typeface="Times New Roman" pitchFamily="-111" charset="0"/>
            </a:endParaRPr>
          </a:p>
        </p:txBody>
      </p:sp>
      <p:sp>
        <p:nvSpPr>
          <p:cNvPr id="266504" name="Oval 264"/>
          <p:cNvSpPr>
            <a:spLocks noChangeArrowheads="1"/>
          </p:cNvSpPr>
          <p:nvPr/>
        </p:nvSpPr>
        <p:spPr bwMode="auto">
          <a:xfrm>
            <a:off x="2597150" y="3009900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505" name="Rectangle 265"/>
          <p:cNvSpPr>
            <a:spLocks noChangeArrowheads="1"/>
          </p:cNvSpPr>
          <p:nvPr/>
        </p:nvSpPr>
        <p:spPr bwMode="auto">
          <a:xfrm>
            <a:off x="3014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IE" sz="1600" i="1">
                <a:latin typeface="Times New Roman" pitchFamily="-111" charset="0"/>
              </a:rPr>
              <a:t>e</a:t>
            </a:r>
            <a:endParaRPr lang="en-US" sz="1600" i="1">
              <a:latin typeface="Times New Roman" pitchFamily="-111" charset="0"/>
            </a:endParaRPr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2790825" y="3206750"/>
            <a:ext cx="677863" cy="685800"/>
            <a:chOff x="1752" y="2422"/>
            <a:chExt cx="427" cy="432"/>
          </a:xfrm>
        </p:grpSpPr>
        <p:sp>
          <p:nvSpPr>
            <p:cNvPr id="32812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32813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32814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32815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32816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32817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32818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32819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2784475" y="3203575"/>
            <a:ext cx="685800" cy="682625"/>
            <a:chOff x="3168" y="2244"/>
            <a:chExt cx="432" cy="430"/>
          </a:xfrm>
        </p:grpSpPr>
        <p:sp>
          <p:nvSpPr>
            <p:cNvPr id="32803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000" baseline="-25000"/>
            </a:p>
          </p:txBody>
        </p:sp>
        <p:sp>
          <p:nvSpPr>
            <p:cNvPr id="32804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000" baseline="-25000"/>
            </a:p>
          </p:txBody>
        </p:sp>
        <p:sp>
          <p:nvSpPr>
            <p:cNvPr id="32805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000" baseline="-25000"/>
            </a:p>
          </p:txBody>
        </p:sp>
        <p:sp>
          <p:nvSpPr>
            <p:cNvPr id="32806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000" baseline="-25000"/>
            </a:p>
          </p:txBody>
        </p:sp>
        <p:sp>
          <p:nvSpPr>
            <p:cNvPr id="32807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000" baseline="-25000">
                <a:solidFill>
                  <a:schemeClr val="bg1"/>
                </a:solidFill>
              </a:endParaRPr>
            </a:p>
          </p:txBody>
        </p:sp>
        <p:sp>
          <p:nvSpPr>
            <p:cNvPr id="32808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000" baseline="-25000"/>
            </a:p>
          </p:txBody>
        </p:sp>
        <p:sp>
          <p:nvSpPr>
            <p:cNvPr id="32809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000" baseline="-25000"/>
            </a:p>
          </p:txBody>
        </p:sp>
        <p:sp>
          <p:nvSpPr>
            <p:cNvPr id="32810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000" baseline="-25000"/>
            </a:p>
          </p:txBody>
        </p:sp>
        <p:sp>
          <p:nvSpPr>
            <p:cNvPr id="32811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000" baseline="-25000"/>
            </a:p>
          </p:txBody>
        </p:sp>
      </p:grpSp>
      <p:sp>
        <p:nvSpPr>
          <p:cNvPr id="266525" name="Text Box 285"/>
          <p:cNvSpPr txBox="1">
            <a:spLocks noChangeArrowheads="1"/>
          </p:cNvSpPr>
          <p:nvPr/>
        </p:nvSpPr>
        <p:spPr bwMode="auto">
          <a:xfrm>
            <a:off x="3541713" y="3421063"/>
            <a:ext cx="855662" cy="2444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18000" tIns="0" rIns="18000" bIns="0">
            <a:spAutoFit/>
          </a:bodyPr>
          <a:lstStyle/>
          <a:p>
            <a:pPr algn="r"/>
            <a:r>
              <a:rPr lang="en-IE" sz="1600" i="1">
                <a:solidFill>
                  <a:srgbClr val="0033CC"/>
                </a:solidFill>
                <a:latin typeface="Times New Roman" pitchFamily="-111" charset="0"/>
              </a:rPr>
              <a:t>3*3 Filter</a:t>
            </a:r>
            <a:endParaRPr lang="en-US" sz="1600" i="1">
              <a:solidFill>
                <a:srgbClr val="0033CC"/>
              </a:solidFill>
              <a:latin typeface="Times New Roman" pitchFamily="-111" charset="0"/>
            </a:endParaRPr>
          </a:p>
        </p:txBody>
      </p:sp>
      <p:cxnSp>
        <p:nvCxnSpPr>
          <p:cNvPr id="266526" name="AutoShape 286"/>
          <p:cNvCxnSpPr>
            <a:cxnSpLocks noChangeShapeType="1"/>
            <a:stCxn id="266527" idx="6"/>
            <a:endCxn id="33063" idx="1"/>
          </p:cNvCxnSpPr>
          <p:nvPr/>
        </p:nvCxnSpPr>
        <p:spPr bwMode="auto">
          <a:xfrm flipV="1">
            <a:off x="3697288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66527" name="Oval 287"/>
          <p:cNvSpPr>
            <a:spLocks noChangeArrowheads="1"/>
          </p:cNvSpPr>
          <p:nvPr/>
        </p:nvSpPr>
        <p:spPr bwMode="auto">
          <a:xfrm>
            <a:off x="2595563" y="3013075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4965700" y="1425575"/>
            <a:ext cx="1568450" cy="1560513"/>
            <a:chOff x="3689" y="895"/>
            <a:chExt cx="988" cy="983"/>
          </a:xfrm>
        </p:grpSpPr>
        <p:sp>
          <p:nvSpPr>
            <p:cNvPr id="32794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a</a:t>
              </a:r>
              <a:endParaRPr lang="en-US" sz="2400" i="1">
                <a:latin typeface="Times New Roman" pitchFamily="-111" charset="0"/>
              </a:endParaRPr>
            </a:p>
          </p:txBody>
        </p:sp>
        <p:sp>
          <p:nvSpPr>
            <p:cNvPr id="32795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b</a:t>
              </a:r>
              <a:endParaRPr lang="en-US" sz="2400" i="1">
                <a:latin typeface="Times New Roman" pitchFamily="-111" charset="0"/>
              </a:endParaRPr>
            </a:p>
          </p:txBody>
        </p:sp>
        <p:sp>
          <p:nvSpPr>
            <p:cNvPr id="32796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c</a:t>
              </a:r>
              <a:endParaRPr lang="en-US" sz="2400" i="1">
                <a:latin typeface="Times New Roman" pitchFamily="-111" charset="0"/>
              </a:endParaRPr>
            </a:p>
          </p:txBody>
        </p:sp>
        <p:sp>
          <p:nvSpPr>
            <p:cNvPr id="32797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d</a:t>
              </a:r>
              <a:endParaRPr lang="en-US" sz="2400" i="1">
                <a:latin typeface="Times New Roman" pitchFamily="-111" charset="0"/>
              </a:endParaRPr>
            </a:p>
          </p:txBody>
        </p:sp>
        <p:sp>
          <p:nvSpPr>
            <p:cNvPr id="32798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 dirty="0">
                  <a:latin typeface="Times New Roman" pitchFamily="-111" charset="0"/>
                </a:rPr>
                <a:t>e</a:t>
              </a:r>
              <a:endParaRPr lang="en-US" sz="2400" i="1" dirty="0">
                <a:latin typeface="Times New Roman" pitchFamily="-111" charset="0"/>
              </a:endParaRPr>
            </a:p>
          </p:txBody>
        </p:sp>
        <p:sp>
          <p:nvSpPr>
            <p:cNvPr id="32799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E" sz="2400" i="1" dirty="0">
                <a:latin typeface="Times New Roman" pitchFamily="-111" charset="0"/>
              </a:endParaRPr>
            </a:p>
            <a:p>
              <a:pPr algn="ctr"/>
              <a:r>
                <a:rPr lang="en-IE" sz="2400" i="1" dirty="0">
                  <a:latin typeface="Times New Roman" pitchFamily="-111" charset="0"/>
                </a:rPr>
                <a:t>f</a:t>
              </a:r>
              <a:endParaRPr lang="en-US" sz="2400" dirty="0">
                <a:latin typeface="Times New Roman" pitchFamily="-111" charset="0"/>
              </a:endParaRPr>
            </a:p>
            <a:p>
              <a:pPr algn="ctr"/>
              <a:endParaRPr lang="en-US" sz="2400" i="1" dirty="0">
                <a:latin typeface="Times New Roman" pitchFamily="-111" charset="0"/>
              </a:endParaRPr>
            </a:p>
          </p:txBody>
        </p:sp>
        <p:sp>
          <p:nvSpPr>
            <p:cNvPr id="32800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g</a:t>
              </a:r>
              <a:endParaRPr lang="en-US" sz="2400" i="1">
                <a:latin typeface="Times New Roman" pitchFamily="-111" charset="0"/>
              </a:endParaRPr>
            </a:p>
          </p:txBody>
        </p:sp>
        <p:sp>
          <p:nvSpPr>
            <p:cNvPr id="32801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h</a:t>
              </a:r>
              <a:endParaRPr lang="en-US" sz="2400" i="1">
                <a:latin typeface="Times New Roman" pitchFamily="-111" charset="0"/>
              </a:endParaRPr>
            </a:p>
          </p:txBody>
        </p:sp>
        <p:sp>
          <p:nvSpPr>
            <p:cNvPr id="32802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-111" charset="0"/>
                </a:rPr>
                <a:t>i</a:t>
              </a:r>
              <a:endParaRPr lang="en-US" sz="2400" i="1">
                <a:latin typeface="Times New Roman" pitchFamily="-111" charset="0"/>
              </a:endParaRPr>
            </a:p>
          </p:txBody>
        </p:sp>
      </p:grpSp>
      <p:sp>
        <p:nvSpPr>
          <p:cNvPr id="266538" name="Text Box 298"/>
          <p:cNvSpPr txBox="1">
            <a:spLocks noChangeArrowheads="1"/>
          </p:cNvSpPr>
          <p:nvPr/>
        </p:nvSpPr>
        <p:spPr bwMode="auto">
          <a:xfrm>
            <a:off x="4840288" y="3017838"/>
            <a:ext cx="1820862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b="1"/>
              <a:t>Original Image Pixels</a:t>
            </a:r>
            <a:endParaRPr lang="en-US" b="1"/>
          </a:p>
        </p:txBody>
      </p:sp>
      <p:sp>
        <p:nvSpPr>
          <p:cNvPr id="266539" name="Text Box 299"/>
          <p:cNvSpPr txBox="1">
            <a:spLocks noChangeArrowheads="1"/>
          </p:cNvSpPr>
          <p:nvPr/>
        </p:nvSpPr>
        <p:spPr bwMode="auto">
          <a:xfrm>
            <a:off x="6705600" y="1981200"/>
            <a:ext cx="34336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sz="2000" dirty="0">
                <a:latin typeface="Arial" pitchFamily="34" charset="0"/>
                <a:cs typeface="Arial" pitchFamily="34" charset="0"/>
              </a:rPr>
              <a:t>X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540" name="Rectangle 300"/>
          <p:cNvSpPr>
            <a:spLocks noChangeArrowheads="1"/>
          </p:cNvSpPr>
          <p:nvPr/>
        </p:nvSpPr>
        <p:spPr bwMode="auto">
          <a:xfrm>
            <a:off x="228600" y="5467350"/>
            <a:ext cx="89154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3200"/>
              <a:t>The above is repeated for every pixel in the original image to generate the filtered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01" grpId="0"/>
      <p:bldP spid="266502" grpId="0"/>
      <p:bldP spid="266503" grpId="0" animBg="1"/>
      <p:bldP spid="266504" grpId="0" animBg="1"/>
      <p:bldP spid="266504" grpId="1" animBg="1"/>
      <p:bldP spid="266505" grpId="0" animBg="1"/>
      <p:bldP spid="266525" grpId="0" animBg="1"/>
      <p:bldP spid="266527" grpId="0" animBg="1"/>
      <p:bldP spid="266527" grpId="1" animBg="1"/>
      <p:bldP spid="266538" grpId="0"/>
      <p:bldP spid="266539" grpId="0"/>
      <p:bldP spid="26654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Spatial Filtering: Equation Form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lum bright="-36000" contrast="54000"/>
          </a:blip>
          <a:srcRect r="19341"/>
          <a:stretch>
            <a:fillRect/>
          </a:stretch>
        </p:blipFill>
        <p:spPr bwMode="auto">
          <a:xfrm>
            <a:off x="334963" y="1395413"/>
            <a:ext cx="3903662" cy="477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736975" y="1560513"/>
          <a:ext cx="509111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280" imgH="431640" progId="Equation.3">
                  <p:embed/>
                </p:oleObj>
              </mc:Choice>
              <mc:Fallback>
                <p:oleObj name="Equation" r:id="rId4" imgW="2222280" imgH="431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1560513"/>
                        <a:ext cx="5091113" cy="989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4783138" y="2738438"/>
            <a:ext cx="4067175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3200"/>
              <a:t>Filtering can be given in equation form as shown above</a:t>
            </a:r>
          </a:p>
          <a:p>
            <a:pPr>
              <a:spcBef>
                <a:spcPct val="20000"/>
              </a:spcBef>
            </a:pPr>
            <a:r>
              <a:rPr lang="en-IE" sz="3200"/>
              <a:t>Notations are based on the image shown to the left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A196-F460-4442-8E45-DA3F03151F52}" type="slidenum">
              <a:rPr lang="en-US"/>
              <a:pPr/>
              <a:t>59</a:t>
            </a:fld>
            <a:endParaRPr lang="en-US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88925" y="142875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6600"/>
                </a:solidFill>
              </a:rPr>
              <a:t>A 2-D Correlation Example 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28600" y="1219200"/>
          <a:ext cx="2605088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082600" progId="Equation.3">
                  <p:embed/>
                </p:oleObj>
              </mc:Choice>
              <mc:Fallback>
                <p:oleObj name="Equation" r:id="rId2" imgW="1269720" imgH="2082600" progId="Equation.3">
                  <p:embed/>
                  <p:pic>
                    <p:nvPicPr>
                      <p:cNvPr id="57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2605088" cy="427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2819399" y="2353270"/>
            <a:ext cx="19050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Correlation of </a:t>
            </a:r>
          </a:p>
          <a:p>
            <a:endParaRPr lang="en-US" dirty="0"/>
          </a:p>
          <a:p>
            <a:r>
              <a:rPr lang="en-US" i="1" dirty="0"/>
              <a:t>f(</a:t>
            </a:r>
            <a:r>
              <a:rPr lang="en-US" i="1" dirty="0" err="1"/>
              <a:t>x,y</a:t>
            </a:r>
            <a:r>
              <a:rPr lang="en-US" i="1" dirty="0"/>
              <a:t>) </a:t>
            </a:r>
            <a:r>
              <a:rPr lang="en-US" dirty="0"/>
              <a:t>with </a:t>
            </a:r>
            <a:r>
              <a:rPr lang="en-US" i="1" dirty="0"/>
              <a:t>w(</a:t>
            </a:r>
            <a:r>
              <a:rPr lang="en-US" i="1" dirty="0" err="1"/>
              <a:t>x,y</a:t>
            </a:r>
            <a:r>
              <a:rPr lang="en-US" i="1" dirty="0"/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48200" y="274161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5486400" y="1828800"/>
          <a:ext cx="2586037" cy="233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1143000" progId="Equation.3">
                  <p:embed/>
                </p:oleObj>
              </mc:Choice>
              <mc:Fallback>
                <p:oleObj name="Equation" r:id="rId4" imgW="1117440" imgH="114300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828800"/>
                        <a:ext cx="2586037" cy="2332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Spatial &amp; Frequency Domains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dirty="0"/>
              <a:t>There are two broad categories of image enhancement techniques</a:t>
            </a:r>
          </a:p>
          <a:p>
            <a:pPr marL="0" indent="0" eaLnBrk="1" hangingPunct="1">
              <a:buFontTx/>
              <a:buNone/>
            </a:pPr>
            <a:endParaRPr lang="en-IE" dirty="0"/>
          </a:p>
          <a:p>
            <a:pPr lvl="1" eaLnBrk="1" hangingPunct="1"/>
            <a:r>
              <a:rPr lang="en-IE" dirty="0"/>
              <a:t>Spatial domain techniques</a:t>
            </a:r>
          </a:p>
          <a:p>
            <a:pPr lvl="2" eaLnBrk="1" hangingPunct="1"/>
            <a:r>
              <a:rPr lang="en-IE" dirty="0"/>
              <a:t>Direct manipulation of image pixels</a:t>
            </a:r>
          </a:p>
          <a:p>
            <a:pPr lvl="1" eaLnBrk="1" hangingPunct="1"/>
            <a:r>
              <a:rPr lang="en-IE" dirty="0"/>
              <a:t>Frequency domain techniques</a:t>
            </a:r>
          </a:p>
          <a:p>
            <a:pPr lvl="2" eaLnBrk="1" hangingPunct="1"/>
            <a:r>
              <a:rPr lang="en-IE" dirty="0"/>
              <a:t>Manipulation of Fourier transform or wavelet transform of an image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A196-F460-4442-8E45-DA3F03151F52}" type="slidenum">
              <a:rPr lang="en-US"/>
              <a:pPr/>
              <a:t>60</a:t>
            </a:fld>
            <a:endParaRPr lang="en-US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88925" y="142875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6600"/>
                </a:solidFill>
              </a:rPr>
              <a:t>A 2-D Correlation Example 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28600" y="1219200"/>
          <a:ext cx="2605088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082600" progId="Equation.3">
                  <p:embed/>
                </p:oleObj>
              </mc:Choice>
              <mc:Fallback>
                <p:oleObj name="Equation" r:id="rId2" imgW="1269720" imgH="2082600" progId="Equation.3">
                  <p:embed/>
                  <p:pic>
                    <p:nvPicPr>
                      <p:cNvPr id="57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2605088" cy="427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3856038" y="990600"/>
          <a:ext cx="509746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2057400" progId="Equation.3">
                  <p:embed/>
                </p:oleObj>
              </mc:Choice>
              <mc:Fallback>
                <p:oleObj name="Equation" r:id="rId4" imgW="1993680" imgH="2057400" progId="Equation.3">
                  <p:embed/>
                  <p:pic>
                    <p:nvPicPr>
                      <p:cNvPr id="57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990600"/>
                        <a:ext cx="5097462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4038600" y="1066800"/>
            <a:ext cx="1447800" cy="1600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022725" y="650875"/>
            <a:ext cx="267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Initial position for </a:t>
            </a:r>
            <a:r>
              <a:rPr lang="en-US" i="1"/>
              <a:t>w</a:t>
            </a:r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V="1">
            <a:off x="3657600" y="24384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2514600" y="2362200"/>
            <a:ext cx="11985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First </a:t>
            </a:r>
          </a:p>
          <a:p>
            <a:r>
              <a:rPr lang="en-US"/>
              <a:t>Pixel on</a:t>
            </a:r>
          </a:p>
          <a:p>
            <a:r>
              <a:rPr lang="en-US"/>
              <a:t>Original</a:t>
            </a:r>
            <a:endParaRPr lang="en-US" i="1"/>
          </a:p>
          <a:p>
            <a:r>
              <a:rPr lang="en-US" i="1"/>
              <a:t>f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FE7-60C4-437C-9F9E-DD433C695AAA}" type="slidenum">
              <a:rPr lang="en-US"/>
              <a:pPr/>
              <a:t>61</a:t>
            </a:fld>
            <a:endParaRPr lang="en-US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52400" y="762000"/>
          <a:ext cx="509746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2057400" progId="Equation.3">
                  <p:embed/>
                </p:oleObj>
              </mc:Choice>
              <mc:Fallback>
                <p:oleObj name="Equation" r:id="rId2" imgW="1993680" imgH="2057400" progId="Equation.3">
                  <p:embed/>
                  <p:pic>
                    <p:nvPicPr>
                      <p:cNvPr id="62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0"/>
                        <a:ext cx="50974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295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‘full’ correlation result</a:t>
            </a: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5567363" y="1981200"/>
          <a:ext cx="3576637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1143000" progId="Equation.3">
                  <p:embed/>
                </p:oleObj>
              </mc:Choice>
              <mc:Fallback>
                <p:oleObj name="Equation" r:id="rId4" imgW="1117440" imgH="1143000" progId="Equation.3">
                  <p:embed/>
                  <p:pic>
                    <p:nvPicPr>
                      <p:cNvPr id="62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981200"/>
                        <a:ext cx="3576637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638800" y="1143000"/>
            <a:ext cx="315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‘same’ correlation result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with Discrete Images</a:t>
            </a:r>
          </a:p>
        </p:txBody>
      </p:sp>
      <p:pic>
        <p:nvPicPr>
          <p:cNvPr id="397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1329806"/>
            <a:ext cx="8629879" cy="529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4C51-18C8-4DF7-A6C2-E50343C4A393}" type="slidenum">
              <a:rPr lang="en-US"/>
              <a:pPr/>
              <a:t>63</a:t>
            </a:fld>
            <a:endParaRPr lang="en-US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88925" y="142875"/>
            <a:ext cx="4573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6600"/>
                </a:solidFill>
              </a:rPr>
              <a:t>A 2-D Convolution Example 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457200" y="685800"/>
          <a:ext cx="2605088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082600" progId="Equation.3">
                  <p:embed/>
                </p:oleObj>
              </mc:Choice>
              <mc:Fallback>
                <p:oleObj name="Equation" r:id="rId2" imgW="1269720" imgH="20826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85800"/>
                        <a:ext cx="2605088" cy="427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3810000" y="1143000"/>
          <a:ext cx="509746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2057400" progId="Equation.3">
                  <p:embed/>
                </p:oleObj>
              </mc:Choice>
              <mc:Fallback>
                <p:oleObj name="Equation" r:id="rId4" imgW="1993680" imgH="2057400" progId="Equation.3">
                  <p:embed/>
                  <p:pic>
                    <p:nvPicPr>
                      <p:cNvPr id="63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43000"/>
                        <a:ext cx="50974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3962400" y="1219200"/>
            <a:ext cx="1447800" cy="1600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022725" y="650875"/>
            <a:ext cx="267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Initial position for </a:t>
            </a:r>
            <a:r>
              <a:rPr lang="en-US" i="1"/>
              <a:t>w</a:t>
            </a:r>
            <a:endParaRPr lang="en-US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28600" y="3505200"/>
            <a:ext cx="128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Original:</a:t>
            </a: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63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304800" y="5181600"/>
          <a:ext cx="2892425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9400" imgH="711000" progId="Equation.3">
                  <p:embed/>
                </p:oleObj>
              </mc:Choice>
              <mc:Fallback>
                <p:oleObj name="Equation" r:id="rId8" imgW="1409400" imgH="711000" progId="Equation.3">
                  <p:embed/>
                  <p:pic>
                    <p:nvPicPr>
                      <p:cNvPr id="634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81600"/>
                        <a:ext cx="2892425" cy="145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228600" y="4876800"/>
            <a:ext cx="1308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w </a:t>
            </a:r>
            <a:r>
              <a:rPr lang="en-US"/>
              <a:t>rotated</a:t>
            </a:r>
          </a:p>
          <a:p>
            <a:r>
              <a:rPr lang="en-US"/>
              <a:t>180</a:t>
            </a:r>
            <a:r>
              <a:rPr lang="en-US" baseline="30000"/>
              <a:t>o</a:t>
            </a:r>
            <a:endParaRPr lang="en-US" i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7D9-6DCB-4705-8875-2711B9F7AF50}" type="slidenum">
              <a:rPr lang="en-US"/>
              <a:pPr/>
              <a:t>64</a:t>
            </a:fld>
            <a:endParaRPr lang="en-US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152400" y="762000"/>
          <a:ext cx="509746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2057400" progId="Equation.3">
                  <p:embed/>
                </p:oleObj>
              </mc:Choice>
              <mc:Fallback>
                <p:oleObj name="Equation" r:id="rId2" imgW="1993680" imgH="2057400" progId="Equation.3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0"/>
                        <a:ext cx="50974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309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‘full’ convolution result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5567363" y="1981200"/>
          <a:ext cx="3576637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1143000" progId="Equation.3">
                  <p:embed/>
                </p:oleObj>
              </mc:Choice>
              <mc:Fallback>
                <p:oleObj name="Equation" r:id="rId4" imgW="1117440" imgH="1143000" progId="Equation.3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981200"/>
                        <a:ext cx="3576637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638800" y="1143000"/>
            <a:ext cx="329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‘same’ convolution result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Strange Things Happen At The Edges!</a:t>
            </a:r>
            <a:endParaRPr lang="en-US" sz="3600"/>
          </a:p>
        </p:txBody>
      </p:sp>
      <p:grpSp>
        <p:nvGrpSpPr>
          <p:cNvPr id="2" name="Group 277"/>
          <p:cNvGrpSpPr>
            <a:grpSpLocks/>
          </p:cNvGrpSpPr>
          <p:nvPr/>
        </p:nvGrpSpPr>
        <p:grpSpPr bwMode="auto">
          <a:xfrm>
            <a:off x="2708275" y="2927350"/>
            <a:ext cx="3625850" cy="3384550"/>
            <a:chOff x="330" y="1023"/>
            <a:chExt cx="2284" cy="2132"/>
          </a:xfrm>
        </p:grpSpPr>
        <p:sp>
          <p:nvSpPr>
            <p:cNvPr id="42086" name="Rectangle 278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087" name="Rectangle 279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088" name="Rectangle 280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089" name="Rectangle 281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090" name="Rectangle 282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091" name="Rectangle 283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092" name="Rectangle 284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093" name="Rectangle 285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094" name="Rectangle 286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095" name="Rectangle 287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096" name="Rectangle 288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097" name="Rectangle 289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098" name="Rectangle 290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099" name="Rectangle 291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00" name="Rectangle 292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01" name="Rectangle 293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02" name="Rectangle 294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03" name="Rectangle 295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04" name="Rectangle 296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05" name="Rectangle 297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06" name="Rectangle 298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07" name="Rectangle 299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08" name="Rectangle 300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09" name="Rectangle 301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10" name="Rectangle 302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11" name="Rectangle 303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12" name="Rectangle 304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13" name="Rectangle 305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14" name="Rectangle 306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15" name="Rectangle 307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16" name="Rectangle 308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17" name="Rectangle 309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18" name="Rectangle 310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19" name="Rectangle 311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20" name="Rectangle 312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21" name="Rectangle 313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22" name="Rectangle 314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23" name="Rectangle 315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24" name="Rectangle 316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25" name="Rectangle 317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26" name="Rectangle 318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27" name="Rectangle 319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28" name="Rectangle 320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29" name="Rectangle 321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30" name="Rectangle 322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31" name="Rectangle 323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32" name="Rectangle 324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33" name="Rectangle 325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34" name="Rectangle 326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35" name="Rectangle 327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36" name="Rectangle 328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37" name="Rectangle 329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38" name="Rectangle 330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39" name="Rectangle 331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40" name="Rectangle 332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41" name="Rectangle 333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42" name="Rectangle 334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43" name="Rectangle 335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44" name="Rectangle 336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45" name="Rectangle 337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46" name="Rectangle 338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47" name="Rectangle 339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48" name="Rectangle 340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49" name="Rectangle 341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50" name="Rectangle 342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51" name="Rectangle 343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52" name="Rectangle 344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53" name="Rectangle 345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54" name="Rectangle 346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55" name="Rectangle 347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56" name="Rectangle 348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57" name="Rectangle 349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58" name="Rectangle 350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59" name="Rectangle 351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60" name="Rectangle 352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61" name="Rectangle 353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62" name="Rectangle 354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63" name="Rectangle 355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64" name="Rectangle 356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65" name="Rectangle 357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66" name="Rectangle 358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67" name="Rectangle 359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68" name="Rectangle 360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69" name="Rectangle 361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70" name="Rectangle 362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71" name="Rectangle 363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72" name="Rectangle 364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73" name="Rectangle 365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74" name="Rectangle 366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75" name="Rectangle 367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76" name="Rectangle 368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77" name="Rectangle 369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78" name="Rectangle 370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79" name="Rectangle 371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80" name="Rectangle 372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81" name="Rectangle 373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82" name="Rectangle 374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83" name="Rectangle 375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84" name="Rectangle 376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85" name="Rectangle 377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86" name="Rectangle 378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87" name="Rectangle 379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88" name="Rectangle 380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89" name="Rectangle 381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90" name="Rectangle 382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91" name="Rectangle 383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92" name="Rectangle 384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93" name="Rectangle 385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94" name="Rectangle 386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95" name="Rectangle 387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96" name="Rectangle 388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97" name="Rectangle 389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98" name="Rectangle 390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199" name="Rectangle 391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00" name="Rectangle 392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01" name="Rectangle 393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02" name="Rectangle 394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03" name="Rectangle 395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04" name="Rectangle 396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05" name="Rectangle 397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06" name="Rectangle 398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07" name="Rectangle 399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08" name="Rectangle 400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09" name="Rectangle 401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10" name="Rectangle 402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11" name="Rectangle 403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12" name="Rectangle 404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13" name="Rectangle 405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14" name="Rectangle 406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15" name="Rectangle 407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16" name="Rectangle 408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17" name="Rectangle 409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18" name="Rectangle 410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19" name="Rectangle 411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20" name="Rectangle 412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21" name="Rectangle 413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22" name="Rectangle 414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23" name="Rectangle 415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24" name="Rectangle 416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25" name="Rectangle 417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26" name="Rectangle 418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27" name="Rectangle 419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28" name="Rectangle 420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29" name="Rectangle 421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30" name="Rectangle 422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31" name="Rectangle 423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32" name="Rectangle 424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33" name="Rectangle 425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34" name="Rectangle 426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endParaRPr lang="en-GB"/>
            </a:p>
          </p:txBody>
        </p:sp>
        <p:sp>
          <p:nvSpPr>
            <p:cNvPr id="42235" name="Rectangle 427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36" name="Rectangle 428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37" name="Rectangle 429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38" name="Rectangle 430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39" name="Rectangle 431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40" name="Rectangle 432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41" name="Rectangle 433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42" name="Rectangle 434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43" name="Rectangle 435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44" name="Rectangle 436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45" name="Rectangle 437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46" name="Rectangle 438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47" name="Rectangle 439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48" name="Rectangle 440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49" name="Rectangle 441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50" name="Rectangle 442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51" name="Rectangle 443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52" name="Rectangle 444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53" name="Rectangle 445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54" name="Rectangle 446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55" name="Rectangle 447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56" name="Rectangle 448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57" name="Rectangle 449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58" name="Rectangle 450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59" name="Rectangle 451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60" name="Rectangle 452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61" name="Rectangle 453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62" name="Rectangle 454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63" name="Rectangle 455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64" name="Rectangle 456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65" name="Rectangle 457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66" name="Rectangle 458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67" name="Rectangle 459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68" name="Rectangle 460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69" name="Rectangle 461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70" name="Rectangle 462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71" name="Rectangle 463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72" name="Rectangle 464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73" name="Rectangle 465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74" name="Rectangle 466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75" name="Rectangle 467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76" name="Rectangle 468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77" name="Rectangle 469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78" name="Rectangle 470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79" name="Rectangle 471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80" name="Rectangle 472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81" name="Rectangle 473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82" name="Rectangle 474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83" name="Rectangle 475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84" name="Rectangle 476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85" name="Rectangle 477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86" name="Rectangle 478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87" name="Rectangle 479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88" name="Rectangle 480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89" name="Rectangle 481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90" name="Rectangle 482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91" name="Rectangle 483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92" name="Rectangle 484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93" name="Rectangle 485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94" name="Rectangle 486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95" name="Rectangle 487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96" name="Rectangle 488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97" name="Rectangle 489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98" name="Rectangle 490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299" name="Rectangle 491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00" name="Rectangle 492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01" name="Rectangle 493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02" name="Rectangle 494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03" name="Rectangle 495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04" name="Rectangle 496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05" name="Rectangle 497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06" name="Rectangle 498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07" name="Rectangle 499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08" name="Rectangle 500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09" name="Rectangle 501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10" name="Rectangle 502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11" name="Rectangle 503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12" name="Rectangle 504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13" name="Rectangle 505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14" name="Rectangle 506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15" name="Rectangle 507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16" name="Rectangle 508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17" name="Rectangle 509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18" name="Rectangle 510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19" name="Rectangle 511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20" name="Rectangle 512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21" name="Rectangle 513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22" name="Rectangle 514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23" name="Rectangle 515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24" name="Rectangle 516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42325" name="Rectangle 517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</p:grpSp>
      <p:sp>
        <p:nvSpPr>
          <p:cNvPr id="41988" name="Line 518"/>
          <p:cNvSpPr>
            <a:spLocks noChangeShapeType="1"/>
          </p:cNvSpPr>
          <p:nvPr/>
        </p:nvSpPr>
        <p:spPr bwMode="auto">
          <a:xfrm>
            <a:off x="2708275" y="2927350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89" name="Line 519"/>
          <p:cNvSpPr>
            <a:spLocks noChangeShapeType="1"/>
          </p:cNvSpPr>
          <p:nvPr/>
        </p:nvSpPr>
        <p:spPr bwMode="auto">
          <a:xfrm rot="5400000">
            <a:off x="927893" y="4707732"/>
            <a:ext cx="35607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0856" name="Text Box 520"/>
          <p:cNvSpPr txBox="1">
            <a:spLocks noChangeArrowheads="1"/>
          </p:cNvSpPr>
          <p:nvPr/>
        </p:nvSpPr>
        <p:spPr bwMode="auto">
          <a:xfrm>
            <a:off x="2184400" y="2559050"/>
            <a:ext cx="806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="1" i="1">
                <a:solidFill>
                  <a:srgbClr val="0033CC"/>
                </a:solidFill>
                <a:latin typeface="Times New Roman" pitchFamily="-111" charset="0"/>
              </a:rPr>
              <a:t>Origin</a:t>
            </a:r>
            <a:endParaRPr lang="en-US" b="1" i="1">
              <a:solidFill>
                <a:srgbClr val="0033CC"/>
              </a:solidFill>
              <a:latin typeface="Times New Roman" pitchFamily="-111" charset="0"/>
            </a:endParaRPr>
          </a:p>
        </p:txBody>
      </p:sp>
      <p:sp>
        <p:nvSpPr>
          <p:cNvPr id="41991" name="Text Box 521"/>
          <p:cNvSpPr txBox="1">
            <a:spLocks noChangeArrowheads="1"/>
          </p:cNvSpPr>
          <p:nvPr/>
        </p:nvSpPr>
        <p:spPr bwMode="auto">
          <a:xfrm>
            <a:off x="6324600" y="256063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="1" i="1">
                <a:solidFill>
                  <a:srgbClr val="0033CC"/>
                </a:solidFill>
                <a:latin typeface="Times New Roman" pitchFamily="-111" charset="0"/>
              </a:rPr>
              <a:t>x</a:t>
            </a:r>
            <a:endParaRPr lang="en-US" b="1" i="1">
              <a:solidFill>
                <a:srgbClr val="0033CC"/>
              </a:solidFill>
              <a:latin typeface="Times New Roman" pitchFamily="-111" charset="0"/>
            </a:endParaRPr>
          </a:p>
        </p:txBody>
      </p:sp>
      <p:sp>
        <p:nvSpPr>
          <p:cNvPr id="41992" name="Text Box 522"/>
          <p:cNvSpPr txBox="1">
            <a:spLocks noChangeArrowheads="1"/>
          </p:cNvSpPr>
          <p:nvPr/>
        </p:nvSpPr>
        <p:spPr bwMode="auto">
          <a:xfrm>
            <a:off x="2424113" y="6273800"/>
            <a:ext cx="285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="1" i="1">
                <a:solidFill>
                  <a:srgbClr val="0033CC"/>
                </a:solidFill>
                <a:latin typeface="Times New Roman" pitchFamily="-111" charset="0"/>
              </a:rPr>
              <a:t>y</a:t>
            </a:r>
            <a:endParaRPr lang="en-US" b="1" i="1">
              <a:solidFill>
                <a:srgbClr val="0033CC"/>
              </a:solidFill>
              <a:latin typeface="Times New Roman" pitchFamily="-111" charset="0"/>
            </a:endParaRPr>
          </a:p>
        </p:txBody>
      </p:sp>
      <p:sp>
        <p:nvSpPr>
          <p:cNvPr id="41993" name="Text Box 523"/>
          <p:cNvSpPr txBox="1">
            <a:spLocks noChangeArrowheads="1"/>
          </p:cNvSpPr>
          <p:nvPr/>
        </p:nvSpPr>
        <p:spPr bwMode="auto">
          <a:xfrm>
            <a:off x="4981575" y="6300788"/>
            <a:ext cx="1454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="1" i="1">
                <a:solidFill>
                  <a:srgbClr val="0033CC"/>
                </a:solidFill>
                <a:latin typeface="Times New Roman" pitchFamily="-111" charset="0"/>
              </a:rPr>
              <a:t>Image f (x, y)</a:t>
            </a:r>
            <a:endParaRPr lang="en-US" b="1" i="1">
              <a:solidFill>
                <a:srgbClr val="0033CC"/>
              </a:solidFill>
              <a:latin typeface="Times New Roman" pitchFamily="-111" charset="0"/>
            </a:endParaRPr>
          </a:p>
        </p:txBody>
      </p:sp>
      <p:sp>
        <p:nvSpPr>
          <p:cNvPr id="270863" name="Rectangle 527"/>
          <p:cNvSpPr>
            <a:spLocks noChangeArrowheads="1"/>
          </p:cNvSpPr>
          <p:nvPr/>
        </p:nvSpPr>
        <p:spPr bwMode="auto">
          <a:xfrm>
            <a:off x="2701925" y="2919413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IE" sz="1600" i="1" dirty="0">
                <a:latin typeface="Times New Roman" pitchFamily="-111" charset="0"/>
              </a:rPr>
              <a:t>e</a:t>
            </a:r>
            <a:endParaRPr lang="en-US" sz="1600" i="1" dirty="0">
              <a:latin typeface="Times New Roman" pitchFamily="-111" charset="0"/>
            </a:endParaRPr>
          </a:p>
        </p:txBody>
      </p:sp>
      <p:grpSp>
        <p:nvGrpSpPr>
          <p:cNvPr id="3" name="Group 528"/>
          <p:cNvGrpSpPr>
            <a:grpSpLocks/>
          </p:cNvGrpSpPr>
          <p:nvPr/>
        </p:nvGrpSpPr>
        <p:grpSpPr bwMode="auto">
          <a:xfrm>
            <a:off x="2476500" y="2693988"/>
            <a:ext cx="677863" cy="685800"/>
            <a:chOff x="1752" y="2422"/>
            <a:chExt cx="427" cy="432"/>
          </a:xfrm>
        </p:grpSpPr>
        <p:sp>
          <p:nvSpPr>
            <p:cNvPr id="42078" name="Rectangle 529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79" name="Rectangle 530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80" name="Rectangle 531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81" name="Rectangle 532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82" name="Rectangle 533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83" name="Rectangle 534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84" name="Rectangle 535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85" name="Rectangle 536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</p:grpSp>
      <p:grpSp>
        <p:nvGrpSpPr>
          <p:cNvPr id="4" name="Group 579"/>
          <p:cNvGrpSpPr>
            <a:grpSpLocks/>
          </p:cNvGrpSpPr>
          <p:nvPr/>
        </p:nvGrpSpPr>
        <p:grpSpPr bwMode="auto">
          <a:xfrm>
            <a:off x="5883275" y="4510088"/>
            <a:ext cx="677863" cy="685800"/>
            <a:chOff x="2564" y="2228"/>
            <a:chExt cx="427" cy="432"/>
          </a:xfrm>
        </p:grpSpPr>
        <p:sp>
          <p:nvSpPr>
            <p:cNvPr id="42068" name="Rectangle 549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IE" sz="1600" i="1">
                  <a:latin typeface="Times New Roman" pitchFamily="-111" charset="0"/>
                </a:rPr>
                <a:t>e</a:t>
              </a:r>
              <a:endParaRPr lang="en-US" sz="1600" i="1">
                <a:latin typeface="Times New Roman" pitchFamily="-111" charset="0"/>
              </a:endParaRPr>
            </a:p>
          </p:txBody>
        </p:sp>
        <p:grpSp>
          <p:nvGrpSpPr>
            <p:cNvPr id="5" name="Group 550"/>
            <p:cNvGrpSpPr>
              <a:grpSpLocks/>
            </p:cNvGrpSpPr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42070" name="Rectangle 55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71" name="Rectangle 55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72" name="Rectangle 55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73" name="Rectangle 55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74" name="Rectangle 55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75" name="Rectangle 55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76" name="Rectangle 55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77" name="Rectangle 55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</p:grpSp>
      </p:grpSp>
      <p:grpSp>
        <p:nvGrpSpPr>
          <p:cNvPr id="6" name="Group 580"/>
          <p:cNvGrpSpPr>
            <a:grpSpLocks/>
          </p:cNvGrpSpPr>
          <p:nvPr/>
        </p:nvGrpSpPr>
        <p:grpSpPr bwMode="auto">
          <a:xfrm>
            <a:off x="3843338" y="5864225"/>
            <a:ext cx="677862" cy="685800"/>
            <a:chOff x="698" y="3091"/>
            <a:chExt cx="427" cy="432"/>
          </a:xfrm>
        </p:grpSpPr>
        <p:sp>
          <p:nvSpPr>
            <p:cNvPr id="42058" name="Rectangle 559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IE" sz="1600" i="1">
                  <a:latin typeface="Times New Roman" pitchFamily="-111" charset="0"/>
                </a:rPr>
                <a:t>e</a:t>
              </a:r>
              <a:endParaRPr lang="en-US" sz="1600" i="1">
                <a:latin typeface="Times New Roman" pitchFamily="-111" charset="0"/>
              </a:endParaRPr>
            </a:p>
          </p:txBody>
        </p:sp>
        <p:grpSp>
          <p:nvGrpSpPr>
            <p:cNvPr id="7" name="Group 560"/>
            <p:cNvGrpSpPr>
              <a:grpSpLocks/>
            </p:cNvGrpSpPr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42060" name="Rectangle 56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61" name="Rectangle 56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62" name="Rectangle 56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63" name="Rectangle 56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64" name="Rectangle 56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65" name="Rectangle 56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66" name="Rectangle 56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67" name="Rectangle 56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</p:grpSp>
      </p:grpSp>
      <p:grpSp>
        <p:nvGrpSpPr>
          <p:cNvPr id="8" name="Group 581"/>
          <p:cNvGrpSpPr>
            <a:grpSpLocks/>
          </p:cNvGrpSpPr>
          <p:nvPr/>
        </p:nvGrpSpPr>
        <p:grpSpPr bwMode="auto">
          <a:xfrm>
            <a:off x="5210175" y="2700338"/>
            <a:ext cx="677863" cy="685800"/>
            <a:chOff x="2140" y="1098"/>
            <a:chExt cx="427" cy="432"/>
          </a:xfrm>
        </p:grpSpPr>
        <p:sp>
          <p:nvSpPr>
            <p:cNvPr id="42048" name="Rectangle 569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IE" sz="1600" i="1">
                  <a:latin typeface="Times New Roman" pitchFamily="-111" charset="0"/>
                </a:rPr>
                <a:t>e</a:t>
              </a:r>
              <a:endParaRPr lang="en-US" sz="1600" i="1">
                <a:latin typeface="Times New Roman" pitchFamily="-111" charset="0"/>
              </a:endParaRPr>
            </a:p>
          </p:txBody>
        </p:sp>
        <p:grpSp>
          <p:nvGrpSpPr>
            <p:cNvPr id="9" name="Group 570"/>
            <p:cNvGrpSpPr>
              <a:grpSpLocks/>
            </p:cNvGrpSpPr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42050" name="Rectangle 57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51" name="Rectangle 57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52" name="Rectangle 57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53" name="Rectangle 57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54" name="Rectangle 57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55" name="Rectangle 57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56" name="Rectangle 57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57" name="Rectangle 57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900"/>
              </a:p>
            </p:txBody>
          </p:sp>
        </p:grpSp>
      </p:grpSp>
      <p:sp>
        <p:nvSpPr>
          <p:cNvPr id="41999" name="Rectangle 582"/>
          <p:cNvSpPr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3200"/>
              <a:t>At the edges of an image we are missing pixels to form a neighbourhood</a:t>
            </a:r>
            <a:endParaRPr lang="en-US" sz="3200"/>
          </a:p>
        </p:txBody>
      </p:sp>
      <p:grpSp>
        <p:nvGrpSpPr>
          <p:cNvPr id="10" name="Group 603"/>
          <p:cNvGrpSpPr>
            <a:grpSpLocks/>
          </p:cNvGrpSpPr>
          <p:nvPr/>
        </p:nvGrpSpPr>
        <p:grpSpPr bwMode="auto">
          <a:xfrm>
            <a:off x="2476500" y="5851525"/>
            <a:ext cx="685800" cy="677863"/>
            <a:chOff x="1560" y="3686"/>
            <a:chExt cx="432" cy="427"/>
          </a:xfrm>
        </p:grpSpPr>
        <p:grpSp>
          <p:nvGrpSpPr>
            <p:cNvPr id="11" name="Group 583"/>
            <p:cNvGrpSpPr>
              <a:grpSpLocks/>
            </p:cNvGrpSpPr>
            <p:nvPr/>
          </p:nvGrpSpPr>
          <p:grpSpPr bwMode="auto">
            <a:xfrm rot="-5400000">
              <a:off x="1562" y="3684"/>
              <a:ext cx="427" cy="432"/>
              <a:chOff x="1752" y="2422"/>
              <a:chExt cx="427" cy="432"/>
            </a:xfrm>
          </p:grpSpPr>
          <p:sp>
            <p:nvSpPr>
              <p:cNvPr id="42040" name="Rectangle 584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41" name="Rectangle 585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42" name="Rectangle 586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43" name="Rectangle 587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44" name="Rectangle 588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45" name="Rectangle 589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46" name="Rectangle 590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47" name="Rectangle 591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GB" sz="900"/>
              </a:p>
            </p:txBody>
          </p:sp>
        </p:grpSp>
        <p:sp>
          <p:nvSpPr>
            <p:cNvPr id="42039" name="Rectangle 601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IE" sz="1600" i="1">
                  <a:latin typeface="Times New Roman" pitchFamily="-111" charset="0"/>
                </a:rPr>
                <a:t>e</a:t>
              </a:r>
              <a:endParaRPr lang="en-US" sz="1600" i="1">
                <a:latin typeface="Times New Roman" pitchFamily="-111" charset="0"/>
              </a:endParaRPr>
            </a:p>
          </p:txBody>
        </p:sp>
      </p:grpSp>
      <p:grpSp>
        <p:nvGrpSpPr>
          <p:cNvPr id="12" name="Group 604"/>
          <p:cNvGrpSpPr>
            <a:grpSpLocks/>
          </p:cNvGrpSpPr>
          <p:nvPr/>
        </p:nvGrpSpPr>
        <p:grpSpPr bwMode="auto">
          <a:xfrm>
            <a:off x="5876925" y="5849938"/>
            <a:ext cx="677863" cy="685800"/>
            <a:chOff x="3702" y="3685"/>
            <a:chExt cx="427" cy="432"/>
          </a:xfrm>
        </p:grpSpPr>
        <p:grpSp>
          <p:nvGrpSpPr>
            <p:cNvPr id="13" name="Group 592"/>
            <p:cNvGrpSpPr>
              <a:grpSpLocks/>
            </p:cNvGrpSpPr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42030" name="Rectangle 59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31" name="Rectangle 59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32" name="Rectangle 59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33" name="Rectangle 59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34" name="Rectangle 59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35" name="Rectangle 59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36" name="Rectangle 59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2037" name="Rectangle 60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GB" sz="900"/>
              </a:p>
            </p:txBody>
          </p:sp>
        </p:grpSp>
        <p:sp>
          <p:nvSpPr>
            <p:cNvPr id="42029" name="Rectangle 602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IE" sz="1600" i="1">
                  <a:latin typeface="Times New Roman" pitchFamily="-111" charset="0"/>
                </a:rPr>
                <a:t>e</a:t>
              </a:r>
              <a:endParaRPr lang="en-US" sz="1600" i="1">
                <a:latin typeface="Times New Roman" pitchFamily="-111" charset="0"/>
              </a:endParaRPr>
            </a:p>
          </p:txBody>
        </p:sp>
      </p:grpSp>
      <p:grpSp>
        <p:nvGrpSpPr>
          <p:cNvPr id="14" name="Group 633"/>
          <p:cNvGrpSpPr>
            <a:grpSpLocks/>
          </p:cNvGrpSpPr>
          <p:nvPr/>
        </p:nvGrpSpPr>
        <p:grpSpPr bwMode="auto">
          <a:xfrm>
            <a:off x="2478088" y="3805238"/>
            <a:ext cx="1136650" cy="1149350"/>
            <a:chOff x="1561" y="2397"/>
            <a:chExt cx="716" cy="724"/>
          </a:xfrm>
        </p:grpSpPr>
        <p:sp>
          <p:nvSpPr>
            <p:cNvPr id="42003" name="Rectangle 607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IE" sz="1600" i="1">
                  <a:latin typeface="Times New Roman" pitchFamily="-111" charset="0"/>
                </a:rPr>
                <a:t>e</a:t>
              </a:r>
              <a:endParaRPr lang="en-US" sz="1600" i="1">
                <a:latin typeface="Times New Roman" pitchFamily="-111" charset="0"/>
              </a:endParaRPr>
            </a:p>
          </p:txBody>
        </p:sp>
        <p:sp>
          <p:nvSpPr>
            <p:cNvPr id="42004" name="Rectangle 609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05" name="Rectangle 610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06" name="Rectangle 611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07" name="Rectangle 612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08" name="Rectangle 613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09" name="Rectangle 614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10" name="Rectangle 615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11" name="Rectangle 616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12" name="Rectangle 617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13" name="Rectangle 618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14" name="Rectangle 619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15" name="Rectangle 620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16" name="Rectangle 621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17" name="Rectangle 622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18" name="Rectangle 623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19" name="Rectangle 624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20" name="Rectangle 625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21" name="Rectangle 626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22" name="Rectangle 627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23" name="Rectangle 628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24" name="Rectangle 629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25" name="Rectangle 630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26" name="Rectangle 631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  <p:sp>
          <p:nvSpPr>
            <p:cNvPr id="42027" name="Rectangle 632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0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856" grpId="0"/>
      <p:bldP spid="27086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3600"/>
              <a:t>Strange Things Happen At The Edges! (cont…)</a:t>
            </a:r>
            <a:endParaRPr lang="en-US" sz="36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sz="2200" dirty="0"/>
              <a:t>There are a few approaches to dealing with missing edge pixels:</a:t>
            </a:r>
          </a:p>
          <a:p>
            <a:pPr lvl="1" eaLnBrk="1" hangingPunct="1"/>
            <a:r>
              <a:rPr lang="en-IE" sz="2200" dirty="0">
                <a:ea typeface="ＭＳ Ｐゴシック" pitchFamily="-111" charset="-128"/>
              </a:rPr>
              <a:t>Omit missing pixels</a:t>
            </a:r>
          </a:p>
          <a:p>
            <a:pPr lvl="2" eaLnBrk="1" hangingPunct="1"/>
            <a:r>
              <a:rPr lang="en-IE" sz="2200" dirty="0">
                <a:ea typeface="ＭＳ Ｐゴシック" pitchFamily="-111" charset="-128"/>
              </a:rPr>
              <a:t>Only works with some filters</a:t>
            </a:r>
          </a:p>
          <a:p>
            <a:pPr lvl="2" eaLnBrk="1" hangingPunct="1"/>
            <a:r>
              <a:rPr lang="en-IE" sz="2200" dirty="0">
                <a:ea typeface="ＭＳ Ｐゴシック" pitchFamily="-111" charset="-128"/>
              </a:rPr>
              <a:t>Can add extra code and slow down processing</a:t>
            </a:r>
          </a:p>
          <a:p>
            <a:pPr lvl="1" eaLnBrk="1" hangingPunct="1"/>
            <a:r>
              <a:rPr lang="en-IE" sz="2200" dirty="0">
                <a:ea typeface="ＭＳ Ｐゴシック" pitchFamily="-111" charset="-128"/>
              </a:rPr>
              <a:t>Pad the image </a:t>
            </a:r>
          </a:p>
          <a:p>
            <a:pPr lvl="2" eaLnBrk="1" hangingPunct="1"/>
            <a:r>
              <a:rPr lang="en-IE" sz="2200" dirty="0">
                <a:ea typeface="ＭＳ Ｐゴシック" pitchFamily="-111" charset="-128"/>
              </a:rPr>
              <a:t>Typically with either all white or all black pixels</a:t>
            </a:r>
          </a:p>
          <a:p>
            <a:pPr lvl="1" eaLnBrk="1" hangingPunct="1"/>
            <a:r>
              <a:rPr lang="en-IE" sz="2200" dirty="0">
                <a:ea typeface="ＭＳ Ｐゴシック" pitchFamily="-111" charset="-128"/>
              </a:rPr>
              <a:t>Replicate border pixels</a:t>
            </a:r>
          </a:p>
          <a:p>
            <a:pPr lvl="1" eaLnBrk="1" hangingPunct="1"/>
            <a:r>
              <a:rPr lang="en-IE" sz="2200" dirty="0">
                <a:ea typeface="ＭＳ Ｐゴシック" pitchFamily="-111" charset="-128"/>
              </a:rPr>
              <a:t>Truncate the image</a:t>
            </a:r>
          </a:p>
          <a:p>
            <a:pPr lvl="1" eaLnBrk="1" hangingPunct="1"/>
            <a:r>
              <a:rPr lang="en-IE" sz="2200" dirty="0">
                <a:ea typeface="ＭＳ Ｐゴシック" pitchFamily="-111" charset="-128"/>
              </a:rPr>
              <a:t>Allow pixels </a:t>
            </a:r>
            <a:r>
              <a:rPr lang="en-IE" sz="2200" i="1" dirty="0">
                <a:ea typeface="ＭＳ Ｐゴシック" pitchFamily="-111" charset="-128"/>
              </a:rPr>
              <a:t>wrap around</a:t>
            </a:r>
            <a:r>
              <a:rPr lang="en-IE" sz="2200" dirty="0">
                <a:ea typeface="ＭＳ Ｐゴシック" pitchFamily="-111" charset="-128"/>
              </a:rPr>
              <a:t> the image</a:t>
            </a:r>
          </a:p>
          <a:p>
            <a:pPr lvl="2" eaLnBrk="1" hangingPunct="1"/>
            <a:r>
              <a:rPr lang="en-IE" sz="2200" dirty="0">
                <a:ea typeface="ＭＳ Ｐゴシック" pitchFamily="-111" charset="-128"/>
              </a:rPr>
              <a:t>Can cause some strange image artefacts</a:t>
            </a:r>
            <a:endParaRPr lang="en-US" sz="2200" dirty="0">
              <a:ea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4A8-4F61-4DC2-8565-26C237DD8B80}" type="slidenum">
              <a:rPr lang="en-US"/>
              <a:pPr/>
              <a:t>67</a:t>
            </a:fld>
            <a:endParaRPr lang="en-US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65125" y="269875"/>
            <a:ext cx="8550275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6600"/>
                </a:solidFill>
              </a:rPr>
              <a:t>How does MATLAB do these?</a:t>
            </a:r>
          </a:p>
          <a:p>
            <a:r>
              <a:rPr lang="en-US" sz="2800" i="1" dirty="0"/>
              <a:t>g = </a:t>
            </a:r>
            <a:r>
              <a:rPr lang="en-US" sz="2800" i="1" dirty="0" err="1"/>
              <a:t>imfilter</a:t>
            </a:r>
            <a:r>
              <a:rPr lang="en-US" sz="2800" i="1" dirty="0"/>
              <a:t>(f , w , </a:t>
            </a:r>
            <a:r>
              <a:rPr lang="en-US" sz="2800" i="1" dirty="0" err="1"/>
              <a:t>filtering_mode</a:t>
            </a:r>
            <a:r>
              <a:rPr lang="en-US" sz="2800" i="1" dirty="0"/>
              <a:t>, </a:t>
            </a:r>
            <a:r>
              <a:rPr lang="en-US" sz="2800" i="1" dirty="0" err="1"/>
              <a:t>boundary_options</a:t>
            </a:r>
            <a:r>
              <a:rPr lang="en-US" sz="2800" i="1" dirty="0"/>
              <a:t>, </a:t>
            </a:r>
            <a:r>
              <a:rPr lang="en-US" sz="2800" i="1" dirty="0" err="1"/>
              <a:t>size_options</a:t>
            </a:r>
            <a:r>
              <a:rPr lang="en-US" sz="2800" i="1" dirty="0"/>
              <a:t>)</a:t>
            </a:r>
          </a:p>
          <a:p>
            <a:r>
              <a:rPr lang="en-US" sz="2800" dirty="0"/>
              <a:t>Where </a:t>
            </a:r>
            <a:r>
              <a:rPr lang="en-US" sz="2800" i="1" dirty="0"/>
              <a:t>f </a:t>
            </a:r>
            <a:r>
              <a:rPr lang="en-US" sz="2800" dirty="0"/>
              <a:t>is the input image, </a:t>
            </a:r>
            <a:r>
              <a:rPr lang="en-US" sz="2800" i="1" dirty="0"/>
              <a:t>w</a:t>
            </a:r>
            <a:r>
              <a:rPr lang="en-US" sz="2800" dirty="0"/>
              <a:t> is the filter mask, </a:t>
            </a:r>
            <a:r>
              <a:rPr lang="en-US" sz="2800" i="1" dirty="0"/>
              <a:t>g </a:t>
            </a:r>
            <a:r>
              <a:rPr lang="en-US" sz="2800" dirty="0"/>
              <a:t>is the filtered result, and the other parameters are summarized below.</a:t>
            </a:r>
          </a:p>
          <a:p>
            <a:r>
              <a:rPr lang="en-US" sz="2800" i="1" dirty="0"/>
              <a:t>&gt;&gt; f = [0 0 0 1 0 0 0 0];</a:t>
            </a:r>
          </a:p>
          <a:p>
            <a:r>
              <a:rPr lang="en-US" sz="2800" i="1" dirty="0"/>
              <a:t>&gt;&gt; w = [1 2 3 2 0]</a:t>
            </a:r>
          </a:p>
          <a:p>
            <a:r>
              <a:rPr lang="en-US" sz="2800" i="1" dirty="0"/>
              <a:t>&gt;&gt; g = </a:t>
            </a:r>
            <a:r>
              <a:rPr lang="en-US" sz="2800" i="1" dirty="0" err="1"/>
              <a:t>imfilter</a:t>
            </a:r>
            <a:r>
              <a:rPr lang="en-US" sz="2800" i="1" dirty="0"/>
              <a:t>(f , w , '</a:t>
            </a:r>
            <a:r>
              <a:rPr lang="en-US" sz="2800" i="1" dirty="0" err="1"/>
              <a:t>corr</a:t>
            </a:r>
            <a:r>
              <a:rPr lang="en-US" sz="2800" i="1" dirty="0"/>
              <a:t>', 0, 'full')</a:t>
            </a:r>
          </a:p>
          <a:p>
            <a:r>
              <a:rPr lang="en-US" sz="2800" i="1" dirty="0"/>
              <a:t>g = 0  0  0  0  2  3  2  1  0  0  0  0 </a:t>
            </a:r>
          </a:p>
          <a:p>
            <a:endParaRPr lang="en-US" sz="2800" i="1" dirty="0"/>
          </a:p>
          <a:p>
            <a:r>
              <a:rPr lang="en-US" sz="2800" i="1" dirty="0"/>
              <a:t>&gt;&gt; g = </a:t>
            </a:r>
            <a:r>
              <a:rPr lang="en-US" sz="2800" i="1" dirty="0" err="1"/>
              <a:t>imfilter</a:t>
            </a:r>
            <a:r>
              <a:rPr lang="en-US" sz="2800" i="1" dirty="0"/>
              <a:t>(f , w , '</a:t>
            </a:r>
            <a:r>
              <a:rPr lang="en-US" sz="2800" i="1" dirty="0" err="1"/>
              <a:t>corr</a:t>
            </a:r>
            <a:r>
              <a:rPr lang="en-US" sz="2800" i="1" dirty="0"/>
              <a:t>', 0, 'same')</a:t>
            </a:r>
          </a:p>
          <a:p>
            <a:r>
              <a:rPr lang="en-US" sz="2800" i="1" dirty="0"/>
              <a:t>g =  0  0  2  3  2  1  0  0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" y="5943600"/>
            <a:ext cx="4524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Write the convolution version.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BC97-1C32-4ACA-A577-9D872FF5CFE3}" type="slidenum">
              <a:rPr lang="en-US"/>
              <a:pPr/>
              <a:t>68</a:t>
            </a:fld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28600" y="112713"/>
          <a:ext cx="8534400" cy="652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11" r:id="rId2" imgW="4431613" imgH="3386191" progId="">
                  <p:embed/>
                </p:oleObj>
              </mc:Choice>
              <mc:Fallback>
                <p:oleObj name="CorelPhotoPaint.Image.11" r:id="rId2" imgW="4431613" imgH="3386191" progId="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2713"/>
                        <a:ext cx="8534400" cy="652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61867768"/>
              </p:ext>
            </p:extLst>
          </p:nvPr>
        </p:nvGraphicFramePr>
        <p:xfrm>
          <a:off x="457200" y="692696"/>
          <a:ext cx="8229600" cy="5071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29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Special domain methods includes:- </a:t>
            </a:r>
          </a:p>
          <a:p>
            <a:r>
              <a:rPr lang="en-US" dirty="0"/>
              <a:t>Point processing  </a:t>
            </a:r>
          </a:p>
          <a:p>
            <a:r>
              <a:rPr lang="en-US" dirty="0" err="1"/>
              <a:t>Neighbourhood</a:t>
            </a:r>
            <a:r>
              <a:rPr lang="en-US" dirty="0"/>
              <a:t> processing</a:t>
            </a:r>
          </a:p>
          <a:p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u="sng" dirty="0"/>
              <a:t>Point processing is of two types</a:t>
            </a:r>
          </a:p>
          <a:p>
            <a:pPr>
              <a:buAutoNum type="arabicParenR"/>
            </a:pPr>
            <a:r>
              <a:rPr lang="en-US" dirty="0"/>
              <a:t>Gray level transformation/point operation:- </a:t>
            </a:r>
          </a:p>
          <a:p>
            <a:r>
              <a:rPr lang="en-US" dirty="0"/>
              <a:t>      Image negative/Digital negative,</a:t>
            </a:r>
          </a:p>
          <a:p>
            <a:r>
              <a:rPr lang="en-US" dirty="0"/>
              <a:t>      Log transformations,</a:t>
            </a:r>
          </a:p>
          <a:p>
            <a:r>
              <a:rPr lang="en-US" dirty="0"/>
              <a:t>      Power law transformation.</a:t>
            </a:r>
          </a:p>
          <a:p>
            <a:pPr>
              <a:buAutoNum type="arabicParenR"/>
            </a:pPr>
            <a:endParaRPr lang="en-US" dirty="0"/>
          </a:p>
          <a:p>
            <a:pPr>
              <a:buNone/>
            </a:pPr>
            <a:r>
              <a:rPr lang="en-US" dirty="0"/>
              <a:t>2) Piecewise linear transformation.</a:t>
            </a:r>
          </a:p>
          <a:p>
            <a:r>
              <a:rPr lang="en-US" dirty="0"/>
              <a:t>      Contrast </a:t>
            </a:r>
            <a:r>
              <a:rPr lang="en-US" dirty="0" err="1"/>
              <a:t>Streching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Thresholding</a:t>
            </a:r>
            <a:endParaRPr lang="en-US" dirty="0"/>
          </a:p>
          <a:p>
            <a:r>
              <a:rPr lang="en-US" dirty="0"/>
              <a:t>      Bit plane Slicing(Bit Extraction)</a:t>
            </a:r>
          </a:p>
          <a:p>
            <a:r>
              <a:rPr lang="en-US" dirty="0"/>
              <a:t>      Gray level slicing(Intensity Slicing)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3587</Words>
  <Application>Microsoft Office PowerPoint</Application>
  <PresentationFormat>On-screen Show (4:3)</PresentationFormat>
  <Paragraphs>909</Paragraphs>
  <Slides>68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Image Analysis</vt:lpstr>
      <vt:lpstr>Image Enhancement Image Restoration </vt:lpstr>
      <vt:lpstr>What Is Image Enhancement?</vt:lpstr>
      <vt:lpstr>Image Enhancement Examples (cont…)</vt:lpstr>
      <vt:lpstr>Image Enhancement Examples (cont…)</vt:lpstr>
      <vt:lpstr>Spatial &amp; Frequency Domains</vt:lpstr>
      <vt:lpstr>PowerPoint Presentation</vt:lpstr>
      <vt:lpstr>Special domain</vt:lpstr>
      <vt:lpstr>Special domain</vt:lpstr>
      <vt:lpstr>A Note About Grey Levels</vt:lpstr>
      <vt:lpstr>Basic Spatial Domain Image Enhancement</vt:lpstr>
      <vt:lpstr>Point Processing</vt:lpstr>
      <vt:lpstr>Basic Grey Level Transformations</vt:lpstr>
      <vt:lpstr>Point Processing Example:  Negative Images</vt:lpstr>
      <vt:lpstr>Image Negatives (Negative Transformation)</vt:lpstr>
      <vt:lpstr>Logarithmic Transformations</vt:lpstr>
      <vt:lpstr>Logarithmic Transformations (cont…)</vt:lpstr>
      <vt:lpstr>Log Transformations function</vt:lpstr>
      <vt:lpstr>Piecewise Linear Transformation Functions</vt:lpstr>
      <vt:lpstr>PowerPoint Presentation</vt:lpstr>
      <vt:lpstr>Histogram?</vt:lpstr>
      <vt:lpstr>Image Histogram</vt:lpstr>
      <vt:lpstr>PowerPoint Presentation</vt:lpstr>
      <vt:lpstr>Histogram of the image:</vt:lpstr>
      <vt:lpstr>Histogram of the image:</vt:lpstr>
      <vt:lpstr>PowerPoint Presentation</vt:lpstr>
      <vt:lpstr>PowerPoint Presentation</vt:lpstr>
      <vt:lpstr>PowerPoint Presentation</vt:lpstr>
      <vt:lpstr>PowerPoint Presentation</vt:lpstr>
      <vt:lpstr>Histogram of the image:</vt:lpstr>
      <vt:lpstr>Histogram in MATLAB</vt:lpstr>
      <vt:lpstr>Other ways to display Histograms</vt:lpstr>
      <vt:lpstr>Other ways to display Histograms</vt:lpstr>
      <vt:lpstr>Histogram equalization of the image:</vt:lpstr>
      <vt:lpstr>Histogram equalization of the image:</vt:lpstr>
      <vt:lpstr>PowerPoint Presentation</vt:lpstr>
      <vt:lpstr>Linear Shift Invariant System</vt:lpstr>
      <vt:lpstr>Linear Shift Invariant System</vt:lpstr>
      <vt:lpstr>Linear Shift Invariant System</vt:lpstr>
      <vt:lpstr>Ideal Lens as LSIS</vt:lpstr>
      <vt:lpstr>Convolution</vt:lpstr>
      <vt:lpstr>Convolution</vt:lpstr>
      <vt:lpstr>Convolution</vt:lpstr>
      <vt:lpstr>Convolution</vt:lpstr>
      <vt:lpstr>Convolution</vt:lpstr>
      <vt:lpstr>Convolution</vt:lpstr>
      <vt:lpstr>Convolution: Example</vt:lpstr>
      <vt:lpstr>Convolution is LSIS</vt:lpstr>
      <vt:lpstr>Convolution is LSIS</vt:lpstr>
      <vt:lpstr>Can we find h?</vt:lpstr>
      <vt:lpstr>Unit Impulse Function</vt:lpstr>
      <vt:lpstr> Impulse Response</vt:lpstr>
      <vt:lpstr> Impulse Response of Human Eye</vt:lpstr>
      <vt:lpstr>Convolution: Properties</vt:lpstr>
      <vt:lpstr>2D Convolution</vt:lpstr>
      <vt:lpstr>PowerPoint Presentation</vt:lpstr>
      <vt:lpstr>The Spatial Filtering Process: Correlation</vt:lpstr>
      <vt:lpstr>Spatial Filtering: Equation Form</vt:lpstr>
      <vt:lpstr>PowerPoint Presentation</vt:lpstr>
      <vt:lpstr>PowerPoint Presentation</vt:lpstr>
      <vt:lpstr>PowerPoint Presentation</vt:lpstr>
      <vt:lpstr>Convolution with Discrete Images</vt:lpstr>
      <vt:lpstr>PowerPoint Presentation</vt:lpstr>
      <vt:lpstr>PowerPoint Presentation</vt:lpstr>
      <vt:lpstr>Strange Things Happen At The Edges!</vt:lpstr>
      <vt:lpstr>Strange Things Happen At The Edges! (cont…)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Testing</dc:creator>
  <cp:lastModifiedBy>Kushalpreet Kaur</cp:lastModifiedBy>
  <cp:revision>40</cp:revision>
  <dcterms:created xsi:type="dcterms:W3CDTF">2006-08-16T00:00:00Z</dcterms:created>
  <dcterms:modified xsi:type="dcterms:W3CDTF">2023-12-17T03:24:15Z</dcterms:modified>
</cp:coreProperties>
</file>