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D43B8-7CC5-4C72-B0F8-210CA37252C1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1548B-016B-4AC5-A658-A686AC7A89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303213"/>
            <a:ext cx="4872037" cy="3656012"/>
          </a:xfrm>
          <a:ln/>
        </p:spPr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503169" y="4315918"/>
            <a:ext cx="5854769" cy="4059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14437"/>
            <a:endParaRPr lang="en-US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937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805120" y="87855"/>
            <a:ext cx="6338880" cy="3715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lIns="91018" tIns="45511" rIns="91018" bIns="45511">
            <a:spAutoFit/>
          </a:bodyPr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lIns="91018" tIns="45511" rIns="91018" bIns="45511" anchor="ctr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4911E1B-67C3-4CA9-B1DC-0102226776E6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D7340-8D78-4221-A2D7-AF8CD1359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2805120" y="87855"/>
            <a:ext cx="6338880" cy="3715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lIns="91018" tIns="45511" rIns="91018" bIns="45511">
            <a:spAutoFit/>
          </a:bodyPr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81"/>
            <a:ext cx="2057400" cy="5851525"/>
          </a:xfrm>
          <a:prstGeom prst="rect">
            <a:avLst/>
          </a:prstGeom>
        </p:spPr>
        <p:txBody>
          <a:bodyPr vert="eaVert" lIns="91018" tIns="45511" rIns="91018" bIns="4551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81"/>
            <a:ext cx="6019800" cy="5851525"/>
          </a:xfrm>
          <a:prstGeom prst="rect">
            <a:avLst/>
          </a:prstGeom>
        </p:spPr>
        <p:txBody>
          <a:bodyPr vert="eaVert" lIns="91018" tIns="45511" rIns="91018" bIns="4551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C6F3B94-4A12-4598-9331-BF2BD7FE7F3F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3DFC9-DD92-4BC6-AD71-1C258EA93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  <a:prstGeom prst="rect">
            <a:avLst/>
          </a:prstGeom>
        </p:spPr>
        <p:txBody>
          <a:bodyPr lIns="91018" tIns="45511" rIns="91018" bIns="4551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2"/>
            <a:ext cx="6400800" cy="1752600"/>
          </a:xfrm>
          <a:prstGeom prst="rect">
            <a:avLst/>
          </a:prstGeom>
        </p:spPr>
        <p:txBody>
          <a:bodyPr lIns="91018" tIns="45511" rIns="91018" bIns="4551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5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0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5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0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5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1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6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1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>
              <a:defRPr/>
            </a:lvl1pPr>
          </a:lstStyle>
          <a:p>
            <a:pPr>
              <a:defRPr/>
            </a:pPr>
            <a:fld id="{80A5EB32-630B-4A72-B8FC-9253A652C7C2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6684C-CF59-4092-A63E-3E1A6C6BB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2805120" y="87855"/>
            <a:ext cx="6338880" cy="3715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lIns="91018" tIns="45511" rIns="91018" bIns="45511">
            <a:spAutoFit/>
          </a:bodyPr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5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lIns="91018" tIns="45511" rIns="91018" bIns="45511"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1"/>
            <a:ext cx="8001000" cy="4495800"/>
          </a:xfrm>
          <a:prstGeom prst="rect">
            <a:avLst/>
          </a:prstGeom>
          <a:noFill/>
        </p:spPr>
        <p:txBody>
          <a:bodyPr lIns="91018" tIns="45511" rIns="91018" bIns="45511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2805163" y="87855"/>
            <a:ext cx="6274237" cy="3715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 lIns="91018" tIns="45511" rIns="91018" bIns="45511">
            <a:spAutoFit/>
          </a:bodyPr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Department of Computer and Communication Engineering (CCE)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2" y="1447800"/>
            <a:ext cx="8229600" cy="4800600"/>
          </a:xfrm>
          <a:prstGeom prst="rect">
            <a:avLst/>
          </a:prstGeom>
        </p:spPr>
        <p:txBody>
          <a:bodyPr lIns="91018" tIns="45511" rIns="91018" bIns="45511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lIns="91018" tIns="45511" rIns="91018" bIns="45511"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805120" y="87855"/>
            <a:ext cx="6338880" cy="3715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lIns="91018" tIns="45511" rIns="91018" bIns="45511">
            <a:spAutoFit/>
          </a:bodyPr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 lIns="91018" tIns="45511" rIns="91018" bIns="45511"/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3" y="1371600"/>
            <a:ext cx="2590800" cy="4724400"/>
          </a:xfrm>
          <a:prstGeom prst="rect">
            <a:avLst/>
          </a:prstGeom>
        </p:spPr>
        <p:txBody>
          <a:bodyPr lIns="91018" tIns="45511" rIns="91018" bIns="45511">
            <a:normAutofit/>
          </a:bodyPr>
          <a:lstStyle>
            <a:lvl1pPr marL="136546" indent="-136546">
              <a:defRPr sz="2000"/>
            </a:lvl1pPr>
            <a:lvl2pPr marL="318618" indent="-182065">
              <a:buFont typeface="Wingdings" pitchFamily="2" charset="2"/>
              <a:buChar char="§"/>
              <a:defRPr sz="1800"/>
            </a:lvl2pPr>
            <a:lvl3pPr marL="500684" indent="-182065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5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38A789C-4D95-4032-8DF5-31687D8CEB39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6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170A8-299A-4D31-88A5-BD22A12D2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009622" y="13"/>
            <a:ext cx="6097227" cy="35352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1018" tIns="45511" rIns="91018" bIns="45511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3"/>
            <a:ext cx="8305800" cy="4876800"/>
          </a:xfrm>
          <a:prstGeom prst="rect">
            <a:avLst/>
          </a:prstGeom>
        </p:spPr>
        <p:txBody>
          <a:bodyPr lIns="91018" tIns="45511" rIns="91018" bIns="45511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lIns="91018" tIns="45511" rIns="91018" bIns="45511"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D6EA499-3328-4359-A346-6A227ADE1C1C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253A7-70DC-4601-9139-704A3023D0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lIns="91018" tIns="45511" rIns="91018" bIns="45511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4" y="273093"/>
            <a:ext cx="5111750" cy="5853113"/>
          </a:xfrm>
          <a:prstGeom prst="rect">
            <a:avLst/>
          </a:prstGeom>
        </p:spPr>
        <p:txBody>
          <a:bodyPr lIns="91018" tIns="45511" rIns="91018" bIns="4551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  <a:prstGeom prst="rect">
            <a:avLst/>
          </a:prstGeom>
        </p:spPr>
        <p:txBody>
          <a:bodyPr lIns="91018" tIns="45511" rIns="91018" bIns="45511"/>
          <a:lstStyle>
            <a:lvl1pPr marL="0" indent="0">
              <a:buNone/>
              <a:defRPr sz="1400"/>
            </a:lvl1pPr>
            <a:lvl2pPr marL="455164" indent="0">
              <a:buNone/>
              <a:defRPr sz="1200"/>
            </a:lvl2pPr>
            <a:lvl3pPr marL="910333" indent="0">
              <a:buNone/>
              <a:defRPr sz="1000"/>
            </a:lvl3pPr>
            <a:lvl4pPr marL="1365502" indent="0">
              <a:buNone/>
              <a:defRPr sz="900"/>
            </a:lvl4pPr>
            <a:lvl5pPr marL="1820665" indent="0">
              <a:buNone/>
              <a:defRPr sz="900"/>
            </a:lvl5pPr>
            <a:lvl6pPr marL="2275835" indent="0">
              <a:buNone/>
              <a:defRPr sz="900"/>
            </a:lvl6pPr>
            <a:lvl7pPr marL="2731001" indent="0">
              <a:buNone/>
              <a:defRPr sz="900"/>
            </a:lvl7pPr>
            <a:lvl8pPr marL="3186156" indent="0">
              <a:buNone/>
              <a:defRPr sz="900"/>
            </a:lvl8pPr>
            <a:lvl9pPr marL="364132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31FF7EB-30AB-4C01-AF8D-395D96DA26FE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92932-2C72-4515-B968-6F983D6C43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805120" y="87855"/>
            <a:ext cx="6338880" cy="3715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lIns="91018" tIns="45511" rIns="91018" bIns="45511">
            <a:spAutoFit/>
          </a:bodyPr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lIns="91018" tIns="45511" rIns="91018" bIns="45511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018" tIns="45511" rIns="91018" bIns="45511"/>
          <a:lstStyle>
            <a:lvl1pPr marL="0" indent="0">
              <a:buNone/>
              <a:defRPr sz="3200"/>
            </a:lvl1pPr>
            <a:lvl2pPr marL="455164" indent="0">
              <a:buNone/>
              <a:defRPr sz="2800"/>
            </a:lvl2pPr>
            <a:lvl3pPr marL="910333" indent="0">
              <a:buNone/>
              <a:defRPr sz="2400"/>
            </a:lvl3pPr>
            <a:lvl4pPr marL="1365502" indent="0">
              <a:buNone/>
              <a:defRPr sz="2000"/>
            </a:lvl4pPr>
            <a:lvl5pPr marL="1820665" indent="0">
              <a:buNone/>
              <a:defRPr sz="2000"/>
            </a:lvl5pPr>
            <a:lvl6pPr marL="2275835" indent="0">
              <a:buNone/>
              <a:defRPr sz="2000"/>
            </a:lvl6pPr>
            <a:lvl7pPr marL="2731001" indent="0">
              <a:buNone/>
              <a:defRPr sz="2000"/>
            </a:lvl7pPr>
            <a:lvl8pPr marL="3186156" indent="0">
              <a:buNone/>
              <a:defRPr sz="2000"/>
            </a:lvl8pPr>
            <a:lvl9pPr marL="3641329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018" tIns="45511" rIns="91018" bIns="45511"/>
          <a:lstStyle>
            <a:lvl1pPr marL="0" indent="0">
              <a:buNone/>
              <a:defRPr sz="1400"/>
            </a:lvl1pPr>
            <a:lvl2pPr marL="455164" indent="0">
              <a:buNone/>
              <a:defRPr sz="1200"/>
            </a:lvl2pPr>
            <a:lvl3pPr marL="910333" indent="0">
              <a:buNone/>
              <a:defRPr sz="1000"/>
            </a:lvl3pPr>
            <a:lvl4pPr marL="1365502" indent="0">
              <a:buNone/>
              <a:defRPr sz="900"/>
            </a:lvl4pPr>
            <a:lvl5pPr marL="1820665" indent="0">
              <a:buNone/>
              <a:defRPr sz="900"/>
            </a:lvl5pPr>
            <a:lvl6pPr marL="2275835" indent="0">
              <a:buNone/>
              <a:defRPr sz="900"/>
            </a:lvl6pPr>
            <a:lvl7pPr marL="2731001" indent="0">
              <a:buNone/>
              <a:defRPr sz="900"/>
            </a:lvl7pPr>
            <a:lvl8pPr marL="3186156" indent="0">
              <a:buNone/>
              <a:defRPr sz="900"/>
            </a:lvl8pPr>
            <a:lvl9pPr marL="364132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C61AA74-953D-4225-99F1-A54E4C13D4D3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577F2-160F-4858-BC53-7CA2CF4083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4" y="1371600"/>
            <a:ext cx="8229600" cy="685800"/>
          </a:xfrm>
          <a:prstGeom prst="rect">
            <a:avLst/>
          </a:prstGeom>
        </p:spPr>
        <p:txBody>
          <a:bodyPr lIns="91018" tIns="45511" rIns="91018" bIns="4551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4" y="2209800"/>
            <a:ext cx="8229600" cy="4267200"/>
          </a:xfrm>
          <a:prstGeom prst="rect">
            <a:avLst/>
          </a:prstGeom>
        </p:spPr>
        <p:txBody>
          <a:bodyPr vert="eaVert" lIns="91018" tIns="45511" rIns="91018" bIns="4551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1BF4C39-0986-48C3-9871-6E161BB0E4D2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3DD5A-D534-4A2C-9EC1-A0311EADF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9920" y="6492202"/>
            <a:ext cx="2134080" cy="365798"/>
          </a:xfrm>
          <a:prstGeom prst="rect">
            <a:avLst/>
          </a:prstGeom>
        </p:spPr>
        <p:txBody>
          <a:bodyPr vert="horz" lIns="91018" tIns="45511" rIns="91018" bIns="45511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9C2E2B9-E532-439F-BDDD-7FE6380B3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7" name="TextBox 9"/>
          <p:cNvSpPr txBox="1">
            <a:spLocks noChangeArrowheads="1"/>
          </p:cNvSpPr>
          <p:nvPr/>
        </p:nvSpPr>
        <p:spPr bwMode="auto">
          <a:xfrm>
            <a:off x="0" y="6457638"/>
            <a:ext cx="9144000" cy="40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18" tIns="45511" rIns="91018" bIns="45511">
            <a:spAutoFit/>
          </a:bodyPr>
          <a:lstStyle/>
          <a:p>
            <a:pPr algn="ctr">
              <a:defRPr/>
            </a:pPr>
            <a:r>
              <a:rPr lang="en-US" sz="2000" b="1" dirty="0">
                <a:latin typeface="Calibri" pitchFamily="34" charset="0"/>
              </a:rPr>
              <a:t>University Institute of Engineering (UIE)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1473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4" descr="https://encrypted-tbn3.gstatic.com/images?q=tbn:ANd9GcTyg3Gq4WoxkxO75aZWNEjYFvavmMfWdiMvs57jpDF8YRR3yCybqQ">
            <a:hlinkClick r:id="rId13"/>
          </p:cNvPr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52640" y="152656"/>
            <a:ext cx="767520" cy="121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5pPr>
      <a:lvl6pPr marL="455164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6pPr>
      <a:lvl7pPr marL="910333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7pPr>
      <a:lvl8pPr marL="1365502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8pPr>
      <a:lvl9pPr marL="1820665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9pPr>
    </p:titleStyle>
    <p:bodyStyle>
      <a:lvl1pPr marL="341235" indent="-34123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38385" indent="-283891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6977" indent="-22653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2898" indent="-22653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7416" indent="-22653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3415" indent="-227581" algn="l" defTabSz="910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58582" indent="-227581" algn="l" defTabSz="910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3747" indent="-227581" algn="l" defTabSz="910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68918" indent="-227581" algn="l" defTabSz="910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164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333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502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0665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5835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001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156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1329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371600"/>
            <a:ext cx="7771680" cy="2053656"/>
          </a:xfrm>
        </p:spPr>
        <p:txBody>
          <a:bodyPr lIns="17914" tIns="46585" rIns="17914" bIns="46585"/>
          <a:lstStyle/>
          <a:p>
            <a:pPr eaLnBrk="1" hangingPunct="1">
              <a:lnSpc>
                <a:spcPct val="80000"/>
              </a:lnSpc>
              <a:defRPr/>
            </a:pPr>
            <a:r>
              <a:rPr lang="en-GB" sz="4000" dirty="0" smtClean="0">
                <a:solidFill>
                  <a:srgbClr val="0000CC"/>
                </a:solidFill>
              </a:rPr>
              <a:t>Information Retrieval</a:t>
            </a:r>
            <a:br>
              <a:rPr lang="en-GB" sz="4000" dirty="0" smtClean="0">
                <a:solidFill>
                  <a:srgbClr val="0000CC"/>
                </a:solidFill>
              </a:rPr>
            </a:br>
            <a:r>
              <a:rPr lang="en-GB" sz="4000" dirty="0" smtClean="0">
                <a:solidFill>
                  <a:srgbClr val="0000CC"/>
                </a:solidFill>
              </a:rPr>
              <a:t/>
            </a:r>
            <a:br>
              <a:rPr lang="en-GB" sz="4000" dirty="0" smtClean="0">
                <a:solidFill>
                  <a:srgbClr val="0000CC"/>
                </a:solidFill>
              </a:rPr>
            </a:br>
            <a:endParaRPr lang="en-GB" sz="4900" dirty="0" smtClean="0">
              <a:solidFill>
                <a:srgbClr val="0000CC"/>
              </a:solidFill>
            </a:endParaRPr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1395360" y="3361313"/>
            <a:ext cx="6397920" cy="175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7914" tIns="46585" rIns="17914" bIns="46585" anchor="ctr"/>
          <a:lstStyle/>
          <a:p>
            <a:pPr algn="ctr" defTabSz="910347">
              <a:tabLst>
                <a:tab pos="658028" algn="l"/>
                <a:tab pos="1516772" algn="l"/>
                <a:tab pos="2376935" algn="l"/>
                <a:tab pos="3237103" algn="l"/>
                <a:tab pos="4097272" algn="l"/>
                <a:tab pos="4957442" algn="l"/>
                <a:tab pos="5817610" algn="l"/>
              </a:tabLst>
            </a:pPr>
            <a:r>
              <a:rPr lang="en-US" sz="2800" b="1" dirty="0" smtClean="0"/>
              <a:t>Subject Code: </a:t>
            </a:r>
            <a:r>
              <a:rPr lang="en-US" sz="2800" b="1" dirty="0" smtClean="0"/>
              <a:t>23CST-618</a:t>
            </a:r>
            <a:endParaRPr lang="en-US" sz="2800" b="1" dirty="0" smtClean="0"/>
          </a:p>
          <a:p>
            <a:pPr algn="ctr" defTabSz="910347">
              <a:tabLst>
                <a:tab pos="658028" algn="l"/>
                <a:tab pos="1516772" algn="l"/>
                <a:tab pos="2376935" algn="l"/>
                <a:tab pos="3237103" algn="l"/>
                <a:tab pos="4097272" algn="l"/>
                <a:tab pos="4957442" algn="l"/>
                <a:tab pos="5817610" algn="l"/>
              </a:tabLst>
            </a:pPr>
            <a:endParaRPr lang="en-US" sz="2800" b="1" dirty="0" smtClean="0"/>
          </a:p>
          <a:p>
            <a:pPr algn="ctr" defTabSz="910347">
              <a:tabLst>
                <a:tab pos="658028" algn="l"/>
                <a:tab pos="1516772" algn="l"/>
                <a:tab pos="2376935" algn="l"/>
                <a:tab pos="3237103" algn="l"/>
                <a:tab pos="4097272" algn="l"/>
                <a:tab pos="4957442" algn="l"/>
                <a:tab pos="5817610" algn="l"/>
              </a:tabLst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Prepared by: DR. </a:t>
            </a:r>
            <a:r>
              <a:rPr lang="en-US" sz="2800" b="1" dirty="0" err="1" smtClean="0">
                <a:latin typeface="Calibri" pitchFamily="34" charset="0"/>
                <a:cs typeface="Calibri" pitchFamily="34" charset="0"/>
              </a:rPr>
              <a:t>Manjit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 Singh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924800" cy="609600"/>
          </a:xfrm>
        </p:spPr>
        <p:txBody>
          <a:bodyPr/>
          <a:lstStyle/>
          <a:p>
            <a:r>
              <a:rPr lang="en-US" dirty="0" smtClean="0"/>
              <a:t>Course Objectives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1524000"/>
            <a:ext cx="6934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Demonstrate genesis and diversity of information retrieval situations for text and hyper media</a:t>
            </a:r>
            <a:r>
              <a:rPr lang="en-US" sz="20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Describe hands-on experience store, and retrieve information from www using semantic approaches</a:t>
            </a:r>
            <a:r>
              <a:rPr lang="en-US" sz="20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Demonstrate the usage of different data/file structures in building computational search engines</a:t>
            </a:r>
            <a:r>
              <a:rPr lang="en-US" sz="20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Analyze the performance of information retrieval using advanced techniques such as classification, clustering, and filtering over multimedia</a:t>
            </a:r>
            <a:r>
              <a:rPr lang="en-US" sz="20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Analyze ranked retrieval of a very large number of documents with hyperlinks between </a:t>
            </a:r>
            <a:r>
              <a:rPr lang="en-US" sz="2000" dirty="0" smtClean="0"/>
              <a:t>them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Demonstrate </a:t>
            </a:r>
            <a:r>
              <a:rPr lang="en-US" sz="2000" dirty="0" smtClean="0"/>
              <a:t>Information </a:t>
            </a:r>
            <a:r>
              <a:rPr lang="en-US" sz="2000" dirty="0" smtClean="0"/>
              <a:t>visualization technologies like Cognition and perception in the Internet or Web search engine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14400" y="0"/>
            <a:ext cx="795652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Binary Independence Model (BIM)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47266" y="1428736"/>
            <a:ext cx="8011013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708412" y="-33338"/>
            <a:ext cx="857738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918704" y="1428736"/>
            <a:ext cx="801101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Traditionally used with the PRP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Assumptions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‘Binary’ (equivalent to Boolean): documents and queries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     represented as binary term incidence vectors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E.g., document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represented by vector x = (x</a:t>
            </a:r>
            <a:r>
              <a:rPr lang="en-US" sz="2200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, . . . ,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x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), where</a:t>
            </a:r>
          </a:p>
          <a:p>
            <a:pPr lvl="1">
              <a:buClr>
                <a:srgbClr val="336699"/>
              </a:buClr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  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x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= 1 if term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t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occurs in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x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= 0 otherwise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Different documents may have the same vector representation </a:t>
            </a: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‘Independence’: no association between terms (not true, but    </a:t>
            </a:r>
          </a:p>
          <a:p>
            <a:pPr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  practically works - ‘naive’ assumption of Naive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Bayes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models)</a:t>
            </a:r>
            <a:endParaRPr lang="en-US" b="1" dirty="0" smtClean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665950" y="3312000"/>
          <a:ext cx="176550" cy="139700"/>
        </p:xfrm>
        <a:graphic>
          <a:graphicData uri="http://schemas.openxmlformats.org/presentationml/2006/ole">
            <p:oleObj spid="_x0000_s1026" name="Vergelijking" r:id="rId3" imgW="190440" imgH="13968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90600" y="0"/>
            <a:ext cx="7666009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Binary Independence Model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04698" y="1428736"/>
            <a:ext cx="8053581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703854" y="-33338"/>
            <a:ext cx="862296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57098" y="1581136"/>
            <a:ext cx="8053581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To make a probabilistic retrieval strategy precise, need to estimate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how terms in documents contribute to relevance  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Find measurable statistics (term frequency, document frequency, document length) that affect judgments about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Combine these statistics to estimate the probability of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relevance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Order documents by decreasing estimated probability of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R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|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Assume that the relevance of each document is independent of the relevance of other documents (not true, in practice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allows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duplicate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results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  <a:endParaRPr lang="en-US" dirty="0" smtClean="0">
              <a:solidFill>
                <a:schemeClr val="tx1"/>
              </a:solidFill>
              <a:latin typeface="+mj-lt"/>
              <a:cs typeface="Times New Roman" pitchFamily="1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90600" y="0"/>
            <a:ext cx="7666009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Binary Independence Model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04698" y="1428736"/>
            <a:ext cx="8053581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703854" y="-33338"/>
            <a:ext cx="862296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57098" y="1581136"/>
            <a:ext cx="8053581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  is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modelled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using term incidence vectors as 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             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            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       : probability that if a relevant or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document is retrieved, then that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document’s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representation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endParaRPr lang="de-DE" i="1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Statistics about the actual document collection are used to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estimate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probabilities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  <a:cs typeface="Times New Roman" pitchFamily="16" charset="0"/>
            </a:endParaRPr>
          </a:p>
        </p:txBody>
      </p:sp>
      <p:pic>
        <p:nvPicPr>
          <p:cNvPr id="7" name="Picture 6" descr="11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635" y="2357430"/>
            <a:ext cx="5029498" cy="1512000"/>
          </a:xfrm>
          <a:prstGeom prst="rect">
            <a:avLst/>
          </a:prstGeom>
        </p:spPr>
      </p:pic>
      <p:pic>
        <p:nvPicPr>
          <p:cNvPr id="8" name="Picture 7" descr="111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48" y="1643050"/>
            <a:ext cx="991859" cy="324000"/>
          </a:xfrm>
          <a:prstGeom prst="rect">
            <a:avLst/>
          </a:prstGeom>
        </p:spPr>
      </p:pic>
      <p:pic>
        <p:nvPicPr>
          <p:cNvPr id="9" name="Picture 8" descr="1115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688" y="1676240"/>
            <a:ext cx="916021" cy="324000"/>
          </a:xfrm>
          <a:prstGeom prst="rect">
            <a:avLst/>
          </a:prstGeom>
        </p:spPr>
      </p:pic>
      <p:pic>
        <p:nvPicPr>
          <p:cNvPr id="10" name="Picture 9" descr="1114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346" y="4176000"/>
            <a:ext cx="1526704" cy="360000"/>
          </a:xfrm>
          <a:prstGeom prst="rect">
            <a:avLst/>
          </a:prstGeom>
        </p:spPr>
      </p:pic>
      <p:pic>
        <p:nvPicPr>
          <p:cNvPr id="11" name="Picture 10" descr="11148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4108" y="4176000"/>
            <a:ext cx="1453447" cy="360000"/>
          </a:xfrm>
          <a:prstGeom prst="rect">
            <a:avLst/>
          </a:prstGeom>
        </p:spPr>
      </p:pic>
      <p:pic>
        <p:nvPicPr>
          <p:cNvPr id="12" name="Picture 11" descr="11149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4576" y="4926388"/>
            <a:ext cx="232207" cy="36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14400" y="0"/>
            <a:ext cx="7742209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Binary Independence Model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24646" y="1428736"/>
            <a:ext cx="8133633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695282" y="-33338"/>
            <a:ext cx="870867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77046" y="1428736"/>
            <a:ext cx="8133633" cy="55816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      is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modelled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using term incidence vectors as 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                    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                  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prior probability of retrieving a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relevant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q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Estimate                      and                     from percentage of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relevant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collection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Since a document is either relevant or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to a query,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must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have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  <a:endParaRPr lang="en-US" dirty="0" smtClean="0">
              <a:solidFill>
                <a:schemeClr val="tx1"/>
              </a:solidFill>
              <a:latin typeface="+mj-lt"/>
              <a:cs typeface="Times New Roman" pitchFamily="16" charset="0"/>
            </a:endParaRPr>
          </a:p>
        </p:txBody>
      </p:sp>
      <p:pic>
        <p:nvPicPr>
          <p:cNvPr id="7" name="Picture 6" descr="11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641" y="1857364"/>
            <a:ext cx="5079491" cy="1512000"/>
          </a:xfrm>
          <a:prstGeom prst="rect">
            <a:avLst/>
          </a:prstGeom>
        </p:spPr>
      </p:pic>
      <p:pic>
        <p:nvPicPr>
          <p:cNvPr id="8" name="Picture 7" descr="111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528" y="6033396"/>
            <a:ext cx="3924143" cy="396000"/>
          </a:xfrm>
          <a:prstGeom prst="rect">
            <a:avLst/>
          </a:prstGeom>
        </p:spPr>
      </p:pic>
      <p:pic>
        <p:nvPicPr>
          <p:cNvPr id="9" name="Picture 8" descr="1114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55" y="1494000"/>
            <a:ext cx="1001718" cy="324000"/>
          </a:xfrm>
          <a:prstGeom prst="rect">
            <a:avLst/>
          </a:prstGeom>
        </p:spPr>
      </p:pic>
      <p:pic>
        <p:nvPicPr>
          <p:cNvPr id="10" name="Picture 9" descr="1115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7334" y="1500174"/>
            <a:ext cx="925127" cy="324000"/>
          </a:xfrm>
          <a:prstGeom prst="rect">
            <a:avLst/>
          </a:prstGeom>
        </p:spPr>
      </p:pic>
      <p:pic>
        <p:nvPicPr>
          <p:cNvPr id="11" name="Picture 10" descr="1115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7085" y="3676504"/>
            <a:ext cx="1264651" cy="324000"/>
          </a:xfrm>
          <a:prstGeom prst="rect">
            <a:avLst/>
          </a:prstGeom>
        </p:spPr>
      </p:pic>
      <p:pic>
        <p:nvPicPr>
          <p:cNvPr id="12" name="Picture 11" descr="1115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0093" y="4429132"/>
            <a:ext cx="1264651" cy="324000"/>
          </a:xfrm>
          <a:prstGeom prst="rect">
            <a:avLst/>
          </a:prstGeom>
        </p:spPr>
      </p:pic>
      <p:pic>
        <p:nvPicPr>
          <p:cNvPr id="13" name="Picture 12" descr="1115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7456" y="3712504"/>
            <a:ext cx="1159864" cy="288000"/>
          </a:xfrm>
          <a:prstGeom prst="rect">
            <a:avLst/>
          </a:prstGeom>
        </p:spPr>
      </p:pic>
      <p:pic>
        <p:nvPicPr>
          <p:cNvPr id="14" name="Picture 13" descr="11150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2268" y="4426884"/>
            <a:ext cx="1159864" cy="28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14400"/>
            <a:ext cx="7696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sz="2000" b="1" dirty="0" smtClean="0"/>
              <a:t>Text Books / Reference </a:t>
            </a:r>
            <a:r>
              <a:rPr lang="en-US" sz="2000" b="1" dirty="0" smtClean="0"/>
              <a:t>Books</a:t>
            </a:r>
          </a:p>
          <a:p>
            <a:pPr algn="ctr"/>
            <a:r>
              <a:rPr lang="en-US" sz="2000" b="1" dirty="0" smtClean="0"/>
              <a:t> </a:t>
            </a:r>
          </a:p>
          <a:p>
            <a:pPr algn="just"/>
            <a:r>
              <a:rPr lang="en-US" sz="2000" dirty="0" smtClean="0"/>
              <a:t>T1 </a:t>
            </a:r>
            <a:r>
              <a:rPr lang="en-US" sz="2000" dirty="0" smtClean="0"/>
              <a:t>David A. Grossman, </a:t>
            </a:r>
            <a:r>
              <a:rPr lang="en-US" sz="2000" dirty="0" err="1" smtClean="0"/>
              <a:t>OphirFrieder</a:t>
            </a:r>
            <a:r>
              <a:rPr lang="en-US" sz="2000" dirty="0" smtClean="0"/>
              <a:t>, Information Retrieval – Algorithms and Heuristics, Springer, 2nd Edition( Distributed by Universal Press), </a:t>
            </a:r>
            <a:r>
              <a:rPr lang="en-US" sz="2000" dirty="0" smtClean="0"/>
              <a:t>2004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 </a:t>
            </a:r>
            <a:r>
              <a:rPr lang="en-US" sz="2000" dirty="0" smtClean="0"/>
              <a:t>REFERENCE BOOKS: R1 Gerald J Kowalski, Mark T </a:t>
            </a:r>
            <a:r>
              <a:rPr lang="en-US" sz="2000" dirty="0" err="1" smtClean="0"/>
              <a:t>Maybury</a:t>
            </a:r>
            <a:r>
              <a:rPr lang="en-US" sz="2000" dirty="0" smtClean="0"/>
              <a:t> Information Storage and Retrieval Systems: Theory and Implementation, Springer, </a:t>
            </a:r>
            <a:r>
              <a:rPr lang="en-US" sz="2000" dirty="0" smtClean="0"/>
              <a:t>2004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 </a:t>
            </a:r>
            <a:r>
              <a:rPr lang="en-US" sz="2000" dirty="0" smtClean="0"/>
              <a:t>R2 </a:t>
            </a:r>
            <a:r>
              <a:rPr lang="en-US" sz="2000" dirty="0" err="1" smtClean="0"/>
              <a:t>Soumen</a:t>
            </a:r>
            <a:r>
              <a:rPr lang="en-US" sz="2000" dirty="0" smtClean="0"/>
              <a:t> </a:t>
            </a:r>
            <a:r>
              <a:rPr lang="en-US" sz="2000" dirty="0" err="1" smtClean="0"/>
              <a:t>Chakrabarti</a:t>
            </a:r>
            <a:r>
              <a:rPr lang="en-US" sz="2000" dirty="0" smtClean="0"/>
              <a:t>, Mining the Web : Discovering Knowledge from Hypertext Data, Morgan – Kaufmann Publishers, 2002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_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475</Words>
  <Application>Microsoft Office PowerPoint</Application>
  <PresentationFormat>On-screen Show (4:3)</PresentationFormat>
  <Paragraphs>56</Paragraphs>
  <Slides>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CU_Theme1</vt:lpstr>
      <vt:lpstr>Vergelijking</vt:lpstr>
      <vt:lpstr>Information Retrieval  </vt:lpstr>
      <vt:lpstr>Course Objectives 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Manjit Singh</dc:creator>
  <cp:lastModifiedBy>Manjit Singh</cp:lastModifiedBy>
  <cp:revision>2</cp:revision>
  <dcterms:created xsi:type="dcterms:W3CDTF">2024-01-03T10:23:27Z</dcterms:created>
  <dcterms:modified xsi:type="dcterms:W3CDTF">2024-01-03T10:28:24Z</dcterms:modified>
</cp:coreProperties>
</file>