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ACD14-6069-4B7A-905B-865442845EE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D284A-15AA-4668-8E9A-509FE7A164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303213"/>
            <a:ext cx="4872037" cy="3656012"/>
          </a:xfrm>
          <a:ln/>
        </p:spPr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03169" y="4315918"/>
            <a:ext cx="5854769" cy="405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437"/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37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911E1B-67C3-4CA9-B1DC-0102226776E6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D7340-8D78-4221-A2D7-AF8CD1359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81"/>
            <a:ext cx="20574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81"/>
            <a:ext cx="6019800" cy="5851525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6F3B94-4A12-4598-9331-BF2BD7FE7F3F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3DFC9-DD92-4BC6-AD71-1C258EA9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fld id="{80A5EB32-630B-4A72-B8FC-9253A652C7C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684C-CF59-4092-A63E-3E1A6C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5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lIns="91018" tIns="45511" rIns="91018" bIns="45511"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8001000" cy="4495800"/>
          </a:xfrm>
          <a:prstGeom prst="rect">
            <a:avLst/>
          </a:prstGeom>
          <a:noFill/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63" y="87855"/>
            <a:ext cx="6274237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and Communication Engineering (CCE)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1447800"/>
            <a:ext cx="8229600" cy="48006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 lIns="91018" tIns="45511" rIns="91018" bIns="45511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3" y="1371600"/>
            <a:ext cx="2590800" cy="47244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 marL="136546" indent="-136546">
              <a:defRPr sz="2000"/>
            </a:lvl1pPr>
            <a:lvl2pPr marL="318618" indent="-182065">
              <a:buFont typeface="Wingdings" pitchFamily="2" charset="2"/>
              <a:buChar char="§"/>
              <a:defRPr sz="1800"/>
            </a:lvl2pPr>
            <a:lvl3pPr marL="500684" indent="-182065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8A789C-4D95-4032-8DF5-31687D8CEB39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170A8-299A-4D31-88A5-BD22A12D2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622" y="13"/>
            <a:ext cx="6097227" cy="35352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018" tIns="45511" rIns="91018" bIns="4551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3"/>
            <a:ext cx="8305800" cy="4876800"/>
          </a:xfrm>
          <a:prstGeom prst="rect">
            <a:avLst/>
          </a:prstGeom>
        </p:spPr>
        <p:txBody>
          <a:bodyPr lIns="91018" tIns="45511" rIns="91018" bIns="45511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lIns="91018" tIns="45511" rIns="91018" bIns="45511"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6EA499-3328-4359-A346-6A227ADE1C1C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53A7-70DC-4601-9139-704A3023D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93"/>
            <a:ext cx="5111750" cy="5853113"/>
          </a:xfrm>
          <a:prstGeom prst="rect">
            <a:avLst/>
          </a:prstGeom>
        </p:spPr>
        <p:txBody>
          <a:bodyPr lIns="91018" tIns="45511" rIns="91018" bIns="4551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1FF7EB-30AB-4C01-AF8D-395D96DA26FE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2932-2C72-4515-B968-6F983D6C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20" y="87855"/>
            <a:ext cx="6338880" cy="3715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018" tIns="45511" rIns="91018" bIns="45511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3200"/>
            </a:lvl1pPr>
            <a:lvl2pPr marL="455164" indent="0">
              <a:buNone/>
              <a:defRPr sz="2800"/>
            </a:lvl2pPr>
            <a:lvl3pPr marL="910333" indent="0">
              <a:buNone/>
              <a:defRPr sz="2400"/>
            </a:lvl3pPr>
            <a:lvl4pPr marL="1365502" indent="0">
              <a:buNone/>
              <a:defRPr sz="2000"/>
            </a:lvl4pPr>
            <a:lvl5pPr marL="1820665" indent="0">
              <a:buNone/>
              <a:defRPr sz="2000"/>
            </a:lvl5pPr>
            <a:lvl6pPr marL="2275835" indent="0">
              <a:buNone/>
              <a:defRPr sz="2000"/>
            </a:lvl6pPr>
            <a:lvl7pPr marL="2731001" indent="0">
              <a:buNone/>
              <a:defRPr sz="2000"/>
            </a:lvl7pPr>
            <a:lvl8pPr marL="3186156" indent="0">
              <a:buNone/>
              <a:defRPr sz="2000"/>
            </a:lvl8pPr>
            <a:lvl9pPr marL="3641329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018" tIns="45511" rIns="91018" bIns="45511"/>
          <a:lstStyle>
            <a:lvl1pPr marL="0" indent="0">
              <a:buNone/>
              <a:defRPr sz="1400"/>
            </a:lvl1pPr>
            <a:lvl2pPr marL="455164" indent="0">
              <a:buNone/>
              <a:defRPr sz="1200"/>
            </a:lvl2pPr>
            <a:lvl3pPr marL="910333" indent="0">
              <a:buNone/>
              <a:defRPr sz="1000"/>
            </a:lvl3pPr>
            <a:lvl4pPr marL="1365502" indent="0">
              <a:buNone/>
              <a:defRPr sz="900"/>
            </a:lvl4pPr>
            <a:lvl5pPr marL="1820665" indent="0">
              <a:buNone/>
              <a:defRPr sz="900"/>
            </a:lvl5pPr>
            <a:lvl6pPr marL="2275835" indent="0">
              <a:buNone/>
              <a:defRPr sz="900"/>
            </a:lvl6pPr>
            <a:lvl7pPr marL="2731001" indent="0">
              <a:buNone/>
              <a:defRPr sz="900"/>
            </a:lvl7pPr>
            <a:lvl8pPr marL="3186156" indent="0">
              <a:buNone/>
              <a:defRPr sz="900"/>
            </a:lvl8pPr>
            <a:lvl9pPr marL="36413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61AA74-953D-4225-99F1-A54E4C13D4D3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77F2-160F-4858-BC53-7CA2CF408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1371600"/>
            <a:ext cx="8229600" cy="685800"/>
          </a:xfrm>
          <a:prstGeom prst="rect">
            <a:avLst/>
          </a:prstGeom>
        </p:spPr>
        <p:txBody>
          <a:bodyPr lIns="91018" tIns="45511" rIns="91018" bIns="455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4" y="2209800"/>
            <a:ext cx="8229600" cy="4267200"/>
          </a:xfrm>
          <a:prstGeom prst="rect">
            <a:avLst/>
          </a:prstGeom>
        </p:spPr>
        <p:txBody>
          <a:bodyPr vert="eaVert" lIns="91018" tIns="45511" rIns="91018" bIns="455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485" y="6356827"/>
            <a:ext cx="213408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BF4C39-0986-48C3-9871-6E161BB0E4D2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800" y="6356827"/>
            <a:ext cx="2894400" cy="364359"/>
          </a:xfrm>
          <a:prstGeom prst="rect">
            <a:avLst/>
          </a:prstGeom>
        </p:spPr>
        <p:txBody>
          <a:bodyPr lIns="91018" tIns="45511" rIns="91018" bIns="45511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3DD5A-D534-4A2C-9EC1-A0311EAD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9920" y="6492202"/>
            <a:ext cx="2134080" cy="365798"/>
          </a:xfrm>
          <a:prstGeom prst="rect">
            <a:avLst/>
          </a:prstGeom>
        </p:spPr>
        <p:txBody>
          <a:bodyPr vert="horz" lIns="91018" tIns="45511" rIns="91018" bIns="4551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2E2B9-E532-439F-BDDD-7FE6380B3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0" y="6457638"/>
            <a:ext cx="9144000" cy="4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18" tIns="45511" rIns="91018" bIns="45511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1473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640" y="152656"/>
            <a:ext cx="767520" cy="121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516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0333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65502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066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1235" indent="-34123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38385" indent="-2838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6977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898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416" indent="-22653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415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582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47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8918" indent="-227581" algn="l" defTabSz="910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4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3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2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6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5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1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56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29" algn="l" defTabSz="910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7771680" cy="2053656"/>
          </a:xfrm>
        </p:spPr>
        <p:txBody>
          <a:bodyPr lIns="17914" tIns="46585" rIns="17914" bIns="46585"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4000" dirty="0" smtClean="0">
                <a:solidFill>
                  <a:srgbClr val="0000CC"/>
                </a:solidFill>
              </a:rPr>
              <a:t>Information Retrieval</a:t>
            </a:r>
            <a:br>
              <a:rPr lang="en-GB" sz="4000" dirty="0" smtClean="0">
                <a:solidFill>
                  <a:srgbClr val="0000CC"/>
                </a:solidFill>
              </a:rPr>
            </a:br>
            <a:r>
              <a:rPr lang="en-GB" sz="4000" dirty="0" smtClean="0">
                <a:solidFill>
                  <a:srgbClr val="0000CC"/>
                </a:solidFill>
              </a:rPr>
              <a:t/>
            </a:r>
            <a:br>
              <a:rPr lang="en-GB" sz="4000" dirty="0" smtClean="0">
                <a:solidFill>
                  <a:srgbClr val="0000CC"/>
                </a:solidFill>
              </a:rPr>
            </a:br>
            <a:endParaRPr lang="en-GB" sz="4900" dirty="0" smtClean="0">
              <a:solidFill>
                <a:srgbClr val="0000CC"/>
              </a:solidFill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395360" y="3361313"/>
            <a:ext cx="6397920" cy="17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14" tIns="46585" rIns="17914" bIns="46585" anchor="ctr"/>
          <a:lstStyle/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/>
              <a:t>Subject Code: </a:t>
            </a:r>
            <a:r>
              <a:rPr lang="en-US" sz="2800" b="1" dirty="0" smtClean="0"/>
              <a:t>23CST-618</a:t>
            </a: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endParaRPr lang="en-US" sz="2800" b="1" dirty="0" smtClean="0"/>
          </a:p>
          <a:p>
            <a:pPr algn="ctr" defTabSz="910347">
              <a:tabLst>
                <a:tab pos="658028" algn="l"/>
                <a:tab pos="1516772" algn="l"/>
                <a:tab pos="2376935" algn="l"/>
                <a:tab pos="3237103" algn="l"/>
                <a:tab pos="4097272" algn="l"/>
                <a:tab pos="4957442" algn="l"/>
                <a:tab pos="5817610" algn="l"/>
              </a:tabLst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Prepared by: DR.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Manjit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Singh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000" b="1" dirty="0" smtClean="0"/>
              <a:t>Text Books / Reference </a:t>
            </a:r>
            <a:r>
              <a:rPr lang="en-US" sz="2000" b="1" dirty="0" smtClean="0"/>
              <a:t>Books</a:t>
            </a:r>
          </a:p>
          <a:p>
            <a:pPr algn="ctr"/>
            <a:r>
              <a:rPr lang="en-US" sz="2000" b="1" dirty="0" smtClean="0"/>
              <a:t> </a:t>
            </a:r>
          </a:p>
          <a:p>
            <a:pPr algn="just"/>
            <a:r>
              <a:rPr lang="en-US" sz="2000" dirty="0" smtClean="0"/>
              <a:t>T1 </a:t>
            </a:r>
            <a:r>
              <a:rPr lang="en-US" sz="2000" dirty="0" smtClean="0"/>
              <a:t>David A. Grossman, </a:t>
            </a:r>
            <a:r>
              <a:rPr lang="en-US" sz="2000" dirty="0" err="1" smtClean="0"/>
              <a:t>OphirFrieder</a:t>
            </a:r>
            <a:r>
              <a:rPr lang="en-US" sz="2000" dirty="0" smtClean="0"/>
              <a:t>, Information Retrieval – Algorithms and Heuristics, Springer, 2nd Edition( Distributed by Universal Press),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REFERENCE BOOKS: R1 Gerald J Kowalski, Mark T </a:t>
            </a:r>
            <a:r>
              <a:rPr lang="en-US" sz="2000" dirty="0" err="1" smtClean="0"/>
              <a:t>Maybury</a:t>
            </a:r>
            <a:r>
              <a:rPr lang="en-US" sz="2000" dirty="0" smtClean="0"/>
              <a:t> Information Storage and Retrieval Systems: Theory and Implementation, Springer, </a:t>
            </a:r>
            <a:r>
              <a:rPr lang="en-US" sz="2000" dirty="0" smtClean="0"/>
              <a:t>2004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R2 </a:t>
            </a:r>
            <a:r>
              <a:rPr lang="en-US" sz="2000" dirty="0" err="1" smtClean="0"/>
              <a:t>Soumen</a:t>
            </a:r>
            <a:r>
              <a:rPr lang="en-US" sz="2000" dirty="0" smtClean="0"/>
              <a:t> </a:t>
            </a:r>
            <a:r>
              <a:rPr lang="en-US" sz="2000" dirty="0" err="1" smtClean="0"/>
              <a:t>Chakrabarti</a:t>
            </a:r>
            <a:r>
              <a:rPr lang="en-US" sz="2000" dirty="0" smtClean="0"/>
              <a:t>, Mining the Web : Discovering Knowledge from Hypertext Data, Morgan – Kaufmann Publishers, 2002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524000"/>
            <a:ext cx="693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genesis and diversity of information retrieval situations for text and hyper 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Describe hands-on experience store, and retrieve information from www using semantic approaches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the usage of different data/file structures in building computational search engines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the performance of information retrieval using advanced techniques such as classification, clustering, and filtering over multimedia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Analyze ranked retrieval of a very large number of documents with hyperlinks between </a:t>
            </a:r>
            <a:r>
              <a:rPr lang="en-US" sz="2000" dirty="0" smtClean="0"/>
              <a:t>them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Demonstrate </a:t>
            </a:r>
            <a:r>
              <a:rPr lang="en-US" sz="2000" dirty="0" smtClean="0"/>
              <a:t>Information </a:t>
            </a:r>
            <a:r>
              <a:rPr lang="en-US" sz="2000" dirty="0" smtClean="0"/>
              <a:t>visualization technologies like Cognition and perception in the Internet or Web search engine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313" y="104775"/>
            <a:ext cx="8223250" cy="1306513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lIns="91018" tIns="45511" rIns="91018" bIns="45511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Using language models (LMs) for IR</a:t>
            </a:r>
            <a:endParaRPr kumimoji="0" lang="de-DE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LM = language model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We view the document as a generative model that generates the query.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What we need to do: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Define the precise generative model we want to use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Estimate parameters (different parameters for each document’s model)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Smooth to avoid zeros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Apply to query and find document most likely to have generated the query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❽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Present most likely document(s) to user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❾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Note that x – y is pretty much what we did in Naive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</a:rPr>
              <a:t>Bayes</a:t>
            </a:r>
            <a:r>
              <a:rPr lang="en-US" sz="2600" dirty="0" smtClean="0">
                <a:solidFill>
                  <a:schemeClr val="tx1"/>
                </a:solidFill>
                <a:latin typeface="Calibri" charset="0"/>
              </a:rPr>
              <a:t>.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chemeClr val="tx1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754506" y="6477000"/>
            <a:ext cx="1932294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90600" y="12700"/>
            <a:ext cx="745169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What is a language model?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40643" y="1714512"/>
            <a:ext cx="7703295" cy="4714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We can view a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finite state automaton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as a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deterministic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language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model.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wish I wish I wish I wish . . .  Cannot generate: “wish I wish”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or “I wish I”. Our basic model: each document was generated by a different automaton like this except that these automata are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probabilistic.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27960" y="-33338"/>
            <a:ext cx="838189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2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02" y="2561066"/>
            <a:ext cx="3132387" cy="136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90600" y="12700"/>
            <a:ext cx="745169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probabilistic language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This is a one-state probabilistic finite-state automaton – a unigram language model – and the state emission distribution for its one state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. STOP is not a word, but a special symbol indicating that the automaton stops.  frog said that toad likes frog STOP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(string) = 0.01 · 0.03 · 0.04 · 0.01 · 0.02 · 0.01 · 0.02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= 0.0000000000048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2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204438"/>
            <a:ext cx="1879917" cy="1296000"/>
          </a:xfrm>
          <a:prstGeom prst="rect">
            <a:avLst/>
          </a:prstGeom>
        </p:spPr>
      </p:pic>
      <p:pic>
        <p:nvPicPr>
          <p:cNvPr id="8" name="Picture 7" descr="121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534" y="1571612"/>
            <a:ext cx="4404201" cy="21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908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different language model for each document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428736"/>
            <a:ext cx="9143999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frog said that toad likes frog STOP  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= 0.01 · 0.03 · 0.04 · 0.01 · 0.02 · 0.01 · 0.02 = 0.0000000000048 = 4.8 · 10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-12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	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= 0.01 · 0.03 · 0.05 · 0.02 · 0.02 · 0.01 · 0.02 = 0.0000000000120 = 12 · 10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-12          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&lt; 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Thus, document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 “more relevant” to the string “frog said that toad likes frog STOP” than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is.</a:t>
            </a:r>
            <a:endParaRPr lang="en-US" sz="2800" baseline="300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300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	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2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61066"/>
            <a:ext cx="8448137" cy="248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Using language models in IR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Each document is treated as (the basis for) a language model.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Given a query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Rank documents based on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 is the same for all documents, so ignore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 is the prior – often treated as the same for all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But we can give a prior to “high-quality” documents, e.g., those with high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the probability of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given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d.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So to rank documents according to relevance to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, ranking according to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equivalent.</a:t>
            </a:r>
            <a:endParaRPr lang="en-US" dirty="0" smtClean="0">
              <a:solidFill>
                <a:srgbClr val="0070C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2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928934"/>
            <a:ext cx="2927283" cy="86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691516" y="6477000"/>
            <a:ext cx="1995284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90600" y="12700"/>
            <a:ext cx="76946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Where we are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9523" y="2143140"/>
            <a:ext cx="7954415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In the LM approach to IR, we attempt to model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query generation process.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Then we rank documents by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the probability that a query would be observed as a random sample from the respective document model.</a:t>
            </a:r>
            <a:endParaRPr lang="en-US" sz="2600" i="1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That is, we rank according to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Next: how do we compute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i="1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00636" y="-33338"/>
            <a:ext cx="865514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to compute </a:t>
            </a:r>
            <a:r>
              <a:rPr lang="en-US" sz="40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40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06" y="1571612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We will make the same conditional independence assumption as for Naive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	</a:t>
            </a:r>
            <a:endParaRPr lang="en-US" sz="2600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	(|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|: length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ofr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; 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: the token occurring at position k in q)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This is equivalent to: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tf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t,q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term frequency (# occurrences) of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Multinomial model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(omitting constant factor)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2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493000"/>
            <a:ext cx="6282743" cy="936000"/>
          </a:xfrm>
          <a:prstGeom prst="rect">
            <a:avLst/>
          </a:prstGeom>
        </p:spPr>
      </p:pic>
      <p:pic>
        <p:nvPicPr>
          <p:cNvPr id="8" name="Picture 7" descr="1219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01" y="4429132"/>
            <a:ext cx="5312225" cy="908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482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CU_Theme1</vt:lpstr>
      <vt:lpstr>Information Retrieval  </vt:lpstr>
      <vt:lpstr>Course Objectives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 </dc:title>
  <dc:creator>Manjit Singh</dc:creator>
  <cp:lastModifiedBy>Manjit Singh</cp:lastModifiedBy>
  <cp:revision>1</cp:revision>
  <dcterms:created xsi:type="dcterms:W3CDTF">2024-01-03T10:36:24Z</dcterms:created>
  <dcterms:modified xsi:type="dcterms:W3CDTF">2024-01-03T10:44:32Z</dcterms:modified>
</cp:coreProperties>
</file>