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48C19A-0BB6-48FB-89DC-467C049F7ECB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9ABA8-05C7-4591-AA2D-C0A02AF06B5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303213"/>
            <a:ext cx="4872037" cy="3656012"/>
          </a:xfrm>
          <a:ln/>
        </p:spPr>
      </p:sp>
      <p:sp>
        <p:nvSpPr>
          <p:cNvPr id="116739" name="Text Box 3"/>
          <p:cNvSpPr txBox="1">
            <a:spLocks noChangeArrowheads="1"/>
          </p:cNvSpPr>
          <p:nvPr/>
        </p:nvSpPr>
        <p:spPr bwMode="auto">
          <a:xfrm>
            <a:off x="503169" y="4315918"/>
            <a:ext cx="5854769" cy="4059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defTabSz="914437"/>
            <a:endParaRPr lang="en-US" dirty="0">
              <a:solidFill>
                <a:schemeClr val="tx1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89378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556F-8B84-463E-9627-C3A54988C8FF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1F9B3-3635-4E01-BB4E-56E598A1AE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556F-8B84-463E-9627-C3A54988C8FF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1F9B3-3635-4E01-BB4E-56E598A1AE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556F-8B84-463E-9627-C3A54988C8FF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1F9B3-3635-4E01-BB4E-56E598A1AE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9"/>
          <p:cNvSpPr txBox="1">
            <a:spLocks noChangeArrowheads="1"/>
          </p:cNvSpPr>
          <p:nvPr/>
        </p:nvSpPr>
        <p:spPr bwMode="auto">
          <a:xfrm>
            <a:off x="2805120" y="87855"/>
            <a:ext cx="6338880" cy="3715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lIns="91018" tIns="45511" rIns="91018" bIns="45511">
            <a:spAutoFit/>
          </a:bodyPr>
          <a:lstStyle/>
          <a:p>
            <a:pPr algn="ctr">
              <a:defRPr/>
            </a:pPr>
            <a:r>
              <a:rPr lang="en-US" dirty="0">
                <a:latin typeface="Calibri" pitchFamily="34" charset="0"/>
              </a:rPr>
              <a:t>Department of Computer Science and Engineering (CSE)</a:t>
            </a:r>
            <a:endParaRPr lang="en-US" sz="1700" dirty="0">
              <a:latin typeface="Calibri" pitchFamily="34" charset="0"/>
            </a:endParaRPr>
          </a:p>
        </p:txBody>
      </p:sp>
      <p:sp useBgFill="1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3429000"/>
            <a:ext cx="7772400" cy="1066799"/>
          </a:xfrm>
          <a:prstGeom prst="rect">
            <a:avLst/>
          </a:prstGeom>
          <a:ln w="19050" cap="sq" cmpd="thinThick">
            <a:solidFill>
              <a:schemeClr val="tx1"/>
            </a:solidFill>
            <a:bevel/>
          </a:ln>
          <a:scene3d>
            <a:camera prst="orthographicFront"/>
            <a:lightRig rig="threePt" dir="t"/>
          </a:scene3d>
          <a:sp3d extrusionH="76200">
            <a:bevelT prst="relaxedInset"/>
            <a:extrusionClr>
              <a:schemeClr val="tx1"/>
            </a:extrusionClr>
          </a:sp3d>
        </p:spPr>
        <p:txBody>
          <a:bodyPr lIns="91018" tIns="45511" rIns="91018" bIns="45511" anchor="ctr"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6485" y="6356827"/>
            <a:ext cx="2134080" cy="364359"/>
          </a:xfrm>
          <a:prstGeom prst="rect">
            <a:avLst/>
          </a:prstGeom>
        </p:spPr>
        <p:txBody>
          <a:bodyPr lIns="91018" tIns="45511" rIns="91018" bIns="45511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C4911E1B-67C3-4CA9-B1DC-0102226776E6}" type="datetimeFigureOut">
              <a:rPr lang="en-US"/>
              <a:pPr>
                <a:defRPr/>
              </a:pPr>
              <a:t>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800" y="6356827"/>
            <a:ext cx="2894400" cy="364359"/>
          </a:xfrm>
          <a:prstGeom prst="rect">
            <a:avLst/>
          </a:prstGeom>
        </p:spPr>
        <p:txBody>
          <a:bodyPr lIns="91018" tIns="45511" rIns="91018" bIns="45511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8D7340-8D78-4221-A2D7-AF8CD1359F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9"/>
          <p:cNvSpPr txBox="1">
            <a:spLocks noChangeArrowheads="1"/>
          </p:cNvSpPr>
          <p:nvPr/>
        </p:nvSpPr>
        <p:spPr bwMode="auto">
          <a:xfrm>
            <a:off x="2805120" y="87855"/>
            <a:ext cx="6338880" cy="3715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lIns="91018" tIns="45511" rIns="91018" bIns="45511">
            <a:spAutoFit/>
          </a:bodyPr>
          <a:lstStyle/>
          <a:p>
            <a:pPr algn="ctr">
              <a:defRPr/>
            </a:pPr>
            <a:r>
              <a:rPr lang="en-US" dirty="0">
                <a:latin typeface="Calibri" pitchFamily="34" charset="0"/>
              </a:rPr>
              <a:t>Department of Computer Science and Engineering (CSE)</a:t>
            </a:r>
            <a:endParaRPr lang="en-US" sz="1700" dirty="0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066805"/>
            <a:ext cx="7924800" cy="6096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lIns="91018" tIns="45511" rIns="91018" bIns="45511" anchor="ctr">
            <a:no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52601"/>
            <a:ext cx="8001000" cy="4495800"/>
          </a:xfrm>
          <a:prstGeom prst="rect">
            <a:avLst/>
          </a:prstGeom>
          <a:noFill/>
        </p:spPr>
        <p:txBody>
          <a:bodyPr lIns="91018" tIns="45511" rIns="91018" bIns="45511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9"/>
          <p:cNvSpPr txBox="1">
            <a:spLocks noChangeArrowheads="1"/>
          </p:cNvSpPr>
          <p:nvPr/>
        </p:nvSpPr>
        <p:spPr bwMode="auto">
          <a:xfrm>
            <a:off x="2805163" y="87855"/>
            <a:ext cx="6274237" cy="3715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wrap="none" lIns="91018" tIns="45511" rIns="91018" bIns="45511">
            <a:spAutoFit/>
          </a:bodyPr>
          <a:lstStyle/>
          <a:p>
            <a:pPr algn="ctr">
              <a:defRPr/>
            </a:pPr>
            <a:r>
              <a:rPr lang="en-US" dirty="0">
                <a:latin typeface="Calibri" pitchFamily="34" charset="0"/>
              </a:rPr>
              <a:t>Department of Computer and Communication Engineering (CCE)</a:t>
            </a:r>
            <a:endParaRPr lang="en-US" sz="1700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2" y="1447800"/>
            <a:ext cx="8229600" cy="4800600"/>
          </a:xfrm>
          <a:prstGeom prst="rect">
            <a:avLst/>
          </a:prstGeom>
        </p:spPr>
        <p:txBody>
          <a:bodyPr lIns="91018" tIns="45511" rIns="91018" bIns="45511"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066800" y="609600"/>
            <a:ext cx="7924800" cy="685800"/>
          </a:xfrm>
          <a:prstGeom prst="rect">
            <a:avLst/>
          </a:prstGeom>
          <a:solidFill>
            <a:schemeClr val="bg1"/>
          </a:solidFill>
        </p:spPr>
        <p:txBody>
          <a:bodyPr lIns="91018" tIns="45511" rIns="91018" bIns="45511" anchor="ctr">
            <a:normAutofit/>
          </a:bodyPr>
          <a:lstStyle>
            <a:lvl1pPr algn="ctr">
              <a:buNone/>
              <a:defRPr sz="3200" b="1">
                <a:solidFill>
                  <a:srgbClr val="C00000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805120" y="87855"/>
            <a:ext cx="6338880" cy="3715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lIns="91018" tIns="45511" rIns="91018" bIns="45511">
            <a:spAutoFit/>
          </a:bodyPr>
          <a:lstStyle/>
          <a:p>
            <a:pPr algn="ctr">
              <a:defRPr/>
            </a:pPr>
            <a:r>
              <a:rPr lang="en-US" dirty="0">
                <a:latin typeface="Calibri" pitchFamily="34" charset="0"/>
              </a:rPr>
              <a:t>Department of Computer Science and Engineering (CSE)</a:t>
            </a:r>
            <a:endParaRPr lang="en-US" sz="1700" dirty="0">
              <a:latin typeface="Calibri" pitchFamily="34" charset="0"/>
            </a:endParaRP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2895600" y="1371600"/>
            <a:ext cx="6019800" cy="4724400"/>
          </a:xfrm>
          <a:prstGeom prst="rect">
            <a:avLst/>
          </a:prstGeom>
        </p:spPr>
        <p:txBody>
          <a:bodyPr lIns="91018" tIns="45511" rIns="91018" bIns="45511"/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28603" y="1371600"/>
            <a:ext cx="2590800" cy="4724400"/>
          </a:xfrm>
          <a:prstGeom prst="rect">
            <a:avLst/>
          </a:prstGeom>
        </p:spPr>
        <p:txBody>
          <a:bodyPr lIns="91018" tIns="45511" rIns="91018" bIns="45511">
            <a:normAutofit/>
          </a:bodyPr>
          <a:lstStyle>
            <a:lvl1pPr marL="136546" indent="-136546">
              <a:defRPr sz="2000"/>
            </a:lvl1pPr>
            <a:lvl2pPr marL="318618" indent="-182065">
              <a:buFont typeface="Wingdings" pitchFamily="2" charset="2"/>
              <a:buChar char="§"/>
              <a:defRPr sz="1800"/>
            </a:lvl2pPr>
            <a:lvl3pPr marL="500684" indent="-182065"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Date Placeholder 6"/>
          <p:cNvSpPr>
            <a:spLocks noGrp="1"/>
          </p:cNvSpPr>
          <p:nvPr>
            <p:ph type="dt" sz="half" idx="15"/>
          </p:nvPr>
        </p:nvSpPr>
        <p:spPr>
          <a:xfrm>
            <a:off x="456485" y="6356827"/>
            <a:ext cx="2134080" cy="364359"/>
          </a:xfrm>
          <a:prstGeom prst="rect">
            <a:avLst/>
          </a:prstGeom>
        </p:spPr>
        <p:txBody>
          <a:bodyPr lIns="91018" tIns="45511" rIns="91018" bIns="45511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238A789C-4D95-4032-8DF5-31687D8CEB39}" type="datetimeFigureOut">
              <a:rPr lang="en-US"/>
              <a:pPr>
                <a:defRPr/>
              </a:pPr>
              <a:t>1/3/2024</a:t>
            </a:fld>
            <a:endParaRPr lang="en-US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6"/>
          </p:nvPr>
        </p:nvSpPr>
        <p:spPr>
          <a:xfrm>
            <a:off x="3124800" y="6356827"/>
            <a:ext cx="2894400" cy="364359"/>
          </a:xfrm>
          <a:prstGeom prst="rect">
            <a:avLst/>
          </a:prstGeom>
        </p:spPr>
        <p:txBody>
          <a:bodyPr lIns="91018" tIns="45511" rIns="91018" bIns="45511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3170A8-299A-4D31-88A5-BD22A12D2B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9"/>
          <p:cNvSpPr txBox="1">
            <a:spLocks noChangeArrowheads="1"/>
          </p:cNvSpPr>
          <p:nvPr/>
        </p:nvSpPr>
        <p:spPr bwMode="auto">
          <a:xfrm>
            <a:off x="3009622" y="13"/>
            <a:ext cx="6097227" cy="353521"/>
          </a:xfrm>
          <a:prstGeom prst="rect">
            <a:avLst/>
          </a:prstGeom>
          <a:solidFill>
            <a:schemeClr val="accent2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lIns="91018" tIns="45511" rIns="91018" bIns="45511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700" b="1" dirty="0">
                <a:solidFill>
                  <a:schemeClr val="bg1"/>
                </a:solidFill>
                <a:latin typeface="Calibri" pitchFamily="34" charset="0"/>
              </a:rPr>
              <a:t>Department of Computer and </a:t>
            </a:r>
            <a:r>
              <a:rPr lang="en-US" sz="1700" b="1" dirty="0" err="1">
                <a:solidFill>
                  <a:schemeClr val="bg1"/>
                </a:solidFill>
                <a:latin typeface="Calibri" pitchFamily="34" charset="0"/>
              </a:rPr>
              <a:t>Communicationq</a:t>
            </a:r>
            <a:r>
              <a:rPr lang="en-US" sz="1700" b="1" dirty="0">
                <a:solidFill>
                  <a:schemeClr val="bg1"/>
                </a:solidFill>
                <a:latin typeface="Calibri" pitchFamily="34" charset="0"/>
              </a:rPr>
              <a:t> Engineering (CCE)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09600" y="1524003"/>
            <a:ext cx="8305800" cy="4876800"/>
          </a:xfrm>
          <a:prstGeom prst="rect">
            <a:avLst/>
          </a:prstGeom>
        </p:spPr>
        <p:txBody>
          <a:bodyPr lIns="91018" tIns="45511" rIns="91018" bIns="45511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1066800" y="533400"/>
            <a:ext cx="7848600" cy="685800"/>
          </a:xfrm>
          <a:prstGeom prst="rect">
            <a:avLst/>
          </a:prstGeom>
          <a:solidFill>
            <a:schemeClr val="bg1"/>
          </a:solidFill>
        </p:spPr>
        <p:txBody>
          <a:bodyPr lIns="91018" tIns="45511" rIns="91018" bIns="45511" anchor="ctr">
            <a:normAutofit/>
          </a:bodyPr>
          <a:lstStyle>
            <a:lvl1pPr algn="ctr">
              <a:buNone/>
              <a:defRPr sz="3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6485" y="6356827"/>
            <a:ext cx="2134080" cy="364359"/>
          </a:xfrm>
          <a:prstGeom prst="rect">
            <a:avLst/>
          </a:prstGeom>
        </p:spPr>
        <p:txBody>
          <a:bodyPr lIns="91018" tIns="45511" rIns="91018" bIns="45511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FD6EA499-3328-4359-A346-6A227ADE1C1C}" type="datetimeFigureOut">
              <a:rPr lang="en-US"/>
              <a:pPr>
                <a:defRPr/>
              </a:pPr>
              <a:t>1/3/2024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800" y="6356827"/>
            <a:ext cx="2894400" cy="364359"/>
          </a:xfrm>
          <a:prstGeom prst="rect">
            <a:avLst/>
          </a:prstGeom>
        </p:spPr>
        <p:txBody>
          <a:bodyPr lIns="91018" tIns="45511" rIns="91018" bIns="45511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A253A7-70DC-4601-9139-704A3023D0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  <a:prstGeom prst="rect">
            <a:avLst/>
          </a:prstGeom>
        </p:spPr>
        <p:txBody>
          <a:bodyPr lIns="91018" tIns="45511" rIns="91018" bIns="45511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4" y="273093"/>
            <a:ext cx="5111750" cy="5853113"/>
          </a:xfrm>
          <a:prstGeom prst="rect">
            <a:avLst/>
          </a:prstGeom>
        </p:spPr>
        <p:txBody>
          <a:bodyPr lIns="91018" tIns="45511" rIns="91018" bIns="45511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4"/>
            <a:ext cx="3008313" cy="4691063"/>
          </a:xfrm>
          <a:prstGeom prst="rect">
            <a:avLst/>
          </a:prstGeom>
        </p:spPr>
        <p:txBody>
          <a:bodyPr lIns="91018" tIns="45511" rIns="91018" bIns="45511"/>
          <a:lstStyle>
            <a:lvl1pPr marL="0" indent="0">
              <a:buNone/>
              <a:defRPr sz="1400"/>
            </a:lvl1pPr>
            <a:lvl2pPr marL="455164" indent="0">
              <a:buNone/>
              <a:defRPr sz="1200"/>
            </a:lvl2pPr>
            <a:lvl3pPr marL="910333" indent="0">
              <a:buNone/>
              <a:defRPr sz="1000"/>
            </a:lvl3pPr>
            <a:lvl4pPr marL="1365502" indent="0">
              <a:buNone/>
              <a:defRPr sz="900"/>
            </a:lvl4pPr>
            <a:lvl5pPr marL="1820665" indent="0">
              <a:buNone/>
              <a:defRPr sz="900"/>
            </a:lvl5pPr>
            <a:lvl6pPr marL="2275835" indent="0">
              <a:buNone/>
              <a:defRPr sz="900"/>
            </a:lvl6pPr>
            <a:lvl7pPr marL="2731001" indent="0">
              <a:buNone/>
              <a:defRPr sz="900"/>
            </a:lvl7pPr>
            <a:lvl8pPr marL="3186156" indent="0">
              <a:buNone/>
              <a:defRPr sz="900"/>
            </a:lvl8pPr>
            <a:lvl9pPr marL="364132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6485" y="6356827"/>
            <a:ext cx="2134080" cy="364359"/>
          </a:xfrm>
          <a:prstGeom prst="rect">
            <a:avLst/>
          </a:prstGeom>
        </p:spPr>
        <p:txBody>
          <a:bodyPr lIns="91018" tIns="45511" rIns="91018" bIns="45511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331FF7EB-30AB-4C01-AF8D-395D96DA26FE}" type="datetimeFigureOut">
              <a:rPr lang="en-US"/>
              <a:pPr>
                <a:defRPr/>
              </a:pPr>
              <a:t>1/3/2024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800" y="6356827"/>
            <a:ext cx="2894400" cy="364359"/>
          </a:xfrm>
          <a:prstGeom prst="rect">
            <a:avLst/>
          </a:prstGeom>
        </p:spPr>
        <p:txBody>
          <a:bodyPr lIns="91018" tIns="45511" rIns="91018" bIns="45511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F92932-2C72-4515-B968-6F983D6C43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>
            <a:spLocks noChangeArrowheads="1"/>
          </p:cNvSpPr>
          <p:nvPr/>
        </p:nvSpPr>
        <p:spPr bwMode="auto">
          <a:xfrm>
            <a:off x="2805120" y="87855"/>
            <a:ext cx="6338880" cy="3715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lIns="91018" tIns="45511" rIns="91018" bIns="45511">
            <a:spAutoFit/>
          </a:bodyPr>
          <a:lstStyle/>
          <a:p>
            <a:pPr algn="ctr">
              <a:defRPr/>
            </a:pPr>
            <a:r>
              <a:rPr lang="en-US" dirty="0">
                <a:latin typeface="Calibri" pitchFamily="34" charset="0"/>
              </a:rPr>
              <a:t>Department of Computer Science and Engineering (CSE)</a:t>
            </a:r>
            <a:endParaRPr lang="en-US" sz="1700" dirty="0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lIns="91018" tIns="45511" rIns="91018" bIns="45511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lIns="91018" tIns="45511" rIns="91018" bIns="45511"/>
          <a:lstStyle>
            <a:lvl1pPr marL="0" indent="0">
              <a:buNone/>
              <a:defRPr sz="3200"/>
            </a:lvl1pPr>
            <a:lvl2pPr marL="455164" indent="0">
              <a:buNone/>
              <a:defRPr sz="2800"/>
            </a:lvl2pPr>
            <a:lvl3pPr marL="910333" indent="0">
              <a:buNone/>
              <a:defRPr sz="2400"/>
            </a:lvl3pPr>
            <a:lvl4pPr marL="1365502" indent="0">
              <a:buNone/>
              <a:defRPr sz="2000"/>
            </a:lvl4pPr>
            <a:lvl5pPr marL="1820665" indent="0">
              <a:buNone/>
              <a:defRPr sz="2000"/>
            </a:lvl5pPr>
            <a:lvl6pPr marL="2275835" indent="0">
              <a:buNone/>
              <a:defRPr sz="2000"/>
            </a:lvl6pPr>
            <a:lvl7pPr marL="2731001" indent="0">
              <a:buNone/>
              <a:defRPr sz="2000"/>
            </a:lvl7pPr>
            <a:lvl8pPr marL="3186156" indent="0">
              <a:buNone/>
              <a:defRPr sz="2000"/>
            </a:lvl8pPr>
            <a:lvl9pPr marL="3641329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lIns="91018" tIns="45511" rIns="91018" bIns="45511"/>
          <a:lstStyle>
            <a:lvl1pPr marL="0" indent="0">
              <a:buNone/>
              <a:defRPr sz="1400"/>
            </a:lvl1pPr>
            <a:lvl2pPr marL="455164" indent="0">
              <a:buNone/>
              <a:defRPr sz="1200"/>
            </a:lvl2pPr>
            <a:lvl3pPr marL="910333" indent="0">
              <a:buNone/>
              <a:defRPr sz="1000"/>
            </a:lvl3pPr>
            <a:lvl4pPr marL="1365502" indent="0">
              <a:buNone/>
              <a:defRPr sz="900"/>
            </a:lvl4pPr>
            <a:lvl5pPr marL="1820665" indent="0">
              <a:buNone/>
              <a:defRPr sz="900"/>
            </a:lvl5pPr>
            <a:lvl6pPr marL="2275835" indent="0">
              <a:buNone/>
              <a:defRPr sz="900"/>
            </a:lvl6pPr>
            <a:lvl7pPr marL="2731001" indent="0">
              <a:buNone/>
              <a:defRPr sz="900"/>
            </a:lvl7pPr>
            <a:lvl8pPr marL="3186156" indent="0">
              <a:buNone/>
              <a:defRPr sz="900"/>
            </a:lvl8pPr>
            <a:lvl9pPr marL="364132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456485" y="6356827"/>
            <a:ext cx="2134080" cy="364359"/>
          </a:xfrm>
          <a:prstGeom prst="rect">
            <a:avLst/>
          </a:prstGeom>
        </p:spPr>
        <p:txBody>
          <a:bodyPr lIns="91018" tIns="45511" rIns="91018" bIns="45511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2C61AA74-953D-4225-99F1-A54E4C13D4D3}" type="datetimeFigureOut">
              <a:rPr lang="en-US"/>
              <a:pPr>
                <a:defRPr/>
              </a:pPr>
              <a:t>1/3/2024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800" y="6356827"/>
            <a:ext cx="2894400" cy="364359"/>
          </a:xfrm>
          <a:prstGeom prst="rect">
            <a:avLst/>
          </a:prstGeom>
        </p:spPr>
        <p:txBody>
          <a:bodyPr lIns="91018" tIns="45511" rIns="91018" bIns="45511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9577F2-160F-4858-BC53-7CA2CF4083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556F-8B84-463E-9627-C3A54988C8FF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1F9B3-3635-4E01-BB4E-56E598A1AE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4" y="1371600"/>
            <a:ext cx="8229600" cy="685800"/>
          </a:xfrm>
          <a:prstGeom prst="rect">
            <a:avLst/>
          </a:prstGeom>
        </p:spPr>
        <p:txBody>
          <a:bodyPr lIns="91018" tIns="45511" rIns="91018" bIns="4551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4" y="2209800"/>
            <a:ext cx="8229600" cy="4267200"/>
          </a:xfrm>
          <a:prstGeom prst="rect">
            <a:avLst/>
          </a:prstGeom>
        </p:spPr>
        <p:txBody>
          <a:bodyPr vert="eaVert" lIns="91018" tIns="45511" rIns="91018" bIns="4551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6485" y="6356827"/>
            <a:ext cx="2134080" cy="364359"/>
          </a:xfrm>
          <a:prstGeom prst="rect">
            <a:avLst/>
          </a:prstGeom>
        </p:spPr>
        <p:txBody>
          <a:bodyPr lIns="91018" tIns="45511" rIns="91018" bIns="45511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C1BF4C39-0986-48C3-9871-6E161BB0E4D2}" type="datetimeFigureOut">
              <a:rPr lang="en-US"/>
              <a:pPr>
                <a:defRPr/>
              </a:pPr>
              <a:t>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800" y="6356827"/>
            <a:ext cx="2894400" cy="364359"/>
          </a:xfrm>
          <a:prstGeom prst="rect">
            <a:avLst/>
          </a:prstGeom>
        </p:spPr>
        <p:txBody>
          <a:bodyPr lIns="91018" tIns="45511" rIns="91018" bIns="45511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03DD5A-D534-4A2C-9EC1-A0311EADFC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9"/>
          <p:cNvSpPr txBox="1">
            <a:spLocks noChangeArrowheads="1"/>
          </p:cNvSpPr>
          <p:nvPr/>
        </p:nvSpPr>
        <p:spPr bwMode="auto">
          <a:xfrm>
            <a:off x="2805120" y="87855"/>
            <a:ext cx="6338880" cy="3715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lIns="91018" tIns="45511" rIns="91018" bIns="45511">
            <a:spAutoFit/>
          </a:bodyPr>
          <a:lstStyle/>
          <a:p>
            <a:pPr algn="ctr">
              <a:defRPr/>
            </a:pPr>
            <a:r>
              <a:rPr lang="en-US" dirty="0">
                <a:latin typeface="Calibri" pitchFamily="34" charset="0"/>
              </a:rPr>
              <a:t>Department of Computer Science and Engineering (CSE)</a:t>
            </a:r>
            <a:endParaRPr lang="en-US" sz="1700" dirty="0">
              <a:latin typeface="Calibri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274681"/>
            <a:ext cx="2057400" cy="5851525"/>
          </a:xfrm>
          <a:prstGeom prst="rect">
            <a:avLst/>
          </a:prstGeom>
        </p:spPr>
        <p:txBody>
          <a:bodyPr vert="eaVert" lIns="91018" tIns="45511" rIns="91018" bIns="4551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81"/>
            <a:ext cx="6019800" cy="5851525"/>
          </a:xfrm>
          <a:prstGeom prst="rect">
            <a:avLst/>
          </a:prstGeom>
        </p:spPr>
        <p:txBody>
          <a:bodyPr vert="eaVert" lIns="91018" tIns="45511" rIns="91018" bIns="4551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6485" y="6356827"/>
            <a:ext cx="2134080" cy="364359"/>
          </a:xfrm>
          <a:prstGeom prst="rect">
            <a:avLst/>
          </a:prstGeom>
        </p:spPr>
        <p:txBody>
          <a:bodyPr lIns="91018" tIns="45511" rIns="91018" bIns="45511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3C6F3B94-4A12-4598-9331-BF2BD7FE7F3F}" type="datetimeFigureOut">
              <a:rPr lang="en-US"/>
              <a:pPr>
                <a:defRPr/>
              </a:pPr>
              <a:t>1/3/2024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800" y="6356827"/>
            <a:ext cx="2894400" cy="364359"/>
          </a:xfrm>
          <a:prstGeom prst="rect">
            <a:avLst/>
          </a:prstGeom>
        </p:spPr>
        <p:txBody>
          <a:bodyPr lIns="91018" tIns="45511" rIns="91018" bIns="45511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E3DFC9-DD92-4BC6-AD71-1C258EA932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  <a:prstGeom prst="rect">
            <a:avLst/>
          </a:prstGeom>
        </p:spPr>
        <p:txBody>
          <a:bodyPr lIns="91018" tIns="45511" rIns="91018" bIns="4551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2"/>
            <a:ext cx="6400800" cy="1752600"/>
          </a:xfrm>
          <a:prstGeom prst="rect">
            <a:avLst/>
          </a:prstGeom>
        </p:spPr>
        <p:txBody>
          <a:bodyPr lIns="91018" tIns="45511" rIns="91018" bIns="45511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51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03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655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06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75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310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861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413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6485" y="6356827"/>
            <a:ext cx="2134080" cy="364359"/>
          </a:xfrm>
          <a:prstGeom prst="rect">
            <a:avLst/>
          </a:prstGeom>
        </p:spPr>
        <p:txBody>
          <a:bodyPr lIns="91018" tIns="45511" rIns="91018" bIns="45511"/>
          <a:lstStyle>
            <a:lvl1pPr>
              <a:defRPr/>
            </a:lvl1pPr>
          </a:lstStyle>
          <a:p>
            <a:pPr>
              <a:defRPr/>
            </a:pPr>
            <a:fld id="{80A5EB32-630B-4A72-B8FC-9253A652C7C2}" type="datetimeFigureOut">
              <a:rPr lang="en-US"/>
              <a:pPr>
                <a:defRPr/>
              </a:pPr>
              <a:t>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800" y="6356827"/>
            <a:ext cx="2894400" cy="364359"/>
          </a:xfrm>
          <a:prstGeom prst="rect">
            <a:avLst/>
          </a:prstGeom>
        </p:spPr>
        <p:txBody>
          <a:bodyPr lIns="91018" tIns="45511" rIns="91018" bIns="45511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26684C-CF59-4092-A63E-3E1A6C6BB6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556F-8B84-463E-9627-C3A54988C8FF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1F9B3-3635-4E01-BB4E-56E598A1AE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556F-8B84-463E-9627-C3A54988C8FF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1F9B3-3635-4E01-BB4E-56E598A1AE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556F-8B84-463E-9627-C3A54988C8FF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1F9B3-3635-4E01-BB4E-56E598A1AE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556F-8B84-463E-9627-C3A54988C8FF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1F9B3-3635-4E01-BB4E-56E598A1AE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556F-8B84-463E-9627-C3A54988C8FF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1F9B3-3635-4E01-BB4E-56E598A1AE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556F-8B84-463E-9627-C3A54988C8FF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1F9B3-3635-4E01-BB4E-56E598A1AE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556F-8B84-463E-9627-C3A54988C8FF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1F9B3-3635-4E01-BB4E-56E598A1AE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hyperlink" Target="http://www.google.co.in/url?sa=i&amp;rct=j&amp;q=&amp;esrc=s&amp;source=images&amp;cd=&amp;cad=rja&amp;docid=Yol378O-s-lkMM&amp;tbnid=OLCbrS9PtZY4xM:&amp;ved=0CAUQjRw&amp;url=http://www.vidyavision.com/universities.asp?page=2&amp;ei=AFmwUobeKoL-iAf-44CwBQ&amp;psig=AFQjCNGRiFfOFz-wmZM6WF05bau8z5zqnw&amp;ust=1387374581297603" TargetMode="Externa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1556F-8B84-463E-9627-C3A54988C8FF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21F9B3-3635-4E01-BB4E-56E598A1AEB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09920" y="6492202"/>
            <a:ext cx="2134080" cy="365798"/>
          </a:xfrm>
          <a:prstGeom prst="rect">
            <a:avLst/>
          </a:prstGeom>
        </p:spPr>
        <p:txBody>
          <a:bodyPr vert="horz" lIns="91018" tIns="45511" rIns="91018" bIns="45511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9C2E2B9-E532-439F-BDDD-7FE6380B35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7" name="TextBox 9"/>
          <p:cNvSpPr txBox="1">
            <a:spLocks noChangeArrowheads="1"/>
          </p:cNvSpPr>
          <p:nvPr/>
        </p:nvSpPr>
        <p:spPr bwMode="auto">
          <a:xfrm>
            <a:off x="0" y="6457638"/>
            <a:ext cx="9144000" cy="40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018" tIns="45511" rIns="91018" bIns="45511">
            <a:spAutoFit/>
          </a:bodyPr>
          <a:lstStyle/>
          <a:p>
            <a:pPr algn="ctr">
              <a:defRPr/>
            </a:pPr>
            <a:r>
              <a:rPr lang="en-US" sz="2000" b="1" dirty="0">
                <a:latin typeface="Calibri" pitchFamily="34" charset="0"/>
              </a:rPr>
              <a:t>University Institute of Engineering (UIE)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401473"/>
            <a:ext cx="9144000" cy="0"/>
          </a:xfrm>
          <a:prstGeom prst="line">
            <a:avLst/>
          </a:prstGeom>
          <a:ln w="88900" cmpd="thickThin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3" name="Picture 4" descr="https://encrypted-tbn3.gstatic.com/images?q=tbn:ANd9GcTyg3Gq4WoxkxO75aZWNEjYFvavmMfWdiMvs57jpDF8YRR3yCybqQ">
            <a:hlinkClick r:id="rId13"/>
          </p:cNvPr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152640" y="152656"/>
            <a:ext cx="767520" cy="1218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latin typeface="Cambria" pitchFamily="18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mbria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mbria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mbria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mbria" pitchFamily="18" charset="0"/>
        </a:defRPr>
      </a:lvl5pPr>
      <a:lvl6pPr marL="455164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mbria" pitchFamily="18" charset="0"/>
        </a:defRPr>
      </a:lvl6pPr>
      <a:lvl7pPr marL="910333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mbria" pitchFamily="18" charset="0"/>
        </a:defRPr>
      </a:lvl7pPr>
      <a:lvl8pPr marL="1365502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mbria" pitchFamily="18" charset="0"/>
        </a:defRPr>
      </a:lvl8pPr>
      <a:lvl9pPr marL="1820665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mbria" pitchFamily="18" charset="0"/>
        </a:defRPr>
      </a:lvl9pPr>
    </p:titleStyle>
    <p:bodyStyle>
      <a:lvl1pPr marL="341235" indent="-34123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Cambria" pitchFamily="18" charset="0"/>
          <a:ea typeface="+mn-ea"/>
          <a:cs typeface="+mn-cs"/>
        </a:defRPr>
      </a:lvl1pPr>
      <a:lvl2pPr marL="738385" indent="-283891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6977" indent="-226536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2898" indent="-226536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47416" indent="-226536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03415" indent="-227581" algn="l" defTabSz="91033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58582" indent="-227581" algn="l" defTabSz="91033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13747" indent="-227581" algn="l" defTabSz="91033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68918" indent="-227581" algn="l" defTabSz="91033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0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5164" algn="l" defTabSz="910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0333" algn="l" defTabSz="910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5502" algn="l" defTabSz="910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0665" algn="l" defTabSz="910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5835" algn="l" defTabSz="910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1001" algn="l" defTabSz="910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86156" algn="l" defTabSz="910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41329" algn="l" defTabSz="910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7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371600"/>
            <a:ext cx="7771680" cy="2053656"/>
          </a:xfrm>
        </p:spPr>
        <p:txBody>
          <a:bodyPr lIns="17914" tIns="46585" rIns="17914" bIns="46585"/>
          <a:lstStyle/>
          <a:p>
            <a:pPr eaLnBrk="1" hangingPunct="1">
              <a:lnSpc>
                <a:spcPct val="80000"/>
              </a:lnSpc>
              <a:defRPr/>
            </a:pPr>
            <a:r>
              <a:rPr lang="en-GB" sz="4000" dirty="0" smtClean="0">
                <a:solidFill>
                  <a:srgbClr val="0000CC"/>
                </a:solidFill>
              </a:rPr>
              <a:t>Information Retrieval</a:t>
            </a:r>
            <a:br>
              <a:rPr lang="en-GB" sz="4000" dirty="0" smtClean="0">
                <a:solidFill>
                  <a:srgbClr val="0000CC"/>
                </a:solidFill>
              </a:rPr>
            </a:br>
            <a:r>
              <a:rPr lang="en-GB" sz="4000" dirty="0" smtClean="0">
                <a:solidFill>
                  <a:srgbClr val="0000CC"/>
                </a:solidFill>
              </a:rPr>
              <a:t/>
            </a:r>
            <a:br>
              <a:rPr lang="en-GB" sz="4000" dirty="0" smtClean="0">
                <a:solidFill>
                  <a:srgbClr val="0000CC"/>
                </a:solidFill>
              </a:rPr>
            </a:br>
            <a:endParaRPr lang="en-GB" sz="4900" dirty="0" smtClean="0">
              <a:solidFill>
                <a:srgbClr val="0000CC"/>
              </a:solidFill>
            </a:endParaRPr>
          </a:p>
        </p:txBody>
      </p:sp>
      <p:sp>
        <p:nvSpPr>
          <p:cNvPr id="16389" name="Text Box 3"/>
          <p:cNvSpPr txBox="1">
            <a:spLocks noChangeArrowheads="1"/>
          </p:cNvSpPr>
          <p:nvPr/>
        </p:nvSpPr>
        <p:spPr bwMode="auto">
          <a:xfrm>
            <a:off x="1395360" y="3361313"/>
            <a:ext cx="6397920" cy="1751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7914" tIns="46585" rIns="17914" bIns="46585" anchor="ctr"/>
          <a:lstStyle/>
          <a:p>
            <a:pPr algn="ctr" defTabSz="910347">
              <a:tabLst>
                <a:tab pos="658028" algn="l"/>
                <a:tab pos="1516772" algn="l"/>
                <a:tab pos="2376935" algn="l"/>
                <a:tab pos="3237103" algn="l"/>
                <a:tab pos="4097272" algn="l"/>
                <a:tab pos="4957442" algn="l"/>
                <a:tab pos="5817610" algn="l"/>
              </a:tabLst>
            </a:pPr>
            <a:r>
              <a:rPr lang="en-US" sz="2800" b="1" dirty="0" smtClean="0"/>
              <a:t>Subject Code: </a:t>
            </a:r>
            <a:r>
              <a:rPr lang="en-US" sz="2800" b="1" dirty="0" smtClean="0"/>
              <a:t>23CST-618</a:t>
            </a:r>
            <a:endParaRPr lang="en-US" sz="2800" b="1" dirty="0" smtClean="0"/>
          </a:p>
          <a:p>
            <a:pPr algn="ctr" defTabSz="910347">
              <a:tabLst>
                <a:tab pos="658028" algn="l"/>
                <a:tab pos="1516772" algn="l"/>
                <a:tab pos="2376935" algn="l"/>
                <a:tab pos="3237103" algn="l"/>
                <a:tab pos="4097272" algn="l"/>
                <a:tab pos="4957442" algn="l"/>
                <a:tab pos="5817610" algn="l"/>
              </a:tabLst>
            </a:pPr>
            <a:endParaRPr lang="en-US" sz="2800" b="1" dirty="0" smtClean="0"/>
          </a:p>
          <a:p>
            <a:pPr algn="ctr" defTabSz="910347">
              <a:tabLst>
                <a:tab pos="658028" algn="l"/>
                <a:tab pos="1516772" algn="l"/>
                <a:tab pos="2376935" algn="l"/>
                <a:tab pos="3237103" algn="l"/>
                <a:tab pos="4097272" algn="l"/>
                <a:tab pos="4957442" algn="l"/>
                <a:tab pos="5817610" algn="l"/>
              </a:tabLst>
            </a:pPr>
            <a:r>
              <a:rPr lang="en-US" sz="2800" b="1" dirty="0" smtClean="0">
                <a:latin typeface="Calibri" pitchFamily="34" charset="0"/>
                <a:cs typeface="Calibri" pitchFamily="34" charset="0"/>
              </a:rPr>
              <a:t>Prepared by: DR. </a:t>
            </a:r>
            <a:r>
              <a:rPr lang="en-US" sz="2800" b="1" dirty="0" err="1" smtClean="0">
                <a:latin typeface="Calibri" pitchFamily="34" charset="0"/>
                <a:cs typeface="Calibri" pitchFamily="34" charset="0"/>
              </a:rPr>
              <a:t>Manjit</a:t>
            </a:r>
            <a:r>
              <a:rPr lang="en-US" sz="2800" b="1" dirty="0" smtClean="0">
                <a:latin typeface="Calibri" pitchFamily="34" charset="0"/>
                <a:cs typeface="Calibri" pitchFamily="34" charset="0"/>
              </a:rPr>
              <a:t> Singh</a:t>
            </a:r>
            <a:endParaRPr lang="en-US" sz="2800" b="1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762000"/>
            <a:ext cx="7924800" cy="609600"/>
          </a:xfrm>
        </p:spPr>
        <p:txBody>
          <a:bodyPr/>
          <a:lstStyle/>
          <a:p>
            <a:r>
              <a:rPr lang="en-US" dirty="0" smtClean="0"/>
              <a:t>Course Objectives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66800" y="1524000"/>
            <a:ext cx="69342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000" dirty="0" smtClean="0"/>
              <a:t> </a:t>
            </a:r>
            <a:r>
              <a:rPr lang="en-US" sz="2000" dirty="0" smtClean="0"/>
              <a:t>Demonstrate genesis and diversity of information retrieval situations for text and hyper media</a:t>
            </a:r>
            <a:r>
              <a:rPr lang="en-US" sz="2000" dirty="0" smtClean="0"/>
              <a:t>.</a:t>
            </a:r>
          </a:p>
          <a:p>
            <a:pPr algn="just">
              <a:buFont typeface="Arial" pitchFamily="34" charset="0"/>
              <a:buChar char="•"/>
            </a:pPr>
            <a:r>
              <a:rPr lang="en-US" sz="2000" dirty="0" smtClean="0"/>
              <a:t> </a:t>
            </a:r>
            <a:r>
              <a:rPr lang="en-US" sz="2000" dirty="0" smtClean="0"/>
              <a:t>Describe hands-on experience store, and retrieve information from www using semantic approaches</a:t>
            </a:r>
            <a:r>
              <a:rPr lang="en-US" sz="2000" dirty="0" smtClean="0"/>
              <a:t>.</a:t>
            </a:r>
          </a:p>
          <a:p>
            <a:pPr algn="just">
              <a:buFont typeface="Arial" pitchFamily="34" charset="0"/>
              <a:buChar char="•"/>
            </a:pPr>
            <a:r>
              <a:rPr lang="en-US" sz="2000" dirty="0" smtClean="0"/>
              <a:t> </a:t>
            </a:r>
            <a:r>
              <a:rPr lang="en-US" sz="2000" dirty="0" smtClean="0"/>
              <a:t>Demonstrate the usage of different data/file structures in building computational search engines</a:t>
            </a:r>
            <a:r>
              <a:rPr lang="en-US" sz="2000" dirty="0" smtClean="0"/>
              <a:t>.</a:t>
            </a:r>
          </a:p>
          <a:p>
            <a:pPr algn="just">
              <a:buFont typeface="Arial" pitchFamily="34" charset="0"/>
              <a:buChar char="•"/>
            </a:pPr>
            <a:r>
              <a:rPr lang="en-US" sz="2000" dirty="0" smtClean="0"/>
              <a:t> </a:t>
            </a:r>
            <a:r>
              <a:rPr lang="en-US" sz="2000" dirty="0" smtClean="0"/>
              <a:t>Analyze the performance of information retrieval using advanced techniques such as classification, clustering, and filtering over multimedia</a:t>
            </a:r>
            <a:r>
              <a:rPr lang="en-US" sz="2000" dirty="0" smtClean="0"/>
              <a:t>.</a:t>
            </a:r>
          </a:p>
          <a:p>
            <a:pPr algn="just">
              <a:buFont typeface="Arial" pitchFamily="34" charset="0"/>
              <a:buChar char="•"/>
            </a:pPr>
            <a:r>
              <a:rPr lang="en-US" sz="2000" dirty="0" smtClean="0"/>
              <a:t> </a:t>
            </a:r>
            <a:r>
              <a:rPr lang="en-US" sz="2000" dirty="0" smtClean="0"/>
              <a:t>Analyze ranked retrieval of a very large number of documents with hyperlinks between </a:t>
            </a:r>
            <a:r>
              <a:rPr lang="en-US" sz="2000" dirty="0" smtClean="0"/>
              <a:t>them</a:t>
            </a:r>
          </a:p>
          <a:p>
            <a:pPr algn="just">
              <a:buFont typeface="Arial" pitchFamily="34" charset="0"/>
              <a:buChar char="•"/>
            </a:pPr>
            <a:r>
              <a:rPr lang="en-US" sz="2000" dirty="0" smtClean="0"/>
              <a:t> </a:t>
            </a:r>
            <a:r>
              <a:rPr lang="en-US" sz="2000" dirty="0" smtClean="0"/>
              <a:t>Demonstrate </a:t>
            </a:r>
            <a:r>
              <a:rPr lang="en-US" sz="2000" dirty="0" smtClean="0"/>
              <a:t>Information </a:t>
            </a:r>
            <a:r>
              <a:rPr lang="en-US" sz="2000" dirty="0" smtClean="0"/>
              <a:t>visualization technologies like Cognition and perception in the Internet or Web search engine</a:t>
            </a:r>
            <a:endParaRPr 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990600" y="609600"/>
            <a:ext cx="7696200" cy="808038"/>
          </a:xfrm>
          <a:prstGeom prst="rect">
            <a:avLst/>
          </a:prstGeom>
          <a:ln w="19050" cap="sq" cmpd="thinThick">
            <a:solidFill>
              <a:schemeClr val="tx1"/>
            </a:solidFill>
            <a:bevel/>
          </a:ln>
          <a:scene3d>
            <a:camera prst="orthographicFront"/>
            <a:lightRig rig="threePt" dir="t"/>
          </a:scene3d>
          <a:sp3d extrusionH="76200">
            <a:bevelT prst="relaxedInset"/>
            <a:extrusionClr>
              <a:schemeClr val="tx1"/>
            </a:extrusionClr>
          </a:sp3d>
        </p:spPr>
        <p:txBody>
          <a:bodyPr lIns="91018" tIns="45511" rIns="91018" bIns="45511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j-ea"/>
                <a:cs typeface="+mj-cs"/>
              </a:rPr>
              <a:t>Basic N-grams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676610"/>
            <a:ext cx="7848600" cy="2819190"/>
          </a:xfrm>
          <a:prstGeom prst="rect">
            <a:avLst/>
          </a:prstGeom>
        </p:spPr>
        <p:txBody>
          <a:bodyPr/>
          <a:lstStyle/>
          <a:p>
            <a:pPr marL="341235" marR="0" lvl="0" indent="-34123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Most trivial: 1/#tokens: too simple!</a:t>
            </a:r>
          </a:p>
          <a:p>
            <a:pPr marL="341235" marR="0" lvl="0" indent="-34123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Standard unigram: frequency</a:t>
            </a:r>
          </a:p>
          <a:p>
            <a:pPr marL="738385" marR="0" lvl="1" indent="-283891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 word occurrences/total corpus size</a:t>
            </a:r>
          </a:p>
          <a:p>
            <a:pPr marL="1136977" marR="0" lvl="2" indent="-226536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E.g. the=0.07; rabbit = 0.00001</a:t>
            </a:r>
          </a:p>
          <a:p>
            <a:pPr marL="738385" marR="0" lvl="1" indent="-283891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Too simple: no context!</a:t>
            </a:r>
          </a:p>
          <a:p>
            <a:pPr marL="341235" marR="0" lvl="0" indent="-34123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Conditional probabilities of word sequences</a:t>
            </a:r>
          </a:p>
          <a:p>
            <a:pPr marL="738385" marR="0" lvl="1" indent="-283891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1235" marR="0" lvl="0" indent="-34123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n-ea"/>
              <a:cs typeface="+mn-cs"/>
            </a:endParaRPr>
          </a:p>
          <a:p>
            <a:pPr marL="341235" marR="0" lvl="0" indent="-34123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n-ea"/>
              <a:cs typeface="+mn-cs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600200" y="4663784"/>
          <a:ext cx="7086600" cy="574966"/>
        </p:xfrm>
        <a:graphic>
          <a:graphicData uri="http://schemas.openxmlformats.org/presentationml/2006/ole">
            <p:oleObj spid="_x0000_s1026" name="Equation" r:id="rId3" imgW="2895480" imgH="241200" progId="Equation.3">
              <p:embed/>
            </p:oleObj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/>
        </p:nvGraphicFramePr>
        <p:xfrm>
          <a:off x="2590800" y="4980354"/>
          <a:ext cx="2592388" cy="1009283"/>
        </p:xfrm>
        <a:graphic>
          <a:graphicData uri="http://schemas.openxmlformats.org/presentationml/2006/ole">
            <p:oleObj spid="_x0000_s1027" name="Equation" r:id="rId4" imgW="1079280" imgH="431640" progId="Equation.3">
              <p:embed/>
            </p:oleObj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990600" y="274638"/>
            <a:ext cx="7696200" cy="1143000"/>
          </a:xfrm>
          <a:prstGeom prst="rect">
            <a:avLst/>
          </a:prstGeom>
          <a:ln w="19050" cap="sq" cmpd="thinThick">
            <a:solidFill>
              <a:schemeClr val="tx1"/>
            </a:solidFill>
            <a:bevel/>
          </a:ln>
          <a:scene3d>
            <a:camera prst="orthographicFront"/>
            <a:lightRig rig="threePt" dir="t"/>
          </a:scene3d>
          <a:sp3d extrusionH="76200">
            <a:bevelT prst="relaxedInset"/>
            <a:extrusionClr>
              <a:schemeClr val="tx1"/>
            </a:extrusionClr>
          </a:sp3d>
        </p:spPr>
        <p:txBody>
          <a:bodyPr lIns="91018" tIns="45511" rIns="91018" bIns="45511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j-ea"/>
                <a:cs typeface="+mj-cs"/>
              </a:rPr>
              <a:t>Markov Assumptions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600200"/>
            <a:ext cx="8153400" cy="3276600"/>
          </a:xfrm>
          <a:prstGeom prst="rect">
            <a:avLst/>
          </a:prstGeom>
        </p:spPr>
        <p:txBody>
          <a:bodyPr/>
          <a:lstStyle/>
          <a:p>
            <a:pPr marL="341235" marR="0" lvl="0" indent="-34123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Exact computation requires too much data</a:t>
            </a:r>
          </a:p>
          <a:p>
            <a:pPr marL="341235" marR="0" lvl="0" indent="-34123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Approximate probability given all prior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wds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n-ea"/>
              <a:cs typeface="+mn-cs"/>
            </a:endParaRPr>
          </a:p>
          <a:p>
            <a:pPr marL="738385" marR="0" lvl="1" indent="-283891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Assume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finite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history</a:t>
            </a:r>
          </a:p>
          <a:p>
            <a:pPr marL="738385" marR="0" lvl="1" indent="-283891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Bigram: Probability of word given 1 previous</a:t>
            </a:r>
          </a:p>
          <a:p>
            <a:pPr marL="1136977" marR="0" lvl="2" indent="-226536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First-order Markov</a:t>
            </a:r>
          </a:p>
          <a:p>
            <a:pPr marL="738385" marR="0" lvl="1" indent="-283891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Trigram: Probability of word given 2 previous</a:t>
            </a:r>
          </a:p>
          <a:p>
            <a:pPr marL="341235" marR="0" lvl="0" indent="-34123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N-gram approximation</a:t>
            </a:r>
          </a:p>
          <a:p>
            <a:pPr marL="738385" marR="0" lvl="1" indent="-283891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133600" y="4876800"/>
          <a:ext cx="4724400" cy="650875"/>
        </p:xfrm>
        <a:graphic>
          <a:graphicData uri="http://schemas.openxmlformats.org/presentationml/2006/ole">
            <p:oleObj spid="_x0000_s2050" name="Equation" r:id="rId3" imgW="1752480" imgH="241200" progId="Equation.3">
              <p:embed/>
            </p:oleObj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/>
        </p:nvGraphicFramePr>
        <p:xfrm>
          <a:off x="2667000" y="5715000"/>
          <a:ext cx="3430588" cy="996950"/>
        </p:xfrm>
        <a:graphic>
          <a:graphicData uri="http://schemas.openxmlformats.org/presentationml/2006/ole">
            <p:oleObj spid="_x0000_s2051" name="Equation" r:id="rId4" imgW="1485720" imgH="431640" progId="Equation.3">
              <p:embed/>
            </p:oleObj>
          </a:graphicData>
        </a:graphic>
      </p:graphicFrame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69925" y="6132513"/>
            <a:ext cx="1962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Bigram sequence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1295400" y="609600"/>
            <a:ext cx="7391400" cy="808038"/>
          </a:xfrm>
          <a:prstGeom prst="rect">
            <a:avLst/>
          </a:prstGeom>
          <a:ln w="19050" cap="sq" cmpd="thinThick">
            <a:solidFill>
              <a:schemeClr val="tx1"/>
            </a:solidFill>
            <a:bevel/>
          </a:ln>
          <a:scene3d>
            <a:camera prst="orthographicFront"/>
            <a:lightRig rig="threePt" dir="t"/>
          </a:scene3d>
          <a:sp3d extrusionH="76200">
            <a:bevelT prst="relaxedInset"/>
            <a:extrusionClr>
              <a:schemeClr val="tx1"/>
            </a:extrusionClr>
          </a:sp3d>
        </p:spPr>
        <p:txBody>
          <a:bodyPr lIns="91018" tIns="45511" rIns="91018" bIns="45511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j-ea"/>
                <a:cs typeface="+mj-cs"/>
              </a:rPr>
              <a:t>Issues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41235" marR="0" lvl="0" indent="-341235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Relative frequency</a:t>
            </a:r>
          </a:p>
          <a:p>
            <a:pPr marL="738385" marR="0" lvl="1" indent="-283891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Typically compute count of sequence	</a:t>
            </a:r>
          </a:p>
          <a:p>
            <a:pPr marL="1136977" marR="0" lvl="2" indent="-226536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Divide by prefix</a:t>
            </a:r>
          </a:p>
          <a:p>
            <a:pPr marL="1136977" marR="0" lvl="2" indent="-226536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36977" marR="0" lvl="2" indent="-226536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36977" marR="0" lvl="2" indent="-226536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1235" marR="0" lvl="0" indent="-341235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Corpus sensitivity</a:t>
            </a:r>
          </a:p>
          <a:p>
            <a:pPr marL="738385" marR="0" lvl="1" indent="-283891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Shakespeare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vs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Wall Street Journal</a:t>
            </a:r>
          </a:p>
          <a:p>
            <a:pPr marL="1136977" marR="0" lvl="2" indent="-226536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Very unnatural</a:t>
            </a:r>
          </a:p>
          <a:p>
            <a:pPr marL="341235" marR="0" lvl="0" indent="-341235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Ngrams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n-ea"/>
              <a:cs typeface="+mn-cs"/>
            </a:endParaRPr>
          </a:p>
          <a:p>
            <a:pPr marL="738385" marR="0" lvl="1" indent="-283891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Unigram: little; bigrams: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colloc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trigrams:phrase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371600" y="2667000"/>
          <a:ext cx="3733800" cy="1039813"/>
        </p:xfrm>
        <a:graphic>
          <a:graphicData uri="http://schemas.openxmlformats.org/presentationml/2006/ole">
            <p:oleObj spid="_x0000_s3074" name="Equation" r:id="rId3" imgW="1549080" imgH="431640" progId="Equation.3">
              <p:embed/>
            </p:oleObj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1066800" y="274638"/>
            <a:ext cx="7620000" cy="1143000"/>
          </a:xfrm>
          <a:prstGeom prst="rect">
            <a:avLst/>
          </a:prstGeom>
          <a:ln w="19050" cap="sq" cmpd="thinThick">
            <a:solidFill>
              <a:schemeClr val="tx1"/>
            </a:solidFill>
            <a:bevel/>
          </a:ln>
          <a:scene3d>
            <a:camera prst="orthographicFront"/>
            <a:lightRig rig="threePt" dir="t"/>
          </a:scene3d>
          <a:sp3d extrusionH="76200">
            <a:bevelT prst="relaxedInset"/>
            <a:extrusionClr>
              <a:schemeClr val="tx1"/>
            </a:extrusionClr>
          </a:sp3d>
        </p:spPr>
        <p:txBody>
          <a:bodyPr lIns="91018" tIns="45511" rIns="91018" bIns="45511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j-ea"/>
                <a:cs typeface="+mj-cs"/>
              </a:rPr>
              <a:t>Sparse Data Issues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28600" y="1600200"/>
            <a:ext cx="8610600" cy="4525963"/>
          </a:xfrm>
          <a:prstGeom prst="rect">
            <a:avLst/>
          </a:prstGeom>
        </p:spPr>
        <p:txBody>
          <a:bodyPr/>
          <a:lstStyle/>
          <a:p>
            <a:pPr marL="341235" marR="0" lvl="0" indent="-34123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Zero-count n-grams</a:t>
            </a:r>
          </a:p>
          <a:p>
            <a:pPr marL="738385" marR="0" lvl="1" indent="-283891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Problem: Not seen yet! Not necessarily impossible..</a:t>
            </a:r>
          </a:p>
          <a:p>
            <a:pPr marL="738385" marR="0" lvl="1" indent="-283891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Solution: Estimate probabilities of unseen events</a:t>
            </a:r>
          </a:p>
          <a:p>
            <a:pPr marL="341235" marR="0" lvl="0" indent="-34123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Two strategies:</a:t>
            </a:r>
          </a:p>
          <a:p>
            <a:pPr marL="738385" marR="0" lvl="1" indent="-283891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Smoothing</a:t>
            </a:r>
          </a:p>
          <a:p>
            <a:pPr marL="1136977" marR="0" lvl="2" indent="-226536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Divide estimated probability mass</a:t>
            </a:r>
          </a:p>
          <a:p>
            <a:pPr marL="738385" marR="0" lvl="1" indent="-283891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Backoff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36977" marR="0" lvl="2" indent="-226536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Guess higher order n-grams from lower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1066800" y="533400"/>
            <a:ext cx="7620000" cy="884238"/>
          </a:xfrm>
          <a:prstGeom prst="rect">
            <a:avLst/>
          </a:prstGeom>
          <a:ln w="19050" cap="sq" cmpd="thinThick">
            <a:solidFill>
              <a:schemeClr val="tx1"/>
            </a:solidFill>
            <a:bevel/>
          </a:ln>
          <a:scene3d>
            <a:camera prst="orthographicFront"/>
            <a:lightRig rig="threePt" dir="t"/>
          </a:scene3d>
          <a:sp3d extrusionH="76200">
            <a:bevelT prst="relaxedInset"/>
            <a:extrusionClr>
              <a:schemeClr val="tx1"/>
            </a:extrusionClr>
          </a:sp3d>
        </p:spPr>
        <p:txBody>
          <a:bodyPr lIns="91018" tIns="45511" rIns="91018" bIns="45511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j-ea"/>
                <a:cs typeface="+mj-cs"/>
              </a:rPr>
              <a:t>Smoothing out Zeroes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28600" y="1600200"/>
            <a:ext cx="8001000" cy="4525963"/>
          </a:xfrm>
          <a:prstGeom prst="rect">
            <a:avLst/>
          </a:prstGeom>
        </p:spPr>
        <p:txBody>
          <a:bodyPr/>
          <a:lstStyle/>
          <a:p>
            <a:pPr marL="341235" marR="0" lvl="0" indent="-34123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Add-one smoothing</a:t>
            </a:r>
          </a:p>
          <a:p>
            <a:pPr marL="738385" marR="0" lvl="1" indent="-283891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Simple: add 1 to all counts -&gt; no zeroes!</a:t>
            </a:r>
          </a:p>
          <a:p>
            <a:pPr marL="738385" marR="0" lvl="1" indent="-283891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Normalize by count and vocabulary size</a:t>
            </a:r>
          </a:p>
          <a:p>
            <a:pPr marL="341235" marR="0" lvl="0" indent="-34123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Unigrams:</a:t>
            </a:r>
          </a:p>
          <a:p>
            <a:pPr marL="738385" marR="0" lvl="1" indent="-283891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Adjusted count:</a:t>
            </a:r>
          </a:p>
          <a:p>
            <a:pPr marL="738385" marR="0" lvl="1" indent="-283891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Adjusted probability</a:t>
            </a:r>
          </a:p>
          <a:p>
            <a:pPr marL="341235" marR="0" lvl="0" indent="-34123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Bigrams:</a:t>
            </a:r>
          </a:p>
          <a:p>
            <a:pPr marL="738385" marR="0" lvl="1" indent="-283891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Adjusted probability</a:t>
            </a:r>
          </a:p>
          <a:p>
            <a:pPr marL="341235" marR="0" lvl="0" indent="-34123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Problem: Too much weight on (former) zeroes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n-ea"/>
              <a:cs typeface="+mn-cs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343400" y="3048000"/>
          <a:ext cx="2203450" cy="1584325"/>
        </p:xfrm>
        <a:graphic>
          <a:graphicData uri="http://schemas.openxmlformats.org/presentationml/2006/ole">
            <p:oleObj spid="_x0000_s4098" name="Equation" r:id="rId3" imgW="1130040" imgH="812520" progId="Equation.3">
              <p:embed/>
            </p:oleObj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/>
        </p:nvGraphicFramePr>
        <p:xfrm>
          <a:off x="4114800" y="4572000"/>
          <a:ext cx="3281363" cy="838200"/>
        </p:xfrm>
        <a:graphic>
          <a:graphicData uri="http://schemas.openxmlformats.org/presentationml/2006/ole">
            <p:oleObj spid="_x0000_s4099" name="Equation" r:id="rId4" imgW="1790640" imgH="457200" progId="Equation.3">
              <p:embed/>
            </p:oleObj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914400"/>
            <a:ext cx="76962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 </a:t>
            </a:r>
            <a:r>
              <a:rPr lang="en-US" sz="2000" b="1" dirty="0" smtClean="0"/>
              <a:t>Text Books / Reference </a:t>
            </a:r>
            <a:r>
              <a:rPr lang="en-US" sz="2000" b="1" dirty="0" smtClean="0"/>
              <a:t>Books</a:t>
            </a:r>
          </a:p>
          <a:p>
            <a:pPr algn="ctr"/>
            <a:r>
              <a:rPr lang="en-US" sz="2000" b="1" dirty="0" smtClean="0"/>
              <a:t> </a:t>
            </a:r>
          </a:p>
          <a:p>
            <a:pPr algn="just"/>
            <a:r>
              <a:rPr lang="en-US" sz="2000" dirty="0" smtClean="0"/>
              <a:t>T1 </a:t>
            </a:r>
            <a:r>
              <a:rPr lang="en-US" sz="2000" dirty="0" smtClean="0"/>
              <a:t>David A. Grossman, </a:t>
            </a:r>
            <a:r>
              <a:rPr lang="en-US" sz="2000" dirty="0" err="1" smtClean="0"/>
              <a:t>OphirFrieder</a:t>
            </a:r>
            <a:r>
              <a:rPr lang="en-US" sz="2000" dirty="0" smtClean="0"/>
              <a:t>, Information Retrieval – Algorithms and Heuristics, Springer, 2nd Edition( Distributed by Universal Press), </a:t>
            </a:r>
            <a:r>
              <a:rPr lang="en-US" sz="2000" dirty="0" smtClean="0"/>
              <a:t>2004</a:t>
            </a:r>
          </a:p>
          <a:p>
            <a:pPr algn="just"/>
            <a:endParaRPr lang="en-US" sz="2000" dirty="0" smtClean="0"/>
          </a:p>
          <a:p>
            <a:pPr algn="just"/>
            <a:r>
              <a:rPr lang="en-US" sz="2000" dirty="0" smtClean="0"/>
              <a:t> </a:t>
            </a:r>
            <a:r>
              <a:rPr lang="en-US" sz="2000" dirty="0" smtClean="0"/>
              <a:t>REFERENCE BOOKS: R1 Gerald J Kowalski, Mark T </a:t>
            </a:r>
            <a:r>
              <a:rPr lang="en-US" sz="2000" dirty="0" err="1" smtClean="0"/>
              <a:t>Maybury</a:t>
            </a:r>
            <a:r>
              <a:rPr lang="en-US" sz="2000" dirty="0" smtClean="0"/>
              <a:t> Information Storage and Retrieval Systems: Theory and Implementation, Springer, </a:t>
            </a:r>
            <a:r>
              <a:rPr lang="en-US" sz="2000" dirty="0" smtClean="0"/>
              <a:t>2004</a:t>
            </a:r>
          </a:p>
          <a:p>
            <a:pPr algn="just"/>
            <a:endParaRPr lang="en-US" sz="2000" dirty="0" smtClean="0"/>
          </a:p>
          <a:p>
            <a:pPr algn="just"/>
            <a:r>
              <a:rPr lang="en-US" sz="2000" dirty="0" smtClean="0"/>
              <a:t> </a:t>
            </a:r>
            <a:r>
              <a:rPr lang="en-US" sz="2000" dirty="0" smtClean="0"/>
              <a:t>R2 </a:t>
            </a:r>
            <a:r>
              <a:rPr lang="en-US" sz="2000" dirty="0" err="1" smtClean="0"/>
              <a:t>Soumen</a:t>
            </a:r>
            <a:r>
              <a:rPr lang="en-US" sz="2000" dirty="0" smtClean="0"/>
              <a:t> </a:t>
            </a:r>
            <a:r>
              <a:rPr lang="en-US" sz="2000" dirty="0" err="1" smtClean="0"/>
              <a:t>Chakrabarti</a:t>
            </a:r>
            <a:r>
              <a:rPr lang="en-US" sz="2000" dirty="0" smtClean="0"/>
              <a:t>, Mining the Web : Discovering Knowledge from Hypertext Data, Morgan – Kaufmann Publishers, 2002</a:t>
            </a:r>
            <a:endParaRPr lang="en-US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_Theme1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356</Words>
  <Application>Microsoft Office PowerPoint</Application>
  <PresentationFormat>On-screen Show (4:3)</PresentationFormat>
  <Paragraphs>66</Paragraphs>
  <Slides>9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Office Theme</vt:lpstr>
      <vt:lpstr>CU_Theme1</vt:lpstr>
      <vt:lpstr>Microsoft Equation 3.0</vt:lpstr>
      <vt:lpstr>Slide 1</vt:lpstr>
      <vt:lpstr>Information Retrieval  </vt:lpstr>
      <vt:lpstr>Course Objectives 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Manjit Singh</dc:creator>
  <cp:lastModifiedBy>Manjit Singh</cp:lastModifiedBy>
  <cp:revision>1</cp:revision>
  <dcterms:created xsi:type="dcterms:W3CDTF">2024-01-03T11:29:10Z</dcterms:created>
  <dcterms:modified xsi:type="dcterms:W3CDTF">2024-01-03T11:35:33Z</dcterms:modified>
</cp:coreProperties>
</file>