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2B613-1887-4858-AD5C-586857202F2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8C3B3-8673-43CC-8738-0E13AC6681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303213"/>
            <a:ext cx="4872037" cy="3656012"/>
          </a:xfrm>
          <a:ln/>
        </p:spPr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503169" y="4315918"/>
            <a:ext cx="5854769" cy="405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4437"/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37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D1-9F6D-434E-BE89-58CC9DE4376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C8DA-FFF0-4702-A09F-160C02664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D1-9F6D-434E-BE89-58CC9DE4376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C8DA-FFF0-4702-A09F-160C02664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D1-9F6D-434E-BE89-58CC9DE4376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C8DA-FFF0-4702-A09F-160C02664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lIns="91018" tIns="45511" rIns="91018" bIns="45511" anchor="ctr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4911E1B-67C3-4CA9-B1DC-0102226776E6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D7340-8D78-4221-A2D7-AF8CD1359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5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lIns="91018" tIns="45511" rIns="91018" bIns="45511"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8001000" cy="4495800"/>
          </a:xfrm>
          <a:prstGeom prst="rect">
            <a:avLst/>
          </a:prstGeom>
          <a:noFill/>
        </p:spPr>
        <p:txBody>
          <a:bodyPr lIns="91018" tIns="45511" rIns="91018" bIns="45511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63" y="87855"/>
            <a:ext cx="6274237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and Communication Engineering (CCE)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2" y="1447800"/>
            <a:ext cx="8229600" cy="48006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lIns="91018" tIns="45511" rIns="91018" bIns="45511"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 lIns="91018" tIns="45511" rIns="91018" bIns="45511"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3" y="1371600"/>
            <a:ext cx="2590800" cy="47244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 marL="136546" indent="-136546">
              <a:defRPr sz="2000"/>
            </a:lvl1pPr>
            <a:lvl2pPr marL="318618" indent="-182065">
              <a:buFont typeface="Wingdings" pitchFamily="2" charset="2"/>
              <a:buChar char="§"/>
              <a:defRPr sz="1800"/>
            </a:lvl2pPr>
            <a:lvl3pPr marL="500684" indent="-182065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8A789C-4D95-4032-8DF5-31687D8CEB39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170A8-299A-4D31-88A5-BD22A12D2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622" y="13"/>
            <a:ext cx="6097227" cy="35352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1018" tIns="45511" rIns="91018" bIns="45511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3"/>
            <a:ext cx="8305800" cy="48768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lIns="91018" tIns="45511" rIns="91018" bIns="45511"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D6EA499-3328-4359-A346-6A227ADE1C1C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253A7-70DC-4601-9139-704A3023D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lIns="91018" tIns="45511" rIns="91018" bIns="4551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93"/>
            <a:ext cx="5111750" cy="5853113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1400"/>
            </a:lvl1pPr>
            <a:lvl2pPr marL="455164" indent="0">
              <a:buNone/>
              <a:defRPr sz="1200"/>
            </a:lvl2pPr>
            <a:lvl3pPr marL="910333" indent="0">
              <a:buNone/>
              <a:defRPr sz="1000"/>
            </a:lvl3pPr>
            <a:lvl4pPr marL="1365502" indent="0">
              <a:buNone/>
              <a:defRPr sz="900"/>
            </a:lvl4pPr>
            <a:lvl5pPr marL="1820665" indent="0">
              <a:buNone/>
              <a:defRPr sz="900"/>
            </a:lvl5pPr>
            <a:lvl6pPr marL="2275835" indent="0">
              <a:buNone/>
              <a:defRPr sz="900"/>
            </a:lvl6pPr>
            <a:lvl7pPr marL="2731001" indent="0">
              <a:buNone/>
              <a:defRPr sz="900"/>
            </a:lvl7pPr>
            <a:lvl8pPr marL="3186156" indent="0">
              <a:buNone/>
              <a:defRPr sz="900"/>
            </a:lvl8pPr>
            <a:lvl9pPr marL="36413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31FF7EB-30AB-4C01-AF8D-395D96DA26FE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92932-2C72-4515-B968-6F983D6C4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1018" tIns="45511" rIns="91018" bIns="4551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3200"/>
            </a:lvl1pPr>
            <a:lvl2pPr marL="455164" indent="0">
              <a:buNone/>
              <a:defRPr sz="2800"/>
            </a:lvl2pPr>
            <a:lvl3pPr marL="910333" indent="0">
              <a:buNone/>
              <a:defRPr sz="2400"/>
            </a:lvl3pPr>
            <a:lvl4pPr marL="1365502" indent="0">
              <a:buNone/>
              <a:defRPr sz="2000"/>
            </a:lvl4pPr>
            <a:lvl5pPr marL="1820665" indent="0">
              <a:buNone/>
              <a:defRPr sz="2000"/>
            </a:lvl5pPr>
            <a:lvl6pPr marL="2275835" indent="0">
              <a:buNone/>
              <a:defRPr sz="2000"/>
            </a:lvl6pPr>
            <a:lvl7pPr marL="2731001" indent="0">
              <a:buNone/>
              <a:defRPr sz="2000"/>
            </a:lvl7pPr>
            <a:lvl8pPr marL="3186156" indent="0">
              <a:buNone/>
              <a:defRPr sz="2000"/>
            </a:lvl8pPr>
            <a:lvl9pPr marL="3641329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1400"/>
            </a:lvl1pPr>
            <a:lvl2pPr marL="455164" indent="0">
              <a:buNone/>
              <a:defRPr sz="1200"/>
            </a:lvl2pPr>
            <a:lvl3pPr marL="910333" indent="0">
              <a:buNone/>
              <a:defRPr sz="1000"/>
            </a:lvl3pPr>
            <a:lvl4pPr marL="1365502" indent="0">
              <a:buNone/>
              <a:defRPr sz="900"/>
            </a:lvl4pPr>
            <a:lvl5pPr marL="1820665" indent="0">
              <a:buNone/>
              <a:defRPr sz="900"/>
            </a:lvl5pPr>
            <a:lvl6pPr marL="2275835" indent="0">
              <a:buNone/>
              <a:defRPr sz="900"/>
            </a:lvl6pPr>
            <a:lvl7pPr marL="2731001" indent="0">
              <a:buNone/>
              <a:defRPr sz="900"/>
            </a:lvl7pPr>
            <a:lvl8pPr marL="3186156" indent="0">
              <a:buNone/>
              <a:defRPr sz="900"/>
            </a:lvl8pPr>
            <a:lvl9pPr marL="36413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C61AA74-953D-4225-99F1-A54E4C13D4D3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577F2-160F-4858-BC53-7CA2CF408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D1-9F6D-434E-BE89-58CC9DE4376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C8DA-FFF0-4702-A09F-160C02664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4" y="1371600"/>
            <a:ext cx="8229600" cy="685800"/>
          </a:xfrm>
          <a:prstGeom prst="rect">
            <a:avLst/>
          </a:prstGeom>
        </p:spPr>
        <p:txBody>
          <a:bodyPr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4" y="2209800"/>
            <a:ext cx="8229600" cy="4267200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BF4C39-0986-48C3-9871-6E161BB0E4D2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3DD5A-D534-4A2C-9EC1-A0311EADF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81"/>
            <a:ext cx="2057400" cy="5851525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81"/>
            <a:ext cx="6019800" cy="5851525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C6F3B94-4A12-4598-9331-BF2BD7FE7F3F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3DFC9-DD92-4BC6-AD71-1C258EA9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0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6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1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/>
            </a:lvl1pPr>
          </a:lstStyle>
          <a:p>
            <a:pPr>
              <a:defRPr/>
            </a:pPr>
            <a:fld id="{80A5EB32-630B-4A72-B8FC-9253A652C7C2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6684C-CF59-4092-A63E-3E1A6C6BB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D1-9F6D-434E-BE89-58CC9DE4376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C8DA-FFF0-4702-A09F-160C02664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D1-9F6D-434E-BE89-58CC9DE4376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C8DA-FFF0-4702-A09F-160C02664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D1-9F6D-434E-BE89-58CC9DE4376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C8DA-FFF0-4702-A09F-160C02664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D1-9F6D-434E-BE89-58CC9DE4376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C8DA-FFF0-4702-A09F-160C02664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D1-9F6D-434E-BE89-58CC9DE4376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C8DA-FFF0-4702-A09F-160C02664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D1-9F6D-434E-BE89-58CC9DE4376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C8DA-FFF0-4702-A09F-160C02664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7D1-9F6D-434E-BE89-58CC9DE4376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C8DA-FFF0-4702-A09F-160C02664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27D1-9F6D-434E-BE89-58CC9DE4376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C8DA-FFF0-4702-A09F-160C026646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9920" y="6492202"/>
            <a:ext cx="2134080" cy="365798"/>
          </a:xfrm>
          <a:prstGeom prst="rect">
            <a:avLst/>
          </a:prstGeom>
        </p:spPr>
        <p:txBody>
          <a:bodyPr vert="horz" lIns="91018" tIns="45511" rIns="91018" bIns="45511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C2E2B9-E532-439F-BDDD-7FE6380B3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TextBox 9"/>
          <p:cNvSpPr txBox="1">
            <a:spLocks noChangeArrowheads="1"/>
          </p:cNvSpPr>
          <p:nvPr/>
        </p:nvSpPr>
        <p:spPr bwMode="auto">
          <a:xfrm>
            <a:off x="0" y="6457638"/>
            <a:ext cx="9144000" cy="4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Calibri" pitchFamily="34" charset="0"/>
              </a:rPr>
              <a:t>University Institute of Engineering (UIE)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1473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4" descr="https://encrypted-tbn3.gstatic.com/images?q=tbn:ANd9GcTyg3Gq4WoxkxO75aZWNEjYFvavmMfWdiMvs57jpDF8YRR3yCybqQ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2640" y="152656"/>
            <a:ext cx="767520" cy="12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5164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0333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65502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0665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1235" indent="-34123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38385" indent="-28389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6977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2898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416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415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8582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47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8918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164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333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502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665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35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001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156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329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371600"/>
            <a:ext cx="7771680" cy="2053656"/>
          </a:xfrm>
        </p:spPr>
        <p:txBody>
          <a:bodyPr lIns="17914" tIns="46585" rIns="17914" bIns="46585"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4000" dirty="0" smtClean="0">
                <a:solidFill>
                  <a:srgbClr val="0000CC"/>
                </a:solidFill>
              </a:rPr>
              <a:t>Information Retrieval</a:t>
            </a:r>
            <a:br>
              <a:rPr lang="en-GB" sz="4000" dirty="0" smtClean="0">
                <a:solidFill>
                  <a:srgbClr val="0000CC"/>
                </a:solidFill>
              </a:rPr>
            </a:br>
            <a:r>
              <a:rPr lang="en-GB" sz="4000" dirty="0" smtClean="0">
                <a:solidFill>
                  <a:srgbClr val="0000CC"/>
                </a:solidFill>
              </a:rPr>
              <a:t/>
            </a:r>
            <a:br>
              <a:rPr lang="en-GB" sz="4000" dirty="0" smtClean="0">
                <a:solidFill>
                  <a:srgbClr val="0000CC"/>
                </a:solidFill>
              </a:rPr>
            </a:br>
            <a:endParaRPr lang="en-GB" sz="4900" dirty="0" smtClean="0">
              <a:solidFill>
                <a:srgbClr val="0000CC"/>
              </a:solidFill>
            </a:endParaRP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1395360" y="3361313"/>
            <a:ext cx="6397920" cy="175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914" tIns="46585" rIns="17914" bIns="46585" anchor="ctr"/>
          <a:lstStyle/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r>
              <a:rPr lang="en-US" sz="2800" b="1" dirty="0" smtClean="0"/>
              <a:t>Subject Code: </a:t>
            </a:r>
            <a:r>
              <a:rPr lang="en-US" sz="2800" b="1" dirty="0" smtClean="0"/>
              <a:t>23CST-618</a:t>
            </a:r>
            <a:endParaRPr lang="en-US" sz="2800" b="1" dirty="0" smtClean="0"/>
          </a:p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endParaRPr lang="en-US" sz="2800" b="1" dirty="0" smtClean="0"/>
          </a:p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Prepared by: DR.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Manjit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Singh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/>
          <a:lstStyle/>
          <a:p>
            <a:r>
              <a:rPr lang="en-US" dirty="0" smtClean="0"/>
              <a:t>Course Objectives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524000"/>
            <a:ext cx="6934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Demonstrate genesis and diversity of information retrieval situations for text and hyper media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Describe hands-on experience store, and retrieve information from www using semantic approaches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Demonstrate the usage of different data/file structures in building computational search engines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Analyze the performance of information retrieval using advanced techniques such as classification, clustering, and filtering over multimedia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Analyze ranked retrieval of a very large number of documents with hyperlinks between </a:t>
            </a:r>
            <a:r>
              <a:rPr lang="en-US" sz="2000" dirty="0" smtClean="0"/>
              <a:t>them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Demonstrate </a:t>
            </a:r>
            <a:r>
              <a:rPr lang="en-US" sz="2000" dirty="0" smtClean="0"/>
              <a:t>Information </a:t>
            </a:r>
            <a:r>
              <a:rPr lang="en-US" sz="2000" dirty="0" smtClean="0"/>
              <a:t>visualization technologies like Cognition and perception in the Internet or Web search engine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90600" y="12700"/>
            <a:ext cx="7694613" cy="1903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Document Ranking Problem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74648" y="1428735"/>
            <a:ext cx="8083631" cy="73637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00636" y="-33338"/>
            <a:ext cx="865514" cy="4564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793172" y="1584316"/>
            <a:ext cx="835082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Ranked retrieval setup: given a collection of documents, the user               </a:t>
            </a:r>
          </a:p>
          <a:p>
            <a:pPr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issues a query, and an ordered list of documents is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returned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Assume binary notion of relevance: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d,q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random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dichotomous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variable, such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de-DE" sz="2200" i="1" baseline="-25000" dirty="0" err="1" smtClean="0">
                <a:solidFill>
                  <a:schemeClr val="tx1"/>
                </a:solidFill>
                <a:latin typeface="+mj-lt"/>
              </a:rPr>
              <a:t>d,q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= 1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relevant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w.r.t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q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de-DE" sz="2200" i="1" baseline="-25000" dirty="0" err="1" smtClean="0">
                <a:solidFill>
                  <a:schemeClr val="tx1"/>
                </a:solidFill>
                <a:latin typeface="+mj-lt"/>
              </a:rPr>
              <a:t>d,q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= 0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otherwise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Probabilistic ranking orders documents decreasingly by their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estimated probability of relevance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w.r.t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query: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12700"/>
            <a:ext cx="77708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Probability Ranking Principle (PRP)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94596" y="1428736"/>
            <a:ext cx="8163683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92064" y="-33338"/>
            <a:ext cx="874085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698566" y="1428736"/>
            <a:ext cx="823115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PRP in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brief</a:t>
            </a:r>
            <a:endParaRPr lang="de-DE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the retrieved documents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w.r.t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 query) are ranked decreasingly on their probability of relevance, then the effectiveness of the system will be the best that is obtainable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PRP in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full</a:t>
            </a:r>
            <a:endParaRPr lang="de-DE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[the IR] system’s response to each [query] is a ranking of the documents [...] in order of decreasing probability of relevance to the [query],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where the probabilities are estimated as accurately as possible on the basis of whatever data have been made available to the system for this purpose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the overall effectiveness of the system to its user will be the best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that is obtainable on the basis of those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_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320</Words>
  <Application>Microsoft Office PowerPoint</Application>
  <PresentationFormat>On-screen Show (4:3)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CU_Theme1</vt:lpstr>
      <vt:lpstr>Slide 1</vt:lpstr>
      <vt:lpstr>Information Retrieval  </vt:lpstr>
      <vt:lpstr>Course Objectives 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Manjit Singh</dc:creator>
  <cp:lastModifiedBy>Manjit Singh</cp:lastModifiedBy>
  <cp:revision>1</cp:revision>
  <dcterms:created xsi:type="dcterms:W3CDTF">2024-01-03T10:15:36Z</dcterms:created>
  <dcterms:modified xsi:type="dcterms:W3CDTF">2024-01-03T10:20:04Z</dcterms:modified>
</cp:coreProperties>
</file>