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1ABDC-21EB-48CE-A43E-6BCD121E3BE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D3982-5EA0-414A-901F-8C113A4E7C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303213"/>
            <a:ext cx="4872037" cy="3656012"/>
          </a:xfrm>
          <a:ln/>
        </p:spPr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503169" y="4315918"/>
            <a:ext cx="5854769" cy="405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14437"/>
            <a:endParaRPr lang="en-US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37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lIns="91018" tIns="45511" rIns="91018" bIns="45511" anchor="ctr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4911E1B-67C3-4CA9-B1DC-0102226776E6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D7340-8D78-4221-A2D7-AF8CD1359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81"/>
            <a:ext cx="2057400" cy="5851525"/>
          </a:xfrm>
          <a:prstGeom prst="rect">
            <a:avLst/>
          </a:prstGeom>
        </p:spPr>
        <p:txBody>
          <a:bodyPr vert="eaVert" lIns="91018" tIns="45511" rIns="91018" bIns="4551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81"/>
            <a:ext cx="6019800" cy="5851525"/>
          </a:xfrm>
          <a:prstGeom prst="rect">
            <a:avLst/>
          </a:prstGeom>
        </p:spPr>
        <p:txBody>
          <a:bodyPr vert="eaVert" lIns="91018" tIns="45511" rIns="91018" bIns="455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C6F3B94-4A12-4598-9331-BF2BD7FE7F3F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3DFC9-DD92-4BC6-AD71-1C258EA93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</p:spPr>
        <p:txBody>
          <a:bodyPr lIns="91018" tIns="45511" rIns="91018" bIns="4551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2"/>
            <a:ext cx="6400800" cy="1752600"/>
          </a:xfrm>
          <a:prstGeom prst="rect">
            <a:avLst/>
          </a:prstGeom>
        </p:spPr>
        <p:txBody>
          <a:bodyPr lIns="91018" tIns="45511" rIns="91018" bIns="4551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5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0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5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0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6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1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>
              <a:defRPr/>
            </a:lvl1pPr>
          </a:lstStyle>
          <a:p>
            <a:pPr>
              <a:defRPr/>
            </a:pPr>
            <a:fld id="{80A5EB32-630B-4A72-B8FC-9253A652C7C2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6684C-CF59-4092-A63E-3E1A6C6BB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5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lIns="91018" tIns="45511" rIns="91018" bIns="45511"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1"/>
            <a:ext cx="8001000" cy="4495800"/>
          </a:xfrm>
          <a:prstGeom prst="rect">
            <a:avLst/>
          </a:prstGeom>
          <a:noFill/>
        </p:spPr>
        <p:txBody>
          <a:bodyPr lIns="91018" tIns="45511" rIns="91018" bIns="45511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63" y="87855"/>
            <a:ext cx="6274237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and Communication Engineering (CCE)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2" y="1447800"/>
            <a:ext cx="8229600" cy="4800600"/>
          </a:xfrm>
          <a:prstGeom prst="rect">
            <a:avLst/>
          </a:prstGeom>
        </p:spPr>
        <p:txBody>
          <a:bodyPr lIns="91018" tIns="45511" rIns="91018" bIns="45511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lIns="91018" tIns="45511" rIns="91018" bIns="45511"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 lIns="91018" tIns="45511" rIns="91018" bIns="45511"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3" y="1371600"/>
            <a:ext cx="2590800" cy="4724400"/>
          </a:xfrm>
          <a:prstGeom prst="rect">
            <a:avLst/>
          </a:prstGeom>
        </p:spPr>
        <p:txBody>
          <a:bodyPr lIns="91018" tIns="45511" rIns="91018" bIns="45511">
            <a:normAutofit/>
          </a:bodyPr>
          <a:lstStyle>
            <a:lvl1pPr marL="136546" indent="-136546">
              <a:defRPr sz="2000"/>
            </a:lvl1pPr>
            <a:lvl2pPr marL="318618" indent="-182065">
              <a:buFont typeface="Wingdings" pitchFamily="2" charset="2"/>
              <a:buChar char="§"/>
              <a:defRPr sz="1800"/>
            </a:lvl2pPr>
            <a:lvl3pPr marL="500684" indent="-182065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5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38A789C-4D95-4032-8DF5-31687D8CEB39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6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170A8-299A-4D31-88A5-BD22A12D2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009622" y="13"/>
            <a:ext cx="6097227" cy="35352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1018" tIns="45511" rIns="91018" bIns="45511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3"/>
            <a:ext cx="8305800" cy="4876800"/>
          </a:xfrm>
          <a:prstGeom prst="rect">
            <a:avLst/>
          </a:prstGeom>
        </p:spPr>
        <p:txBody>
          <a:bodyPr lIns="91018" tIns="45511" rIns="91018" bIns="45511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lIns="91018" tIns="45511" rIns="91018" bIns="45511"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D6EA499-3328-4359-A346-6A227ADE1C1C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253A7-70DC-4601-9139-704A3023D0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lIns="91018" tIns="45511" rIns="91018" bIns="45511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73093"/>
            <a:ext cx="5111750" cy="5853113"/>
          </a:xfrm>
          <a:prstGeom prst="rect">
            <a:avLst/>
          </a:prstGeom>
        </p:spPr>
        <p:txBody>
          <a:bodyPr lIns="91018" tIns="45511" rIns="91018" bIns="4551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  <a:prstGeom prst="rect">
            <a:avLst/>
          </a:prstGeom>
        </p:spPr>
        <p:txBody>
          <a:bodyPr lIns="91018" tIns="45511" rIns="91018" bIns="45511"/>
          <a:lstStyle>
            <a:lvl1pPr marL="0" indent="0">
              <a:buNone/>
              <a:defRPr sz="1400"/>
            </a:lvl1pPr>
            <a:lvl2pPr marL="455164" indent="0">
              <a:buNone/>
              <a:defRPr sz="1200"/>
            </a:lvl2pPr>
            <a:lvl3pPr marL="910333" indent="0">
              <a:buNone/>
              <a:defRPr sz="1000"/>
            </a:lvl3pPr>
            <a:lvl4pPr marL="1365502" indent="0">
              <a:buNone/>
              <a:defRPr sz="900"/>
            </a:lvl4pPr>
            <a:lvl5pPr marL="1820665" indent="0">
              <a:buNone/>
              <a:defRPr sz="900"/>
            </a:lvl5pPr>
            <a:lvl6pPr marL="2275835" indent="0">
              <a:buNone/>
              <a:defRPr sz="900"/>
            </a:lvl6pPr>
            <a:lvl7pPr marL="2731001" indent="0">
              <a:buNone/>
              <a:defRPr sz="900"/>
            </a:lvl7pPr>
            <a:lvl8pPr marL="3186156" indent="0">
              <a:buNone/>
              <a:defRPr sz="900"/>
            </a:lvl8pPr>
            <a:lvl9pPr marL="364132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31FF7EB-30AB-4C01-AF8D-395D96DA26FE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92932-2C72-4515-B968-6F983D6C4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lIns="91018" tIns="45511" rIns="91018" bIns="45511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018" tIns="45511" rIns="91018" bIns="45511"/>
          <a:lstStyle>
            <a:lvl1pPr marL="0" indent="0">
              <a:buNone/>
              <a:defRPr sz="3200"/>
            </a:lvl1pPr>
            <a:lvl2pPr marL="455164" indent="0">
              <a:buNone/>
              <a:defRPr sz="2800"/>
            </a:lvl2pPr>
            <a:lvl3pPr marL="910333" indent="0">
              <a:buNone/>
              <a:defRPr sz="2400"/>
            </a:lvl3pPr>
            <a:lvl4pPr marL="1365502" indent="0">
              <a:buNone/>
              <a:defRPr sz="2000"/>
            </a:lvl4pPr>
            <a:lvl5pPr marL="1820665" indent="0">
              <a:buNone/>
              <a:defRPr sz="2000"/>
            </a:lvl5pPr>
            <a:lvl6pPr marL="2275835" indent="0">
              <a:buNone/>
              <a:defRPr sz="2000"/>
            </a:lvl6pPr>
            <a:lvl7pPr marL="2731001" indent="0">
              <a:buNone/>
              <a:defRPr sz="2000"/>
            </a:lvl7pPr>
            <a:lvl8pPr marL="3186156" indent="0">
              <a:buNone/>
              <a:defRPr sz="2000"/>
            </a:lvl8pPr>
            <a:lvl9pPr marL="3641329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018" tIns="45511" rIns="91018" bIns="45511"/>
          <a:lstStyle>
            <a:lvl1pPr marL="0" indent="0">
              <a:buNone/>
              <a:defRPr sz="1400"/>
            </a:lvl1pPr>
            <a:lvl2pPr marL="455164" indent="0">
              <a:buNone/>
              <a:defRPr sz="1200"/>
            </a:lvl2pPr>
            <a:lvl3pPr marL="910333" indent="0">
              <a:buNone/>
              <a:defRPr sz="1000"/>
            </a:lvl3pPr>
            <a:lvl4pPr marL="1365502" indent="0">
              <a:buNone/>
              <a:defRPr sz="900"/>
            </a:lvl4pPr>
            <a:lvl5pPr marL="1820665" indent="0">
              <a:buNone/>
              <a:defRPr sz="900"/>
            </a:lvl5pPr>
            <a:lvl6pPr marL="2275835" indent="0">
              <a:buNone/>
              <a:defRPr sz="900"/>
            </a:lvl6pPr>
            <a:lvl7pPr marL="2731001" indent="0">
              <a:buNone/>
              <a:defRPr sz="900"/>
            </a:lvl7pPr>
            <a:lvl8pPr marL="3186156" indent="0">
              <a:buNone/>
              <a:defRPr sz="900"/>
            </a:lvl8pPr>
            <a:lvl9pPr marL="364132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C61AA74-953D-4225-99F1-A54E4C13D4D3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577F2-160F-4858-BC53-7CA2CF408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4" y="1371600"/>
            <a:ext cx="8229600" cy="685800"/>
          </a:xfrm>
          <a:prstGeom prst="rect">
            <a:avLst/>
          </a:prstGeom>
        </p:spPr>
        <p:txBody>
          <a:bodyPr lIns="91018" tIns="45511" rIns="91018" bIns="4551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4" y="2209800"/>
            <a:ext cx="8229600" cy="4267200"/>
          </a:xfrm>
          <a:prstGeom prst="rect">
            <a:avLst/>
          </a:prstGeom>
        </p:spPr>
        <p:txBody>
          <a:bodyPr vert="eaVert" lIns="91018" tIns="45511" rIns="91018" bIns="455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1BF4C39-0986-48C3-9871-6E161BB0E4D2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3DD5A-D534-4A2C-9EC1-A0311EADF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9920" y="6492202"/>
            <a:ext cx="2134080" cy="365798"/>
          </a:xfrm>
          <a:prstGeom prst="rect">
            <a:avLst/>
          </a:prstGeom>
        </p:spPr>
        <p:txBody>
          <a:bodyPr vert="horz" lIns="91018" tIns="45511" rIns="91018" bIns="45511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C2E2B9-E532-439F-BDDD-7FE6380B3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7" name="TextBox 9"/>
          <p:cNvSpPr txBox="1">
            <a:spLocks noChangeArrowheads="1"/>
          </p:cNvSpPr>
          <p:nvPr/>
        </p:nvSpPr>
        <p:spPr bwMode="auto">
          <a:xfrm>
            <a:off x="0" y="6457638"/>
            <a:ext cx="9144000" cy="40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Calibri" pitchFamily="34" charset="0"/>
              </a:rPr>
              <a:t>University Institute of Engineering (UIE)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1473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4" descr="https://encrypted-tbn3.gstatic.com/images?q=tbn:ANd9GcTyg3Gq4WoxkxO75aZWNEjYFvavmMfWdiMvs57jpDF8YRR3yCybqQ">
            <a:hlinkClick r:id="rId13"/>
          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52640" y="152656"/>
            <a:ext cx="767520" cy="121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5pPr>
      <a:lvl6pPr marL="455164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6pPr>
      <a:lvl7pPr marL="910333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7pPr>
      <a:lvl8pPr marL="1365502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8pPr>
      <a:lvl9pPr marL="1820665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9pPr>
    </p:titleStyle>
    <p:bodyStyle>
      <a:lvl1pPr marL="341235" indent="-34123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38385" indent="-283891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6977" indent="-22653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2898" indent="-22653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416" indent="-22653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3415" indent="-227581" algn="l" defTabSz="910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8582" indent="-227581" algn="l" defTabSz="910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3747" indent="-227581" algn="l" defTabSz="910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68918" indent="-227581" algn="l" defTabSz="910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164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333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502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665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5835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001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156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1329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371600"/>
            <a:ext cx="7771680" cy="2053656"/>
          </a:xfrm>
        </p:spPr>
        <p:txBody>
          <a:bodyPr lIns="17914" tIns="46585" rIns="17914" bIns="46585"/>
          <a:lstStyle/>
          <a:p>
            <a:pPr eaLnBrk="1" hangingPunct="1">
              <a:lnSpc>
                <a:spcPct val="80000"/>
              </a:lnSpc>
              <a:defRPr/>
            </a:pPr>
            <a:r>
              <a:rPr lang="en-GB" sz="4000" dirty="0" smtClean="0">
                <a:solidFill>
                  <a:srgbClr val="0000CC"/>
                </a:solidFill>
              </a:rPr>
              <a:t>Information Retrieval</a:t>
            </a:r>
            <a:br>
              <a:rPr lang="en-GB" sz="4000" dirty="0" smtClean="0">
                <a:solidFill>
                  <a:srgbClr val="0000CC"/>
                </a:solidFill>
              </a:rPr>
            </a:br>
            <a:r>
              <a:rPr lang="en-GB" sz="4000" dirty="0" smtClean="0">
                <a:solidFill>
                  <a:srgbClr val="0000CC"/>
                </a:solidFill>
              </a:rPr>
              <a:t/>
            </a:r>
            <a:br>
              <a:rPr lang="en-GB" sz="4000" dirty="0" smtClean="0">
                <a:solidFill>
                  <a:srgbClr val="0000CC"/>
                </a:solidFill>
              </a:rPr>
            </a:br>
            <a:endParaRPr lang="en-GB" sz="4900" dirty="0" smtClean="0">
              <a:solidFill>
                <a:srgbClr val="0000CC"/>
              </a:solidFill>
            </a:endParaRP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1395360" y="3361313"/>
            <a:ext cx="6397920" cy="175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914" tIns="46585" rIns="17914" bIns="46585" anchor="ctr"/>
          <a:lstStyle/>
          <a:p>
            <a:pPr algn="ctr" defTabSz="910347">
              <a:tabLst>
                <a:tab pos="658028" algn="l"/>
                <a:tab pos="1516772" algn="l"/>
                <a:tab pos="2376935" algn="l"/>
                <a:tab pos="3237103" algn="l"/>
                <a:tab pos="4097272" algn="l"/>
                <a:tab pos="4957442" algn="l"/>
                <a:tab pos="5817610" algn="l"/>
              </a:tabLst>
            </a:pPr>
            <a:r>
              <a:rPr lang="en-US" sz="2800" b="1" dirty="0" smtClean="0"/>
              <a:t>Subject Code: </a:t>
            </a:r>
            <a:r>
              <a:rPr lang="en-US" sz="2800" b="1" dirty="0" smtClean="0"/>
              <a:t>23CST-618</a:t>
            </a:r>
            <a:endParaRPr lang="en-US" sz="2800" b="1" dirty="0" smtClean="0"/>
          </a:p>
          <a:p>
            <a:pPr algn="ctr" defTabSz="910347">
              <a:tabLst>
                <a:tab pos="658028" algn="l"/>
                <a:tab pos="1516772" algn="l"/>
                <a:tab pos="2376935" algn="l"/>
                <a:tab pos="3237103" algn="l"/>
                <a:tab pos="4097272" algn="l"/>
                <a:tab pos="4957442" algn="l"/>
                <a:tab pos="5817610" algn="l"/>
              </a:tabLst>
            </a:pPr>
            <a:endParaRPr lang="en-US" sz="2800" b="1" dirty="0" smtClean="0"/>
          </a:p>
          <a:p>
            <a:pPr algn="ctr" defTabSz="910347">
              <a:tabLst>
                <a:tab pos="658028" algn="l"/>
                <a:tab pos="1516772" algn="l"/>
                <a:tab pos="2376935" algn="l"/>
                <a:tab pos="3237103" algn="l"/>
                <a:tab pos="4097272" algn="l"/>
                <a:tab pos="4957442" algn="l"/>
                <a:tab pos="5817610" algn="l"/>
              </a:tabLst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Prepared by: DR. </a:t>
            </a:r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Manjit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Singh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924800" cy="609600"/>
          </a:xfrm>
        </p:spPr>
        <p:txBody>
          <a:bodyPr/>
          <a:lstStyle/>
          <a:p>
            <a:r>
              <a:rPr lang="en-US" dirty="0" smtClean="0"/>
              <a:t>Course Objectives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1524000"/>
            <a:ext cx="6934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Demonstrate genesis and diversity of information retrieval situations for text and hyper media</a:t>
            </a:r>
            <a:r>
              <a:rPr lang="en-US" sz="20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Describe hands-on experience store, and retrieve information from www using semantic approaches</a:t>
            </a:r>
            <a:r>
              <a:rPr lang="en-US" sz="20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Demonstrate the usage of different data/file structures in building computational search engines</a:t>
            </a:r>
            <a:r>
              <a:rPr lang="en-US" sz="20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Analyze the performance of information retrieval using advanced techniques such as classification, clustering, and filtering over multimedia</a:t>
            </a:r>
            <a:r>
              <a:rPr lang="en-US" sz="20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Analyze ranked retrieval of a very large number of documents with hyperlinks between </a:t>
            </a:r>
            <a:r>
              <a:rPr lang="en-US" sz="2000" dirty="0" smtClean="0"/>
              <a:t>them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Demonstrate </a:t>
            </a:r>
            <a:r>
              <a:rPr lang="en-US" sz="2000" dirty="0" smtClean="0"/>
              <a:t>Information </a:t>
            </a:r>
            <a:r>
              <a:rPr lang="en-US" sz="2000" dirty="0" smtClean="0"/>
              <a:t>visualization technologies like Cognition and perception in the Internet or Web search engine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43000" y="274638"/>
            <a:ext cx="7543800" cy="1143000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lIns="91018" tIns="45511" rIns="91018" bIns="45511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宋体" pitchFamily="2" charset="-122"/>
                <a:cs typeface="+mj-cs"/>
              </a:rPr>
              <a:t>Relevance Feedback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911350"/>
            <a:ext cx="8077200" cy="4718050"/>
          </a:xfrm>
          <a:prstGeom prst="rect">
            <a:avLst/>
          </a:prstGeom>
        </p:spPr>
        <p:txBody>
          <a:bodyPr/>
          <a:lstStyle/>
          <a:p>
            <a:pPr marL="341235" marR="0" lvl="0" indent="-34123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宋体" pitchFamily="2" charset="-122"/>
                <a:cs typeface="+mn-cs"/>
              </a:rPr>
              <a:t>Relevance feedback: user feedback on relevance of docs in initial set of results</a:t>
            </a:r>
          </a:p>
          <a:p>
            <a:pPr marL="738385" marR="0" lvl="1" indent="-28389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User issues a (short, simple) query</a:t>
            </a:r>
          </a:p>
          <a:p>
            <a:pPr marL="738385" marR="0" lvl="1" indent="-28389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The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user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marks some results as relevant or non-relevant.</a:t>
            </a:r>
          </a:p>
          <a:p>
            <a:pPr marL="738385" marR="0" lvl="1" indent="-28389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The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system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computes a better representation of the information need based on feedback.</a:t>
            </a:r>
          </a:p>
          <a:p>
            <a:pPr marL="738385" marR="0" lvl="1" indent="-28389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Relevance feedback can go through one or more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iterations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.</a:t>
            </a:r>
          </a:p>
          <a:p>
            <a:pPr marL="341235" marR="0" lvl="0" indent="-34123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宋体" pitchFamily="2" charset="-122"/>
                <a:cs typeface="+mn-cs"/>
              </a:rPr>
              <a:t>Idea: it may be difficult to formulate a good query when you don’t know the collection well, so iterate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>
                <a:solidFill>
                  <a:srgbClr val="FBFCFF"/>
                </a:solidFill>
              </a:rPr>
              <a:t>Sec. 9.1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90600" y="12700"/>
            <a:ext cx="78676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feedback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Basic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idea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95666" y="2214578"/>
            <a:ext cx="7605424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user issues a (short, simple) query.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search engine returns a set of documents.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User marks some docs as relevant, some as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Search engine computes a new representation of the information need. Hope: better than the initial query.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Search engine runs new query and returns new results.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New results have (hopefully) better recall.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716738" y="-33338"/>
            <a:ext cx="8494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90599" y="304800"/>
            <a:ext cx="7446963" cy="609600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lIns="91018" tIns="45511" rIns="91018" bIns="4551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Example 3: A real (non-image) example</a:t>
            </a:r>
            <a:endParaRPr kumimoji="0" lang="de-DE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68054" y="685800"/>
            <a:ext cx="7961664" cy="7086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just"/>
            <a:r>
              <a:rPr lang="de-DE" sz="1600" dirty="0" smtClean="0">
                <a:solidFill>
                  <a:schemeClr val="tx1"/>
                </a:solidFill>
                <a:latin typeface="+mj-lt"/>
              </a:rPr>
              <a:t>Initial </a:t>
            </a:r>
            <a:r>
              <a:rPr lang="de-DE" sz="1600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sz="16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[new space satellite applications] Results for initial query: (</a:t>
            </a:r>
            <a:r>
              <a:rPr lang="en-US" sz="1600" i="1" dirty="0" smtClean="0">
                <a:solidFill>
                  <a:schemeClr val="tx1"/>
                </a:solidFill>
                <a:latin typeface="+mj-lt"/>
              </a:rPr>
              <a:t>r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= rank)</a:t>
            </a:r>
          </a:p>
          <a:p>
            <a:pPr algn="just"/>
            <a:r>
              <a:rPr lang="de-DE" sz="1600" dirty="0" smtClean="0">
                <a:solidFill>
                  <a:schemeClr val="tx1"/>
                </a:solidFill>
                <a:latin typeface="+mj-lt"/>
              </a:rPr>
              <a:t>		</a:t>
            </a:r>
            <a:r>
              <a:rPr lang="de-DE" sz="1600" i="1" dirty="0" smtClean="0">
                <a:solidFill>
                  <a:schemeClr val="tx1"/>
                </a:solidFill>
                <a:latin typeface="+mj-lt"/>
              </a:rPr>
              <a:t>r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	+	1	 0.539	 NASA Hasn’t Scrapped Imaging Spectrometer</a:t>
            </a:r>
          </a:p>
          <a:p>
            <a:pPr algn="just"/>
            <a:r>
              <a:rPr lang="de-DE" sz="1600" dirty="0" smtClean="0">
                <a:solidFill>
                  <a:schemeClr val="tx1"/>
                </a:solidFill>
                <a:latin typeface="+mj-lt"/>
              </a:rPr>
              <a:t>	+	2 	 0.533	 NASA Scratches Environment </a:t>
            </a:r>
            <a:r>
              <a:rPr lang="de-DE" sz="1600" dirty="0" err="1" smtClean="0">
                <a:solidFill>
                  <a:schemeClr val="tx1"/>
                </a:solidFill>
                <a:latin typeface="+mj-lt"/>
              </a:rPr>
              <a:t>Gear</a:t>
            </a:r>
            <a:r>
              <a:rPr lang="de-DE" sz="1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+mj-lt"/>
              </a:rPr>
              <a:t>From</a:t>
            </a:r>
            <a:r>
              <a:rPr lang="de-DE" sz="1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+mj-lt"/>
              </a:rPr>
              <a:t>Satellite</a:t>
            </a:r>
            <a:r>
              <a:rPr lang="de-DE" sz="1600" dirty="0" smtClean="0">
                <a:solidFill>
                  <a:schemeClr val="tx1"/>
                </a:solidFill>
                <a:latin typeface="+mj-lt"/>
              </a:rPr>
              <a:t> Plan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 		3	 0.528	 Science Panel Backs NASA Satellite Plan, But Urges Launches </a:t>
            </a:r>
            <a:r>
              <a:rPr lang="de-DE" sz="1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1600" dirty="0" smtClean="0">
                <a:solidFill>
                  <a:schemeClr val="tx1"/>
                </a:solidFill>
                <a:latin typeface="+mj-lt"/>
              </a:rPr>
              <a:t> 						 </a:t>
            </a:r>
            <a:r>
              <a:rPr lang="de-DE" sz="1600" dirty="0" err="1" smtClean="0">
                <a:solidFill>
                  <a:schemeClr val="tx1"/>
                </a:solidFill>
                <a:latin typeface="+mj-lt"/>
              </a:rPr>
              <a:t>Smaller</a:t>
            </a:r>
            <a:r>
              <a:rPr lang="de-DE" sz="1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+mj-lt"/>
              </a:rPr>
              <a:t>Probes</a:t>
            </a:r>
            <a:endParaRPr lang="de-DE" sz="1600" dirty="0" smtClean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		4 	 0.526	 A NASA Satellite Project Accomplishes Incredible Feat: Staying</a:t>
            </a:r>
          </a:p>
          <a:p>
            <a:pPr algn="just"/>
            <a:r>
              <a:rPr lang="de-DE" sz="1600" dirty="0" smtClean="0">
                <a:solidFill>
                  <a:schemeClr val="tx1"/>
                </a:solidFill>
                <a:latin typeface="+mj-lt"/>
              </a:rPr>
              <a:t>					</a:t>
            </a:r>
            <a:r>
              <a:rPr lang="de-DE" sz="1600" dirty="0" err="1" smtClean="0">
                <a:solidFill>
                  <a:schemeClr val="tx1"/>
                </a:solidFill>
                <a:latin typeface="+mj-lt"/>
              </a:rPr>
              <a:t>Within</a:t>
            </a:r>
            <a:r>
              <a:rPr lang="de-DE" sz="1600" dirty="0" smtClean="0">
                <a:solidFill>
                  <a:schemeClr val="tx1"/>
                </a:solidFill>
                <a:latin typeface="+mj-lt"/>
              </a:rPr>
              <a:t> Budget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 		5 	 0.525 	Scientist Who Exposed Global Warming Proposes Satellites for</a:t>
            </a:r>
          </a:p>
          <a:p>
            <a:pPr algn="just"/>
            <a:r>
              <a:rPr lang="de-DE" sz="1600" dirty="0" smtClean="0">
                <a:solidFill>
                  <a:schemeClr val="tx1"/>
                </a:solidFill>
                <a:latin typeface="+mj-lt"/>
              </a:rPr>
              <a:t>					</a:t>
            </a:r>
            <a:r>
              <a:rPr lang="de-DE" sz="1600" dirty="0" err="1" smtClean="0">
                <a:solidFill>
                  <a:schemeClr val="tx1"/>
                </a:solidFill>
                <a:latin typeface="+mj-lt"/>
              </a:rPr>
              <a:t>Climate</a:t>
            </a:r>
            <a:r>
              <a:rPr lang="de-DE" sz="1600" dirty="0" smtClean="0">
                <a:solidFill>
                  <a:schemeClr val="tx1"/>
                </a:solidFill>
                <a:latin typeface="+mj-lt"/>
              </a:rPr>
              <a:t> Research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 		6 	 0.524 	 Report Provides Support for the Critics Of Using Big Satellites</a:t>
            </a:r>
          </a:p>
          <a:p>
            <a:pPr algn="just"/>
            <a:r>
              <a:rPr lang="de-DE" sz="1600" dirty="0" smtClean="0">
                <a:solidFill>
                  <a:schemeClr val="tx1"/>
                </a:solidFill>
                <a:latin typeface="+mj-lt"/>
              </a:rPr>
              <a:t>					</a:t>
            </a:r>
            <a:r>
              <a:rPr lang="de-DE" sz="160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sz="1600" dirty="0" smtClean="0">
                <a:solidFill>
                  <a:schemeClr val="tx1"/>
                </a:solidFill>
                <a:latin typeface="+mj-lt"/>
              </a:rPr>
              <a:t> Study </a:t>
            </a:r>
            <a:r>
              <a:rPr lang="de-DE" sz="1600" dirty="0" err="1" smtClean="0">
                <a:solidFill>
                  <a:schemeClr val="tx1"/>
                </a:solidFill>
                <a:latin typeface="+mj-lt"/>
              </a:rPr>
              <a:t>Climate</a:t>
            </a:r>
            <a:endParaRPr lang="de-DE" sz="1600" dirty="0" smtClean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 		7 	 0.516 	Arianespace Receives Satellite Launch Pact From </a:t>
            </a:r>
            <a:r>
              <a:rPr lang="en-US" sz="1600" dirty="0" err="1" smtClean="0">
                <a:solidFill>
                  <a:schemeClr val="tx1"/>
                </a:solidFill>
                <a:latin typeface="+mj-lt"/>
              </a:rPr>
              <a:t>Telesat</a:t>
            </a:r>
            <a:endParaRPr lang="en-US" sz="1600" dirty="0" smtClean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de-DE" sz="1600" dirty="0" smtClean="0">
                <a:solidFill>
                  <a:schemeClr val="tx1"/>
                </a:solidFill>
                <a:latin typeface="+mj-lt"/>
              </a:rPr>
              <a:t>					Canada 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	+	8	 0.509 	Telecommunications Tale of Two Companies</a:t>
            </a:r>
          </a:p>
          <a:p>
            <a:pPr algn="just"/>
            <a:endParaRPr lang="en-US" sz="1600" dirty="0" smtClean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User then marks relevant documents with “+”.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Expanded query after relevance feedback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57158" y="5929330"/>
            <a:ext cx="5357850" cy="7143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[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new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space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satellite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applications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]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28596" y="1643050"/>
          <a:ext cx="5857916" cy="4114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71570"/>
                <a:gridCol w="1643074"/>
                <a:gridCol w="1071570"/>
                <a:gridCol w="207170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b="0" kern="1200" dirty="0" smtClean="0"/>
                        <a:t>2.074</a:t>
                      </a:r>
                      <a:endParaRPr lang="de-DE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0" kern="1200" dirty="0" err="1" smtClean="0"/>
                        <a:t>new</a:t>
                      </a:r>
                      <a:endParaRPr lang="de-DE" sz="24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kern="1200" dirty="0" smtClean="0"/>
                        <a:t>15.106</a:t>
                      </a:r>
                      <a:endParaRPr lang="de-DE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 err="1" smtClean="0"/>
                        <a:t>space</a:t>
                      </a:r>
                      <a:endParaRPr lang="de-DE" sz="2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30.816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 smtClean="0"/>
                        <a:t>satellite</a:t>
                      </a:r>
                      <a:r>
                        <a:rPr lang="de-DE" sz="2400" kern="1200" dirty="0" smtClean="0"/>
                        <a:t> 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  5.660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 smtClean="0"/>
                        <a:t>application</a:t>
                      </a:r>
                      <a:endParaRPr lang="de-D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5.991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 smtClean="0"/>
                        <a:t>nasa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  5.196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 smtClean="0"/>
                        <a:t>eos</a:t>
                      </a:r>
                      <a:endParaRPr lang="de-D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4.196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 smtClean="0"/>
                        <a:t>launch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  3.972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 smtClean="0"/>
                        <a:t>aster</a:t>
                      </a:r>
                      <a:endParaRPr lang="de-D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3.516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 smtClean="0"/>
                        <a:t>instrument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  3.446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 smtClean="0"/>
                        <a:t>arianespace</a:t>
                      </a:r>
                      <a:endParaRPr lang="de-D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3.004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 smtClean="0"/>
                        <a:t>bundespost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  2.806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 smtClean="0"/>
                        <a:t>ss</a:t>
                      </a:r>
                      <a:endParaRPr lang="de-D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2.790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rocket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  2.053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 smtClean="0"/>
                        <a:t>scientist</a:t>
                      </a:r>
                      <a:endParaRPr lang="de-D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2.003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 smtClean="0"/>
                        <a:t>broadcast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  1.172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 smtClean="0"/>
                        <a:t>earth</a:t>
                      </a:r>
                      <a:endParaRPr lang="de-D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0.836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 smtClean="0"/>
                        <a:t>oil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  0.646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 smtClean="0"/>
                        <a:t>measure</a:t>
                      </a:r>
                      <a:endParaRPr lang="de-D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345301" y="3467401"/>
            <a:ext cx="2655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original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14313" y="104775"/>
            <a:ext cx="8223250" cy="1306513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lIns="91018" tIns="45511" rIns="91018" bIns="45511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Results for expanded query</a:t>
            </a:r>
            <a:endParaRPr kumimoji="0" lang="de-DE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38113" y="1714513"/>
            <a:ext cx="8791605" cy="542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		r</a:t>
            </a:r>
          </a:p>
          <a:p>
            <a:r>
              <a:rPr lang="de-DE" sz="1600" dirty="0" smtClean="0">
                <a:solidFill>
                  <a:schemeClr val="tx1"/>
                </a:solidFill>
                <a:latin typeface="+mj-lt"/>
              </a:rPr>
              <a:t>	* 	1 	0.513 	NASA Scratches Environment </a:t>
            </a:r>
            <a:r>
              <a:rPr lang="de-DE" sz="1600" dirty="0" err="1" smtClean="0">
                <a:solidFill>
                  <a:schemeClr val="tx1"/>
                </a:solidFill>
                <a:latin typeface="+mj-lt"/>
              </a:rPr>
              <a:t>Gear</a:t>
            </a:r>
            <a:r>
              <a:rPr lang="de-DE" sz="1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+mj-lt"/>
              </a:rPr>
              <a:t>From</a:t>
            </a:r>
            <a:r>
              <a:rPr lang="de-DE" sz="1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+mj-lt"/>
              </a:rPr>
              <a:t>Satellite</a:t>
            </a:r>
            <a:r>
              <a:rPr lang="de-DE" sz="1600" dirty="0" smtClean="0">
                <a:solidFill>
                  <a:schemeClr val="tx1"/>
                </a:solidFill>
                <a:latin typeface="+mj-lt"/>
              </a:rPr>
              <a:t> Plan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+mj-lt"/>
              </a:rPr>
              <a:t>	* 	2 	0.500 	NASA Hasn’t Scrapped Imaging Spectrometer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+mj-lt"/>
              </a:rPr>
              <a:t>		3 	0.493 	When the Pentagon Launches a Secret Satellite, Space 						Sleuths Do Some Spy Work of Their Own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+mj-lt"/>
              </a:rPr>
              <a:t>		4 	0.493 	NASA Uses ‘Warm’ Superconductors For Fast Circuit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+mj-lt"/>
              </a:rPr>
              <a:t>	* 	5 	0.492 	Telecommunications Tale of Two Companies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+mj-lt"/>
              </a:rPr>
              <a:t>		6 	0.491 	Soviets May Adapt Parts of SS-20 Missile For 								Commercial </a:t>
            </a:r>
            <a:r>
              <a:rPr lang="de-DE" sz="1600" dirty="0" err="1" smtClean="0">
                <a:solidFill>
                  <a:schemeClr val="tx1"/>
                </a:solidFill>
                <a:latin typeface="+mj-lt"/>
              </a:rPr>
              <a:t>Use</a:t>
            </a:r>
            <a:endParaRPr lang="de-DE" sz="16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+mj-lt"/>
              </a:rPr>
              <a:t>		7 	0.490 	Gaping Gap: Pentagon Lags in Race To Match the 							</a:t>
            </a:r>
            <a:r>
              <a:rPr lang="de-DE" sz="1600" dirty="0" err="1" smtClean="0">
                <a:solidFill>
                  <a:schemeClr val="tx1"/>
                </a:solidFill>
                <a:latin typeface="+mj-lt"/>
              </a:rPr>
              <a:t>Soviets</a:t>
            </a:r>
            <a:r>
              <a:rPr lang="de-DE" sz="1600" dirty="0" smtClean="0">
                <a:solidFill>
                  <a:schemeClr val="tx1"/>
                </a:solidFill>
                <a:latin typeface="+mj-lt"/>
              </a:rPr>
              <a:t> In Rocket </a:t>
            </a:r>
            <a:r>
              <a:rPr lang="de-DE" sz="1600" dirty="0" err="1" smtClean="0">
                <a:solidFill>
                  <a:schemeClr val="tx1"/>
                </a:solidFill>
                <a:latin typeface="+mj-lt"/>
              </a:rPr>
              <a:t>Launchers</a:t>
            </a:r>
            <a:endParaRPr lang="de-DE" sz="16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+mj-lt"/>
              </a:rPr>
              <a:t>		8 	0.490 	Rescue of Satellite By Space Agency To Cost $90 </a:t>
            </a:r>
            <a:r>
              <a:rPr lang="de-DE" sz="1600" dirty="0" smtClean="0">
                <a:solidFill>
                  <a:schemeClr val="tx1"/>
                </a:solidFill>
                <a:latin typeface="+mj-lt"/>
              </a:rPr>
              <a:t>Million</a:t>
            </a: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ctr"/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feedback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Assumptions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14282" y="242886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When can relevance feedback enhance recall?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Assumption A1: The user knows the terms in the collection well enough for an initial query.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Assumption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A2: Relevant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contain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similar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(so I can “hop” from one relevant document to a different one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when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giving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feedback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14400"/>
            <a:ext cx="769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2000" b="1" dirty="0" smtClean="0"/>
              <a:t>Text Books / Reference </a:t>
            </a:r>
            <a:r>
              <a:rPr lang="en-US" sz="2000" b="1" dirty="0" smtClean="0"/>
              <a:t>Books</a:t>
            </a:r>
          </a:p>
          <a:p>
            <a:pPr algn="ctr"/>
            <a:r>
              <a:rPr lang="en-US" sz="2000" b="1" dirty="0" smtClean="0"/>
              <a:t> </a:t>
            </a:r>
          </a:p>
          <a:p>
            <a:pPr algn="just"/>
            <a:r>
              <a:rPr lang="en-US" sz="2000" dirty="0" smtClean="0"/>
              <a:t>T1 </a:t>
            </a:r>
            <a:r>
              <a:rPr lang="en-US" sz="2000" dirty="0" smtClean="0"/>
              <a:t>David A. Grossman, </a:t>
            </a:r>
            <a:r>
              <a:rPr lang="en-US" sz="2000" dirty="0" err="1" smtClean="0"/>
              <a:t>OphirFrieder</a:t>
            </a:r>
            <a:r>
              <a:rPr lang="en-US" sz="2000" dirty="0" smtClean="0"/>
              <a:t>, Information Retrieval – Algorithms and Heuristics, Springer, 2nd Edition( Distributed by Universal Press), </a:t>
            </a:r>
            <a:r>
              <a:rPr lang="en-US" sz="2000" dirty="0" smtClean="0"/>
              <a:t>2004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 </a:t>
            </a:r>
            <a:r>
              <a:rPr lang="en-US" sz="2000" dirty="0" smtClean="0"/>
              <a:t>REFERENCE BOOKS: R1 Gerald J Kowalski, Mark T </a:t>
            </a:r>
            <a:r>
              <a:rPr lang="en-US" sz="2000" dirty="0" err="1" smtClean="0"/>
              <a:t>Maybury</a:t>
            </a:r>
            <a:r>
              <a:rPr lang="en-US" sz="2000" dirty="0" smtClean="0"/>
              <a:t> Information Storage and Retrieval Systems: Theory and Implementation, Springer, </a:t>
            </a:r>
            <a:r>
              <a:rPr lang="en-US" sz="2000" dirty="0" smtClean="0"/>
              <a:t>2004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 </a:t>
            </a:r>
            <a:r>
              <a:rPr lang="en-US" sz="2000" dirty="0" smtClean="0"/>
              <a:t>R2 </a:t>
            </a:r>
            <a:r>
              <a:rPr lang="en-US" sz="2000" dirty="0" err="1" smtClean="0"/>
              <a:t>Soumen</a:t>
            </a:r>
            <a:r>
              <a:rPr lang="en-US" sz="2000" dirty="0" smtClean="0"/>
              <a:t> </a:t>
            </a:r>
            <a:r>
              <a:rPr lang="en-US" sz="2000" dirty="0" err="1" smtClean="0"/>
              <a:t>Chakrabarti</a:t>
            </a:r>
            <a:r>
              <a:rPr lang="en-US" sz="2000" dirty="0" smtClean="0"/>
              <a:t>, Mining the Web : Discovering Knowledge from Hypertext Data, Morgan – Kaufmann Publishers, 2002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_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496</Words>
  <Application>Microsoft Office PowerPoint</Application>
  <PresentationFormat>On-screen Show (4:3)</PresentationFormat>
  <Paragraphs>104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CU_Theme1</vt:lpstr>
      <vt:lpstr>Information Retrieval  </vt:lpstr>
      <vt:lpstr>Course Objectives 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 </dc:title>
  <dc:creator>Manjit Singh</dc:creator>
  <cp:lastModifiedBy>Manjit Singh</cp:lastModifiedBy>
  <cp:revision>1</cp:revision>
  <dcterms:created xsi:type="dcterms:W3CDTF">2024-01-03T10:52:10Z</dcterms:created>
  <dcterms:modified xsi:type="dcterms:W3CDTF">2024-01-03T11:05:01Z</dcterms:modified>
</cp:coreProperties>
</file>