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0086-8235-4394-8559-6E9C6B4564D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5B3D-433B-4AC1-9DF4-87C8B2987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47" tIns="45526" rIns="91047" bIns="45526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47" tIns="45526" rIns="91047" bIns="45526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47" tIns="45526" rIns="91047" bIns="45526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0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47" tIns="45526" rIns="91047" bIns="45526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47" tIns="45526" rIns="91047" bIns="45526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47" tIns="45526" rIns="91047" bIns="45526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47" tIns="45526" rIns="91047" bIns="45526">
            <a:normAutofit/>
          </a:bodyPr>
          <a:lstStyle>
            <a:lvl1pPr marL="136588" indent="-136588">
              <a:defRPr sz="2000"/>
            </a:lvl1pPr>
            <a:lvl2pPr marL="318717" indent="-182122">
              <a:buFont typeface="Wingdings" pitchFamily="2" charset="2"/>
              <a:buChar char="§"/>
              <a:defRPr sz="1800"/>
            </a:lvl2pPr>
            <a:lvl3pPr marL="500839" indent="-182122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1"/>
            <a:ext cx="6097286" cy="3535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47" tIns="45526" rIns="91047" bIns="4552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47" tIns="45526" rIns="91047" bIns="45526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47" tIns="45526" rIns="91047" bIns="45526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47" tIns="45526" rIns="91047" bIns="45526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0"/>
            <a:ext cx="5111750" cy="5853113"/>
          </a:xfrm>
          <a:prstGeom prst="rect">
            <a:avLst/>
          </a:prstGeom>
        </p:spPr>
        <p:txBody>
          <a:bodyPr lIns="91047" tIns="45526" rIns="91047" bIns="4552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47" tIns="45526" rIns="91047" bIns="45526"/>
          <a:lstStyle>
            <a:lvl1pPr marL="0" indent="0">
              <a:buNone/>
              <a:defRPr sz="1400"/>
            </a:lvl1pPr>
            <a:lvl2pPr marL="455305" indent="0">
              <a:buNone/>
              <a:defRPr sz="1200"/>
            </a:lvl2pPr>
            <a:lvl3pPr marL="910617" indent="0">
              <a:buNone/>
              <a:defRPr sz="1000"/>
            </a:lvl3pPr>
            <a:lvl4pPr marL="1365928" indent="0">
              <a:buNone/>
              <a:defRPr sz="900"/>
            </a:lvl4pPr>
            <a:lvl5pPr marL="1821232" indent="0">
              <a:buNone/>
              <a:defRPr sz="900"/>
            </a:lvl5pPr>
            <a:lvl6pPr marL="2276543" indent="0">
              <a:buNone/>
              <a:defRPr sz="900"/>
            </a:lvl6pPr>
            <a:lvl7pPr marL="2731850" indent="0">
              <a:buNone/>
              <a:defRPr sz="900"/>
            </a:lvl7pPr>
            <a:lvl8pPr marL="3187148" indent="0">
              <a:buNone/>
              <a:defRPr sz="900"/>
            </a:lvl8pPr>
            <a:lvl9pPr marL="36424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47" tIns="45526" rIns="91047" bIns="45526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47" tIns="45526" rIns="91047" bIns="45526"/>
          <a:lstStyle>
            <a:lvl1pPr marL="0" indent="0">
              <a:buNone/>
              <a:defRPr sz="3200"/>
            </a:lvl1pPr>
            <a:lvl2pPr marL="455305" indent="0">
              <a:buNone/>
              <a:defRPr sz="2800"/>
            </a:lvl2pPr>
            <a:lvl3pPr marL="910617" indent="0">
              <a:buNone/>
              <a:defRPr sz="2400"/>
            </a:lvl3pPr>
            <a:lvl4pPr marL="1365928" indent="0">
              <a:buNone/>
              <a:defRPr sz="2000"/>
            </a:lvl4pPr>
            <a:lvl5pPr marL="1821232" indent="0">
              <a:buNone/>
              <a:defRPr sz="2000"/>
            </a:lvl5pPr>
            <a:lvl6pPr marL="2276543" indent="0">
              <a:buNone/>
              <a:defRPr sz="2000"/>
            </a:lvl6pPr>
            <a:lvl7pPr marL="2731850" indent="0">
              <a:buNone/>
              <a:defRPr sz="2000"/>
            </a:lvl7pPr>
            <a:lvl8pPr marL="3187148" indent="0">
              <a:buNone/>
              <a:defRPr sz="2000"/>
            </a:lvl8pPr>
            <a:lvl9pPr marL="3642461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47" tIns="45526" rIns="91047" bIns="45526"/>
          <a:lstStyle>
            <a:lvl1pPr marL="0" indent="0">
              <a:buNone/>
              <a:defRPr sz="1400"/>
            </a:lvl1pPr>
            <a:lvl2pPr marL="455305" indent="0">
              <a:buNone/>
              <a:defRPr sz="1200"/>
            </a:lvl2pPr>
            <a:lvl3pPr marL="910617" indent="0">
              <a:buNone/>
              <a:defRPr sz="1000"/>
            </a:lvl3pPr>
            <a:lvl4pPr marL="1365928" indent="0">
              <a:buNone/>
              <a:defRPr sz="900"/>
            </a:lvl4pPr>
            <a:lvl5pPr marL="1821232" indent="0">
              <a:buNone/>
              <a:defRPr sz="900"/>
            </a:lvl5pPr>
            <a:lvl6pPr marL="2276543" indent="0">
              <a:buNone/>
              <a:defRPr sz="900"/>
            </a:lvl6pPr>
            <a:lvl7pPr marL="2731850" indent="0">
              <a:buNone/>
              <a:defRPr sz="900"/>
            </a:lvl7pPr>
            <a:lvl8pPr marL="3187148" indent="0">
              <a:buNone/>
              <a:defRPr sz="900"/>
            </a:lvl8pPr>
            <a:lvl9pPr marL="36424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47" tIns="45526" rIns="91047" bIns="4552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47" tIns="45526" rIns="91047" bIns="4552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78"/>
            <a:ext cx="2057400" cy="5851525"/>
          </a:xfrm>
          <a:prstGeom prst="rect">
            <a:avLst/>
          </a:prstGeom>
        </p:spPr>
        <p:txBody>
          <a:bodyPr vert="eaVert" lIns="91047" tIns="45526" rIns="91047" bIns="4552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78"/>
            <a:ext cx="6019800" cy="5851525"/>
          </a:xfrm>
          <a:prstGeom prst="rect">
            <a:avLst/>
          </a:prstGeom>
        </p:spPr>
        <p:txBody>
          <a:bodyPr vert="eaVert" lIns="91047" tIns="45526" rIns="91047" bIns="4552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47" tIns="45526" rIns="91047" bIns="4552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47" tIns="45526" rIns="91047" bIns="4552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47" tIns="45526" rIns="91047" bIns="45526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30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617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92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123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340" indent="-34134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615" indent="-2839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331" indent="-2266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396" indent="-2266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053" indent="-2266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194" indent="-227653" algn="l" defTabSz="9106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502" indent="-227653" algn="l" defTabSz="9106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809" indent="-227653" algn="l" defTabSz="9106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122" indent="-227653" algn="l" defTabSz="9106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05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17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28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32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43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850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148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461" algn="l" defTabSz="9106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160" y="2294162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Term weighting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Not all words are equally useful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word is most likely to be highly relevant to document A if it is: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Infrequent in other documents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in document A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cosine measure needs to be modified to reflect this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Normalised term frequency (tf)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normalised measure of the importance of a word to a document is its frequency, divided by the maximum frequency of any term in the document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is known as the tf factor.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Document A: raw frequency vector: (2,1,1,1,0), tf vector: (                 )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stops large documents from scoring higher 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Inverse document frequency (idf)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calculation designed to make rare words more important than common words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idf of word </a:t>
            </a:r>
            <a:r>
              <a:rPr kumimoji="0" lang="en-GB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is given by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Where </a:t>
            </a:r>
            <a:r>
              <a:rPr kumimoji="0" lang="en-GB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is the number of documents and </a:t>
            </a:r>
            <a:r>
              <a:rPr kumimoji="0" lang="en-GB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</a:t>
            </a:r>
            <a:r>
              <a:rPr kumimoji="0" lang="en-GB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</a:t>
            </a: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is the number that contain word </a:t>
            </a:r>
            <a:r>
              <a:rPr kumimoji="0" lang="en-GB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</a:t>
            </a:r>
            <a:endParaRPr kumimoji="0" lang="en-GB" sz="2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687763" y="3962400"/>
          <a:ext cx="1973262" cy="1100138"/>
        </p:xfrm>
        <a:graphic>
          <a:graphicData uri="http://schemas.openxmlformats.org/presentationml/2006/ole">
            <p:oleObj spid="_x0000_s1026" name="Equation" r:id="rId3" imgW="77436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tf-idf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tf-idf weighting scheme is to multiply each word in each document by its tf factor and idf factor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Different schemes are usually used for query vectors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Different variants of tf-idf are also used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Text Books / Reference </a:t>
            </a:r>
            <a:r>
              <a:rPr lang="en-US" sz="2000" b="1" dirty="0" smtClean="0"/>
              <a:t>Books</a:t>
            </a:r>
          </a:p>
          <a:p>
            <a:pPr algn="ctr"/>
            <a:r>
              <a:rPr lang="en-US" sz="2000" b="1" dirty="0" smtClean="0"/>
              <a:t> </a:t>
            </a:r>
          </a:p>
          <a:p>
            <a:pPr algn="just"/>
            <a:r>
              <a:rPr lang="en-US" sz="2000" dirty="0" smtClean="0"/>
              <a:t>T1 </a:t>
            </a:r>
            <a:r>
              <a:rPr lang="en-US" sz="2000" dirty="0" smtClean="0"/>
              <a:t>David A. Grossman, </a:t>
            </a:r>
            <a:r>
              <a:rPr lang="en-US" sz="2000" dirty="0" err="1" smtClean="0"/>
              <a:t>OphirFrieder</a:t>
            </a:r>
            <a:r>
              <a:rPr lang="en-US" sz="2000" dirty="0" smtClean="0"/>
              <a:t>, Information Retrieval – Algorithms and Heuristics, Springer, 2nd Edition( Distributed by Universal Press),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REFERENCE BOOKS: R1 Gerald J Kowalski, Mark T </a:t>
            </a:r>
            <a:r>
              <a:rPr lang="en-US" sz="2000" dirty="0" err="1" smtClean="0"/>
              <a:t>Maybury</a:t>
            </a:r>
            <a:r>
              <a:rPr lang="en-US" sz="2000" dirty="0" smtClean="0"/>
              <a:t> Information Storage and Retrieval Systems: Theory and Implementation, Springer,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R2 </a:t>
            </a:r>
            <a:r>
              <a:rPr lang="en-US" sz="2000" dirty="0" err="1" smtClean="0"/>
              <a:t>Soumen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Chakrabarti</a:t>
            </a:r>
            <a:r>
              <a:rPr lang="en-US" sz="2000" dirty="0" smtClean="0"/>
              <a:t>, Mining the Web : Discovering Knowledge from Hypertext Data, Morgan – Kaufmann Publishers, 2002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13BD16-8753-4251-AE43-D1F5AF3E01E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 Unicode MS" pitchFamily="34" charset="-128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Information Retrieval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6705600" y="65087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13BD16-8753-4251-AE43-D1F5AF3E01E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Arial Unicode MS" pitchFamily="34" charset="-128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ＭＳ Ｐゴシック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2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sz="3200" b="1" dirty="0" smtClean="0"/>
          </a:p>
          <a:p>
            <a:pPr algn="ctr">
              <a:buNone/>
            </a:pPr>
            <a:endParaRPr lang="en-GB" sz="3200" b="1" dirty="0" smtClean="0"/>
          </a:p>
          <a:p>
            <a:pPr algn="ctr">
              <a:buNone/>
            </a:pPr>
            <a:r>
              <a:rPr lang="en-GB" sz="3200" b="1" dirty="0" smtClean="0"/>
              <a:t>Introduction to the Vector Space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385638"/>
            <a:ext cx="64008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GB" sz="2400" dirty="0" smtClean="0"/>
              <a:t>The Vector Space Model (VSM) is a way of representing documents through the words that they contain</a:t>
            </a:r>
          </a:p>
          <a:p>
            <a:pPr algn="just">
              <a:lnSpc>
                <a:spcPct val="90000"/>
              </a:lnSpc>
            </a:pPr>
            <a:r>
              <a:rPr lang="en-GB" sz="2400" dirty="0" smtClean="0"/>
              <a:t>It is a standard technique in Information Retrieval</a:t>
            </a:r>
          </a:p>
          <a:p>
            <a:pPr algn="just">
              <a:lnSpc>
                <a:spcPct val="90000"/>
              </a:lnSpc>
            </a:pPr>
            <a:r>
              <a:rPr lang="en-GB" sz="2400" dirty="0" smtClean="0"/>
              <a:t>The VSM allows decisions to be made about which documents are similar to each other and to keyword queries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2362200" y="1143000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 smtClean="0"/>
              <a:t>Overview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How it works: Overview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Each document is broken down into a word frequency table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tables are called vectors and can be stored as arrays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vocabulary is built from all the words in all documents in the system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Each document is represented as a vector based against the vocabulary</a:t>
            </a:r>
          </a:p>
          <a:p>
            <a:pPr marL="341340" marR="0" lvl="0" indent="-34134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Example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Document A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 dog and a cat.”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Document B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 frog.”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524000" y="3048000"/>
          <a:ext cx="6096000" cy="103632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/>
        </p:nvGraphicFramePr>
        <p:xfrm>
          <a:off x="1371600" y="5334000"/>
          <a:ext cx="3048000" cy="103632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Example, continued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vocabulary contains all words used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dog, and, cat, frog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vocabulary needs to be sorted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and, cat, dog, frog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Example, continued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Document A: “A dog and a cat.”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Vector: (2,1,1,1,0)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Document B: “A frog.”</a:t>
            </a: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Vector: (1,0,0,0,1)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roup 43"/>
          <p:cNvGraphicFramePr>
            <a:graphicFrameLocks noGrp="1"/>
          </p:cNvGraphicFramePr>
          <p:nvPr/>
        </p:nvGraphicFramePr>
        <p:xfrm>
          <a:off x="4800600" y="2667000"/>
          <a:ext cx="3417888" cy="1051560"/>
        </p:xfrm>
        <a:graphic>
          <a:graphicData uri="http://schemas.openxmlformats.org/drawingml/2006/table">
            <a:tbl>
              <a:tblPr/>
              <a:tblGrid>
                <a:gridCol w="382588"/>
                <a:gridCol w="779462"/>
                <a:gridCol w="658813"/>
                <a:gridCol w="798512"/>
                <a:gridCol w="79851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"/>
          <p:cNvGraphicFramePr>
            <a:graphicFrameLocks noGrp="1"/>
          </p:cNvGraphicFramePr>
          <p:nvPr/>
        </p:nvGraphicFramePr>
        <p:xfrm>
          <a:off x="4800600" y="4572000"/>
          <a:ext cx="3417888" cy="1051560"/>
        </p:xfrm>
        <a:graphic>
          <a:graphicData uri="http://schemas.openxmlformats.org/drawingml/2006/table">
            <a:tbl>
              <a:tblPr/>
              <a:tblGrid>
                <a:gridCol w="382588"/>
                <a:gridCol w="779462"/>
                <a:gridCol w="658813"/>
                <a:gridCol w="798512"/>
                <a:gridCol w="79851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Queries</a:t>
            </a:r>
            <a:endParaRPr kumimoji="0" lang="en-GB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3163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1340" marR="0" lvl="0" indent="-34134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Queries can be represented as vectors in the same way as documents: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Dog = (0,0,0,1,0)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Frog = (                 )</a:t>
            </a:r>
          </a:p>
          <a:p>
            <a:pPr marL="738615" marR="0" lvl="1" indent="-283979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Dog and frog = (               )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585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CU_Theme1</vt:lpstr>
      <vt:lpstr>1_CU_Theme1</vt:lpstr>
      <vt:lpstr>Equation</vt:lpstr>
      <vt:lpstr>Information Retrieval  </vt:lpstr>
      <vt:lpstr>Information Retrieval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Manjit Singh</dc:creator>
  <cp:lastModifiedBy>Manjit Singh</cp:lastModifiedBy>
  <cp:revision>5</cp:revision>
  <dcterms:created xsi:type="dcterms:W3CDTF">2024-01-03T08:47:56Z</dcterms:created>
  <dcterms:modified xsi:type="dcterms:W3CDTF">2024-01-03T09:43:54Z</dcterms:modified>
</cp:coreProperties>
</file>