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731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08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2A86-9DCC-4BFC-870E-E533587E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3123-97F1-45E3-8880-76AB6BB8AB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6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2854808-343F-444A-8136-BB18AB77D7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C6677C-E112-4859-AB97-2CB156F11E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5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8FD70BF-556B-4908-9F1F-BFA93E415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Approximating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  <a:endParaRPr lang="en-US" altLang="en-US" b="1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C4FA352-354A-4E43-B02B-2361C6D5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Computing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 is intractable since it involves searching the complete exponential game tree.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Therefore, this definition is said to be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non-operational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An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operational</a:t>
            </a:r>
            <a:r>
              <a:rPr lang="en-US" altLang="en-US" b="1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definition can be computed in reasonable (polynomial) time. 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Need to learn an operational </a:t>
            </a:r>
            <a:r>
              <a:rPr lang="en-US" altLang="en-US" i="1">
                <a:ea typeface="ＭＳ Ｐゴシック" panose="020B0600070205080204" pitchFamily="34" charset="-128"/>
              </a:rPr>
              <a:t>approximation</a:t>
            </a:r>
            <a:r>
              <a:rPr lang="en-US" altLang="en-US">
                <a:ea typeface="ＭＳ Ｐゴシック" panose="020B0600070205080204" pitchFamily="34" charset="-128"/>
              </a:rPr>
              <a:t> to the ideal evaluation function.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794DC41-DA1C-4D28-BF65-EBA58046C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Representing the Target Function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2E6FE2B-D8B0-446E-A4D4-9ECF6E502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Target function can be represented in many ways: lookup table, symbolic rules, numerical function, neural network.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There is a trade-off between the expressiveness of a representation and the ease of learning.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more expressive a representation, the better it will be at approximating an arbitrary function; however, the more examples will be needed to learn an accurate function.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E366AAA5-45FC-4EAA-8398-F9BB3134D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Linear Function for Representing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3C43965-30EF-4002-97FA-C0EFB2C8AB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918450" cy="46878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checkers, use a linear approximation of the evaluation function.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bp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): number of black pieces on board b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rp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): number of red pieces on board b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bk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): number of black kings on board b 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rk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): number of red kings on board b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bt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): number of black pieces threatened (i.e. which can be immediately taken by red on its next turn)</a:t>
            </a:r>
          </a:p>
          <a:p>
            <a:pPr lvl="1"/>
            <a:r>
              <a:rPr lang="en-US" altLang="en-US" i="1">
                <a:ea typeface="ＭＳ Ｐゴシック" panose="020B0600070205080204" pitchFamily="34" charset="-128"/>
              </a:rPr>
              <a:t>rt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): number of red pieces threatened</a:t>
            </a:r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BD14C673-68A5-4885-A320-F1986E7E4A6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82763" y="2386014"/>
          <a:ext cx="85645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749480" imgH="241200" progId="Equation.3">
                  <p:embed/>
                </p:oleObj>
              </mc:Choice>
              <mc:Fallback>
                <p:oleObj name="Equation" r:id="rId3" imgW="4749480" imgH="241200" progId="Equation.3">
                  <p:embed/>
                  <p:pic>
                    <p:nvPicPr>
                      <p:cNvPr id="57346" name="Object 2">
                        <a:extLst>
                          <a:ext uri="{FF2B5EF4-FFF2-40B4-BE49-F238E27FC236}">
                            <a16:creationId xmlns:a16="http://schemas.microsoft.com/office/drawing/2014/main" id="{BD14C673-68A5-4885-A320-F1986E7E4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386014"/>
                        <a:ext cx="85645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C4ED691-2A8A-48B8-8DAA-6FCF45DFA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Obtaining Training Values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9B1E51B-D55D-4970-948E-10CDC9C0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Direct supervision may be available for the target function.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&lt; &lt;</a:t>
            </a:r>
            <a:r>
              <a:rPr lang="en-US" altLang="en-US" i="1">
                <a:ea typeface="ＭＳ Ｐゴシック" panose="020B0600070205080204" pitchFamily="34" charset="-128"/>
              </a:rPr>
              <a:t>bp</a:t>
            </a:r>
            <a:r>
              <a:rPr lang="en-US" altLang="en-US">
                <a:ea typeface="ＭＳ Ｐゴシック" panose="020B0600070205080204" pitchFamily="34" charset="-128"/>
              </a:rPr>
              <a:t>=3,</a:t>
            </a:r>
            <a:r>
              <a:rPr lang="en-US" altLang="en-US" i="1">
                <a:ea typeface="ＭＳ Ｐゴシック" panose="020B0600070205080204" pitchFamily="34" charset="-128"/>
              </a:rPr>
              <a:t>rp</a:t>
            </a:r>
            <a:r>
              <a:rPr lang="en-US" altLang="en-US">
                <a:ea typeface="ＭＳ Ｐゴシック" panose="020B0600070205080204" pitchFamily="34" charset="-128"/>
              </a:rPr>
              <a:t>=0,</a:t>
            </a:r>
            <a:r>
              <a:rPr lang="en-US" altLang="en-US" i="1">
                <a:ea typeface="ＭＳ Ｐゴシック" panose="020B0600070205080204" pitchFamily="34" charset="-128"/>
              </a:rPr>
              <a:t>bk</a:t>
            </a:r>
            <a:r>
              <a:rPr lang="en-US" altLang="en-US">
                <a:ea typeface="ＭＳ Ｐゴシック" panose="020B0600070205080204" pitchFamily="34" charset="-128"/>
              </a:rPr>
              <a:t>=1,</a:t>
            </a:r>
            <a:r>
              <a:rPr lang="en-US" altLang="en-US" i="1">
                <a:ea typeface="ＭＳ Ｐゴシック" panose="020B0600070205080204" pitchFamily="34" charset="-128"/>
              </a:rPr>
              <a:t>rk</a:t>
            </a:r>
            <a:r>
              <a:rPr lang="en-US" altLang="en-US">
                <a:ea typeface="ＭＳ Ｐゴシック" panose="020B0600070205080204" pitchFamily="34" charset="-128"/>
              </a:rPr>
              <a:t>=0,</a:t>
            </a:r>
            <a:r>
              <a:rPr lang="en-US" altLang="en-US" i="1">
                <a:ea typeface="ＭＳ Ｐゴシック" panose="020B0600070205080204" pitchFamily="34" charset="-128"/>
              </a:rPr>
              <a:t>bt</a:t>
            </a:r>
            <a:r>
              <a:rPr lang="en-US" altLang="en-US">
                <a:ea typeface="ＭＳ Ｐゴシック" panose="020B0600070205080204" pitchFamily="34" charset="-128"/>
              </a:rPr>
              <a:t>=0,</a:t>
            </a:r>
            <a:r>
              <a:rPr lang="en-US" altLang="en-US" i="1">
                <a:ea typeface="ＭＳ Ｐゴシック" panose="020B0600070205080204" pitchFamily="34" charset="-128"/>
              </a:rPr>
              <a:t>rt</a:t>
            </a:r>
            <a:r>
              <a:rPr lang="en-US" altLang="en-US">
                <a:ea typeface="ＭＳ Ｐゴシック" panose="020B0600070205080204" pitchFamily="34" charset="-128"/>
              </a:rPr>
              <a:t>=0&gt;, 100&gt;          (win for black)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With indirect feedback, training values can be estimated using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temporal difference learning</a:t>
            </a:r>
            <a:r>
              <a:rPr lang="en-US" altLang="en-US">
                <a:ea typeface="ＭＳ Ｐゴシック" panose="020B0600070205080204" pitchFamily="34" charset="-128"/>
              </a:rPr>
              <a:t> (used in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reinforcement learning</a:t>
            </a:r>
            <a:r>
              <a:rPr lang="en-US" altLang="en-US">
                <a:ea typeface="ＭＳ Ｐゴシック" panose="020B0600070205080204" pitchFamily="34" charset="-128"/>
              </a:rPr>
              <a:t> where supervision is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delayed reward</a:t>
            </a:r>
            <a:r>
              <a:rPr lang="en-US" altLang="en-US">
                <a:ea typeface="ＭＳ Ｐゴシック" panose="020B0600070205080204" pitchFamily="34" charset="-128"/>
              </a:rPr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A027234E-1535-40F9-A408-3D7A798BE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Temporal Difference Learning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67F68FB-0EB9-4346-8697-93C62054F6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371600"/>
            <a:ext cx="7845425" cy="46878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Estimate training values for intermediate (non-terminal) board positions by the estimated value of their successor in an actual game trace.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where successor(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 is the next board position where it is the program’s move in actual play.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Values towards the end of the game are initially more accurate and continued training slowly “backs up” accurate values to earlier board positions.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958861EC-A9CF-4DEC-B2A2-1536977F15E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259264" y="2749550"/>
          <a:ext cx="36083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12800" imgH="241200" progId="Equation.3">
                  <p:embed/>
                </p:oleObj>
              </mc:Choice>
              <mc:Fallback>
                <p:oleObj name="Equation" r:id="rId3" imgW="1612800" imgH="241200" progId="Equation.3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958861EC-A9CF-4DEC-B2A2-1536977F1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4" y="2749550"/>
                        <a:ext cx="36083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D699E287-A79B-4005-A222-5B038530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Learning Algorithm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B287744-3859-4BDD-9B3E-E8EF13B4AD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371600"/>
            <a:ext cx="7821613" cy="46878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Uses training values for the target function to induce a hypothesized definition that fits these examples and hopefully generalizes to unseen examples.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statistics, learning to approximate a continuous function is called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regression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Attempts to minimize some measure of error (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loss function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such as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squared error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  <a:endParaRPr lang="en-US" altLang="en-US" b="1" i="1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7B94B8C3-E45D-4B80-8079-6414897FBD7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206876" y="5062539"/>
          <a:ext cx="35083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36480" imgH="571320" progId="Equation.3">
                  <p:embed/>
                </p:oleObj>
              </mc:Choice>
              <mc:Fallback>
                <p:oleObj name="Equation" r:id="rId3" imgW="1536480" imgH="571320" progId="Equation.3">
                  <p:embed/>
                  <p:pic>
                    <p:nvPicPr>
                      <p:cNvPr id="60418" name="Object 2">
                        <a:extLst>
                          <a:ext uri="{FF2B5EF4-FFF2-40B4-BE49-F238E27FC236}">
                            <a16:creationId xmlns:a16="http://schemas.microsoft.com/office/drawing/2014/main" id="{7B94B8C3-E45D-4B80-8079-6414897FB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6" y="5062539"/>
                        <a:ext cx="35083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74708E8E-A46F-4045-82EA-16F24830F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Least Mean Squares (LMS) Algorithm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A6DB0FF9-9EF7-4181-BEE9-02443C38A5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371600"/>
            <a:ext cx="7881938" cy="46878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gradient descent algorithm that incrementally updates the weights of a linear function in an attempt to minimize the mean squared error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</a:t>
            </a:r>
            <a:r>
              <a:rPr lang="en-US" altLang="en-US" sz="2400">
                <a:ea typeface="ＭＳ Ｐゴシック" panose="020B0600070205080204" pitchFamily="34" charset="-128"/>
              </a:rPr>
              <a:t>Until weights converge :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For each training example </a:t>
            </a:r>
            <a:r>
              <a:rPr lang="en-US" altLang="en-US" sz="2400" i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 do :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     1) Compute the absolute error :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                 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     2) For each board feature,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ea typeface="ＭＳ Ｐゴシック" panose="020B0600070205080204" pitchFamily="34" charset="-128"/>
              </a:rPr>
              <a:t>, update its weight, </a:t>
            </a:r>
            <a:r>
              <a:rPr lang="en-US" altLang="en-US" sz="2400" i="1">
                <a:ea typeface="ＭＳ Ｐゴシック" panose="020B0600070205080204" pitchFamily="34" charset="-128"/>
              </a:rPr>
              <a:t>w</a:t>
            </a:r>
            <a:r>
              <a:rPr lang="en-US" altLang="en-US" sz="24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ea typeface="ＭＳ Ｐゴシック" panose="020B0600070205080204" pitchFamily="34" charset="-128"/>
              </a:rPr>
              <a:t> :</a:t>
            </a:r>
          </a:p>
          <a:p>
            <a:pPr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         for some small constant (learning rate) c</a:t>
            </a:r>
          </a:p>
        </p:txBody>
      </p:sp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2A457A27-B567-4B34-93D0-59CE8409A91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419601" y="4419600"/>
          <a:ext cx="3565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574640" imgH="241200" progId="Equation.3">
                  <p:embed/>
                </p:oleObj>
              </mc:Choice>
              <mc:Fallback>
                <p:oleObj name="Equation" r:id="rId3" imgW="1574640" imgH="241200" progId="Equation.3">
                  <p:embed/>
                  <p:pic>
                    <p:nvPicPr>
                      <p:cNvPr id="61442" name="Object 2">
                        <a:extLst>
                          <a:ext uri="{FF2B5EF4-FFF2-40B4-BE49-F238E27FC236}">
                            <a16:creationId xmlns:a16="http://schemas.microsoft.com/office/drawing/2014/main" id="{2A457A27-B567-4B34-93D0-59CE8409A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419600"/>
                        <a:ext cx="3565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98A56728-C3B1-42EE-AA90-1694E4AD6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562601"/>
          <a:ext cx="33353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473120" imgH="228600" progId="Equation.3">
                  <p:embed/>
                </p:oleObj>
              </mc:Choice>
              <mc:Fallback>
                <p:oleObj name="Equation" r:id="rId5" imgW="1473120" imgH="228600" progId="Equation.3">
                  <p:embed/>
                  <p:pic>
                    <p:nvPicPr>
                      <p:cNvPr id="61443" name="Object 3">
                        <a:extLst>
                          <a:ext uri="{FF2B5EF4-FFF2-40B4-BE49-F238E27FC236}">
                            <a16:creationId xmlns:a16="http://schemas.microsoft.com/office/drawing/2014/main" id="{98A56728-C3B1-42EE-AA90-1694E4AD6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1"/>
                        <a:ext cx="33353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1E93BE3-4D4E-4CD2-B887-9A89EF51F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LMS Discussion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B97937F-1C0E-498E-ACF6-7142DF95C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Intuitively, LMS executes the following rules: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the output for an example is correct, make no change.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the output is too high, lower the weights proportional to the values of their corresponding features, so the overall output decreases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the output is too low, increase the weights proportional to the values of their corresponding features, so the overall output increases.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Under the proper weak assumptions, LMS can be proven to eventetually converge to a set of weights that minimizes the mean squared error.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91C9F95-66C9-4661-8494-68AE332A8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Lessons Learned about Learning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D866339-2369-4058-A48F-7CD09851C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Learning can be viewed as using direct or indirect experience to approximate a chosen target function.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Function approximation can be viewed as a search through a space of hypotheses (representations of functions) for one that best fits a set of training data.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Different learning methods assume different hypothesis spaces (representation languages) and/or employ different search techniques.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7809275-DAA4-497D-82FA-3B027A05F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-1524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the Learning Task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E813DC-C4C6-4AF3-966A-2B095A495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990600"/>
            <a:ext cx="7772400" cy="1066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Improve on task, T, with respect to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F3300"/>
                </a:solidFill>
                <a:ea typeface="ＭＳ Ｐゴシック" panose="020B0600070205080204" pitchFamily="34" charset="-128"/>
              </a:rPr>
              <a:t>performance metric, P, based on experience, E.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5CC36CA0-52CF-4D6F-982E-1A7E12BEC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2851150"/>
            <a:ext cx="76660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159C7070-0910-4EDA-A453-B1B3D74E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4" y="2281238"/>
            <a:ext cx="74834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6D9CF87A-7802-4E2C-AFE5-93CDD2F2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57400"/>
            <a:ext cx="7620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T: Playing checkers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P: Percentage of games won against an arbitrary opponent 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E: Playing practice games against itself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T: Recognizing hand-written words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P: Percentage of words correctly classified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E: Database of human-labeled images of handwritten words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T: Driving on four-lane highways using vision sensors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P: Average distance traveled before a human-judged error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E: A sequence of images and steering commands recorded while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     observing a human driver.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T: Categorize email messages as spam or legitimate.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P: Percentage of email messages correctly classified.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altLang="en-US" sz="2000"/>
              <a:t>E: Database of emails, some with human-given labels</a:t>
            </a:r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 sz="2000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/>
          </a:p>
          <a:p>
            <a:pPr algn="just" eaLnBrk="1" hangingPunct="1">
              <a:lnSpc>
                <a:spcPct val="40000"/>
              </a:lnSpc>
              <a:spcBef>
                <a:spcPct val="50000"/>
              </a:spcBef>
              <a:buClr>
                <a:srgbClr val="FF3300"/>
              </a:buClr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AE6C07E-247E-4191-9E72-92CB83365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Designing a Learning System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4982D7-9B8C-412F-95BD-4C5B5B31B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1"/>
            <a:ext cx="7772400" cy="26638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Choose the training experience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Choose exactly what is too be learned, i.e. the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target function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Choose how to represent the target function.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Choose a learning algorithm to infer the target function from the experience.</a:t>
            </a:r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29558567-7922-487F-B01E-C52D6FE1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9" y="4736291"/>
            <a:ext cx="2821683" cy="1171606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Environment/</a:t>
            </a:r>
          </a:p>
          <a:p>
            <a:pPr eaLnBrk="1" hangingPunct="1"/>
            <a:r>
              <a:rPr lang="en-US" altLang="en-US"/>
              <a:t>Experience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51079CC-7454-46A1-B0AD-F1BB2447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2615"/>
            <a:ext cx="1993900" cy="463846"/>
          </a:xfrm>
          <a:prstGeom prst="rect">
            <a:avLst/>
          </a:prstGeom>
          <a:solidFill>
            <a:srgbClr val="00CC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Learner</a:t>
            </a:r>
          </a:p>
        </p:txBody>
      </p:sp>
      <p:cxnSp>
        <p:nvCxnSpPr>
          <p:cNvPr id="48134" name="AutoShape 7">
            <a:extLst>
              <a:ext uri="{FF2B5EF4-FFF2-40B4-BE49-F238E27FC236}">
                <a16:creationId xmlns:a16="http://schemas.microsoft.com/office/drawing/2014/main" id="{28D4395F-BE41-4A7B-8039-8CF415F07F3E}"/>
              </a:ext>
            </a:extLst>
          </p:cNvPr>
          <p:cNvCxnSpPr>
            <a:cxnSpLocks noChangeShapeType="1"/>
            <a:stCxn id="48132" idx="6"/>
          </p:cNvCxnSpPr>
          <p:nvPr/>
        </p:nvCxnSpPr>
        <p:spPr bwMode="auto">
          <a:xfrm flipV="1">
            <a:off x="5991922" y="4522788"/>
            <a:ext cx="677167" cy="79930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5" name="Oval 8">
            <a:extLst>
              <a:ext uri="{FF2B5EF4-FFF2-40B4-BE49-F238E27FC236}">
                <a16:creationId xmlns:a16="http://schemas.microsoft.com/office/drawing/2014/main" id="{87827A41-DAF8-491A-BD2F-BE89B7DEB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6" y="5044386"/>
            <a:ext cx="2340653" cy="65225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Knowledge</a:t>
            </a:r>
          </a:p>
        </p:txBody>
      </p:sp>
      <p:sp>
        <p:nvSpPr>
          <p:cNvPr id="48136" name="Rectangle 10">
            <a:extLst>
              <a:ext uri="{FF2B5EF4-FFF2-40B4-BE49-F238E27FC236}">
                <a16:creationId xmlns:a16="http://schemas.microsoft.com/office/drawing/2014/main" id="{E81E9233-08A3-47B0-AC2B-F72D9D4A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5912774"/>
            <a:ext cx="1993900" cy="833178"/>
          </a:xfrm>
          <a:prstGeom prst="rect">
            <a:avLst/>
          </a:prstGeom>
          <a:solidFill>
            <a:srgbClr val="00CC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Performance</a:t>
            </a:r>
          </a:p>
          <a:p>
            <a:pPr eaLnBrk="1" hangingPunct="1"/>
            <a:r>
              <a:rPr lang="en-US" altLang="en-US"/>
              <a:t>Element</a:t>
            </a:r>
          </a:p>
        </p:txBody>
      </p:sp>
      <p:cxnSp>
        <p:nvCxnSpPr>
          <p:cNvPr id="48137" name="AutoShape 11">
            <a:extLst>
              <a:ext uri="{FF2B5EF4-FFF2-40B4-BE49-F238E27FC236}">
                <a16:creationId xmlns:a16="http://schemas.microsoft.com/office/drawing/2014/main" id="{DE6BF6B5-20B3-4D09-B82A-19E77BF65FC2}"/>
              </a:ext>
            </a:extLst>
          </p:cNvPr>
          <p:cNvCxnSpPr>
            <a:cxnSpLocks noChangeShapeType="1"/>
            <a:stCxn id="48133" idx="2"/>
            <a:endCxn id="48135" idx="0"/>
          </p:cNvCxnSpPr>
          <p:nvPr/>
        </p:nvCxnSpPr>
        <p:spPr bwMode="auto">
          <a:xfrm>
            <a:off x="7734300" y="4786461"/>
            <a:ext cx="259102" cy="25792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AutoShape 12">
            <a:extLst>
              <a:ext uri="{FF2B5EF4-FFF2-40B4-BE49-F238E27FC236}">
                <a16:creationId xmlns:a16="http://schemas.microsoft.com/office/drawing/2014/main" id="{5CA3160D-04A7-4ABC-A11F-76B9F773DF59}"/>
              </a:ext>
            </a:extLst>
          </p:cNvPr>
          <p:cNvCxnSpPr>
            <a:cxnSpLocks noChangeShapeType="1"/>
            <a:stCxn id="48135" idx="4"/>
            <a:endCxn id="48136" idx="0"/>
          </p:cNvCxnSpPr>
          <p:nvPr/>
        </p:nvCxnSpPr>
        <p:spPr bwMode="auto">
          <a:xfrm flipH="1">
            <a:off x="7740650" y="5696640"/>
            <a:ext cx="252752" cy="2161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3">
            <a:extLst>
              <a:ext uri="{FF2B5EF4-FFF2-40B4-BE49-F238E27FC236}">
                <a16:creationId xmlns:a16="http://schemas.microsoft.com/office/drawing/2014/main" id="{4821A6F3-5EA5-4D6B-9FD6-CC24E14CDB10}"/>
              </a:ext>
            </a:extLst>
          </p:cNvPr>
          <p:cNvCxnSpPr>
            <a:cxnSpLocks noChangeShapeType="1"/>
            <a:stCxn id="48132" idx="6"/>
            <a:endCxn id="48136" idx="1"/>
          </p:cNvCxnSpPr>
          <p:nvPr/>
        </p:nvCxnSpPr>
        <p:spPr bwMode="auto">
          <a:xfrm>
            <a:off x="5991922" y="5322095"/>
            <a:ext cx="751779" cy="10072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2C82379-BF32-45BA-BC97-E18E6FF79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Sample Learning Problem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EF623D8-4E51-4E07-A6DF-570F520EB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 to play checkers from self-play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Develop an approach analogous to that used in the  first machine learning system developed by Arthur Samuels at IBM in 1959.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B26FE57-BCDF-4A22-93CF-7DF60E215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Training Experience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AEB3EDA-C360-4817-9937-78983F1C0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Direct experience</a:t>
            </a:r>
            <a:r>
              <a:rPr lang="en-US" altLang="en-US">
                <a:ea typeface="ＭＳ Ｐゴシック" panose="020B0600070205080204" pitchFamily="34" charset="-128"/>
              </a:rPr>
              <a:t>: Given sample input and output pairs for a useful target function.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Checker boards labeled with the correct move, e.g. extracted from record of expert play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Indirect experience</a:t>
            </a:r>
            <a:r>
              <a:rPr lang="en-US" altLang="en-US">
                <a:ea typeface="ＭＳ Ｐゴシック" panose="020B0600070205080204" pitchFamily="34" charset="-128"/>
              </a:rPr>
              <a:t>: Given feedback which is </a:t>
            </a:r>
            <a:r>
              <a:rPr lang="en-US" altLang="en-US" b="1" i="1"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 direct I/O pairs for a useful target function.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Potentially arbitrary sequences of game moves and their final game results.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Credit/Blame Assignment Problem</a:t>
            </a:r>
            <a:r>
              <a:rPr lang="en-US" altLang="en-US">
                <a:ea typeface="ＭＳ Ｐゴシック" panose="020B0600070205080204" pitchFamily="34" charset="-128"/>
              </a:rPr>
              <a:t>: How to assign credit blame to individual moves given only indirect feedback?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DFFD6D5-1EE8-47EC-87A0-444CDCC89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Source of Training Data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C4DF936-2412-435B-8929-3B0C099EC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Provided random examples outside of the learner’s control.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Negative examples available or only positive?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Good training examples selected by a “benevolent teacher.”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“Near miss” examples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Learner can query an oracle about class of an unlabeled example in the environment.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Learner can construct an arbitrary example and query an oracle for its label.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Learner can  design and run experiments directly in the environment without any human guidance.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7A06384-ABFD-487B-8402-C639F9652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Training vs. Test Distribution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D821C63-7AAB-49B6-B5CC-CC74A96BE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Generally assume that the training and test examples are independently drawn from the same overall distribution of data.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IID: Independently and identically distributed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examples are not independent, requires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collective classification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test distribution is different, requires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transfer learning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14EDABE-C194-40A2-9406-7CA87E72F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Choosing a Target Function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866B149-BD97-4B54-9550-5C1B1DCC6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371600"/>
            <a:ext cx="8126413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What function is to be learned and how will it be used by the performance system?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For checkers, assume we are given a function for generating the legal moves for a given board position and want to decide the best move.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Could learn a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ChooseMove(board, legal-moves) </a:t>
            </a:r>
            <a:r>
              <a:rPr lang="en-US" altLang="en-US">
                <a:ea typeface="ＭＳ Ｐゴシック" panose="020B0600070205080204" pitchFamily="34" charset="-128"/>
                <a:cs typeface="Times New Roman" panose="02020603050405020304" pitchFamily="18" charset="0"/>
              </a:rPr>
              <a:t>→ best-move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Or could learn an </a:t>
            </a:r>
            <a:r>
              <a:rPr lang="en-US" altLang="en-US" b="1" i="1">
                <a:solidFill>
                  <a:srgbClr val="FF0000"/>
                </a:solidFill>
                <a:ea typeface="ＭＳ Ｐゴシック" panose="020B0600070205080204" pitchFamily="34" charset="-128"/>
              </a:rPr>
              <a:t>evaluation function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(board) </a:t>
            </a:r>
            <a:r>
              <a:rPr lang="en-US" altLang="en-US">
                <a:ea typeface="ＭＳ Ｐゴシック" panose="020B0600070205080204" pitchFamily="34" charset="-128"/>
                <a:cs typeface="Times New Roman" panose="02020603050405020304" pitchFamily="18" charset="0"/>
              </a:rPr>
              <a:t>→ </a:t>
            </a:r>
            <a:r>
              <a:rPr lang="en-US" altLang="en-US">
                <a:latin typeface="Script MT Bold" panose="03040602040607080904" pitchFamily="66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en-US">
                <a:ea typeface="ＭＳ Ｐゴシック" panose="020B0600070205080204" pitchFamily="34" charset="-128"/>
              </a:rPr>
              <a:t>, that gives each board position a score for how favorable it is.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 can be used to pick a move by applying each legal move, scoring the resulting board position, and choosing the move that results in the highest scoring board position.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EBF2554-4C55-4DDF-BA72-089E6C0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Ideal Definition of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0FA90E4-1D36-45DF-ACEC-27FBD5D4D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907338" cy="46878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 is a final winning board, then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 = 100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 is a final losing board, then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>
                <a:ea typeface="ＭＳ Ｐゴシック" panose="020B0600070205080204" pitchFamily="34" charset="-128"/>
                <a:cs typeface="Times New Roman" panose="02020603050405020304" pitchFamily="18" charset="0"/>
              </a:rPr>
              <a:t>–</a:t>
            </a:r>
            <a:r>
              <a:rPr lang="en-US" altLang="en-US">
                <a:ea typeface="ＭＳ Ｐゴシック" panose="020B0600070205080204" pitchFamily="34" charset="-128"/>
              </a:rPr>
              <a:t>100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If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 is a final draw board, then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 = 0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Otherwise, then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>
                <a:ea typeface="ＭＳ Ｐゴシック" panose="020B0600070205080204" pitchFamily="34" charset="-128"/>
              </a:rPr>
              <a:t>) = </a:t>
            </a:r>
            <a:r>
              <a:rPr lang="en-US" altLang="en-US" i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 b="1" i="1">
                <a:ea typeface="ＭＳ Ｐゴシック" panose="020B0600070205080204" pitchFamily="34" charset="-128"/>
                <a:cs typeface="Times New Roman" panose="02020603050405020304" pitchFamily="18" charset="0"/>
              </a:rPr>
              <a:t>´</a:t>
            </a:r>
            <a:r>
              <a:rPr lang="en-US" altLang="en-US">
                <a:ea typeface="ＭＳ Ｐゴシック" panose="020B0600070205080204" pitchFamily="34" charset="-128"/>
              </a:rPr>
              <a:t>), where </a:t>
            </a:r>
            <a:r>
              <a:rPr lang="en-US" altLang="en-US" i="1">
                <a:ea typeface="ＭＳ Ｐゴシック" panose="020B0600070205080204" pitchFamily="34" charset="-128"/>
              </a:rPr>
              <a:t>b</a:t>
            </a:r>
            <a:r>
              <a:rPr lang="en-US" altLang="en-US" b="1" i="1">
                <a:ea typeface="ＭＳ Ｐゴシック" panose="020B0600070205080204" pitchFamily="34" charset="-128"/>
                <a:cs typeface="Times New Roman" panose="02020603050405020304" pitchFamily="18" charset="0"/>
              </a:rPr>
              <a:t>´ </a:t>
            </a:r>
            <a:r>
              <a:rPr lang="en-US" altLang="en-US">
                <a:ea typeface="ＭＳ Ｐゴシック" panose="020B0600070205080204" pitchFamily="34" charset="-128"/>
                <a:cs typeface="Times New Roman" panose="02020603050405020304" pitchFamily="18" charset="0"/>
              </a:rPr>
              <a:t>is the highest scoring final board position that is achieved starting from </a:t>
            </a:r>
            <a:r>
              <a:rPr lang="en-US" altLang="en-US" i="1"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en-US">
                <a:ea typeface="ＭＳ Ｐゴシック" panose="020B0600070205080204" pitchFamily="34" charset="-128"/>
                <a:cs typeface="Times New Roman" panose="02020603050405020304" pitchFamily="18" charset="0"/>
              </a:rPr>
              <a:t> and playing optimally until the end of the game (assuming the opponent plays optimally as well).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be computed using complete mini-max search of the finite game tree.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2727</TotalTime>
  <Words>1353</Words>
  <Application>Microsoft Office PowerPoint</Application>
  <PresentationFormat>Widescreen</PresentationFormat>
  <Paragraphs>124</Paragraphs>
  <Slides>18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ＭＳ Ｐゴシック</vt:lpstr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Script MT Bold</vt:lpstr>
      <vt:lpstr>Tahoma</vt:lpstr>
      <vt:lpstr>Times New Roman</vt:lpstr>
      <vt:lpstr>Unit 2.1</vt:lpstr>
      <vt:lpstr>Contents Slide Master</vt:lpstr>
      <vt:lpstr>CorelDRAW</vt:lpstr>
      <vt:lpstr>Microsoft Equation</vt:lpstr>
      <vt:lpstr>Microsoft Equation 3.0</vt:lpstr>
      <vt:lpstr>PowerPoint Presentation</vt:lpstr>
      <vt:lpstr>Defining the Learning Task</vt:lpstr>
      <vt:lpstr>Designing a Learning System</vt:lpstr>
      <vt:lpstr>Sample Learning Problem</vt:lpstr>
      <vt:lpstr>Training Experience</vt:lpstr>
      <vt:lpstr>Source of Training Data</vt:lpstr>
      <vt:lpstr>Training vs. Test Distribution</vt:lpstr>
      <vt:lpstr>Choosing a Target Function</vt:lpstr>
      <vt:lpstr>Ideal Definition of V(b)</vt:lpstr>
      <vt:lpstr>Approximating V(b)</vt:lpstr>
      <vt:lpstr>Representing the Target Function</vt:lpstr>
      <vt:lpstr>Linear Function for Representing V(b)</vt:lpstr>
      <vt:lpstr>Obtaining Training Values</vt:lpstr>
      <vt:lpstr>Temporal Difference Learning</vt:lpstr>
      <vt:lpstr>Learning Algorithm</vt:lpstr>
      <vt:lpstr>Least Mean Squares (LMS) Algorithm</vt:lpstr>
      <vt:lpstr>LMS Discussion</vt:lpstr>
      <vt:lpstr>Lessons Learned about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33</cp:revision>
  <dcterms:created xsi:type="dcterms:W3CDTF">2020-06-09T06:07:05Z</dcterms:created>
  <dcterms:modified xsi:type="dcterms:W3CDTF">2023-12-27T07:10:54Z</dcterms:modified>
</cp:coreProperties>
</file>