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5"/>
  </p:notesMasterIdLst>
  <p:handoutMasterIdLst>
    <p:handoutMasterId r:id="rId16"/>
  </p:handoutMasterIdLst>
  <p:sldIdLst>
    <p:sldId id="731" r:id="rId3"/>
    <p:sldId id="261" r:id="rId4"/>
    <p:sldId id="262" r:id="rId5"/>
    <p:sldId id="263" r:id="rId6"/>
    <p:sldId id="264" r:id="rId7"/>
    <p:sldId id="265" r:id="rId8"/>
    <p:sldId id="266" r:id="rId9"/>
    <p:sldId id="257" r:id="rId10"/>
    <p:sldId id="258" r:id="rId11"/>
    <p:sldId id="259" r:id="rId12"/>
    <p:sldId id="260"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88" d="100"/>
          <a:sy n="88" d="100"/>
        </p:scale>
        <p:origin x="398"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12/27/2023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12/27/2023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75BCC-52BF-479D-8785-ECCB0FF1F3F2}" type="slidenum">
              <a:rPr lang="en-US" smtClean="0"/>
              <a:pPr/>
              <a:t>1</a:t>
            </a:fld>
            <a:endParaRPr lang="en-US"/>
          </a:p>
        </p:txBody>
      </p:sp>
    </p:spTree>
    <p:extLst>
      <p:ext uri="{BB962C8B-B14F-4D97-AF65-F5344CB8AC3E}">
        <p14:creationId xmlns:p14="http://schemas.microsoft.com/office/powerpoint/2010/main" val="1684087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r>
              <a:rPr lang="en-US" noProof="0"/>
              <a:t>Click icon to add picture</a:t>
            </a:r>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D4CD2FE-98C3-45FA-A906-61AAB2BDE134}"/>
              </a:ext>
            </a:extLst>
          </p:cNvPr>
          <p:cNvSpPr/>
          <p:nvPr/>
        </p:nvSpPr>
        <p:spPr>
          <a:xfrm>
            <a:off x="1520826" y="5340350"/>
            <a:ext cx="9147175"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a:extLst>
              <a:ext uri="{FF2B5EF4-FFF2-40B4-BE49-F238E27FC236}">
                <a16:creationId xmlns:a16="http://schemas.microsoft.com/office/drawing/2014/main" id="{A6BF2B11-C2A5-4306-A95B-694045B2BA5B}"/>
              </a:ext>
            </a:extLst>
          </p:cNvPr>
          <p:cNvSpPr/>
          <p:nvPr/>
        </p:nvSpPr>
        <p:spPr>
          <a:xfrm>
            <a:off x="1751014" y="5902326"/>
            <a:ext cx="33337"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9" name="Slide Number Placeholder 2">
            <a:extLst>
              <a:ext uri="{FF2B5EF4-FFF2-40B4-BE49-F238E27FC236}">
                <a16:creationId xmlns:a16="http://schemas.microsoft.com/office/drawing/2014/main" id="{ABD24066-0342-4E01-A4C0-1D4CA5A6F053}"/>
              </a:ext>
            </a:extLst>
          </p:cNvPr>
          <p:cNvSpPr txBox="1">
            <a:spLocks/>
          </p:cNvSpPr>
          <p:nvPr/>
        </p:nvSpPr>
        <p:spPr bwMode="auto">
          <a:xfrm>
            <a:off x="8096250" y="65087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a16="http://schemas.microsoft.com/office/drawing/2014/main" id="{A91DB7E4-D2DD-4965-846A-9309E2D8F8B6}"/>
              </a:ext>
            </a:extLst>
          </p:cNvPr>
          <p:cNvSpPr/>
          <p:nvPr/>
        </p:nvSpPr>
        <p:spPr>
          <a:xfrm flipV="1">
            <a:off x="8655051" y="5940425"/>
            <a:ext cx="968375"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kern="0">
              <a:solidFill>
                <a:srgbClr val="FFFFFF"/>
              </a:solidFill>
              <a:latin typeface="Calibri" panose="020F0502020204030204"/>
              <a:cs typeface="Arial" charset="0"/>
            </a:endParaRPr>
          </a:p>
        </p:txBody>
      </p:sp>
      <p:graphicFrame>
        <p:nvGraphicFramePr>
          <p:cNvPr id="1026" name="Object 2">
            <a:extLst>
              <a:ext uri="{FF2B5EF4-FFF2-40B4-BE49-F238E27FC236}">
                <a16:creationId xmlns:a16="http://schemas.microsoft.com/office/drawing/2014/main" id="{4396BE2B-8700-4F1D-B0D1-1003D25842FC}"/>
              </a:ext>
            </a:extLst>
          </p:cNvPr>
          <p:cNvGraphicFramePr>
            <a:graphicFrameLocks noChangeAspect="1"/>
          </p:cNvGraphicFramePr>
          <p:nvPr/>
        </p:nvGraphicFramePr>
        <p:xfrm>
          <a:off x="1524000" y="2833688"/>
          <a:ext cx="2478088" cy="3148012"/>
        </p:xfrm>
        <a:graphic>
          <a:graphicData uri="http://schemas.openxmlformats.org/presentationml/2006/ole">
            <mc:AlternateContent xmlns:mc="http://schemas.openxmlformats.org/markup-compatibility/2006">
              <mc:Choice xmlns:v="urn:schemas-microsoft-com:vml" Requires="v">
                <p:oleObj spid="_x0000_s1038" name="CorelDRAW" r:id="rId4" imgW="2169000" imgH="2169360" progId="">
                  <p:embed/>
                </p:oleObj>
              </mc:Choice>
              <mc:Fallback>
                <p:oleObj name="CorelDRAW" r:id="rId4" imgW="2169000" imgH="2169360" progId="">
                  <p:embed/>
                  <p:pic>
                    <p:nvPicPr>
                      <p:cNvPr id="1026" name="Object 2">
                        <a:extLst>
                          <a:ext uri="{FF2B5EF4-FFF2-40B4-BE49-F238E27FC236}">
                            <a16:creationId xmlns:a16="http://schemas.microsoft.com/office/drawing/2014/main" id="{4396BE2B-8700-4F1D-B0D1-1003D25842FC}"/>
                          </a:ext>
                        </a:extLst>
                      </p:cNvPr>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1524000" y="2833688"/>
                        <a:ext cx="2478088" cy="314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CB734C5C-E03C-4C79-9996-4FAC5E517017}"/>
              </a:ext>
            </a:extLst>
          </p:cNvPr>
          <p:cNvSpPr/>
          <p:nvPr/>
        </p:nvSpPr>
        <p:spPr>
          <a:xfrm flipH="1">
            <a:off x="6808788" y="-65088"/>
            <a:ext cx="3859212" cy="585311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kern="0">
              <a:solidFill>
                <a:srgbClr val="FFFFFF"/>
              </a:solidFill>
              <a:latin typeface="Calibri" panose="020F0502020204030204"/>
              <a:cs typeface="Arial" charset="0"/>
            </a:endParaRPr>
          </a:p>
        </p:txBody>
      </p:sp>
      <p:sp>
        <p:nvSpPr>
          <p:cNvPr id="45" name="Rectangle 44">
            <a:extLst>
              <a:ext uri="{FF2B5EF4-FFF2-40B4-BE49-F238E27FC236}">
                <a16:creationId xmlns:a16="http://schemas.microsoft.com/office/drawing/2014/main" id="{C2F356FD-6526-4100-88D1-9BD657FA8D7A}"/>
              </a:ext>
            </a:extLst>
          </p:cNvPr>
          <p:cNvSpPr/>
          <p:nvPr/>
        </p:nvSpPr>
        <p:spPr>
          <a:xfrm>
            <a:off x="3117057"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35" name="Picture 29">
            <a:extLst>
              <a:ext uri="{FF2B5EF4-FFF2-40B4-BE49-F238E27FC236}">
                <a16:creationId xmlns:a16="http://schemas.microsoft.com/office/drawing/2014/main" id="{773C086D-AFEA-4332-AFCF-62E63FC98C7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533526" y="23814"/>
            <a:ext cx="2894013"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a:extLst>
              <a:ext uri="{FF2B5EF4-FFF2-40B4-BE49-F238E27FC236}">
                <a16:creationId xmlns:a16="http://schemas.microsoft.com/office/drawing/2014/main" id="{E41D3879-76E6-468E-9897-930C73361F01}"/>
              </a:ext>
            </a:extLst>
          </p:cNvPr>
          <p:cNvSpPr/>
          <p:nvPr/>
        </p:nvSpPr>
        <p:spPr>
          <a:xfrm rot="10800000" flipV="1">
            <a:off x="8896351" y="5334000"/>
            <a:ext cx="1774825"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7" name="TextBox 35">
            <a:extLst>
              <a:ext uri="{FF2B5EF4-FFF2-40B4-BE49-F238E27FC236}">
                <a16:creationId xmlns:a16="http://schemas.microsoft.com/office/drawing/2014/main" id="{4E8437DB-1CED-4418-B068-B6FD1DBC2A44}"/>
              </a:ext>
            </a:extLst>
          </p:cNvPr>
          <p:cNvSpPr txBox="1">
            <a:spLocks noChangeArrowheads="1"/>
          </p:cNvSpPr>
          <p:nvPr/>
        </p:nvSpPr>
        <p:spPr bwMode="auto">
          <a:xfrm>
            <a:off x="6684963" y="6019801"/>
            <a:ext cx="369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595959"/>
                </a:solidFill>
                <a:latin typeface="Casper"/>
                <a:ea typeface="Karla"/>
                <a:cs typeface="Karla"/>
              </a:rPr>
              <a:t>DISCOVER . </a:t>
            </a:r>
            <a:r>
              <a:rPr lang="en-US" altLang="en-US" sz="2000" b="1">
                <a:solidFill>
                  <a:srgbClr val="C00000"/>
                </a:solidFill>
                <a:latin typeface="Casper"/>
                <a:ea typeface="Karla"/>
                <a:cs typeface="Karla"/>
              </a:rPr>
              <a:t>LEARN</a:t>
            </a:r>
            <a:r>
              <a:rPr lang="en-US" altLang="en-US" sz="2000" b="1">
                <a:solidFill>
                  <a:srgbClr val="595959"/>
                </a:solidFill>
                <a:latin typeface="Casper"/>
                <a:ea typeface="Karla"/>
                <a:cs typeface="Karla"/>
              </a:rPr>
              <a:t> . EMPOWER</a:t>
            </a:r>
            <a:endParaRPr lang="en-US" altLang="en-US" sz="1200" b="1">
              <a:solidFill>
                <a:srgbClr val="000000"/>
              </a:solidFill>
              <a:latin typeface="Casper"/>
            </a:endParaRPr>
          </a:p>
          <a:p>
            <a:pPr eaLnBrk="1" hangingPunct="1"/>
            <a:endParaRPr lang="en-US" altLang="en-US" sz="1600" b="1">
              <a:latin typeface="Casper"/>
            </a:endParaRPr>
          </a:p>
        </p:txBody>
      </p:sp>
      <p:sp>
        <p:nvSpPr>
          <p:cNvPr id="52" name="Rectangle 51">
            <a:extLst>
              <a:ext uri="{FF2B5EF4-FFF2-40B4-BE49-F238E27FC236}">
                <a16:creationId xmlns:a16="http://schemas.microsoft.com/office/drawing/2014/main" id="{430A7DB1-986F-464A-BEDB-749DC5B13041}"/>
              </a:ext>
            </a:extLst>
          </p:cNvPr>
          <p:cNvSpPr/>
          <p:nvPr/>
        </p:nvSpPr>
        <p:spPr>
          <a:xfrm>
            <a:off x="6688139" y="6043614"/>
            <a:ext cx="34925"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9" name="TextBox 52">
            <a:extLst>
              <a:ext uri="{FF2B5EF4-FFF2-40B4-BE49-F238E27FC236}">
                <a16:creationId xmlns:a16="http://schemas.microsoft.com/office/drawing/2014/main" id="{E74BE490-82E2-49FC-A296-DE365AEAE85A}"/>
              </a:ext>
            </a:extLst>
          </p:cNvPr>
          <p:cNvSpPr txBox="1">
            <a:spLocks noChangeArrowheads="1"/>
          </p:cNvSpPr>
          <p:nvPr/>
        </p:nvSpPr>
        <p:spPr bwMode="auto">
          <a:xfrm>
            <a:off x="1651000" y="6013450"/>
            <a:ext cx="4203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latin typeface="Raleway ExtraBold"/>
              </a:rPr>
              <a:t>INTRODUCTION</a:t>
            </a:r>
          </a:p>
        </p:txBody>
      </p:sp>
      <p:sp>
        <p:nvSpPr>
          <p:cNvPr id="1040" name="TextBox 25">
            <a:extLst>
              <a:ext uri="{FF2B5EF4-FFF2-40B4-BE49-F238E27FC236}">
                <a16:creationId xmlns:a16="http://schemas.microsoft.com/office/drawing/2014/main" id="{3C41BE81-A990-417E-9339-570115F21505}"/>
              </a:ext>
            </a:extLst>
          </p:cNvPr>
          <p:cNvSpPr txBox="1">
            <a:spLocks noChangeArrowheads="1"/>
          </p:cNvSpPr>
          <p:nvPr/>
        </p:nvSpPr>
        <p:spPr bwMode="auto">
          <a:xfrm>
            <a:off x="2752726" y="1335194"/>
            <a:ext cx="7392987" cy="38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UNIVERSITY INSTITUTE OF ENGINEERING</a:t>
            </a:r>
          </a:p>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COMPUTER SCIENCE ENGINEERING</a:t>
            </a:r>
          </a:p>
          <a:p>
            <a:pPr algn="ctr" eaLnBrk="1" hangingPunct="1">
              <a:lnSpc>
                <a:spcPct val="90000"/>
              </a:lnSpc>
              <a:spcAft>
                <a:spcPct val="35000"/>
              </a:spcAft>
            </a:pPr>
            <a:r>
              <a:rPr lang="en-US" altLang="en-US" sz="2400" b="1" dirty="0">
                <a:solidFill>
                  <a:srgbClr val="262626"/>
                </a:solidFill>
                <a:latin typeface="Times New Roman" panose="02020603050405020304" pitchFamily="18" charset="0"/>
                <a:cs typeface="Times New Roman" panose="02020603050405020304" pitchFamily="18" charset="0"/>
              </a:rPr>
              <a:t>Machine Learning</a:t>
            </a:r>
          </a:p>
          <a:p>
            <a:pPr algn="ctr" eaLnBrk="1" hangingPunct="1">
              <a:lnSpc>
                <a:spcPct val="90000"/>
              </a:lnSpc>
              <a:spcAft>
                <a:spcPct val="35000"/>
              </a:spcAft>
            </a:pPr>
            <a:r>
              <a:rPr lang="en-US" altLang="en-US" sz="2400" b="1" dirty="0">
                <a:solidFill>
                  <a:srgbClr val="262626"/>
                </a:solidFill>
                <a:latin typeface="Times New Roman" panose="02020603050405020304" pitchFamily="18" charset="0"/>
                <a:cs typeface="Times New Roman" panose="02020603050405020304" pitchFamily="18" charset="0"/>
              </a:rPr>
              <a:t>23CSH-651</a:t>
            </a:r>
          </a:p>
          <a:p>
            <a:pPr algn="ctr" eaLnBrk="1" hangingPunct="1">
              <a:lnSpc>
                <a:spcPct val="90000"/>
              </a:lnSpc>
              <a:spcAft>
                <a:spcPct val="35000"/>
              </a:spcAft>
            </a:pPr>
            <a:r>
              <a:rPr lang="en-US" altLang="en-US" sz="2400" b="1" dirty="0">
                <a:solidFill>
                  <a:srgbClr val="262626"/>
                </a:solidFill>
                <a:latin typeface="Times New Roman" panose="02020603050405020304" pitchFamily="18" charset="0"/>
                <a:cs typeface="Times New Roman" panose="02020603050405020304" pitchFamily="18" charset="0"/>
              </a:rPr>
              <a:t>By Dr. Meena </a:t>
            </a:r>
            <a:r>
              <a:rPr lang="en-US" altLang="en-US" sz="2400" b="1" dirty="0" err="1">
                <a:solidFill>
                  <a:srgbClr val="262626"/>
                </a:solidFill>
                <a:latin typeface="Times New Roman" panose="02020603050405020304" pitchFamily="18" charset="0"/>
                <a:cs typeface="Times New Roman" panose="02020603050405020304" pitchFamily="18" charset="0"/>
              </a:rPr>
              <a:t>Pundir</a:t>
            </a:r>
            <a:endParaRPr lang="en-US" altLang="en-US" sz="2400" b="1" dirty="0">
              <a:solidFill>
                <a:srgbClr val="262626"/>
              </a:solidFill>
              <a:latin typeface="Times New Roman" panose="02020603050405020304" pitchFamily="18" charset="0"/>
              <a:cs typeface="Times New Roman" panose="02020603050405020304" pitchFamily="18" charset="0"/>
            </a:endParaRPr>
          </a:p>
          <a:p>
            <a:pPr eaLnBrk="1" hangingPunct="1"/>
            <a:endParaRPr lang="en-US" altLang="en-US" sz="16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4E1FC9C2-B057-474B-8D82-519C051CB0B4}"/>
              </a:ext>
            </a:extLst>
          </p:cNvPr>
          <p:cNvSpPr>
            <a:spLocks noGrp="1"/>
          </p:cNvSpPr>
          <p:nvPr>
            <p:ph type="title"/>
          </p:nvPr>
        </p:nvSpPr>
        <p:spPr/>
        <p:txBody>
          <a:bodyPr/>
          <a:lstStyle/>
          <a:p>
            <a:pPr algn="ctr" eaLnBrk="1" hangingPunct="1"/>
            <a:r>
              <a:rPr lang="en-US" altLang="en-US"/>
              <a:t>CROSS-VALIDATION</a:t>
            </a:r>
          </a:p>
        </p:txBody>
      </p:sp>
      <p:sp>
        <p:nvSpPr>
          <p:cNvPr id="3" name="Content Placeholder 2">
            <a:extLst>
              <a:ext uri="{FF2B5EF4-FFF2-40B4-BE49-F238E27FC236}">
                <a16:creationId xmlns:a16="http://schemas.microsoft.com/office/drawing/2014/main" id="{967758BC-6F76-4039-AC5E-806221CDAE29}"/>
              </a:ext>
            </a:extLst>
          </p:cNvPr>
          <p:cNvSpPr>
            <a:spLocks noGrp="1"/>
          </p:cNvSpPr>
          <p:nvPr>
            <p:ph idx="1"/>
          </p:nvPr>
        </p:nvSpPr>
        <p:spPr/>
        <p:txBody>
          <a:bodyPr rtlCol="0">
            <a:normAutofit/>
          </a:bodyPr>
          <a:lstStyle/>
          <a:p>
            <a:pPr eaLnBrk="1" fontAlgn="auto" hangingPunct="1">
              <a:spcAft>
                <a:spcPts val="0"/>
              </a:spcAft>
              <a:defRPr/>
            </a:pPr>
            <a:r>
              <a:rPr lang="en-US" dirty="0"/>
              <a:t>In cross-validation the original sample is split into two parts. One part is called the training (or </a:t>
            </a:r>
            <a:r>
              <a:rPr lang="en-US" i="1" dirty="0"/>
              <a:t>derivation) </a:t>
            </a:r>
            <a:r>
              <a:rPr lang="en-US" dirty="0"/>
              <a:t>sample, and the other part is called the </a:t>
            </a:r>
            <a:r>
              <a:rPr lang="en-US" i="1" dirty="0"/>
              <a:t>validation (or validation + testing) </a:t>
            </a:r>
            <a:r>
              <a:rPr lang="en-US" dirty="0"/>
              <a:t>sample.</a:t>
            </a:r>
          </a:p>
          <a:p>
            <a:pPr marL="514350" indent="-514350" eaLnBrk="1" fontAlgn="auto" hangingPunct="1">
              <a:spcAft>
                <a:spcPts val="0"/>
              </a:spcAft>
              <a:buFont typeface="Arial" panose="020B0604020202020204" pitchFamily="34" charset="0"/>
              <a:buAutoNum type="arabicParenR"/>
              <a:defRPr/>
            </a:pPr>
            <a:r>
              <a:rPr lang="en-US" b="1" dirty="0"/>
              <a:t>What portion of the sample should be in each part? </a:t>
            </a:r>
          </a:p>
          <a:p>
            <a:pPr marL="0" indent="0" eaLnBrk="1" fontAlgn="auto" hangingPunct="1">
              <a:spcAft>
                <a:spcPts val="0"/>
              </a:spcAft>
              <a:buFont typeface="Arial" panose="020B0604020202020204" pitchFamily="34" charset="0"/>
              <a:buNone/>
              <a:defRPr/>
            </a:pPr>
            <a:r>
              <a:rPr lang="en-US" dirty="0"/>
              <a:t>If sample size is very large, it is often best to split the sample in half. For smaller samples, it is more conventional to split the sample such that 2/3 of the observations are in the derivation sample and 1/3 are in the validation sample.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07129B15-C2D9-4D0F-97C4-E11900733053}"/>
              </a:ext>
            </a:extLst>
          </p:cNvPr>
          <p:cNvSpPr>
            <a:spLocks noGrp="1"/>
          </p:cNvSpPr>
          <p:nvPr>
            <p:ph type="title"/>
          </p:nvPr>
        </p:nvSpPr>
        <p:spPr/>
        <p:txBody>
          <a:bodyPr/>
          <a:lstStyle/>
          <a:p>
            <a:pPr algn="ctr" eaLnBrk="1" hangingPunct="1"/>
            <a:r>
              <a:rPr lang="en-US" altLang="en-US"/>
              <a:t>CROSS-VALIDATION</a:t>
            </a:r>
          </a:p>
        </p:txBody>
      </p:sp>
      <p:sp>
        <p:nvSpPr>
          <p:cNvPr id="3" name="Content Placeholder 2">
            <a:extLst>
              <a:ext uri="{FF2B5EF4-FFF2-40B4-BE49-F238E27FC236}">
                <a16:creationId xmlns:a16="http://schemas.microsoft.com/office/drawing/2014/main" id="{D3A86CE8-37B0-4AF5-B7CC-73552FB6F718}"/>
              </a:ext>
            </a:extLst>
          </p:cNvPr>
          <p:cNvSpPr>
            <a:spLocks noGrp="1"/>
          </p:cNvSpPr>
          <p:nvPr>
            <p:ph idx="1"/>
          </p:nvPr>
        </p:nvSpPr>
        <p:spPr>
          <a:xfrm>
            <a:off x="838200" y="1527175"/>
            <a:ext cx="10515600" cy="4821238"/>
          </a:xfrm>
        </p:spPr>
        <p:txBody>
          <a:bodyPr rtlCol="0">
            <a:normAutofit fontScale="92500" lnSpcReduction="20000"/>
          </a:bodyPr>
          <a:lstStyle/>
          <a:p>
            <a:pPr marL="0" indent="0" eaLnBrk="1" fontAlgn="auto" hangingPunct="1">
              <a:spcAft>
                <a:spcPts val="0"/>
              </a:spcAft>
              <a:buFont typeface="Arial" panose="020B0604020202020204" pitchFamily="34" charset="0"/>
              <a:buNone/>
              <a:defRPr/>
            </a:pPr>
            <a:r>
              <a:rPr lang="en-US" b="1" dirty="0"/>
              <a:t>2) How should the sample be split?</a:t>
            </a:r>
          </a:p>
          <a:p>
            <a:pPr marL="0" indent="0" eaLnBrk="1" fontAlgn="auto" hangingPunct="1">
              <a:spcAft>
                <a:spcPts val="0"/>
              </a:spcAft>
              <a:buFont typeface="Arial" panose="020B0604020202020204" pitchFamily="34" charset="0"/>
              <a:buNone/>
              <a:defRPr/>
            </a:pPr>
            <a:r>
              <a:rPr lang="en-US" dirty="0"/>
              <a:t>The most common approach is to divide the sample randomly, thus theoretically eliminating any systematic differences. One alternative is to define matched pairs of subjects in the original sample and to assign one member of each pair to the derivation sample and the other to the validation sample.</a:t>
            </a:r>
          </a:p>
          <a:p>
            <a:pPr eaLnBrk="1" fontAlgn="auto" hangingPunct="1">
              <a:spcAft>
                <a:spcPts val="0"/>
              </a:spcAft>
              <a:defRPr/>
            </a:pPr>
            <a:endParaRPr lang="en-US" dirty="0"/>
          </a:p>
          <a:p>
            <a:pPr eaLnBrk="1" fontAlgn="auto" hangingPunct="1">
              <a:spcAft>
                <a:spcPts val="0"/>
              </a:spcAft>
              <a:defRPr/>
            </a:pPr>
            <a:r>
              <a:rPr lang="en-US" dirty="0"/>
              <a:t>Modeling of the data uses one part only. The model selected for this part is then used to predict the values in the other part of the data. A valid model should show good predictive accuracy.</a:t>
            </a:r>
          </a:p>
          <a:p>
            <a:pPr eaLnBrk="1" fontAlgn="auto" hangingPunct="1">
              <a:spcAft>
                <a:spcPts val="0"/>
              </a:spcAft>
              <a:defRPr/>
            </a:pPr>
            <a:r>
              <a:rPr lang="en-US" dirty="0"/>
              <a:t>One thing that R-squared offers no protection against is </a:t>
            </a:r>
            <a:r>
              <a:rPr lang="en-US" dirty="0" err="1"/>
              <a:t>overfitting</a:t>
            </a:r>
            <a:r>
              <a:rPr lang="en-US" dirty="0"/>
              <a:t>. On the other hand, cross validation, by allowing us to have cases in our testing set that are different from the cases in our training set, inherently offers protection against </a:t>
            </a:r>
            <a:r>
              <a:rPr lang="en-US" dirty="0" err="1"/>
              <a:t>overfitting</a:t>
            </a:r>
            <a:r>
              <a:rPr 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306EA36D-6435-4504-B469-08667B4771F7}"/>
              </a:ext>
            </a:extLst>
          </p:cNvPr>
          <p:cNvSpPr>
            <a:spLocks noGrp="1"/>
          </p:cNvSpPr>
          <p:nvPr>
            <p:ph type="title"/>
          </p:nvPr>
        </p:nvSpPr>
        <p:spPr/>
        <p:txBody>
          <a:bodyPr/>
          <a:lstStyle/>
          <a:p>
            <a:pPr eaLnBrk="1" hangingPunct="1"/>
            <a:r>
              <a:rPr lang="en-US" altLang="en-US"/>
              <a:t>CROSS VALIDATION – THE IDEAL PROCEDURE </a:t>
            </a:r>
          </a:p>
        </p:txBody>
      </p:sp>
      <p:sp>
        <p:nvSpPr>
          <p:cNvPr id="13315" name="Content Placeholder 2">
            <a:extLst>
              <a:ext uri="{FF2B5EF4-FFF2-40B4-BE49-F238E27FC236}">
                <a16:creationId xmlns:a16="http://schemas.microsoft.com/office/drawing/2014/main" id="{4922CA22-0EFC-4EE0-A66A-9EBFA7C82F9A}"/>
              </a:ext>
            </a:extLst>
          </p:cNvPr>
          <p:cNvSpPr>
            <a:spLocks noGrp="1"/>
          </p:cNvSpPr>
          <p:nvPr>
            <p:ph idx="1"/>
          </p:nvPr>
        </p:nvSpPr>
        <p:spPr>
          <a:xfrm>
            <a:off x="838200" y="1690688"/>
            <a:ext cx="10515600" cy="4835525"/>
          </a:xfrm>
        </p:spPr>
        <p:txBody>
          <a:bodyPr/>
          <a:lstStyle/>
          <a:p>
            <a:pPr marL="0" indent="0" eaLnBrk="1" hangingPunct="1">
              <a:buFont typeface="Arial" panose="020B0604020202020204" pitchFamily="34" charset="0"/>
              <a:buNone/>
            </a:pPr>
            <a:r>
              <a:rPr lang="en-US" altLang="en-US"/>
              <a:t>1.Divide data into three sets, training, validation and test sets </a:t>
            </a:r>
          </a:p>
          <a:p>
            <a:pPr marL="0" indent="0" eaLnBrk="1" hangingPunct="1">
              <a:buFont typeface="Arial" panose="020B0604020202020204" pitchFamily="34" charset="0"/>
              <a:buNone/>
            </a:pPr>
            <a:endParaRPr lang="en-US" altLang="en-US"/>
          </a:p>
          <a:p>
            <a:pPr marL="0" indent="0" eaLnBrk="1" hangingPunct="1">
              <a:buFont typeface="Arial" panose="020B0604020202020204" pitchFamily="34" charset="0"/>
              <a:buNone/>
            </a:pPr>
            <a:r>
              <a:rPr lang="en-US" altLang="en-US"/>
              <a:t>2.Find the optimal model on the training set, and use the test set to check its predictive capability </a:t>
            </a:r>
          </a:p>
          <a:p>
            <a:pPr marL="0" indent="0" eaLnBrk="1" hangingPunct="1">
              <a:buFont typeface="Arial" panose="020B0604020202020204" pitchFamily="34" charset="0"/>
              <a:buNone/>
            </a:pPr>
            <a:endParaRPr lang="en-US" altLang="en-US"/>
          </a:p>
          <a:p>
            <a:pPr marL="0" indent="0" eaLnBrk="1" hangingPunct="1">
              <a:buFont typeface="Arial" panose="020B0604020202020204" pitchFamily="34" charset="0"/>
              <a:buNone/>
            </a:pPr>
            <a:endParaRPr lang="en-US" altLang="en-US"/>
          </a:p>
          <a:p>
            <a:pPr marL="0" indent="0" eaLnBrk="1" hangingPunct="1">
              <a:buFont typeface="Arial" panose="020B0604020202020204" pitchFamily="34" charset="0"/>
              <a:buNone/>
            </a:pPr>
            <a:r>
              <a:rPr lang="en-US" altLang="en-US"/>
              <a:t>3.See how well the model can predict the test set </a:t>
            </a:r>
          </a:p>
          <a:p>
            <a:pPr marL="0" indent="0" eaLnBrk="1" hangingPunct="1">
              <a:buFont typeface="Arial" panose="020B0604020202020204" pitchFamily="34" charset="0"/>
              <a:buNone/>
            </a:pPr>
            <a:endParaRPr lang="en-US" altLang="en-US"/>
          </a:p>
          <a:p>
            <a:pPr marL="0" indent="0" eaLnBrk="1" hangingPunct="1">
              <a:buFont typeface="Arial" panose="020B0604020202020204" pitchFamily="34" charset="0"/>
              <a:buNone/>
            </a:pPr>
            <a:r>
              <a:rPr lang="en-US" altLang="en-US"/>
              <a:t>4.The validation error gives an unbiased estimate of the predictive power of a model </a:t>
            </a:r>
          </a:p>
          <a:p>
            <a:pPr marL="0" indent="0" eaLnBrk="1" hangingPunct="1">
              <a:buFont typeface="Arial" panose="020B0604020202020204" pitchFamily="34" charset="0"/>
              <a:buNone/>
            </a:pPr>
            <a:endParaRPr lang="en-US" altLang="en-US"/>
          </a:p>
        </p:txBody>
      </p:sp>
      <p:pic>
        <p:nvPicPr>
          <p:cNvPr id="13316" name="Picture 3">
            <a:extLst>
              <a:ext uri="{FF2B5EF4-FFF2-40B4-BE49-F238E27FC236}">
                <a16:creationId xmlns:a16="http://schemas.microsoft.com/office/drawing/2014/main" id="{FFC2C998-8049-4F2F-86C0-3D175DFEF6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47950" y="2128838"/>
            <a:ext cx="62103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4">
            <a:extLst>
              <a:ext uri="{FF2B5EF4-FFF2-40B4-BE49-F238E27FC236}">
                <a16:creationId xmlns:a16="http://schemas.microsoft.com/office/drawing/2014/main" id="{E34AEE09-478E-4705-86AD-516BA1212D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55863" y="3652838"/>
            <a:ext cx="8007350" cy="109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5">
            <a:extLst>
              <a:ext uri="{FF2B5EF4-FFF2-40B4-BE49-F238E27FC236}">
                <a16:creationId xmlns:a16="http://schemas.microsoft.com/office/drawing/2014/main" id="{62BB05A0-5EA8-49E4-A46F-8BAC9683728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08350" y="5053013"/>
            <a:ext cx="4452938"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1194E690-59A2-4EF0-AEDA-D40B1A859C43}"/>
              </a:ext>
            </a:extLst>
          </p:cNvPr>
          <p:cNvSpPr>
            <a:spLocks noGrp="1"/>
          </p:cNvSpPr>
          <p:nvPr>
            <p:ph type="title"/>
          </p:nvPr>
        </p:nvSpPr>
        <p:spPr/>
        <p:txBody>
          <a:bodyPr/>
          <a:lstStyle/>
          <a:p>
            <a:pPr eaLnBrk="1" hangingPunct="1"/>
            <a:r>
              <a:rPr lang="en-US" altLang="en-US"/>
              <a:t>How to check if a model fit is good? </a:t>
            </a:r>
          </a:p>
        </p:txBody>
      </p:sp>
      <p:sp>
        <p:nvSpPr>
          <p:cNvPr id="3" name="Content Placeholder 2">
            <a:extLst>
              <a:ext uri="{FF2B5EF4-FFF2-40B4-BE49-F238E27FC236}">
                <a16:creationId xmlns:a16="http://schemas.microsoft.com/office/drawing/2014/main" id="{01BB1991-DE85-4E5A-9BA0-79AFFB61D83C}"/>
              </a:ext>
            </a:extLst>
          </p:cNvPr>
          <p:cNvSpPr>
            <a:spLocks noGrp="1"/>
          </p:cNvSpPr>
          <p:nvPr>
            <p:ph idx="1"/>
          </p:nvPr>
        </p:nvSpPr>
        <p:spPr/>
        <p:txBody>
          <a:bodyPr rtlCol="0">
            <a:normAutofit/>
          </a:bodyPr>
          <a:lstStyle/>
          <a:p>
            <a:pPr eaLnBrk="1" fontAlgn="auto" hangingPunct="1">
              <a:spcAft>
                <a:spcPts val="0"/>
              </a:spcAft>
              <a:defRPr/>
            </a:pPr>
            <a:r>
              <a:rPr lang="en-US" dirty="0"/>
              <a:t>The R</a:t>
            </a:r>
            <a:r>
              <a:rPr lang="en-US" baseline="30000" dirty="0"/>
              <a:t>2 </a:t>
            </a:r>
            <a:r>
              <a:rPr lang="en-US" dirty="0"/>
              <a:t>statistic has become the almost universally standard measure for model fit in linear models.</a:t>
            </a:r>
          </a:p>
          <a:p>
            <a:pPr eaLnBrk="1" fontAlgn="auto" hangingPunct="1">
              <a:spcAft>
                <a:spcPts val="0"/>
              </a:spcAft>
              <a:defRPr/>
            </a:pPr>
            <a:r>
              <a:rPr lang="en-US" dirty="0"/>
              <a:t>What is R</a:t>
            </a:r>
            <a:r>
              <a:rPr lang="en-US" baseline="30000" dirty="0"/>
              <a:t>2</a:t>
            </a:r>
            <a:r>
              <a:rPr lang="en-US" dirty="0"/>
              <a:t>?</a:t>
            </a:r>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r>
              <a:rPr lang="en-US" dirty="0"/>
              <a:t>It is the ratio of error in a model over the total variance in the dependent variable. </a:t>
            </a:r>
          </a:p>
          <a:p>
            <a:pPr eaLnBrk="1" fontAlgn="auto" hangingPunct="1">
              <a:spcAft>
                <a:spcPts val="0"/>
              </a:spcAft>
              <a:defRPr/>
            </a:pPr>
            <a:r>
              <a:rPr lang="en-US" dirty="0"/>
              <a:t>Hence the lower the error, the higher the R</a:t>
            </a:r>
            <a:r>
              <a:rPr lang="en-US" baseline="30000" dirty="0"/>
              <a:t>2 </a:t>
            </a:r>
            <a:r>
              <a:rPr lang="en-US" dirty="0"/>
              <a:t>value. </a:t>
            </a:r>
          </a:p>
          <a:p>
            <a:pPr eaLnBrk="1" fontAlgn="auto" hangingPunct="1">
              <a:spcAft>
                <a:spcPts val="0"/>
              </a:spcAft>
              <a:defRPr/>
            </a:pPr>
            <a:endParaRPr lang="en-US" dirty="0"/>
          </a:p>
          <a:p>
            <a:pPr marL="0" indent="0" eaLnBrk="1" fontAlgn="auto" hangingPunct="1">
              <a:spcAft>
                <a:spcPts val="0"/>
              </a:spcAft>
              <a:buFont typeface="Arial" panose="020B0604020202020204" pitchFamily="34" charset="0"/>
              <a:buNone/>
              <a:defRPr/>
            </a:pPr>
            <a:endParaRPr lang="en-US" dirty="0"/>
          </a:p>
        </p:txBody>
      </p:sp>
      <p:pic>
        <p:nvPicPr>
          <p:cNvPr id="3076" name="Picture 3">
            <a:extLst>
              <a:ext uri="{FF2B5EF4-FFF2-40B4-BE49-F238E27FC236}">
                <a16:creationId xmlns:a16="http://schemas.microsoft.com/office/drawing/2014/main" id="{BD3FC3AC-4E25-4BAC-AD96-D9B68654F8B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12938" y="3449638"/>
            <a:ext cx="81661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409C8DFE-3BDA-416B-A684-EA91D2EC936A}"/>
              </a:ext>
            </a:extLst>
          </p:cNvPr>
          <p:cNvSpPr>
            <a:spLocks noGrp="1"/>
          </p:cNvSpPr>
          <p:nvPr>
            <p:ph type="title"/>
          </p:nvPr>
        </p:nvSpPr>
        <p:spPr/>
        <p:txBody>
          <a:bodyPr/>
          <a:lstStyle/>
          <a:p>
            <a:pPr eaLnBrk="1" hangingPunct="1"/>
            <a:r>
              <a:rPr lang="en-US" altLang="en-US"/>
              <a:t>How to check if a model fit is good? </a:t>
            </a:r>
          </a:p>
        </p:txBody>
      </p:sp>
      <p:sp>
        <p:nvSpPr>
          <p:cNvPr id="4099" name="Content Placeholder 2">
            <a:extLst>
              <a:ext uri="{FF2B5EF4-FFF2-40B4-BE49-F238E27FC236}">
                <a16:creationId xmlns:a16="http://schemas.microsoft.com/office/drawing/2014/main" id="{B937CE96-6700-47C0-9D6F-6E62A780A05F}"/>
              </a:ext>
            </a:extLst>
          </p:cNvPr>
          <p:cNvSpPr>
            <a:spLocks noGrp="1"/>
          </p:cNvSpPr>
          <p:nvPr>
            <p:ph idx="1"/>
          </p:nvPr>
        </p:nvSpPr>
        <p:spPr/>
        <p:txBody>
          <a:bodyPr/>
          <a:lstStyle/>
          <a:p>
            <a:pPr marL="0" indent="0" eaLnBrk="1" hangingPunct="1">
              <a:buFont typeface="Arial" panose="020B0604020202020204" pitchFamily="34" charset="0"/>
              <a:buNone/>
            </a:pPr>
            <a:r>
              <a:rPr lang="en-US" altLang="en-US"/>
              <a:t> </a:t>
            </a:r>
          </a:p>
        </p:txBody>
      </p:sp>
      <p:pic>
        <p:nvPicPr>
          <p:cNvPr id="4100" name="Picture 3">
            <a:extLst>
              <a:ext uri="{FF2B5EF4-FFF2-40B4-BE49-F238E27FC236}">
                <a16:creationId xmlns:a16="http://schemas.microsoft.com/office/drawing/2014/main" id="{DABDA933-7F49-41EA-9797-219464E06DB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6025" y="1825625"/>
            <a:ext cx="8866188"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a:extLst>
              <a:ext uri="{FF2B5EF4-FFF2-40B4-BE49-F238E27FC236}">
                <a16:creationId xmlns:a16="http://schemas.microsoft.com/office/drawing/2014/main" id="{C259C2B4-A989-44D4-B53C-D6C850237B93}"/>
              </a:ext>
            </a:extLst>
          </p:cNvPr>
          <p:cNvSpPr>
            <a:spLocks noGrp="1"/>
          </p:cNvSpPr>
          <p:nvPr>
            <p:ph idx="1"/>
          </p:nvPr>
        </p:nvSpPr>
        <p:spPr/>
        <p:txBody>
          <a:bodyPr/>
          <a:lstStyle/>
          <a:p>
            <a:pPr marL="0" indent="0" eaLnBrk="1" hangingPunct="1">
              <a:buFont typeface="Arial" panose="020B0604020202020204" pitchFamily="34" charset="0"/>
              <a:buNone/>
            </a:pPr>
            <a:r>
              <a:rPr lang="en-US" altLang="en-US"/>
              <a:t> </a:t>
            </a:r>
          </a:p>
        </p:txBody>
      </p:sp>
      <p:sp>
        <p:nvSpPr>
          <p:cNvPr id="5123" name="Title 1">
            <a:extLst>
              <a:ext uri="{FF2B5EF4-FFF2-40B4-BE49-F238E27FC236}">
                <a16:creationId xmlns:a16="http://schemas.microsoft.com/office/drawing/2014/main" id="{2D5280A7-9A8B-4B0E-8D48-C9B146521F34}"/>
              </a:ext>
            </a:extLst>
          </p:cNvPr>
          <p:cNvSpPr>
            <a:spLocks noGrp="1"/>
          </p:cNvSpPr>
          <p:nvPr>
            <p:ph type="title"/>
          </p:nvPr>
        </p:nvSpPr>
        <p:spPr/>
        <p:txBody>
          <a:bodyPr/>
          <a:lstStyle/>
          <a:p>
            <a:pPr eaLnBrk="1" hangingPunct="1"/>
            <a:r>
              <a:rPr lang="en-US" altLang="en-US"/>
              <a:t>How to check if a model fit is good? </a:t>
            </a:r>
          </a:p>
        </p:txBody>
      </p:sp>
      <p:pic>
        <p:nvPicPr>
          <p:cNvPr id="5124" name="Picture 4">
            <a:extLst>
              <a:ext uri="{FF2B5EF4-FFF2-40B4-BE49-F238E27FC236}">
                <a16:creationId xmlns:a16="http://schemas.microsoft.com/office/drawing/2014/main" id="{987BB749-FC4D-4350-9807-50230F09458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49363" y="1495425"/>
            <a:ext cx="8945562"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5730209A-2785-433C-9E89-4EBB6AAFE452}"/>
              </a:ext>
            </a:extLst>
          </p:cNvPr>
          <p:cNvSpPr>
            <a:spLocks noGrp="1"/>
          </p:cNvSpPr>
          <p:nvPr>
            <p:ph type="title"/>
          </p:nvPr>
        </p:nvSpPr>
        <p:spPr/>
        <p:txBody>
          <a:bodyPr/>
          <a:lstStyle/>
          <a:p>
            <a:pPr eaLnBrk="1" hangingPunct="1"/>
            <a:r>
              <a:rPr lang="en-US" altLang="en-US"/>
              <a:t>OVERFITTING</a:t>
            </a:r>
          </a:p>
        </p:txBody>
      </p:sp>
      <p:sp>
        <p:nvSpPr>
          <p:cNvPr id="6147" name="Content Placeholder 2">
            <a:extLst>
              <a:ext uri="{FF2B5EF4-FFF2-40B4-BE49-F238E27FC236}">
                <a16:creationId xmlns:a16="http://schemas.microsoft.com/office/drawing/2014/main" id="{DB3F0C4E-DA36-4719-8F8C-9B2478CE7BB0}"/>
              </a:ext>
            </a:extLst>
          </p:cNvPr>
          <p:cNvSpPr>
            <a:spLocks noGrp="1"/>
          </p:cNvSpPr>
          <p:nvPr>
            <p:ph idx="1"/>
          </p:nvPr>
        </p:nvSpPr>
        <p:spPr/>
        <p:txBody>
          <a:bodyPr/>
          <a:lstStyle/>
          <a:p>
            <a:pPr eaLnBrk="1" hangingPunct="1"/>
            <a:r>
              <a:rPr lang="en-US" altLang="en-US"/>
              <a:t>Modeling techniques tend to overfit the data.</a:t>
            </a:r>
          </a:p>
          <a:p>
            <a:pPr eaLnBrk="1" hangingPunct="1"/>
            <a:r>
              <a:rPr lang="en-US" altLang="en-US"/>
              <a:t>Multiple regression:</a:t>
            </a:r>
          </a:p>
          <a:p>
            <a:pPr eaLnBrk="1" hangingPunct="1">
              <a:buFont typeface="Wingdings" panose="05000000000000000000" pitchFamily="2" charset="2"/>
              <a:buChar char="ü"/>
            </a:pPr>
            <a:r>
              <a:rPr lang="en-US" altLang="en-US" i="1"/>
              <a:t>Every </a:t>
            </a:r>
            <a:r>
              <a:rPr lang="en-US" altLang="en-US"/>
              <a:t>time you add a variable to the regression, the model’s R</a:t>
            </a:r>
            <a:r>
              <a:rPr lang="en-US" altLang="en-US" baseline="30000"/>
              <a:t>2</a:t>
            </a:r>
            <a:r>
              <a:rPr lang="en-US" altLang="en-US"/>
              <a:t> goes up. </a:t>
            </a:r>
          </a:p>
          <a:p>
            <a:pPr eaLnBrk="1" hangingPunct="1">
              <a:buFont typeface="Wingdings" panose="05000000000000000000" pitchFamily="2" charset="2"/>
              <a:buChar char="ü"/>
            </a:pPr>
            <a:r>
              <a:rPr lang="en-US" altLang="en-US"/>
              <a:t>Naïve interpretation: </a:t>
            </a:r>
            <a:r>
              <a:rPr lang="en-US" altLang="en-US" i="1"/>
              <a:t>every </a:t>
            </a:r>
            <a:r>
              <a:rPr lang="en-US" altLang="en-US"/>
              <a:t>additional predictive variable helps to explain yet more of the target’s variance. But that can’t be true! </a:t>
            </a:r>
          </a:p>
          <a:p>
            <a:pPr eaLnBrk="1" hangingPunct="1">
              <a:buFont typeface="Wingdings" panose="05000000000000000000" pitchFamily="2" charset="2"/>
              <a:buChar char="ü"/>
            </a:pPr>
            <a:r>
              <a:rPr lang="en-US" altLang="en-US"/>
              <a:t>Left to its own devices, Multiple Regression will fit </a:t>
            </a:r>
            <a:r>
              <a:rPr lang="en-US" altLang="en-US" i="1"/>
              <a:t>too many </a:t>
            </a:r>
            <a:r>
              <a:rPr lang="en-US" altLang="en-US"/>
              <a:t>patterns. </a:t>
            </a:r>
          </a:p>
          <a:p>
            <a:pPr eaLnBrk="1" hangingPunct="1">
              <a:buFont typeface="Wingdings" panose="05000000000000000000" pitchFamily="2" charset="2"/>
              <a:buChar char="ü"/>
            </a:pPr>
            <a:r>
              <a:rPr lang="en-US" altLang="en-US"/>
              <a:t>A reason why modeling requires subject-matter expertise. </a:t>
            </a:r>
          </a:p>
          <a:p>
            <a:pPr eaLnBrk="1" hangingPunct="1"/>
            <a:endParaRPr lang="en-US" altLang="en-US"/>
          </a:p>
          <a:p>
            <a:pPr eaLnBrk="1" hangingPunct="1"/>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616CD6C1-A029-4EFD-B36C-EC457E80317D}"/>
              </a:ext>
            </a:extLst>
          </p:cNvPr>
          <p:cNvSpPr>
            <a:spLocks noGrp="1"/>
          </p:cNvSpPr>
          <p:nvPr>
            <p:ph type="title"/>
          </p:nvPr>
        </p:nvSpPr>
        <p:spPr/>
        <p:txBody>
          <a:bodyPr/>
          <a:lstStyle/>
          <a:p>
            <a:pPr eaLnBrk="1" hangingPunct="1"/>
            <a:r>
              <a:rPr lang="en-US" altLang="en-US"/>
              <a:t>OVERFITTING</a:t>
            </a:r>
          </a:p>
        </p:txBody>
      </p:sp>
      <p:sp>
        <p:nvSpPr>
          <p:cNvPr id="3" name="Content Placeholder 2">
            <a:extLst>
              <a:ext uri="{FF2B5EF4-FFF2-40B4-BE49-F238E27FC236}">
                <a16:creationId xmlns:a16="http://schemas.microsoft.com/office/drawing/2014/main" id="{D09921B2-4538-43F7-B320-D7E33CF3CB1D}"/>
              </a:ext>
            </a:extLst>
          </p:cNvPr>
          <p:cNvSpPr>
            <a:spLocks noGrp="1"/>
          </p:cNvSpPr>
          <p:nvPr>
            <p:ph idx="1"/>
          </p:nvPr>
        </p:nvSpPr>
        <p:spPr>
          <a:xfrm>
            <a:off x="838200" y="1825625"/>
            <a:ext cx="5043488" cy="4351338"/>
          </a:xfrm>
        </p:spPr>
        <p:txBody>
          <a:bodyPr rtlCol="0">
            <a:normAutofit/>
          </a:bodyPr>
          <a:lstStyle/>
          <a:p>
            <a:pPr eaLnBrk="1" fontAlgn="auto" hangingPunct="1">
              <a:spcAft>
                <a:spcPts val="0"/>
              </a:spcAft>
              <a:defRPr/>
            </a:pPr>
            <a:r>
              <a:rPr lang="en-US" dirty="0"/>
              <a:t>Error on the dataset used to </a:t>
            </a:r>
            <a:r>
              <a:rPr lang="en-US" i="1" dirty="0"/>
              <a:t>fit </a:t>
            </a:r>
            <a:r>
              <a:rPr lang="en-US" dirty="0"/>
              <a:t>the model can be misleading </a:t>
            </a:r>
          </a:p>
          <a:p>
            <a:pPr marL="0" indent="0" eaLnBrk="1" fontAlgn="auto" hangingPunct="1">
              <a:spcAft>
                <a:spcPts val="0"/>
              </a:spcAft>
              <a:buFont typeface="Arial" panose="020B0604020202020204" pitchFamily="34" charset="0"/>
              <a:buNone/>
              <a:defRPr/>
            </a:pPr>
            <a:r>
              <a:rPr lang="en-US" dirty="0"/>
              <a:t>› Doesn’t predict future performance. </a:t>
            </a:r>
          </a:p>
          <a:p>
            <a:pPr eaLnBrk="1" fontAlgn="auto" hangingPunct="1">
              <a:spcAft>
                <a:spcPts val="0"/>
              </a:spcAft>
              <a:defRPr/>
            </a:pPr>
            <a:r>
              <a:rPr lang="en-US" dirty="0"/>
              <a:t>Too much complexity can diminish model’s accuracy on future data. </a:t>
            </a:r>
          </a:p>
          <a:p>
            <a:pPr marL="0" indent="0" eaLnBrk="1" fontAlgn="auto" hangingPunct="1">
              <a:spcAft>
                <a:spcPts val="0"/>
              </a:spcAft>
              <a:buFont typeface="Arial" panose="020B0604020202020204" pitchFamily="34" charset="0"/>
              <a:buNone/>
              <a:defRPr/>
            </a:pPr>
            <a:r>
              <a:rPr lang="en-US" dirty="0"/>
              <a:t>› Sometimes called the Bias-Variance Tradeoff. </a:t>
            </a:r>
          </a:p>
          <a:p>
            <a:pPr eaLnBrk="1" fontAlgn="auto" hangingPunct="1">
              <a:spcAft>
                <a:spcPts val="0"/>
              </a:spcAft>
              <a:defRPr/>
            </a:pPr>
            <a:endParaRPr lang="en-US" dirty="0"/>
          </a:p>
        </p:txBody>
      </p:sp>
      <p:pic>
        <p:nvPicPr>
          <p:cNvPr id="7172" name="Picture 3">
            <a:extLst>
              <a:ext uri="{FF2B5EF4-FFF2-40B4-BE49-F238E27FC236}">
                <a16:creationId xmlns:a16="http://schemas.microsoft.com/office/drawing/2014/main" id="{7E7AD435-8334-4FBF-BE93-24EF5813BE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963613"/>
            <a:ext cx="5116513" cy="521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C910C218-3026-48D5-AEAC-CF8EB4637065}"/>
              </a:ext>
            </a:extLst>
          </p:cNvPr>
          <p:cNvSpPr>
            <a:spLocks noGrp="1"/>
          </p:cNvSpPr>
          <p:nvPr>
            <p:ph type="title"/>
          </p:nvPr>
        </p:nvSpPr>
        <p:spPr/>
        <p:txBody>
          <a:bodyPr/>
          <a:lstStyle/>
          <a:p>
            <a:pPr eaLnBrk="1" hangingPunct="1"/>
            <a:r>
              <a:rPr lang="en-US" altLang="en-US"/>
              <a:t>OVERFITTING</a:t>
            </a:r>
          </a:p>
        </p:txBody>
      </p:sp>
      <p:sp>
        <p:nvSpPr>
          <p:cNvPr id="3" name="Content Placeholder 2">
            <a:extLst>
              <a:ext uri="{FF2B5EF4-FFF2-40B4-BE49-F238E27FC236}">
                <a16:creationId xmlns:a16="http://schemas.microsoft.com/office/drawing/2014/main" id="{C11F9431-8D09-4104-B10C-DD67542BE646}"/>
              </a:ext>
            </a:extLst>
          </p:cNvPr>
          <p:cNvSpPr>
            <a:spLocks noGrp="1"/>
          </p:cNvSpPr>
          <p:nvPr>
            <p:ph idx="1"/>
          </p:nvPr>
        </p:nvSpPr>
        <p:spPr/>
        <p:txBody>
          <a:bodyPr rtlCol="0">
            <a:normAutofit/>
          </a:bodyPr>
          <a:lstStyle/>
          <a:p>
            <a:pPr eaLnBrk="1" fontAlgn="auto" hangingPunct="1">
              <a:spcAft>
                <a:spcPts val="0"/>
              </a:spcAft>
              <a:defRPr/>
            </a:pPr>
            <a:r>
              <a:rPr lang="en-US" dirty="0"/>
              <a:t>What are the consequences of </a:t>
            </a:r>
            <a:r>
              <a:rPr lang="en-US" dirty="0" err="1"/>
              <a:t>overfitting</a:t>
            </a:r>
            <a:r>
              <a:rPr lang="en-US" dirty="0"/>
              <a:t>? </a:t>
            </a:r>
          </a:p>
          <a:p>
            <a:pPr marL="0" indent="0" eaLnBrk="1" fontAlgn="auto" hangingPunct="1">
              <a:spcAft>
                <a:spcPts val="0"/>
              </a:spcAft>
              <a:buFont typeface="Arial" panose="020B0604020202020204" pitchFamily="34" charset="0"/>
              <a:buNone/>
              <a:defRPr/>
            </a:pPr>
            <a:r>
              <a:rPr lang="en-US" dirty="0"/>
              <a:t>›“</a:t>
            </a:r>
            <a:r>
              <a:rPr lang="en-US" i="1" dirty="0" err="1"/>
              <a:t>Overfitted</a:t>
            </a:r>
            <a:r>
              <a:rPr lang="en-US" i="1" dirty="0"/>
              <a:t> models will have high R</a:t>
            </a:r>
            <a:r>
              <a:rPr lang="en-US" i="1" baseline="30000" dirty="0"/>
              <a:t>2</a:t>
            </a:r>
            <a:r>
              <a:rPr lang="en-US" i="1" dirty="0"/>
              <a:t> values, but will perform poorly in predicting out-of-sample cases</a:t>
            </a:r>
            <a:r>
              <a:rPr lang="en-US" dirty="0"/>
              <a:t>” </a:t>
            </a:r>
          </a:p>
          <a:p>
            <a:pPr eaLnBrk="1" fontAlgn="auto" hangingPunct="1">
              <a:spcAft>
                <a:spcPts val="0"/>
              </a:spcAft>
              <a:defRPr/>
            </a:pPr>
            <a:endParaRPr lang="en-US" dirty="0"/>
          </a:p>
        </p:txBody>
      </p:sp>
      <p:pic>
        <p:nvPicPr>
          <p:cNvPr id="8196" name="Picture 3">
            <a:extLst>
              <a:ext uri="{FF2B5EF4-FFF2-40B4-BE49-F238E27FC236}">
                <a16:creationId xmlns:a16="http://schemas.microsoft.com/office/drawing/2014/main" id="{8B8C523A-3580-4971-9E93-EC926F9707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8638" y="3192463"/>
            <a:ext cx="8594725" cy="329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5A97D4BF-B324-4A55-9CE3-83E77E0EA27E}"/>
              </a:ext>
            </a:extLst>
          </p:cNvPr>
          <p:cNvSpPr>
            <a:spLocks noGrp="1"/>
          </p:cNvSpPr>
          <p:nvPr>
            <p:ph type="title"/>
          </p:nvPr>
        </p:nvSpPr>
        <p:spPr/>
        <p:txBody>
          <a:bodyPr/>
          <a:lstStyle/>
          <a:p>
            <a:pPr eaLnBrk="1" hangingPunct="1"/>
            <a:r>
              <a:rPr lang="en-US" altLang="en-US"/>
              <a:t>WHY WE NEED CROSS-VALIDATION?</a:t>
            </a:r>
          </a:p>
        </p:txBody>
      </p:sp>
      <p:sp>
        <p:nvSpPr>
          <p:cNvPr id="9219" name="Content Placeholder 2">
            <a:extLst>
              <a:ext uri="{FF2B5EF4-FFF2-40B4-BE49-F238E27FC236}">
                <a16:creationId xmlns:a16="http://schemas.microsoft.com/office/drawing/2014/main" id="{470868D4-582F-4C93-8248-DF57C83E8D22}"/>
              </a:ext>
            </a:extLst>
          </p:cNvPr>
          <p:cNvSpPr>
            <a:spLocks noGrp="1"/>
          </p:cNvSpPr>
          <p:nvPr>
            <p:ph idx="1"/>
          </p:nvPr>
        </p:nvSpPr>
        <p:spPr/>
        <p:txBody>
          <a:bodyPr/>
          <a:lstStyle/>
          <a:p>
            <a:pPr eaLnBrk="1" hangingPunct="1"/>
            <a:r>
              <a:rPr lang="en-US" altLang="en-US"/>
              <a:t>R</a:t>
            </a:r>
            <a:r>
              <a:rPr lang="en-US" altLang="en-US" baseline="30000"/>
              <a:t>2</a:t>
            </a:r>
            <a:r>
              <a:rPr lang="en-US" altLang="en-US"/>
              <a:t>, also known as coefficient of determination, is a popular measure of quality of fit in regression. However, it does not offer any significant insights into how well our regression model can predict future values. </a:t>
            </a:r>
          </a:p>
          <a:p>
            <a:pPr eaLnBrk="1" hangingPunct="1"/>
            <a:r>
              <a:rPr lang="en-US" altLang="en-US"/>
              <a:t>When an MLR equation is to be used for prediction purposes it is useful to obtain empirical evidence as to its generalizability, or its capacity to make accurate predictions for new samples of data. This process is sometimes referred to as “validating” the regression equation.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02E4B976-7909-4286-93E9-A034CE2C1495}"/>
              </a:ext>
            </a:extLst>
          </p:cNvPr>
          <p:cNvSpPr>
            <a:spLocks noGrp="1"/>
          </p:cNvSpPr>
          <p:nvPr>
            <p:ph type="title"/>
          </p:nvPr>
        </p:nvSpPr>
        <p:spPr/>
        <p:txBody>
          <a:bodyPr/>
          <a:lstStyle/>
          <a:p>
            <a:pPr eaLnBrk="1" hangingPunct="1"/>
            <a:r>
              <a:rPr lang="en-US" altLang="en-US"/>
              <a:t> </a:t>
            </a:r>
          </a:p>
        </p:txBody>
      </p:sp>
      <p:sp>
        <p:nvSpPr>
          <p:cNvPr id="10243" name="Content Placeholder 2">
            <a:extLst>
              <a:ext uri="{FF2B5EF4-FFF2-40B4-BE49-F238E27FC236}">
                <a16:creationId xmlns:a16="http://schemas.microsoft.com/office/drawing/2014/main" id="{7DA9343E-97F5-4BD3-82BB-1019DE1EC53C}"/>
              </a:ext>
            </a:extLst>
          </p:cNvPr>
          <p:cNvSpPr>
            <a:spLocks noGrp="1"/>
          </p:cNvSpPr>
          <p:nvPr>
            <p:ph idx="1"/>
          </p:nvPr>
        </p:nvSpPr>
        <p:spPr>
          <a:xfrm>
            <a:off x="838200" y="365125"/>
            <a:ext cx="10515600" cy="5811838"/>
          </a:xfrm>
        </p:spPr>
        <p:txBody>
          <a:bodyPr/>
          <a:lstStyle/>
          <a:p>
            <a:pPr eaLnBrk="1" hangingPunct="1"/>
            <a:r>
              <a:rPr lang="en-US" altLang="en-US"/>
              <a:t>One way to address this issue is to literally obtain a new sample of observations. That is, after the MLR equation is developed from the original sample, the investigator conducts a new study, replicating the original one as closely as possible, and uses the new data to assess the predictive validity of the MLR equation.</a:t>
            </a:r>
          </a:p>
          <a:p>
            <a:pPr eaLnBrk="1" hangingPunct="1"/>
            <a:r>
              <a:rPr lang="en-US" altLang="en-US"/>
              <a:t>This procedure is usually viewed as impractical because of the requirement to conduct a new study to obtain validation data, as well as the difficulty in truly replicating the original study.</a:t>
            </a:r>
          </a:p>
          <a:p>
            <a:pPr eaLnBrk="1" hangingPunct="1"/>
            <a:endParaRPr lang="en-US" altLang="en-US"/>
          </a:p>
          <a:p>
            <a:pPr eaLnBrk="1" hangingPunct="1"/>
            <a:r>
              <a:rPr lang="en-US" altLang="en-US"/>
              <a:t>An alternative, more practical procedure is </a:t>
            </a:r>
            <a:r>
              <a:rPr lang="en-US" altLang="en-US" i="1"/>
              <a:t>cross-validation</a:t>
            </a:r>
            <a:r>
              <a:rPr lang="en-US" altLang="en-US"/>
              <a:t>.</a:t>
            </a:r>
          </a:p>
        </p:txBody>
      </p:sp>
    </p:spTree>
  </p:cSld>
  <p:clrMapOvr>
    <a:masterClrMapping/>
  </p:clrMapOvr>
</p:sld>
</file>

<file path=ppt/theme/theme1.xml><?xml version="1.0" encoding="utf-8"?>
<a:theme xmlns:a="http://schemas.openxmlformats.org/drawingml/2006/main" name="Unit 2.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Unit 2.1</Template>
  <TotalTime>2723</TotalTime>
  <Words>755</Words>
  <Application>Microsoft Office PowerPoint</Application>
  <PresentationFormat>Widescreen</PresentationFormat>
  <Paragraphs>62</Paragraphs>
  <Slides>12</Slides>
  <Notes>1</Notes>
  <HiddenSlides>1</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24" baseType="lpstr">
      <vt:lpstr>Arial</vt:lpstr>
      <vt:lpstr>Arial Unicode MS</vt:lpstr>
      <vt:lpstr>Calibri</vt:lpstr>
      <vt:lpstr>Calibri Light</vt:lpstr>
      <vt:lpstr>Casper</vt:lpstr>
      <vt:lpstr>Karla</vt:lpstr>
      <vt:lpstr>Raleway ExtraBold</vt:lpstr>
      <vt:lpstr>Times New Roman</vt:lpstr>
      <vt:lpstr>Wingdings</vt:lpstr>
      <vt:lpstr>Unit 2.1</vt:lpstr>
      <vt:lpstr>Contents Slide Master</vt:lpstr>
      <vt:lpstr>CorelDRAW</vt:lpstr>
      <vt:lpstr>PowerPoint Presentation</vt:lpstr>
      <vt:lpstr>How to check if a model fit is good? </vt:lpstr>
      <vt:lpstr>How to check if a model fit is good? </vt:lpstr>
      <vt:lpstr>How to check if a model fit is good? </vt:lpstr>
      <vt:lpstr>OVERFITTING</vt:lpstr>
      <vt:lpstr>OVERFITTING</vt:lpstr>
      <vt:lpstr>OVERFITTING</vt:lpstr>
      <vt:lpstr>WHY WE NEED CROSS-VALIDATION?</vt:lpstr>
      <vt:lpstr> </vt:lpstr>
      <vt:lpstr>CROSS-VALIDATION</vt:lpstr>
      <vt:lpstr>CROSS-VALIDATION</vt:lpstr>
      <vt:lpstr>CROSS VALIDATION – THE IDEAL PROCEDURE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Er. Meena</cp:lastModifiedBy>
  <cp:revision>33</cp:revision>
  <dcterms:created xsi:type="dcterms:W3CDTF">2020-06-09T06:07:05Z</dcterms:created>
  <dcterms:modified xsi:type="dcterms:W3CDTF">2023-12-27T07:02:12Z</dcterms:modified>
</cp:coreProperties>
</file>