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3"/>
  </p:notesMasterIdLst>
  <p:handoutMasterIdLst>
    <p:handoutMasterId r:id="rId14"/>
  </p:handoutMasterIdLst>
  <p:sldIdLst>
    <p:sldId id="731" r:id="rId3"/>
    <p:sldId id="258" r:id="rId4"/>
    <p:sldId id="259" r:id="rId5"/>
    <p:sldId id="261" r:id="rId6"/>
    <p:sldId id="276" r:id="rId7"/>
    <p:sldId id="278" r:id="rId8"/>
    <p:sldId id="262" r:id="rId9"/>
    <p:sldId id="269" r:id="rId10"/>
    <p:sldId id="73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EA5217D-B4F8-4CFE-B93E-83B1297A6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852A2574-393A-4F04-8FC8-A27B3DDB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990000"/>
                </a:solidFill>
              </a:rPr>
              <a:t>Decision Tree Issues</a:t>
            </a:r>
          </a:p>
        </p:txBody>
      </p:sp>
      <p:sp>
        <p:nvSpPr>
          <p:cNvPr id="13322" name="Rectangle 29" descr="Stationery">
            <a:extLst>
              <a:ext uri="{FF2B5EF4-FFF2-40B4-BE49-F238E27FC236}">
                <a16:creationId xmlns:a16="http://schemas.microsoft.com/office/drawing/2014/main" id="{A466CE30-3721-43BF-AEF1-1FF766DA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362200"/>
            <a:ext cx="7315200" cy="4038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How to avoid overfitting?</a:t>
            </a:r>
          </a:p>
          <a:p>
            <a:r>
              <a:rPr lang="en-US" altLang="en-US" sz="2000" b="1"/>
              <a:t>Problem</a:t>
            </a:r>
            <a:r>
              <a:rPr lang="en-US" altLang="en-US" sz="2000"/>
              <a:t>: Classifier performs well on training data, but fails </a:t>
            </a:r>
          </a:p>
          <a:p>
            <a:r>
              <a:rPr lang="en-US" altLang="en-US" sz="2000"/>
              <a:t>to give good results on test data</a:t>
            </a:r>
          </a:p>
          <a:p>
            <a:endParaRPr lang="en-US" altLang="en-US" sz="2000"/>
          </a:p>
          <a:p>
            <a:r>
              <a:rPr lang="en-US" altLang="en-US" sz="2000" b="1"/>
              <a:t>Example:</a:t>
            </a:r>
            <a:r>
              <a:rPr lang="en-US" altLang="en-US" sz="2000"/>
              <a:t> Split on primary key gives pure nodes and good</a:t>
            </a:r>
          </a:p>
          <a:p>
            <a:r>
              <a:rPr lang="en-US" altLang="en-US" sz="2000"/>
              <a:t>accuracy on training – not for testing</a:t>
            </a:r>
          </a:p>
          <a:p>
            <a:endParaRPr lang="en-US" altLang="en-US" sz="2000"/>
          </a:p>
          <a:p>
            <a:r>
              <a:rPr lang="en-US" altLang="en-US" sz="2000" b="1"/>
              <a:t>Alternatives:</a:t>
            </a:r>
          </a:p>
          <a:p>
            <a:pPr>
              <a:buFontTx/>
              <a:buAutoNum type="arabicPeriod"/>
            </a:pPr>
            <a:r>
              <a:rPr lang="en-US" altLang="en-US" sz="2000"/>
              <a:t>Pre-prune : Halting construction at a certain level of tree / </a:t>
            </a:r>
          </a:p>
          <a:p>
            <a:r>
              <a:rPr lang="en-US" altLang="en-US" sz="2000"/>
              <a:t>level of purity</a:t>
            </a:r>
          </a:p>
          <a:p>
            <a:pPr>
              <a:buFontTx/>
              <a:buAutoNum type="arabicPeriod" startAt="2"/>
            </a:pPr>
            <a:r>
              <a:rPr lang="en-US" altLang="en-US" sz="2000"/>
              <a:t>Post-prune : Remove a node if the error rate remains</a:t>
            </a:r>
          </a:p>
          <a:p>
            <a:r>
              <a:rPr lang="en-US" altLang="en-US" sz="2000"/>
              <a:t>the same without it. Repeat process for all nodes in the d.tree</a:t>
            </a:r>
          </a:p>
        </p:txBody>
      </p:sp>
      <p:sp>
        <p:nvSpPr>
          <p:cNvPr id="21534" name="Rectangle 30" descr="Stationery">
            <a:extLst>
              <a:ext uri="{FF2B5EF4-FFF2-40B4-BE49-F238E27FC236}">
                <a16:creationId xmlns:a16="http://schemas.microsoft.com/office/drawing/2014/main" id="{8AFD83E1-00F2-4A14-B441-CB312E86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7315200" cy="4038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How does the type of attribute affect the split?</a:t>
            </a:r>
          </a:p>
          <a:p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000"/>
              <a:t>Discrete-valued: Each branch corresponding to a value</a:t>
            </a:r>
          </a:p>
          <a:p>
            <a:pPr>
              <a:buFontTx/>
              <a:buChar char="•"/>
            </a:pPr>
            <a:r>
              <a:rPr lang="en-US" altLang="en-US" sz="2000"/>
              <a:t>Continuous-valued: Each branch may be a range of values</a:t>
            </a:r>
          </a:p>
          <a:p>
            <a:r>
              <a:rPr lang="en-US" altLang="en-US" sz="2000"/>
              <a:t>(e.g.: splits may be age &lt; 30, 30 &lt; age &lt; 50, age &gt; 50 )</a:t>
            </a:r>
          </a:p>
          <a:p>
            <a:r>
              <a:rPr lang="en-US" altLang="en-US" sz="2000"/>
              <a:t>(aimed at maximizing the gain/gain ratio)</a:t>
            </a:r>
          </a:p>
          <a:p>
            <a:endParaRPr lang="en-US" altLang="en-US" sz="2000"/>
          </a:p>
        </p:txBody>
      </p:sp>
      <p:sp>
        <p:nvSpPr>
          <p:cNvPr id="21535" name="Rectangle 31" descr="Stationery">
            <a:extLst>
              <a:ext uri="{FF2B5EF4-FFF2-40B4-BE49-F238E27FC236}">
                <a16:creationId xmlns:a16="http://schemas.microsoft.com/office/drawing/2014/main" id="{DB664136-4779-4FAD-96D6-A109B606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7315200" cy="4038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How to determine the attribute for split?</a:t>
            </a:r>
          </a:p>
          <a:p>
            <a:r>
              <a:rPr lang="en-US" altLang="en-US" sz="2000"/>
              <a:t>Alternatives:</a:t>
            </a:r>
          </a:p>
          <a:p>
            <a:pPr>
              <a:buFontTx/>
              <a:buAutoNum type="arabicPeriod"/>
            </a:pPr>
            <a:r>
              <a:rPr lang="en-US" altLang="en-US" sz="2000"/>
              <a:t>Information Gain</a:t>
            </a:r>
          </a:p>
          <a:p>
            <a:endParaRPr lang="en-US" altLang="en-US" sz="2000"/>
          </a:p>
          <a:p>
            <a:r>
              <a:rPr lang="en-US" altLang="en-US" sz="2000"/>
              <a:t>Gain (A, S) = Entropy (S) – </a:t>
            </a:r>
            <a:r>
              <a:rPr lang="el-GR" altLang="en-US" b="1"/>
              <a:t>Σ</a:t>
            </a:r>
            <a:r>
              <a:rPr lang="en-US" altLang="en-US" sz="2000"/>
              <a:t> ( (Sj/S)*Entropy(Sj) )</a:t>
            </a:r>
          </a:p>
          <a:p>
            <a:endParaRPr lang="en-US" altLang="en-US" sz="2000"/>
          </a:p>
          <a:p>
            <a:r>
              <a:rPr lang="en-US" altLang="en-US" sz="2000"/>
              <a:t>Other options:</a:t>
            </a:r>
          </a:p>
          <a:p>
            <a:r>
              <a:rPr lang="en-US" altLang="en-US" sz="2000"/>
              <a:t>Gain ratio, etc.</a:t>
            </a:r>
          </a:p>
          <a:p>
            <a:pPr>
              <a:buFontTx/>
              <a:buAutoNum type="arabicPeriod" startAt="3"/>
            </a:pP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decel="100000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 animBg="1"/>
      <p:bldP spid="215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Rectangle 16" descr="777px-Tsumeb_-_Welcome">
            <a:extLst>
              <a:ext uri="{FF2B5EF4-FFF2-40B4-BE49-F238E27FC236}">
                <a16:creationId xmlns:a16="http://schemas.microsoft.com/office/drawing/2014/main" id="{D3A6B6DF-F3DD-43A6-AECE-E9FAAE84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2133600" cy="205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8E86C37-A2C3-46B1-AAC7-37B099C61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9" name="Rectangle 5" descr="800px-RCC_2008_Day_2_-_11">
            <a:extLst>
              <a:ext uri="{FF2B5EF4-FFF2-40B4-BE49-F238E27FC236}">
                <a16:creationId xmlns:a16="http://schemas.microsoft.com/office/drawing/2014/main" id="{BCD67E50-4277-4EA9-8C6F-7BDFCF4F2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1371600" cy="1219200"/>
          </a:xfrm>
          <a:prstGeom prst="rect">
            <a:avLst/>
          </a:prstGeom>
          <a:blipFill dpi="0" rotWithShape="1">
            <a:blip r:embed="rId3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Rectangle 9" descr="746px-Palette">
            <a:extLst>
              <a:ext uri="{FF2B5EF4-FFF2-40B4-BE49-F238E27FC236}">
                <a16:creationId xmlns:a16="http://schemas.microsoft.com/office/drawing/2014/main" id="{8CCDF94D-A671-4587-B34B-4DB73A72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638800"/>
            <a:ext cx="1371600" cy="1219200"/>
          </a:xfrm>
          <a:prstGeom prst="rect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1" descr="Mouse_cingulate_cortex_neurons">
            <a:extLst>
              <a:ext uri="{FF2B5EF4-FFF2-40B4-BE49-F238E27FC236}">
                <a16:creationId xmlns:a16="http://schemas.microsoft.com/office/drawing/2014/main" id="{C98786AE-899B-431D-83FE-5B8C9E63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1371600" cy="1219200"/>
          </a:xfrm>
          <a:prstGeom prst="rect">
            <a:avLst/>
          </a:prstGeom>
          <a:blipFill dpi="0" rotWithShape="1">
            <a:blip r:embed="rId5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6" name="Rectangle 12" descr="Weka">
            <a:extLst>
              <a:ext uri="{FF2B5EF4-FFF2-40B4-BE49-F238E27FC236}">
                <a16:creationId xmlns:a16="http://schemas.microsoft.com/office/drawing/2014/main" id="{88CBFEB9-496D-49E2-8C4F-105F87D1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638800"/>
            <a:ext cx="1371600" cy="1219200"/>
          </a:xfrm>
          <a:prstGeom prst="rect">
            <a:avLst/>
          </a:prstGeom>
          <a:blipFill dpi="0" rotWithShape="1">
            <a:blip r:embed="rId6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7" name="Rectangle 13" descr="800px-Berlin-wall">
            <a:extLst>
              <a:ext uri="{FF2B5EF4-FFF2-40B4-BE49-F238E27FC236}">
                <a16:creationId xmlns:a16="http://schemas.microsoft.com/office/drawing/2014/main" id="{74840CD0-9497-477F-93E1-92512775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1371600" cy="1219200"/>
          </a:xfrm>
          <a:prstGeom prst="rect">
            <a:avLst/>
          </a:prstGeom>
          <a:blipFill dpi="0" rotWithShape="1">
            <a:blip r:embed="rId7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0D2733FD-324C-4DB8-A4E2-C35DFF99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90800"/>
            <a:ext cx="7467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Introduction to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  <p:bldP spid="6149" grpId="0" animBg="1"/>
      <p:bldP spid="6153" grpId="0" animBg="1"/>
      <p:bldP spid="6155" grpId="0" animBg="1"/>
      <p:bldP spid="6156" grpId="0" animBg="1"/>
      <p:bldP spid="6157" grpId="0" animBg="1"/>
      <p:bldP spid="6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CA8508B8-449B-4DB7-92E5-538D2191B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990000"/>
                </a:solidFill>
              </a:rPr>
              <a:t>What is classification?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2F404EE0-7D5B-4474-91C6-6D1157DE5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38401"/>
            <a:ext cx="8001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 machine learning task that deals with identifying the class to which an instance belongs 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sz="2000"/>
              <a:t>A classifier performs classification</a:t>
            </a:r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4E6FA426-8A70-4B8A-BEFB-79E94AE5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06877"/>
            <a:ext cx="3200400" cy="2209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rgbClr val="990000"/>
                </a:solidFill>
              </a:rPr>
              <a:t>Classifier</a:t>
            </a:r>
          </a:p>
        </p:txBody>
      </p:sp>
      <p:sp>
        <p:nvSpPr>
          <p:cNvPr id="7188" name="Line 20">
            <a:extLst>
              <a:ext uri="{FF2B5EF4-FFF2-40B4-BE49-F238E27FC236}">
                <a16:creationId xmlns:a16="http://schemas.microsoft.com/office/drawing/2014/main" id="{B5BD7BC6-A8DC-404C-91B1-51DBC219B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864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9" name="Line 21">
            <a:extLst>
              <a:ext uri="{FF2B5EF4-FFF2-40B4-BE49-F238E27FC236}">
                <a16:creationId xmlns:a16="http://schemas.microsoft.com/office/drawing/2014/main" id="{2AF77307-719E-4F76-A7E6-6EE80162F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5626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55012CDF-EBF8-418C-8AAF-3B9C140E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1"/>
            <a:ext cx="2590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Test instance 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Attributes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(a1, a2,… an)</a:t>
            </a: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9EE48464-B690-4E05-836F-1363EEE1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029201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Discrete-valued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Class label</a:t>
            </a: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0556122E-99E2-43A1-95A3-573F6B222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1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( Age, Marital status, 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Health status, Salary )</a:t>
            </a:r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9D3F3F1F-6A3E-4E9E-A7E9-AE4FD756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638801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Issue Loan? {Yes, No}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B983BDE0-FE67-425A-8291-AF127DE4C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1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( Perceptive inputs )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C1DCABDB-3898-470A-90D0-4F149A60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638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Steer? { Left, Straight, Right }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465B57DB-2556-474B-A7C2-04D237C0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486400"/>
            <a:ext cx="2590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Category of document? {Politics, Movies, Biology}</a:t>
            </a:r>
          </a:p>
        </p:txBody>
      </p:sp>
      <p:sp>
        <p:nvSpPr>
          <p:cNvPr id="7201" name="Text Box 33">
            <a:extLst>
              <a:ext uri="{FF2B5EF4-FFF2-40B4-BE49-F238E27FC236}">
                <a16:creationId xmlns:a16="http://schemas.microsoft.com/office/drawing/2014/main" id="{AA58F349-FCD6-4BAF-B125-017AF2A2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( Textual features : </a:t>
            </a:r>
            <a:r>
              <a:rPr lang="en-US" altLang="en-US" dirty="0" err="1"/>
              <a:t>Ngrams</a:t>
            </a:r>
            <a:r>
              <a:rPr lang="en-US" altLang="en-US" dirty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  <p:bldP spid="7187" grpId="0" animBg="1"/>
      <p:bldP spid="7190" grpId="0"/>
      <p:bldP spid="7190" grpId="1"/>
      <p:bldP spid="7191" grpId="0"/>
      <p:bldP spid="7191" grpId="1"/>
      <p:bldP spid="7193" grpId="0"/>
      <p:bldP spid="7193" grpId="1"/>
      <p:bldP spid="7194" grpId="0"/>
      <p:bldP spid="7194" grpId="1"/>
      <p:bldP spid="7196" grpId="0"/>
      <p:bldP spid="7200" grpId="0"/>
      <p:bldP spid="72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85415BE-D57E-4CAA-9A2F-2FE85C71C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990000"/>
                </a:solidFill>
              </a:rPr>
              <a:t>Classification learning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C72C9F19-F7A9-478C-B6B0-9BBED1A9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43200"/>
            <a:ext cx="2286000" cy="1828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Training </a:t>
            </a:r>
          </a:p>
          <a:p>
            <a:pPr algn="ctr"/>
            <a:r>
              <a:rPr lang="en-US" altLang="en-US" sz="3600"/>
              <a:t>phase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5C09E1EC-E8D6-4E8B-9322-4CD4662C49C5}"/>
              </a:ext>
            </a:extLst>
          </p:cNvPr>
          <p:cNvSpPr>
            <a:spLocks noChangeArrowheads="1"/>
          </p:cNvSpPr>
          <p:nvPr/>
        </p:nvSpPr>
        <p:spPr bwMode="auto">
          <a:xfrm rot="13478258">
            <a:off x="4876800" y="3276600"/>
            <a:ext cx="685800" cy="6858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E6C548D6-6F9C-424E-BBA4-DFDEABF0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43200"/>
            <a:ext cx="2286000" cy="1828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Testing </a:t>
            </a:r>
          </a:p>
          <a:p>
            <a:pPr algn="ctr"/>
            <a:r>
              <a:rPr lang="en-US" altLang="en-US" sz="3600"/>
              <a:t>phase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FFBA3527-87FA-4B85-B0C5-325A1E6D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724401"/>
            <a:ext cx="4114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Learning the classifier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from the available data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‘Training set’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(Labeled)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313A360E-AC8F-434C-9E85-ADE708EA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24401"/>
            <a:ext cx="4114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Testing how well the classifier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performs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‘Testing set’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9233" grpId="0" animBg="1"/>
      <p:bldP spid="9234" grpId="0" animBg="1"/>
      <p:bldP spid="9236" grpId="0"/>
      <p:bldP spid="92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DBF3AF-B0CE-4A68-8299-1568217A2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990000"/>
                </a:solidFill>
              </a:rPr>
              <a:t>Generating datasets</a:t>
            </a:r>
          </a:p>
        </p:txBody>
      </p:sp>
      <p:sp>
        <p:nvSpPr>
          <p:cNvPr id="8201" name="Rectangle 13">
            <a:extLst>
              <a:ext uri="{FF2B5EF4-FFF2-40B4-BE49-F238E27FC236}">
                <a16:creationId xmlns:a16="http://schemas.microsoft.com/office/drawing/2014/main" id="{18DF7CA0-50CD-4F86-9878-DB4C39F5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Methods:</a:t>
            </a:r>
          </a:p>
          <a:p>
            <a:pPr lvl="1" eaLnBrk="1" hangingPunct="1"/>
            <a:r>
              <a:rPr lang="en-US" altLang="en-US"/>
              <a:t>Holdout (2/3</a:t>
            </a:r>
            <a:r>
              <a:rPr lang="en-US" altLang="en-US" baseline="30000"/>
              <a:t>rd</a:t>
            </a:r>
            <a:r>
              <a:rPr lang="en-US" altLang="en-US"/>
              <a:t> training, 1/3</a:t>
            </a:r>
            <a:r>
              <a:rPr lang="en-US" altLang="en-US" baseline="30000"/>
              <a:t>rd</a:t>
            </a:r>
            <a:r>
              <a:rPr lang="en-US" altLang="en-US"/>
              <a:t> testing)</a:t>
            </a:r>
          </a:p>
          <a:p>
            <a:pPr lvl="1" eaLnBrk="1" hangingPunct="1"/>
            <a:r>
              <a:rPr lang="en-US" altLang="en-US"/>
              <a:t>Cross validation (n – fold)</a:t>
            </a:r>
          </a:p>
          <a:p>
            <a:pPr lvl="2" eaLnBrk="1" hangingPunct="1"/>
            <a:r>
              <a:rPr lang="en-US" altLang="en-US"/>
              <a:t>Divide into n parts</a:t>
            </a:r>
          </a:p>
          <a:p>
            <a:pPr lvl="2" eaLnBrk="1" hangingPunct="1"/>
            <a:r>
              <a:rPr lang="en-US" altLang="en-US"/>
              <a:t>Train on (n-1), test on last</a:t>
            </a:r>
          </a:p>
          <a:p>
            <a:pPr lvl="2" eaLnBrk="1" hangingPunct="1"/>
            <a:r>
              <a:rPr lang="en-US" altLang="en-US"/>
              <a:t>Repeat for different combinations</a:t>
            </a:r>
          </a:p>
          <a:p>
            <a:pPr lvl="1" eaLnBrk="1" hangingPunct="1"/>
            <a:r>
              <a:rPr lang="en-US" altLang="en-US"/>
              <a:t>Bootstrapping</a:t>
            </a:r>
          </a:p>
          <a:p>
            <a:pPr lvl="2" eaLnBrk="1" hangingPunct="1"/>
            <a:r>
              <a:rPr lang="en-US" altLang="en-US"/>
              <a:t>Select random samples to form the training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0CE4122-6E15-415C-9481-3C588E524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990000"/>
                </a:solidFill>
              </a:rPr>
              <a:t>Evaluating classifiers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6803BD3-E692-4B07-87E7-7D130758F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Outcome:</a:t>
            </a:r>
          </a:p>
          <a:p>
            <a:pPr lvl="1" eaLnBrk="1" hangingPunct="1"/>
            <a:r>
              <a:rPr lang="en-US" altLang="en-US"/>
              <a:t>Accuracy</a:t>
            </a:r>
          </a:p>
          <a:p>
            <a:pPr lvl="1" eaLnBrk="1" hangingPunct="1"/>
            <a:r>
              <a:rPr lang="en-US" altLang="en-US"/>
              <a:t>Confusion matrix</a:t>
            </a:r>
          </a:p>
          <a:p>
            <a:pPr lvl="1" eaLnBrk="1" hangingPunct="1"/>
            <a:r>
              <a:rPr lang="en-US" altLang="en-US"/>
              <a:t>If cost-sensitive, the expected cost of classification ( attribute test cost + misclassification cost)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tree">
            <a:extLst>
              <a:ext uri="{FF2B5EF4-FFF2-40B4-BE49-F238E27FC236}">
                <a16:creationId xmlns:a16="http://schemas.microsoft.com/office/drawing/2014/main" id="{976F2799-FBCD-4410-8F00-1B91CEFC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2133600" cy="205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A23E08-A7A4-4760-87E3-81D622AFB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E49F2D43-C671-4D4A-AFAD-839244FE2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1"/>
            <a:ext cx="746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7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2" grpId="1" animBg="1"/>
      <p:bldP spid="10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EC2EA875-7D3B-4F26-ABFD-5D2103F0F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273" name="Picture 11">
            <a:extLst>
              <a:ext uri="{FF2B5EF4-FFF2-40B4-BE49-F238E27FC236}">
                <a16:creationId xmlns:a16="http://schemas.microsoft.com/office/drawing/2014/main" id="{9A9AB74F-84EE-4095-9F34-71074AC6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590801"/>
            <a:ext cx="5019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 Box 12">
            <a:extLst>
              <a:ext uri="{FF2B5EF4-FFF2-40B4-BE49-F238E27FC236}">
                <a16:creationId xmlns:a16="http://schemas.microsoft.com/office/drawing/2014/main" id="{3A97FAE4-FFC8-4165-ACE4-66C901926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521450"/>
            <a:ext cx="350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Diagram from Han-Kamber</a:t>
            </a:r>
          </a:p>
        </p:txBody>
      </p:sp>
      <p:sp>
        <p:nvSpPr>
          <p:cNvPr id="11275" name="Rectangle 13">
            <a:extLst>
              <a:ext uri="{FF2B5EF4-FFF2-40B4-BE49-F238E27FC236}">
                <a16:creationId xmlns:a16="http://schemas.microsoft.com/office/drawing/2014/main" id="{74B83920-4CC2-4B6A-8DDB-9AA5294A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990000"/>
                </a:solidFill>
              </a:rPr>
              <a:t>Example tree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25097C7C-56C6-47CC-8355-C89B61C78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743201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</a:rPr>
              <a:t>Intermediate nodes : </a:t>
            </a:r>
            <a:r>
              <a:rPr lang="en-US" altLang="en-US">
                <a:solidFill>
                  <a:srgbClr val="990000"/>
                </a:solidFill>
              </a:rPr>
              <a:t>Attributes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2A252EC1-7A5D-4048-9330-2387A3C6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57801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</a:rPr>
              <a:t>Leaf nodes : </a:t>
            </a:r>
            <a:r>
              <a:rPr lang="en-US" altLang="en-US">
                <a:solidFill>
                  <a:srgbClr val="990000"/>
                </a:solidFill>
              </a:rPr>
              <a:t>Class predictions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652B463C-4330-4C3F-B850-AEBE78B7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19601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</a:rPr>
              <a:t>Edges : </a:t>
            </a:r>
            <a:r>
              <a:rPr lang="en-US" altLang="en-US">
                <a:solidFill>
                  <a:srgbClr val="990000"/>
                </a:solidFill>
              </a:rPr>
              <a:t>Attribute value tests</a:t>
            </a: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7B49AE98-1380-4FA6-8C6D-95FE888C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67401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</a:rPr>
              <a:t>Example algorithms:</a:t>
            </a:r>
            <a:r>
              <a:rPr lang="en-US" altLang="en-US"/>
              <a:t> ID3, C4.5, SPRINT, CART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7423" grpId="0"/>
      <p:bldP spid="174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EC2EA875-7D3B-4F26-ABFD-5D2103F0F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273" name="Picture 11">
            <a:extLst>
              <a:ext uri="{FF2B5EF4-FFF2-40B4-BE49-F238E27FC236}">
                <a16:creationId xmlns:a16="http://schemas.microsoft.com/office/drawing/2014/main" id="{9A9AB74F-84EE-4095-9F34-71074AC6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590801"/>
            <a:ext cx="5019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 Box 12">
            <a:extLst>
              <a:ext uri="{FF2B5EF4-FFF2-40B4-BE49-F238E27FC236}">
                <a16:creationId xmlns:a16="http://schemas.microsoft.com/office/drawing/2014/main" id="{3A97FAE4-FFC8-4165-ACE4-66C901926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521450"/>
            <a:ext cx="350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/>
              <a:t>Diagram from Han-Kamber</a:t>
            </a:r>
          </a:p>
        </p:txBody>
      </p:sp>
      <p:sp>
        <p:nvSpPr>
          <p:cNvPr id="11275" name="Rectangle 13">
            <a:extLst>
              <a:ext uri="{FF2B5EF4-FFF2-40B4-BE49-F238E27FC236}">
                <a16:creationId xmlns:a16="http://schemas.microsoft.com/office/drawing/2014/main" id="{74B83920-4CC2-4B6A-8DDB-9AA5294A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990000"/>
                </a:solidFill>
              </a:rPr>
              <a:t>Example tree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25097C7C-56C6-47CC-8355-C89B61C78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743201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</a:rPr>
              <a:t>Intermediate nodes : </a:t>
            </a:r>
            <a:r>
              <a:rPr lang="en-US" altLang="en-US">
                <a:solidFill>
                  <a:srgbClr val="990000"/>
                </a:solidFill>
              </a:rPr>
              <a:t>Attributes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2A252EC1-7A5D-4048-9330-2387A3C6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57801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</a:rPr>
              <a:t>Leaf nodes : </a:t>
            </a:r>
            <a:r>
              <a:rPr lang="en-US" altLang="en-US">
                <a:solidFill>
                  <a:srgbClr val="990000"/>
                </a:solidFill>
              </a:rPr>
              <a:t>Class predictions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652B463C-4330-4C3F-B850-AEBE78B7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19601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</a:rPr>
              <a:t>Edges : </a:t>
            </a:r>
            <a:r>
              <a:rPr lang="en-US" altLang="en-US">
                <a:solidFill>
                  <a:srgbClr val="990000"/>
                </a:solidFill>
              </a:rPr>
              <a:t>Attribute value tests</a:t>
            </a: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7B49AE98-1380-4FA6-8C6D-95FE888C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67401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990000"/>
                </a:solidFill>
              </a:rPr>
              <a:t>Example algorithms:</a:t>
            </a:r>
            <a:r>
              <a:rPr lang="en-US" altLang="en-US"/>
              <a:t> ID3, C4.5, SPRINT, CART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7423" grpId="0"/>
      <p:bldP spid="17424" grpId="0"/>
    </p:bld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2732</TotalTime>
  <Words>459</Words>
  <Application>Microsoft Office PowerPoint</Application>
  <PresentationFormat>Widescreen</PresentationFormat>
  <Paragraphs>98</Paragraphs>
  <Slides>10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Times New Roman</vt:lpstr>
      <vt:lpstr>Unit 2.1</vt:lpstr>
      <vt:lpstr>Contents Slide Master</vt:lpstr>
      <vt:lpstr>CorelDRAW</vt:lpstr>
      <vt:lpstr>PowerPoint Presentation</vt:lpstr>
      <vt:lpstr>PowerPoint Presentation</vt:lpstr>
      <vt:lpstr>What is classification?</vt:lpstr>
      <vt:lpstr>Classification learning</vt:lpstr>
      <vt:lpstr>Generating datasets</vt:lpstr>
      <vt:lpstr>Evaluating classifiers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34</cp:revision>
  <dcterms:created xsi:type="dcterms:W3CDTF">2020-06-09T06:07:05Z</dcterms:created>
  <dcterms:modified xsi:type="dcterms:W3CDTF">2023-12-27T08:04:04Z</dcterms:modified>
</cp:coreProperties>
</file>