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2"/>
  </p:notesMasterIdLst>
  <p:handoutMasterIdLst>
    <p:handoutMasterId r:id="rId23"/>
  </p:handoutMasterIdLst>
  <p:sldIdLst>
    <p:sldId id="731" r:id="rId3"/>
    <p:sldId id="362" r:id="rId4"/>
    <p:sldId id="379" r:id="rId5"/>
    <p:sldId id="366" r:id="rId6"/>
    <p:sldId id="363" r:id="rId7"/>
    <p:sldId id="367" r:id="rId8"/>
    <p:sldId id="368" r:id="rId9"/>
    <p:sldId id="392" r:id="rId10"/>
    <p:sldId id="369" r:id="rId11"/>
    <p:sldId id="390" r:id="rId12"/>
    <p:sldId id="391" r:id="rId13"/>
    <p:sldId id="394" r:id="rId14"/>
    <p:sldId id="400" r:id="rId15"/>
    <p:sldId id="403" r:id="rId16"/>
    <p:sldId id="404" r:id="rId17"/>
    <p:sldId id="402" r:id="rId18"/>
    <p:sldId id="370" r:id="rId19"/>
    <p:sldId id="387" r:id="rId20"/>
    <p:sldId id="7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4660"/>
  </p:normalViewPr>
  <p:slideViewPr>
    <p:cSldViewPr snapToGrid="0">
      <p:cViewPr varScale="1">
        <p:scale>
          <a:sx n="88" d="100"/>
          <a:sy n="88" d="100"/>
        </p:scale>
        <p:origin x="288"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Would choose middle 9+9 &lt; 49</a:t>
            </a:r>
          </a:p>
          <a:p>
            <a:r>
              <a:rPr lang="en-US" dirty="0"/>
              <a:t>NOW</a:t>
            </a:r>
            <a:r>
              <a:rPr lang="en-US" baseline="0" dirty="0"/>
              <a:t> TRY L1 error (absolute value), different results (which are not as good), multiple lines with minimal error</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Would choose middle 9+9 &lt; 49</a:t>
            </a:r>
          </a:p>
          <a:p>
            <a:r>
              <a:rPr lang="en-US" dirty="0"/>
              <a:t>NOW</a:t>
            </a:r>
            <a:r>
              <a:rPr lang="en-US" baseline="0" dirty="0"/>
              <a:t> TRY absolute value, less good results, multiple tied best lines, etc.</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Dependent (output) variable rain.  Independent (input) variable: Clouds, umbrella open, etc.  Open-Umbrella is correlate, not causal.</a:t>
            </a:r>
          </a:p>
          <a:p>
            <a:r>
              <a:rPr lang="en-US" dirty="0">
                <a:latin typeface="Times New Roman" pitchFamily="1" charset="0"/>
                <a:ea typeface="ＭＳ Ｐゴシック" pitchFamily="1" charset="-128"/>
                <a:cs typeface="ＭＳ Ｐゴシック" pitchFamily="1" charset="-128"/>
              </a:rPr>
              <a:t>Humans are already pretty good at finding lower order combinations.</a:t>
            </a:r>
          </a:p>
        </p:txBody>
      </p:sp>
      <p:sp>
        <p:nvSpPr>
          <p:cNvPr id="25604" name="Slide Number Placeholder 3"/>
          <p:cNvSpPr>
            <a:spLocks noGrp="1"/>
          </p:cNvSpPr>
          <p:nvPr>
            <p:ph type="sldNum" sz="quarter" idx="5"/>
          </p:nvPr>
        </p:nvSpPr>
        <p:spPr>
          <a:noFill/>
        </p:spPr>
        <p:txBody>
          <a:bodyPr/>
          <a:lstStyle/>
          <a:p>
            <a:fld id="{29F5911A-E270-A741-BD90-4555EC5A1AFF}" type="slidenum">
              <a:rPr lang="en-US" smtClean="0">
                <a:latin typeface="Times New Roman" pitchFamily="1" charset="0"/>
              </a:rPr>
              <a:pPr/>
              <a:t>17</a:t>
            </a:fld>
            <a:endParaRPr lang="en-US">
              <a:latin typeface="Times New Roman"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Standard LR gives same</a:t>
            </a:r>
            <a:r>
              <a:rPr lang="en-US" baseline="0" dirty="0"/>
              <a:t> line for each</a:t>
            </a:r>
          </a:p>
          <a:p>
            <a:r>
              <a:rPr lang="en-US" baseline="0" dirty="0"/>
              <a:t>If Gaussian error is #4 likely?, But in actual data set with human error, etc.?</a:t>
            </a:r>
          </a:p>
          <a:p>
            <a:r>
              <a:rPr lang="en-US" dirty="0"/>
              <a:t>Some approaches fit bottom two, but which is best?  Noise vs exception</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Standard LR gives same</a:t>
            </a:r>
            <a:r>
              <a:rPr lang="en-US" baseline="0" dirty="0"/>
              <a:t> line for each</a:t>
            </a:r>
          </a:p>
          <a:p>
            <a:r>
              <a:rPr lang="en-US" baseline="0" dirty="0"/>
              <a:t>If Gaussian error is #4 likely?, But in actual data set with human error, etc.?</a:t>
            </a:r>
          </a:p>
          <a:p>
            <a:r>
              <a:rPr lang="en-US" dirty="0"/>
              <a:t>Some approaches fit bottom two, but which is best?  Noise vs exception</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C28C582D-19D7-A146-88FE-A1CF6D724F0B}" type="slidenum">
              <a:rPr lang="en-US">
                <a:latin typeface="Times New Roman" pitchFamily="1" charset="0"/>
              </a:rPr>
              <a:pPr/>
              <a:t>2</a:t>
            </a:fld>
            <a:endParaRPr lang="en-US">
              <a:latin typeface="Times New Roman" pitchFamily="1"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342FE2F-D613-5B47-A186-2FB9D7141A61}" type="slidenum">
              <a:rPr lang="en-US">
                <a:latin typeface="Times New Roman" pitchFamily="1" charset="0"/>
              </a:rPr>
              <a:pPr/>
              <a:t>3</a:t>
            </a:fld>
            <a:endParaRPr lang="en-US">
              <a:latin typeface="Times New Roman"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Show generalization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CB97002-4ED0-5647-80F9-FB065B35C148}" type="slidenum">
              <a:rPr lang="en-US">
                <a:latin typeface="Times New Roman" pitchFamily="1" charset="0"/>
              </a:rPr>
              <a:pPr/>
              <a:t>4</a:t>
            </a:fld>
            <a:endParaRPr lang="en-US">
              <a:latin typeface="Times New Roman" pitchFamily="1"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Non-linear regression models later</a:t>
            </a:r>
          </a:p>
          <a:p>
            <a:r>
              <a:rPr lang="en-US" dirty="0">
                <a:latin typeface="Times New Roman" pitchFamily="1" charset="0"/>
                <a:ea typeface="ＭＳ Ｐゴシック" pitchFamily="1" charset="-128"/>
                <a:cs typeface="ＭＳ Ｐゴシック" pitchFamily="1" charset="-128"/>
              </a:rPr>
              <a:t>linear regression like perceptron for classification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a:t>
            </a:r>
            <a:r>
              <a:rPr lang="en-US" baseline="0" dirty="0"/>
              <a:t> for multiple linear regression</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5</a:t>
            </a:fld>
            <a:endParaRPr lang="en-US"/>
          </a:p>
        </p:txBody>
      </p:sp>
    </p:spTree>
    <p:extLst>
      <p:ext uri="{BB962C8B-B14F-4D97-AF65-F5344CB8AC3E}">
        <p14:creationId xmlns:p14="http://schemas.microsoft.com/office/powerpoint/2010/main" val="410921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Betas are weight/coefficients</a:t>
            </a:r>
          </a:p>
        </p:txBody>
      </p:sp>
      <p:sp>
        <p:nvSpPr>
          <p:cNvPr id="4" name="Slide Number Placeholder 3"/>
          <p:cNvSpPr>
            <a:spLocks noGrp="1"/>
          </p:cNvSpPr>
          <p:nvPr>
            <p:ph type="sldNum" sz="quarter" idx="5"/>
          </p:nvPr>
        </p:nvSpPr>
        <p:spPr/>
        <p:txBody>
          <a:bodyPr/>
          <a:lstStyle/>
          <a:p>
            <a:pPr>
              <a:defRPr/>
            </a:pPr>
            <a:fld id="{FA9750A1-25CA-2E46-B72E-69F270696DC5}" type="slidenum">
              <a:rPr lang="en-US" smtClean="0"/>
              <a:pPr>
                <a:defRPr/>
              </a:pPr>
              <a:t>6</a:t>
            </a:fld>
            <a:endParaRPr lang="en-US"/>
          </a:p>
        </p:txBody>
      </p:sp>
    </p:spTree>
    <p:extLst>
      <p:ext uri="{BB962C8B-B14F-4D97-AF65-F5344CB8AC3E}">
        <p14:creationId xmlns:p14="http://schemas.microsoft.com/office/powerpoint/2010/main" val="211890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target really is the point</a:t>
            </a:r>
            <a:r>
              <a:rPr lang="en-US" baseline="0" dirty="0"/>
              <a:t> being regressed to each time. Now makes better sense since net is the output and we want to minimize error of the target.</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Would choose middle 9+9 &lt; 49</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Show error</a:t>
            </a:r>
            <a:r>
              <a:rPr lang="en-US" baseline="0" dirty="0"/>
              <a:t> for each line. </a:t>
            </a:r>
            <a:r>
              <a:rPr lang="en-US" dirty="0"/>
              <a:t>49</a:t>
            </a:r>
          </a:p>
          <a:p>
            <a:r>
              <a:rPr lang="en-US" dirty="0"/>
              <a:t>Not Euclidean distance to line, but just in the input dimension(s) as shown</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jpg"/><Relationship Id="rId5" Type="http://schemas.openxmlformats.org/officeDocument/2006/relationships/image" Target="../media/image11.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520826"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spid="_x0000_s1041" name="CorelDRAW" r:id="rId4" imgW="2169000" imgH="2169360" progId="">
                  <p:embed/>
                </p:oleObj>
              </mc:Choice>
              <mc:Fallback>
                <p:oleObj name="CorelDRAW" r:id="rId4"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33526" y="23814"/>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651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2752726" y="1335194"/>
            <a:ext cx="7392987" cy="38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Machine Learning</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23CSH-651</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By Dr. Meena </a:t>
            </a:r>
            <a:r>
              <a:rPr lang="en-US" altLang="en-US" sz="2400" b="1" dirty="0" err="1">
                <a:solidFill>
                  <a:srgbClr val="262626"/>
                </a:solidFill>
                <a:latin typeface="Times New Roman" panose="02020603050405020304" pitchFamily="18" charset="0"/>
                <a:cs typeface="Times New Roman" panose="02020603050405020304" pitchFamily="18" charset="0"/>
              </a:rPr>
              <a:t>Pundir</a:t>
            </a:r>
            <a:endParaRPr lang="en-US" altLang="en-US" sz="2400" b="1" dirty="0">
              <a:solidFill>
                <a:srgbClr val="262626"/>
              </a:solidFill>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1905000" y="1447800"/>
            <a:ext cx="5105400" cy="4648200"/>
          </a:xfrm>
        </p:spPr>
        <p:txBody>
          <a:bodyPr>
            <a:normAutofit/>
          </a:bodyPr>
          <a:lstStyle/>
          <a:p>
            <a:pPr>
              <a:buFont typeface="Wingdings" charset="2"/>
              <a:buChar char="l"/>
              <a:defRPr/>
            </a:pPr>
            <a:r>
              <a:rPr lang="en-US" dirty="0"/>
              <a:t>SSE leads to a parabolic error surface which is great for gradient descent</a:t>
            </a:r>
          </a:p>
          <a:p>
            <a:pPr>
              <a:buFont typeface="Wingdings" charset="2"/>
              <a:buChar char="l"/>
              <a:defRPr/>
            </a:pPr>
            <a:r>
              <a:rPr lang="en-US" dirty="0"/>
              <a:t>Which line would least squares choose?</a:t>
            </a:r>
          </a:p>
          <a:p>
            <a:pPr lvl="1">
              <a:defRPr/>
            </a:pPr>
            <a:r>
              <a:rPr lang="en-US" dirty="0"/>
              <a:t>There is always one “best” fit</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6629" name="Slide Number Placeholder 4"/>
          <p:cNvSpPr>
            <a:spLocks noGrp="1"/>
          </p:cNvSpPr>
          <p:nvPr>
            <p:ph type="sldNum" sz="quarter" idx="12"/>
          </p:nvPr>
        </p:nvSpPr>
        <p:spPr>
          <a:xfrm>
            <a:off x="8126413" y="6248400"/>
            <a:ext cx="1905000" cy="457200"/>
          </a:xfrm>
          <a:noFill/>
        </p:spPr>
        <p:txBody>
          <a:bodyPr/>
          <a:lstStyle/>
          <a:p>
            <a:fld id="{7928EFA9-F3AC-604C-8B4A-CBF213E03FAC}" type="slidenum">
              <a:rPr lang="en-US" smtClean="0">
                <a:latin typeface="Times New Roman" pitchFamily="1" charset="0"/>
              </a:rPr>
              <a:pPr/>
              <a:t>10</a:t>
            </a:fld>
            <a:endParaRPr lang="en-US">
              <a:latin typeface="Times New Roman" pitchFamily="1" charset="0"/>
            </a:endParaRPr>
          </a:p>
        </p:txBody>
      </p:sp>
      <p:sp>
        <p:nvSpPr>
          <p:cNvPr id="26630" name="Line 5"/>
          <p:cNvSpPr>
            <a:spLocks noChangeShapeType="1"/>
          </p:cNvSpPr>
          <p:nvPr/>
        </p:nvSpPr>
        <p:spPr bwMode="auto">
          <a:xfrm>
            <a:off x="7162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7162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8" name="Straight Connector 37"/>
          <p:cNvCxnSpPr>
            <a:cxnSpLocks noChangeShapeType="1"/>
          </p:cNvCxnSpPr>
          <p:nvPr/>
        </p:nvCxnSpPr>
        <p:spPr bwMode="auto">
          <a:xfrm flipV="1">
            <a:off x="7410988" y="1600200"/>
            <a:ext cx="2497969" cy="2569114"/>
          </a:xfrm>
          <a:prstGeom prst="line">
            <a:avLst/>
          </a:prstGeom>
          <a:noFill/>
          <a:ln w="19050">
            <a:solidFill>
              <a:srgbClr val="FF6600"/>
            </a:solidFill>
            <a:round/>
            <a:headEnd/>
            <a:tailEnd/>
          </a:ln>
        </p:spPr>
      </p:cxnSp>
      <p:cxnSp>
        <p:nvCxnSpPr>
          <p:cNvPr id="8" name="Straight Connector 7"/>
          <p:cNvCxnSpPr>
            <a:stCxn id="26634" idx="0"/>
          </p:cNvCxnSpPr>
          <p:nvPr/>
        </p:nvCxnSpPr>
        <p:spPr bwMode="auto">
          <a:xfrm flipH="1" flipV="1">
            <a:off x="9829800" y="1676400"/>
            <a:ext cx="14862"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9464075" y="2494274"/>
            <a:ext cx="300037" cy="369888"/>
          </a:xfrm>
          <a:prstGeom prst="rect">
            <a:avLst/>
          </a:prstGeom>
          <a:noFill/>
          <a:ln w="9525">
            <a:noFill/>
            <a:miter lim="800000"/>
            <a:headEnd/>
            <a:tailEnd/>
          </a:ln>
        </p:spPr>
        <p:txBody>
          <a:bodyPr wrap="none">
            <a:prstTxWarp prst="textNoShape">
              <a:avLst/>
            </a:prstTxWarp>
            <a:spAutoFit/>
          </a:bodyPr>
          <a:lstStyle/>
          <a:p>
            <a:r>
              <a:rPr lang="en-US" dirty="0">
                <a:solidFill>
                  <a:srgbClr val="FF6600"/>
                </a:solidFill>
              </a:rPr>
              <a:t>7</a:t>
            </a:r>
          </a:p>
        </p:txBody>
      </p:sp>
      <p:cxnSp>
        <p:nvCxnSpPr>
          <p:cNvPr id="47" name="Straight Connector 15"/>
          <p:cNvCxnSpPr>
            <a:cxnSpLocks noChangeShapeType="1"/>
          </p:cNvCxnSpPr>
          <p:nvPr/>
        </p:nvCxnSpPr>
        <p:spPr bwMode="auto">
          <a:xfrm flipV="1">
            <a:off x="7360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V="1">
            <a:off x="8839201" y="2732088"/>
            <a:ext cx="0" cy="1001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8624094" y="2980192"/>
            <a:ext cx="300038" cy="369888"/>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rPr>
              <a:t>5</a:t>
            </a:r>
          </a:p>
        </p:txBody>
      </p:sp>
      <p:sp>
        <p:nvSpPr>
          <p:cNvPr id="26632" name="AutoShape 15"/>
          <p:cNvSpPr>
            <a:spLocks noChangeArrowheads="1"/>
          </p:cNvSpPr>
          <p:nvPr/>
        </p:nvSpPr>
        <p:spPr bwMode="auto">
          <a:xfrm>
            <a:off x="7543800" y="39100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9780368" y="347821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8774114" y="2601914"/>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385285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1905000" y="1447800"/>
            <a:ext cx="5105400" cy="5029200"/>
          </a:xfrm>
        </p:spPr>
        <p:txBody>
          <a:bodyPr>
            <a:normAutofit/>
          </a:bodyPr>
          <a:lstStyle/>
          <a:p>
            <a:pPr>
              <a:buFont typeface="Wingdings" charset="2"/>
              <a:buChar char="l"/>
              <a:defRPr/>
            </a:pPr>
            <a:r>
              <a:rPr lang="en-US" dirty="0"/>
              <a:t>SSE leads to a parabolic error surface which is great for gradient descent</a:t>
            </a:r>
          </a:p>
          <a:p>
            <a:pPr>
              <a:buFont typeface="Wingdings" charset="2"/>
              <a:buChar char="l"/>
              <a:defRPr/>
            </a:pPr>
            <a:r>
              <a:rPr lang="en-US" dirty="0"/>
              <a:t>Which line would least squares choose?</a:t>
            </a:r>
          </a:p>
          <a:p>
            <a:pPr lvl="1">
              <a:defRPr/>
            </a:pPr>
            <a:r>
              <a:rPr lang="en-US" dirty="0"/>
              <a:t>There is always one “best” fit</a:t>
            </a:r>
          </a:p>
          <a:p>
            <a:pPr>
              <a:buFont typeface="Wingdings" charset="2"/>
              <a:buChar char="l"/>
              <a:defRPr/>
            </a:pPr>
            <a:r>
              <a:rPr lang="en-US" dirty="0"/>
              <a:t>Note that the squared error causes the model to be more highly influenced by outliers</a:t>
            </a:r>
          </a:p>
          <a:p>
            <a:pPr lvl="1">
              <a:defRPr/>
            </a:pPr>
            <a:r>
              <a:rPr lang="en-US" dirty="0"/>
              <a:t>But </a:t>
            </a:r>
            <a:r>
              <a:rPr lang="en-US" i="1" dirty="0"/>
              <a:t>is</a:t>
            </a:r>
            <a:r>
              <a:rPr lang="en-US" dirty="0"/>
              <a:t> the best fit assuming Gaussian noise error from true target</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6629" name="Slide Number Placeholder 4"/>
          <p:cNvSpPr>
            <a:spLocks noGrp="1"/>
          </p:cNvSpPr>
          <p:nvPr>
            <p:ph type="sldNum" sz="quarter" idx="12"/>
          </p:nvPr>
        </p:nvSpPr>
        <p:spPr>
          <a:xfrm>
            <a:off x="8126413" y="6248400"/>
            <a:ext cx="1905000" cy="457200"/>
          </a:xfrm>
          <a:noFill/>
        </p:spPr>
        <p:txBody>
          <a:bodyPr/>
          <a:lstStyle/>
          <a:p>
            <a:fld id="{7928EFA9-F3AC-604C-8B4A-CBF213E03FAC}" type="slidenum">
              <a:rPr lang="en-US" smtClean="0">
                <a:latin typeface="Times New Roman" pitchFamily="1" charset="0"/>
              </a:rPr>
              <a:pPr/>
              <a:t>11</a:t>
            </a:fld>
            <a:endParaRPr lang="en-US">
              <a:latin typeface="Times New Roman" pitchFamily="1" charset="0"/>
            </a:endParaRPr>
          </a:p>
        </p:txBody>
      </p:sp>
      <p:sp>
        <p:nvSpPr>
          <p:cNvPr id="26630" name="Line 5"/>
          <p:cNvSpPr>
            <a:spLocks noChangeShapeType="1"/>
          </p:cNvSpPr>
          <p:nvPr/>
        </p:nvSpPr>
        <p:spPr bwMode="auto">
          <a:xfrm>
            <a:off x="7162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7162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5" name="Straight Connector 15"/>
          <p:cNvCxnSpPr>
            <a:cxnSpLocks noChangeShapeType="1"/>
          </p:cNvCxnSpPr>
          <p:nvPr/>
        </p:nvCxnSpPr>
        <p:spPr bwMode="auto">
          <a:xfrm flipV="1">
            <a:off x="7391400" y="2778125"/>
            <a:ext cx="2517556" cy="1309688"/>
          </a:xfrm>
          <a:prstGeom prst="line">
            <a:avLst/>
          </a:prstGeom>
          <a:noFill/>
          <a:ln w="19050">
            <a:solidFill>
              <a:srgbClr val="FFFF00"/>
            </a:solidFill>
            <a:round/>
            <a:headEnd/>
            <a:tailEnd/>
          </a:ln>
        </p:spPr>
      </p:cxnSp>
      <p:cxnSp>
        <p:nvCxnSpPr>
          <p:cNvPr id="26636" name="Straight Connector 31"/>
          <p:cNvCxnSpPr>
            <a:cxnSpLocks noChangeShapeType="1"/>
          </p:cNvCxnSpPr>
          <p:nvPr/>
        </p:nvCxnSpPr>
        <p:spPr bwMode="auto">
          <a:xfrm>
            <a:off x="8885225" y="2725725"/>
            <a:ext cx="543" cy="584743"/>
          </a:xfrm>
          <a:prstGeom prst="line">
            <a:avLst/>
          </a:prstGeom>
          <a:noFill/>
          <a:ln w="9525">
            <a:solidFill>
              <a:srgbClr val="FFFF00"/>
            </a:solidFill>
            <a:round/>
            <a:headEnd/>
            <a:tailEnd/>
          </a:ln>
        </p:spPr>
      </p:cxnSp>
      <p:sp>
        <p:nvSpPr>
          <p:cNvPr id="26637" name="TextBox 32"/>
          <p:cNvSpPr txBox="1">
            <a:spLocks noChangeArrowheads="1"/>
          </p:cNvSpPr>
          <p:nvPr/>
        </p:nvSpPr>
        <p:spPr bwMode="auto">
          <a:xfrm>
            <a:off x="9046634" y="2804678"/>
            <a:ext cx="300038" cy="369888"/>
          </a:xfrm>
          <a:prstGeom prst="rect">
            <a:avLst/>
          </a:prstGeom>
          <a:noFill/>
          <a:ln w="9525">
            <a:noFill/>
            <a:miter lim="800000"/>
            <a:headEnd/>
            <a:tailEnd/>
          </a:ln>
        </p:spPr>
        <p:txBody>
          <a:bodyPr wrap="none">
            <a:prstTxWarp prst="textNoShape">
              <a:avLst/>
            </a:prstTxWarp>
            <a:spAutoFit/>
          </a:bodyPr>
          <a:lstStyle/>
          <a:p>
            <a:r>
              <a:rPr lang="en-US" dirty="0">
                <a:solidFill>
                  <a:srgbClr val="FFFF00"/>
                </a:solidFill>
              </a:rPr>
              <a:t>3</a:t>
            </a:r>
          </a:p>
        </p:txBody>
      </p:sp>
      <p:cxnSp>
        <p:nvCxnSpPr>
          <p:cNvPr id="26638" name="Straight Connector 37"/>
          <p:cNvCxnSpPr>
            <a:cxnSpLocks noChangeShapeType="1"/>
          </p:cNvCxnSpPr>
          <p:nvPr/>
        </p:nvCxnSpPr>
        <p:spPr bwMode="auto">
          <a:xfrm flipV="1">
            <a:off x="7410988" y="1600200"/>
            <a:ext cx="2497969" cy="2569114"/>
          </a:xfrm>
          <a:prstGeom prst="line">
            <a:avLst/>
          </a:prstGeom>
          <a:noFill/>
          <a:ln w="19050">
            <a:solidFill>
              <a:srgbClr val="FF6600"/>
            </a:solidFill>
            <a:round/>
            <a:headEnd/>
            <a:tailEnd/>
          </a:ln>
        </p:spPr>
      </p:cxnSp>
      <p:cxnSp>
        <p:nvCxnSpPr>
          <p:cNvPr id="26639" name="Straight Connector 31"/>
          <p:cNvCxnSpPr>
            <a:cxnSpLocks noChangeShapeType="1"/>
            <a:endCxn id="26634" idx="1"/>
          </p:cNvCxnSpPr>
          <p:nvPr/>
        </p:nvCxnSpPr>
        <p:spPr bwMode="auto">
          <a:xfrm>
            <a:off x="9799199" y="2840567"/>
            <a:ext cx="0" cy="656478"/>
          </a:xfrm>
          <a:prstGeom prst="line">
            <a:avLst/>
          </a:prstGeom>
          <a:noFill/>
          <a:ln w="9525">
            <a:solidFill>
              <a:srgbClr val="FFFF00"/>
            </a:solidFill>
            <a:round/>
            <a:headEnd/>
            <a:tailEnd/>
          </a:ln>
        </p:spPr>
      </p:cxnSp>
      <p:sp>
        <p:nvSpPr>
          <p:cNvPr id="26640" name="TextBox 32"/>
          <p:cNvSpPr txBox="1">
            <a:spLocks noChangeArrowheads="1"/>
          </p:cNvSpPr>
          <p:nvPr/>
        </p:nvSpPr>
        <p:spPr bwMode="auto">
          <a:xfrm>
            <a:off x="9799200" y="2973123"/>
            <a:ext cx="300037" cy="369888"/>
          </a:xfrm>
          <a:prstGeom prst="rect">
            <a:avLst/>
          </a:prstGeom>
          <a:noFill/>
          <a:ln w="9525">
            <a:noFill/>
            <a:miter lim="800000"/>
            <a:headEnd/>
            <a:tailEnd/>
          </a:ln>
        </p:spPr>
        <p:txBody>
          <a:bodyPr wrap="none">
            <a:prstTxWarp prst="textNoShape">
              <a:avLst/>
            </a:prstTxWarp>
            <a:spAutoFit/>
          </a:bodyPr>
          <a:lstStyle/>
          <a:p>
            <a:r>
              <a:rPr lang="en-US" dirty="0">
                <a:solidFill>
                  <a:srgbClr val="FFFF00"/>
                </a:solidFill>
              </a:rPr>
              <a:t>3</a:t>
            </a:r>
          </a:p>
        </p:txBody>
      </p:sp>
      <p:cxnSp>
        <p:nvCxnSpPr>
          <p:cNvPr id="8" name="Straight Connector 7"/>
          <p:cNvCxnSpPr>
            <a:stCxn id="26634" idx="0"/>
          </p:cNvCxnSpPr>
          <p:nvPr/>
        </p:nvCxnSpPr>
        <p:spPr bwMode="auto">
          <a:xfrm flipH="1" flipV="1">
            <a:off x="9828686" y="1676400"/>
            <a:ext cx="15976"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9220201" y="2494274"/>
            <a:ext cx="300037" cy="369888"/>
          </a:xfrm>
          <a:prstGeom prst="rect">
            <a:avLst/>
          </a:prstGeom>
          <a:noFill/>
          <a:ln w="9525">
            <a:noFill/>
            <a:miter lim="800000"/>
            <a:headEnd/>
            <a:tailEnd/>
          </a:ln>
        </p:spPr>
        <p:txBody>
          <a:bodyPr wrap="none">
            <a:prstTxWarp prst="textNoShape">
              <a:avLst/>
            </a:prstTxWarp>
            <a:spAutoFit/>
          </a:bodyPr>
          <a:lstStyle/>
          <a:p>
            <a:r>
              <a:rPr lang="en-US" dirty="0">
                <a:solidFill>
                  <a:srgbClr val="FF6600"/>
                </a:solidFill>
              </a:rPr>
              <a:t>7</a:t>
            </a:r>
          </a:p>
        </p:txBody>
      </p:sp>
      <p:cxnSp>
        <p:nvCxnSpPr>
          <p:cNvPr id="47" name="Straight Connector 15"/>
          <p:cNvCxnSpPr>
            <a:cxnSpLocks noChangeShapeType="1"/>
          </p:cNvCxnSpPr>
          <p:nvPr/>
        </p:nvCxnSpPr>
        <p:spPr bwMode="auto">
          <a:xfrm flipV="1">
            <a:off x="7360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V="1">
            <a:off x="8839201" y="2732088"/>
            <a:ext cx="0" cy="1001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8624094" y="2980192"/>
            <a:ext cx="300038" cy="369888"/>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rPr>
              <a:t>5</a:t>
            </a:r>
          </a:p>
        </p:txBody>
      </p:sp>
      <p:sp>
        <p:nvSpPr>
          <p:cNvPr id="26632" name="AutoShape 15"/>
          <p:cNvSpPr>
            <a:spLocks noChangeArrowheads="1"/>
          </p:cNvSpPr>
          <p:nvPr/>
        </p:nvSpPr>
        <p:spPr bwMode="auto">
          <a:xfrm>
            <a:off x="7543800" y="39100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9780368" y="347821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8774114" y="2601914"/>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0313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 Generalization</a:t>
            </a:r>
          </a:p>
        </p:txBody>
      </p:sp>
      <p:sp>
        <p:nvSpPr>
          <p:cNvPr id="26628"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6629" name="Slide Number Placeholder 4"/>
          <p:cNvSpPr>
            <a:spLocks noGrp="1"/>
          </p:cNvSpPr>
          <p:nvPr>
            <p:ph type="sldNum" sz="quarter" idx="12"/>
          </p:nvPr>
        </p:nvSpPr>
        <p:spPr>
          <a:xfrm>
            <a:off x="8126413" y="6248400"/>
            <a:ext cx="1905000" cy="457200"/>
          </a:xfrm>
          <a:noFill/>
        </p:spPr>
        <p:txBody>
          <a:bodyPr/>
          <a:lstStyle/>
          <a:p>
            <a:fld id="{7928EFA9-F3AC-604C-8B4A-CBF213E03FAC}" type="slidenum">
              <a:rPr lang="en-US" smtClean="0">
                <a:latin typeface="Times New Roman" pitchFamily="1" charset="0"/>
              </a:rPr>
              <a:pPr/>
              <a:t>12</a:t>
            </a:fld>
            <a:endParaRPr lang="en-US">
              <a:latin typeface="Times New Roman" pitchFamily="1" charset="0"/>
            </a:endParaRPr>
          </a:p>
        </p:txBody>
      </p:sp>
      <p:sp>
        <p:nvSpPr>
          <p:cNvPr id="26630" name="Line 5"/>
          <p:cNvSpPr>
            <a:spLocks noChangeShapeType="1"/>
          </p:cNvSpPr>
          <p:nvPr/>
        </p:nvSpPr>
        <p:spPr bwMode="auto">
          <a:xfrm>
            <a:off x="7162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7162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5" name="Straight Connector 15"/>
          <p:cNvCxnSpPr>
            <a:cxnSpLocks noChangeShapeType="1"/>
          </p:cNvCxnSpPr>
          <p:nvPr/>
        </p:nvCxnSpPr>
        <p:spPr bwMode="auto">
          <a:xfrm flipV="1">
            <a:off x="7391400" y="2778125"/>
            <a:ext cx="2517556" cy="1309688"/>
          </a:xfrm>
          <a:prstGeom prst="line">
            <a:avLst/>
          </a:prstGeom>
          <a:noFill/>
          <a:ln w="19050">
            <a:solidFill>
              <a:srgbClr val="FFFF00"/>
            </a:solidFill>
            <a:round/>
            <a:headEnd/>
            <a:tailEnd/>
          </a:ln>
        </p:spPr>
      </p:cxnSp>
      <p:cxnSp>
        <p:nvCxnSpPr>
          <p:cNvPr id="26636" name="Straight Connector 31"/>
          <p:cNvCxnSpPr>
            <a:cxnSpLocks noChangeShapeType="1"/>
          </p:cNvCxnSpPr>
          <p:nvPr/>
        </p:nvCxnSpPr>
        <p:spPr bwMode="auto">
          <a:xfrm>
            <a:off x="8885225" y="2725724"/>
            <a:ext cx="9009" cy="576276"/>
          </a:xfrm>
          <a:prstGeom prst="line">
            <a:avLst/>
          </a:prstGeom>
          <a:noFill/>
          <a:ln w="9525">
            <a:solidFill>
              <a:srgbClr val="FFFF00"/>
            </a:solidFill>
            <a:round/>
            <a:headEnd/>
            <a:tailEnd/>
          </a:ln>
        </p:spPr>
      </p:cxnSp>
      <p:sp>
        <p:nvSpPr>
          <p:cNvPr id="26637" name="TextBox 32"/>
          <p:cNvSpPr txBox="1">
            <a:spLocks noChangeArrowheads="1"/>
          </p:cNvSpPr>
          <p:nvPr/>
        </p:nvSpPr>
        <p:spPr bwMode="auto">
          <a:xfrm>
            <a:off x="9046634" y="2804678"/>
            <a:ext cx="300038" cy="369888"/>
          </a:xfrm>
          <a:prstGeom prst="rect">
            <a:avLst/>
          </a:prstGeom>
          <a:noFill/>
          <a:ln w="9525">
            <a:noFill/>
            <a:miter lim="800000"/>
            <a:headEnd/>
            <a:tailEnd/>
          </a:ln>
        </p:spPr>
        <p:txBody>
          <a:bodyPr wrap="none">
            <a:prstTxWarp prst="textNoShape">
              <a:avLst/>
            </a:prstTxWarp>
            <a:spAutoFit/>
          </a:bodyPr>
          <a:lstStyle/>
          <a:p>
            <a:r>
              <a:rPr lang="en-US" dirty="0">
                <a:solidFill>
                  <a:srgbClr val="FFFF00"/>
                </a:solidFill>
              </a:rPr>
              <a:t>3</a:t>
            </a:r>
          </a:p>
        </p:txBody>
      </p:sp>
      <p:cxnSp>
        <p:nvCxnSpPr>
          <p:cNvPr id="26638" name="Straight Connector 37"/>
          <p:cNvCxnSpPr>
            <a:cxnSpLocks noChangeShapeType="1"/>
          </p:cNvCxnSpPr>
          <p:nvPr/>
        </p:nvCxnSpPr>
        <p:spPr bwMode="auto">
          <a:xfrm flipV="1">
            <a:off x="7410987" y="1600200"/>
            <a:ext cx="2486550" cy="2569114"/>
          </a:xfrm>
          <a:prstGeom prst="line">
            <a:avLst/>
          </a:prstGeom>
          <a:noFill/>
          <a:ln w="19050">
            <a:solidFill>
              <a:srgbClr val="FF6600"/>
            </a:solidFill>
            <a:round/>
            <a:headEnd/>
            <a:tailEnd/>
          </a:ln>
        </p:spPr>
      </p:cxnSp>
      <p:cxnSp>
        <p:nvCxnSpPr>
          <p:cNvPr id="26639" name="Straight Connector 31"/>
          <p:cNvCxnSpPr>
            <a:cxnSpLocks noChangeShapeType="1"/>
          </p:cNvCxnSpPr>
          <p:nvPr/>
        </p:nvCxnSpPr>
        <p:spPr bwMode="auto">
          <a:xfrm>
            <a:off x="9828686" y="2804678"/>
            <a:ext cx="0" cy="673536"/>
          </a:xfrm>
          <a:prstGeom prst="line">
            <a:avLst/>
          </a:prstGeom>
          <a:noFill/>
          <a:ln w="9525">
            <a:solidFill>
              <a:srgbClr val="FFFF00"/>
            </a:solidFill>
            <a:round/>
            <a:headEnd/>
            <a:tailEnd/>
          </a:ln>
        </p:spPr>
      </p:cxnSp>
      <p:sp>
        <p:nvSpPr>
          <p:cNvPr id="26640" name="TextBox 32"/>
          <p:cNvSpPr txBox="1">
            <a:spLocks noChangeArrowheads="1"/>
          </p:cNvSpPr>
          <p:nvPr/>
        </p:nvSpPr>
        <p:spPr bwMode="auto">
          <a:xfrm>
            <a:off x="9799200" y="2973123"/>
            <a:ext cx="300037" cy="369888"/>
          </a:xfrm>
          <a:prstGeom prst="rect">
            <a:avLst/>
          </a:prstGeom>
          <a:noFill/>
          <a:ln w="9525">
            <a:noFill/>
            <a:miter lim="800000"/>
            <a:headEnd/>
            <a:tailEnd/>
          </a:ln>
        </p:spPr>
        <p:txBody>
          <a:bodyPr wrap="none">
            <a:prstTxWarp prst="textNoShape">
              <a:avLst/>
            </a:prstTxWarp>
            <a:spAutoFit/>
          </a:bodyPr>
          <a:lstStyle/>
          <a:p>
            <a:r>
              <a:rPr lang="en-US" dirty="0">
                <a:solidFill>
                  <a:srgbClr val="FFFF00"/>
                </a:solidFill>
              </a:rPr>
              <a:t>3</a:t>
            </a:r>
          </a:p>
        </p:txBody>
      </p:sp>
      <p:cxnSp>
        <p:nvCxnSpPr>
          <p:cNvPr id="8" name="Straight Connector 7"/>
          <p:cNvCxnSpPr/>
          <p:nvPr/>
        </p:nvCxnSpPr>
        <p:spPr bwMode="auto">
          <a:xfrm flipV="1">
            <a:off x="9799203" y="1697568"/>
            <a:ext cx="965" cy="1780649"/>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9220201" y="2494274"/>
            <a:ext cx="300037" cy="369888"/>
          </a:xfrm>
          <a:prstGeom prst="rect">
            <a:avLst/>
          </a:prstGeom>
          <a:noFill/>
          <a:ln w="9525">
            <a:noFill/>
            <a:miter lim="800000"/>
            <a:headEnd/>
            <a:tailEnd/>
          </a:ln>
        </p:spPr>
        <p:txBody>
          <a:bodyPr wrap="none">
            <a:prstTxWarp prst="textNoShape">
              <a:avLst/>
            </a:prstTxWarp>
            <a:spAutoFit/>
          </a:bodyPr>
          <a:lstStyle/>
          <a:p>
            <a:r>
              <a:rPr lang="en-US" dirty="0">
                <a:solidFill>
                  <a:srgbClr val="FF6600"/>
                </a:solidFill>
              </a:rPr>
              <a:t>7</a:t>
            </a:r>
          </a:p>
        </p:txBody>
      </p:sp>
      <p:cxnSp>
        <p:nvCxnSpPr>
          <p:cNvPr id="47" name="Straight Connector 15"/>
          <p:cNvCxnSpPr>
            <a:cxnSpLocks noChangeShapeType="1"/>
          </p:cNvCxnSpPr>
          <p:nvPr/>
        </p:nvCxnSpPr>
        <p:spPr bwMode="auto">
          <a:xfrm flipV="1">
            <a:off x="7360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H="1" flipV="1">
            <a:off x="8839201" y="2732089"/>
            <a:ext cx="21166" cy="980545"/>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8585186" y="2937451"/>
            <a:ext cx="300038" cy="369888"/>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rPr>
              <a:t>5</a:t>
            </a:r>
          </a:p>
        </p:txBody>
      </p:sp>
      <p:sp>
        <p:nvSpPr>
          <p:cNvPr id="26632" name="AutoShape 15"/>
          <p:cNvSpPr>
            <a:spLocks noChangeArrowheads="1"/>
          </p:cNvSpPr>
          <p:nvPr/>
        </p:nvSpPr>
        <p:spPr bwMode="auto">
          <a:xfrm>
            <a:off x="7543800" y="39100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9780368" y="347821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8774114" y="2601914"/>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 name="Content Placeholder 3"/>
          <p:cNvSpPr>
            <a:spLocks noGrp="1"/>
          </p:cNvSpPr>
          <p:nvPr>
            <p:ph idx="1"/>
          </p:nvPr>
        </p:nvSpPr>
        <p:spPr>
          <a:xfrm>
            <a:off x="2209800" y="1447800"/>
            <a:ext cx="3276600" cy="4648200"/>
          </a:xfrm>
        </p:spPr>
        <p:txBody>
          <a:bodyPr/>
          <a:lstStyle/>
          <a:p>
            <a:r>
              <a:rPr lang="en-US" dirty="0"/>
              <a:t>In generalization all </a:t>
            </a:r>
            <a:r>
              <a:rPr lang="en-US" i="1" dirty="0"/>
              <a:t>x</a:t>
            </a:r>
            <a:r>
              <a:rPr lang="en-US" dirty="0"/>
              <a:t> values map to a </a:t>
            </a:r>
            <a:r>
              <a:rPr lang="en-US" i="1" dirty="0"/>
              <a:t>y </a:t>
            </a:r>
            <a:r>
              <a:rPr lang="en-US" dirty="0"/>
              <a:t>value on </a:t>
            </a:r>
            <a:r>
              <a:rPr lang="en-US"/>
              <a:t>the chosen regression </a:t>
            </a:r>
            <a:r>
              <a:rPr lang="en-US" dirty="0"/>
              <a:t>line</a:t>
            </a:r>
          </a:p>
        </p:txBody>
      </p:sp>
      <p:sp>
        <p:nvSpPr>
          <p:cNvPr id="12" name="TextBox 11"/>
          <p:cNvSpPr txBox="1"/>
          <p:nvPr/>
        </p:nvSpPr>
        <p:spPr>
          <a:xfrm>
            <a:off x="8411634" y="4627033"/>
            <a:ext cx="1417183" cy="338554"/>
          </a:xfrm>
          <a:prstGeom prst="rect">
            <a:avLst/>
          </a:prstGeom>
          <a:noFill/>
        </p:spPr>
        <p:txBody>
          <a:bodyPr wrap="none" rtlCol="0">
            <a:spAutoFit/>
          </a:bodyPr>
          <a:lstStyle/>
          <a:p>
            <a:r>
              <a:rPr lang="en-US" sz="1600" dirty="0"/>
              <a:t>x – Input Value</a:t>
            </a:r>
          </a:p>
        </p:txBody>
      </p:sp>
      <p:sp>
        <p:nvSpPr>
          <p:cNvPr id="30" name="TextBox 29"/>
          <p:cNvSpPr txBox="1"/>
          <p:nvPr/>
        </p:nvSpPr>
        <p:spPr>
          <a:xfrm>
            <a:off x="5486400" y="3180803"/>
            <a:ext cx="1421992" cy="338554"/>
          </a:xfrm>
          <a:prstGeom prst="rect">
            <a:avLst/>
          </a:prstGeom>
          <a:noFill/>
        </p:spPr>
        <p:txBody>
          <a:bodyPr wrap="none" rtlCol="0">
            <a:spAutoFit/>
          </a:bodyPr>
          <a:lstStyle/>
          <a:p>
            <a:r>
              <a:rPr lang="en-US" sz="1600" dirty="0"/>
              <a:t>y – Input Value</a:t>
            </a:r>
          </a:p>
        </p:txBody>
      </p:sp>
      <p:sp>
        <p:nvSpPr>
          <p:cNvPr id="13" name="TextBox 12"/>
          <p:cNvSpPr txBox="1"/>
          <p:nvPr/>
        </p:nvSpPr>
        <p:spPr>
          <a:xfrm>
            <a:off x="7179732" y="4445001"/>
            <a:ext cx="3107268" cy="276999"/>
          </a:xfrm>
          <a:prstGeom prst="rect">
            <a:avLst/>
          </a:prstGeom>
          <a:noFill/>
        </p:spPr>
        <p:txBody>
          <a:bodyPr wrap="square" rtlCol="0">
            <a:spAutoFit/>
          </a:bodyPr>
          <a:lstStyle/>
          <a:p>
            <a:r>
              <a:rPr lang="en-US" sz="1200" dirty="0"/>
              <a:t>0	1	2	3</a:t>
            </a:r>
          </a:p>
        </p:txBody>
      </p:sp>
      <p:sp>
        <p:nvSpPr>
          <p:cNvPr id="14" name="Oval 13"/>
          <p:cNvSpPr/>
          <p:nvPr/>
        </p:nvSpPr>
        <p:spPr bwMode="auto">
          <a:xfrm>
            <a:off x="8178800" y="43053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imes New Roman" charset="0"/>
            </a:endParaRPr>
          </a:p>
        </p:txBody>
      </p:sp>
      <p:sp>
        <p:nvSpPr>
          <p:cNvPr id="34" name="Oval 33"/>
          <p:cNvSpPr/>
          <p:nvPr/>
        </p:nvSpPr>
        <p:spPr bwMode="auto">
          <a:xfrm>
            <a:off x="8784168" y="43053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imes New Roman" charset="0"/>
            </a:endParaRPr>
          </a:p>
        </p:txBody>
      </p:sp>
      <p:cxnSp>
        <p:nvCxnSpPr>
          <p:cNvPr id="16" name="Straight Connector 15"/>
          <p:cNvCxnSpPr>
            <a:stCxn id="14" idx="0"/>
          </p:cNvCxnSpPr>
          <p:nvPr/>
        </p:nvCxnSpPr>
        <p:spPr bwMode="auto">
          <a:xfrm flipH="1" flipV="1">
            <a:off x="8212668" y="3670300"/>
            <a:ext cx="4233" cy="635000"/>
          </a:xfrm>
          <a:prstGeom prst="line">
            <a:avLst/>
          </a:prstGeom>
          <a:solidFill>
            <a:schemeClr val="accent1"/>
          </a:solidFill>
          <a:ln w="9525" cap="flat" cmpd="sng" algn="ctr">
            <a:solidFill>
              <a:srgbClr val="66FF66"/>
            </a:solidFill>
            <a:prstDash val="solid"/>
            <a:round/>
            <a:headEnd type="none" w="med" len="med"/>
            <a:tailEnd type="none" w="med" len="med"/>
          </a:ln>
          <a:effectLst/>
        </p:spPr>
      </p:cxnSp>
      <p:cxnSp>
        <p:nvCxnSpPr>
          <p:cNvPr id="37" name="Straight Connector 36"/>
          <p:cNvCxnSpPr/>
          <p:nvPr/>
        </p:nvCxnSpPr>
        <p:spPr bwMode="auto">
          <a:xfrm flipH="1" flipV="1">
            <a:off x="8813800" y="3348568"/>
            <a:ext cx="8468" cy="944033"/>
          </a:xfrm>
          <a:prstGeom prst="line">
            <a:avLst/>
          </a:prstGeom>
          <a:solidFill>
            <a:schemeClr val="accent1"/>
          </a:solidFill>
          <a:ln w="9525" cap="flat" cmpd="sng" algn="ctr">
            <a:solidFill>
              <a:srgbClr val="66FF66"/>
            </a:solidFill>
            <a:prstDash val="solid"/>
            <a:round/>
            <a:headEnd type="none" w="med" len="med"/>
            <a:tailEnd type="none" w="med" len="med"/>
          </a:ln>
          <a:effectLst/>
        </p:spPr>
      </p:cxnSp>
      <p:sp>
        <p:nvSpPr>
          <p:cNvPr id="22" name="TextBox 21"/>
          <p:cNvSpPr txBox="1"/>
          <p:nvPr/>
        </p:nvSpPr>
        <p:spPr>
          <a:xfrm>
            <a:off x="6892723" y="3410235"/>
            <a:ext cx="261610" cy="276999"/>
          </a:xfrm>
          <a:prstGeom prst="rect">
            <a:avLst/>
          </a:prstGeom>
          <a:noFill/>
        </p:spPr>
        <p:txBody>
          <a:bodyPr wrap="none" rtlCol="0">
            <a:spAutoFit/>
          </a:bodyPr>
          <a:lstStyle/>
          <a:p>
            <a:r>
              <a:rPr lang="en-US" sz="1200" dirty="0"/>
              <a:t>1</a:t>
            </a:r>
          </a:p>
        </p:txBody>
      </p:sp>
    </p:spTree>
    <p:extLst>
      <p:ext uri="{BB962C8B-B14F-4D97-AF65-F5344CB8AC3E}">
        <p14:creationId xmlns:p14="http://schemas.microsoft.com/office/powerpoint/2010/main" val="15242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Challenge Question	</a:t>
            </a:r>
          </a:p>
        </p:txBody>
      </p:sp>
      <p:sp>
        <p:nvSpPr>
          <p:cNvPr id="3" name="Content Placeholder 2"/>
          <p:cNvSpPr>
            <a:spLocks noGrp="1"/>
          </p:cNvSpPr>
          <p:nvPr>
            <p:ph idx="1"/>
          </p:nvPr>
        </p:nvSpPr>
        <p:spPr>
          <a:xfrm>
            <a:off x="2209800" y="2057400"/>
            <a:ext cx="7772400" cy="2362200"/>
          </a:xfrm>
        </p:spPr>
        <p:txBody>
          <a:bodyPr>
            <a:normAutofit fontScale="70000" lnSpcReduction="20000"/>
          </a:bodyPr>
          <a:lstStyle/>
          <a:p>
            <a:r>
              <a:rPr lang="en-US" dirty="0"/>
              <a:t>Assume we start with all weights as 1 (don’t use bias weight though you usually always will – else forces the line through the origin)</a:t>
            </a:r>
          </a:p>
          <a:p>
            <a:r>
              <a:rPr lang="en-US" dirty="0"/>
              <a:t>Remember for regression we use an output node which is not </a:t>
            </a:r>
            <a:r>
              <a:rPr lang="en-US" dirty="0" err="1"/>
              <a:t>thresholded</a:t>
            </a:r>
            <a:r>
              <a:rPr lang="en-US" dirty="0"/>
              <a:t> (just does a linear sum) and iteratively apply the delta rule – </a:t>
            </a:r>
            <a:r>
              <a:rPr lang="en-US" i="1" dirty="0"/>
              <a:t>thus the net is the output</a:t>
            </a:r>
            <a:endParaRPr lang="en-US" dirty="0"/>
          </a:p>
          <a:p>
            <a:r>
              <a:rPr lang="en-US" dirty="0"/>
              <a:t>What are the new weights after one iteration through the following training set using the delta rule with a learning rate </a:t>
            </a:r>
            <a:r>
              <a:rPr lang="en-US" i="1" dirty="0"/>
              <a:t>c</a:t>
            </a:r>
            <a:r>
              <a:rPr lang="en-US" dirty="0"/>
              <a:t> = 1</a:t>
            </a:r>
          </a:p>
          <a:p>
            <a:r>
              <a:rPr lang="en-US" dirty="0"/>
              <a:t>How does it generalize for the novel input (-.3, 0)?</a:t>
            </a:r>
          </a:p>
          <a:p>
            <a:endParaRPr lang="en-US" dirty="0"/>
          </a:p>
        </p:txBody>
      </p:sp>
      <p:sp>
        <p:nvSpPr>
          <p:cNvPr id="4" name="Footer Placeholder 3"/>
          <p:cNvSpPr>
            <a:spLocks noGrp="1"/>
          </p:cNvSpPr>
          <p:nvPr>
            <p:ph type="ftr" sz="quarter" idx="11"/>
          </p:nvPr>
        </p:nvSpPr>
        <p:spPr/>
        <p:txBody>
          <a:bodyPr/>
          <a:lstStyle/>
          <a:p>
            <a:pPr>
              <a:defRPr/>
            </a:pPr>
            <a:r>
              <a:rPr lang="en-US"/>
              <a:t>CS 270 -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13</a:t>
            </a:fld>
            <a:endParaRPr lang="en-US"/>
          </a:p>
        </p:txBody>
      </p:sp>
      <p:graphicFrame>
        <p:nvGraphicFramePr>
          <p:cNvPr id="21" name="Table 20"/>
          <p:cNvGraphicFramePr>
            <a:graphicFrameLocks noGrp="1"/>
          </p:cNvGraphicFramePr>
          <p:nvPr>
            <p:extLst/>
          </p:nvPr>
        </p:nvGraphicFramePr>
        <p:xfrm>
          <a:off x="2514600" y="4687378"/>
          <a:ext cx="2514600" cy="1102311"/>
        </p:xfrm>
        <a:graphic>
          <a:graphicData uri="http://schemas.openxmlformats.org/drawingml/2006/table">
            <a:tbl>
              <a:tblPr firstRow="1" bandRow="1">
                <a:tableStyleId>{93296810-A885-4BE3-A3E7-6D5BEEA58F35}</a:tableStyleId>
              </a:tblPr>
              <a:tblGrid>
                <a:gridCol w="765313">
                  <a:extLst>
                    <a:ext uri="{9D8B030D-6E8A-4147-A177-3AD203B41FA5}">
                      <a16:colId xmlns:a16="http://schemas.microsoft.com/office/drawing/2014/main" val="20000"/>
                    </a:ext>
                  </a:extLst>
                </a:gridCol>
                <a:gridCol w="765313">
                  <a:extLst>
                    <a:ext uri="{9D8B030D-6E8A-4147-A177-3AD203B41FA5}">
                      <a16:colId xmlns:a16="http://schemas.microsoft.com/office/drawing/2014/main" val="20001"/>
                    </a:ext>
                  </a:extLst>
                </a:gridCol>
                <a:gridCol w="983974">
                  <a:extLst>
                    <a:ext uri="{9D8B030D-6E8A-4147-A177-3AD203B41FA5}">
                      <a16:colId xmlns:a16="http://schemas.microsoft.com/office/drawing/2014/main" val="20002"/>
                    </a:ext>
                  </a:extLst>
                </a:gridCol>
              </a:tblGrid>
              <a:tr h="3674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r>
                        <a:rPr lang="en-US" sz="1600" b="0" dirty="0"/>
                        <a:t> </a:t>
                      </a:r>
                      <a:r>
                        <a:rPr lang="en-US" sz="1600" b="0" i="1" dirty="0"/>
                        <a:t>y</a:t>
                      </a:r>
                    </a:p>
                  </a:txBody>
                  <a:tcPr/>
                </a:tc>
                <a:extLst>
                  <a:ext uri="{0D108BD9-81ED-4DB2-BD59-A6C34878D82A}">
                    <a16:rowId xmlns:a16="http://schemas.microsoft.com/office/drawing/2014/main" val="10000"/>
                  </a:ext>
                </a:extLst>
              </a:tr>
              <a:tr h="367437">
                <a:tc>
                  <a:txBody>
                    <a:bodyPr/>
                    <a:lstStyle/>
                    <a:p>
                      <a:r>
                        <a:rPr lang="en-US" sz="1600" dirty="0"/>
                        <a:t>.5</a:t>
                      </a:r>
                    </a:p>
                  </a:txBody>
                  <a:tcPr/>
                </a:tc>
                <a:tc>
                  <a:txBody>
                    <a:bodyPr/>
                    <a:lstStyle/>
                    <a:p>
                      <a:r>
                        <a:rPr lang="en-US" sz="1600" dirty="0"/>
                        <a:t>-.2</a:t>
                      </a:r>
                    </a:p>
                  </a:txBody>
                  <a:tcPr/>
                </a:tc>
                <a:tc>
                  <a:txBody>
                    <a:bodyPr/>
                    <a:lstStyle/>
                    <a:p>
                      <a:r>
                        <a:rPr lang="en-US" sz="1600" dirty="0"/>
                        <a:t>1</a:t>
                      </a:r>
                    </a:p>
                  </a:txBody>
                  <a:tcPr/>
                </a:tc>
                <a:extLst>
                  <a:ext uri="{0D108BD9-81ED-4DB2-BD59-A6C34878D82A}">
                    <a16:rowId xmlns:a16="http://schemas.microsoft.com/office/drawing/2014/main" val="10001"/>
                  </a:ext>
                </a:extLst>
              </a:tr>
              <a:tr h="367437">
                <a:tc>
                  <a:txBody>
                    <a:bodyPr/>
                    <a:lstStyle/>
                    <a:p>
                      <a:r>
                        <a:rPr lang="en-US" sz="1600" dirty="0"/>
                        <a:t>1</a:t>
                      </a:r>
                    </a:p>
                  </a:txBody>
                  <a:tcPr/>
                </a:tc>
                <a:tc>
                  <a:txBody>
                    <a:bodyPr/>
                    <a:lstStyle/>
                    <a:p>
                      <a:r>
                        <a:rPr lang="en-US" sz="1600" dirty="0"/>
                        <a:t>0</a:t>
                      </a:r>
                    </a:p>
                  </a:txBody>
                  <a:tcPr/>
                </a:tc>
                <a:tc>
                  <a:txBody>
                    <a:bodyPr/>
                    <a:lstStyle/>
                    <a:p>
                      <a:r>
                        <a:rPr lang="en-US" sz="1600" dirty="0"/>
                        <a:t>-.4</a:t>
                      </a:r>
                    </a:p>
                  </a:txBody>
                  <a:tcPr/>
                </a:tc>
                <a:extLst>
                  <a:ext uri="{0D108BD9-81ED-4DB2-BD59-A6C34878D82A}">
                    <a16:rowId xmlns:a16="http://schemas.microsoft.com/office/drawing/2014/main" val="10002"/>
                  </a:ext>
                </a:extLst>
              </a:tr>
            </a:tbl>
          </a:graphicData>
        </a:graphic>
      </p:graphicFrame>
      <p:graphicFrame>
        <p:nvGraphicFramePr>
          <p:cNvPr id="7" name="Object 2"/>
          <p:cNvGraphicFramePr>
            <a:graphicFrameLocks noChangeAspect="1"/>
          </p:cNvGraphicFramePr>
          <p:nvPr/>
        </p:nvGraphicFramePr>
        <p:xfrm>
          <a:off x="5129213" y="1338263"/>
          <a:ext cx="2006600" cy="406400"/>
        </p:xfrm>
        <a:graphic>
          <a:graphicData uri="http://schemas.openxmlformats.org/presentationml/2006/ole">
            <mc:AlternateContent xmlns:mc="http://schemas.openxmlformats.org/markup-compatibility/2006">
              <mc:Choice xmlns:v="urn:schemas-microsoft-com:vml" Requires="v">
                <p:oleObj spid="_x0000_s9218"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5129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C3E94D37-DE07-0C43-B220-486C3C104838}"/>
              </a:ext>
            </a:extLst>
          </p:cNvPr>
          <p:cNvSpPr txBox="1">
            <a:spLocks/>
          </p:cNvSpPr>
          <p:nvPr/>
        </p:nvSpPr>
        <p:spPr bwMode="auto">
          <a:xfrm>
            <a:off x="5486400" y="4450080"/>
            <a:ext cx="49530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r>
              <a:rPr lang="en-US" kern="0" dirty="0"/>
              <a:t>After one epoch the weight vector is:</a:t>
            </a:r>
          </a:p>
          <a:p>
            <a:pPr marL="914400" lvl="1" indent="-457200">
              <a:buFont typeface="+mj-lt"/>
              <a:buAutoNum type="alphaUcPeriod"/>
            </a:pPr>
            <a:r>
              <a:rPr lang="en-US" kern="0" dirty="0"/>
              <a:t>1 .5</a:t>
            </a:r>
          </a:p>
          <a:p>
            <a:pPr marL="914400" lvl="1" indent="-457200">
              <a:buFont typeface="+mj-lt"/>
              <a:buAutoNum type="alphaUcPeriod"/>
            </a:pPr>
            <a:r>
              <a:rPr lang="en-US" kern="0" dirty="0"/>
              <a:t>1.35 .94</a:t>
            </a:r>
          </a:p>
          <a:p>
            <a:pPr marL="914400" lvl="1" indent="-457200">
              <a:buFont typeface="+mj-lt"/>
              <a:buAutoNum type="alphaUcPeriod"/>
            </a:pPr>
            <a:r>
              <a:rPr lang="en-US" kern="0" dirty="0"/>
              <a:t>1.35 .86</a:t>
            </a:r>
          </a:p>
          <a:p>
            <a:pPr marL="914400" lvl="1" indent="-457200">
              <a:buFont typeface="+mj-lt"/>
              <a:buAutoNum type="alphaUcPeriod"/>
            </a:pPr>
            <a:r>
              <a:rPr lang="en-US" kern="0" dirty="0"/>
              <a:t>.4 .86</a:t>
            </a:r>
          </a:p>
          <a:p>
            <a:pPr marL="914400" lvl="1" indent="-457200">
              <a:buFont typeface="+mj-lt"/>
              <a:buAutoNum type="alphaUcPeriod"/>
            </a:pPr>
            <a:r>
              <a:rPr lang="en-US" kern="0" dirty="0"/>
              <a:t>None of the above</a:t>
            </a:r>
          </a:p>
          <a:p>
            <a:pPr marL="457200" lvl="1" indent="0">
              <a:buNone/>
            </a:pPr>
            <a:endParaRPr lang="en-US" kern="0" dirty="0"/>
          </a:p>
          <a:p>
            <a:pPr marL="914400" lvl="1" indent="-457200">
              <a:buFont typeface="+mj-lt"/>
              <a:buAutoNum type="alphaUcPeriod"/>
            </a:pPr>
            <a:endParaRPr lang="en-US" kern="0" dirty="0"/>
          </a:p>
        </p:txBody>
      </p:sp>
    </p:spTree>
    <p:extLst>
      <p:ext uri="{BB962C8B-B14F-4D97-AF65-F5344CB8AC3E}">
        <p14:creationId xmlns:p14="http://schemas.microsoft.com/office/powerpoint/2010/main" val="84597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Challenge Question	</a:t>
            </a:r>
          </a:p>
        </p:txBody>
      </p:sp>
      <p:sp>
        <p:nvSpPr>
          <p:cNvPr id="3" name="Content Placeholder 2"/>
          <p:cNvSpPr>
            <a:spLocks noGrp="1"/>
          </p:cNvSpPr>
          <p:nvPr>
            <p:ph idx="1"/>
          </p:nvPr>
        </p:nvSpPr>
        <p:spPr>
          <a:xfrm>
            <a:off x="2209800" y="2018311"/>
            <a:ext cx="7772400" cy="1720204"/>
          </a:xfrm>
        </p:spPr>
        <p:txBody>
          <a:bodyPr>
            <a:normAutofit fontScale="85000" lnSpcReduction="10000"/>
          </a:bodyPr>
          <a:lstStyle/>
          <a:p>
            <a:r>
              <a:rPr lang="en-US" dirty="0"/>
              <a:t>Assume we start with all weights as 1 </a:t>
            </a:r>
          </a:p>
          <a:p>
            <a:r>
              <a:rPr lang="en-US" dirty="0"/>
              <a:t>What are the new weights after one iteration through the training set using the delta rule with a learning rate </a:t>
            </a:r>
            <a:r>
              <a:rPr lang="en-US" i="1" dirty="0"/>
              <a:t>c</a:t>
            </a:r>
            <a:r>
              <a:rPr lang="en-US" dirty="0"/>
              <a:t> = 1</a:t>
            </a:r>
          </a:p>
          <a:p>
            <a:r>
              <a:rPr lang="en-US" dirty="0"/>
              <a:t>How does it generalize for the novel input (-.3, 0)?</a:t>
            </a:r>
          </a:p>
          <a:p>
            <a:endParaRPr lang="en-US" dirty="0"/>
          </a:p>
        </p:txBody>
      </p:sp>
      <p:sp>
        <p:nvSpPr>
          <p:cNvPr id="4" name="Footer Placeholder 3"/>
          <p:cNvSpPr>
            <a:spLocks noGrp="1"/>
          </p:cNvSpPr>
          <p:nvPr>
            <p:ph type="ftr" sz="quarter" idx="11"/>
          </p:nvPr>
        </p:nvSpPr>
        <p:spPr/>
        <p:txBody>
          <a:bodyPr/>
          <a:lstStyle/>
          <a:p>
            <a:pPr>
              <a:defRPr/>
            </a:pPr>
            <a:r>
              <a:rPr lang="en-US"/>
              <a:t>CS 270 -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14</a:t>
            </a:fld>
            <a:endParaRPr lang="en-US"/>
          </a:p>
        </p:txBody>
      </p:sp>
      <p:graphicFrame>
        <p:nvGraphicFramePr>
          <p:cNvPr id="7" name="Object 2"/>
          <p:cNvGraphicFramePr>
            <a:graphicFrameLocks noChangeAspect="1"/>
          </p:cNvGraphicFramePr>
          <p:nvPr/>
        </p:nvGraphicFramePr>
        <p:xfrm>
          <a:off x="5129213" y="1338263"/>
          <a:ext cx="2006600" cy="406400"/>
        </p:xfrm>
        <a:graphic>
          <a:graphicData uri="http://schemas.openxmlformats.org/presentationml/2006/ole">
            <mc:AlternateContent xmlns:mc="http://schemas.openxmlformats.org/markup-compatibility/2006">
              <mc:Choice xmlns:v="urn:schemas-microsoft-com:vml" Requires="v">
                <p:oleObj spid="_x0000_s10242"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5129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Table 7">
            <a:extLst>
              <a:ext uri="{FF2B5EF4-FFF2-40B4-BE49-F238E27FC236}">
                <a16:creationId xmlns:a16="http://schemas.microsoft.com/office/drawing/2014/main" id="{E6322864-97BD-194B-8383-DF4F0C3BC53A}"/>
              </a:ext>
            </a:extLst>
          </p:cNvPr>
          <p:cNvGraphicFramePr>
            <a:graphicFrameLocks noGrp="1"/>
          </p:cNvGraphicFramePr>
          <p:nvPr>
            <p:extLst/>
          </p:nvPr>
        </p:nvGraphicFramePr>
        <p:xfrm>
          <a:off x="2209800" y="4180179"/>
          <a:ext cx="4197458" cy="1649274"/>
        </p:xfrm>
        <a:graphic>
          <a:graphicData uri="http://schemas.openxmlformats.org/drawingml/2006/table">
            <a:tbl>
              <a:tblPr firstRow="1" bandRow="1">
                <a:tableStyleId>{93296810-A885-4BE3-A3E7-6D5BEEA58F35}</a:tableStyleId>
              </a:tblPr>
              <a:tblGrid>
                <a:gridCol w="587643">
                  <a:extLst>
                    <a:ext uri="{9D8B030D-6E8A-4147-A177-3AD203B41FA5}">
                      <a16:colId xmlns:a16="http://schemas.microsoft.com/office/drawing/2014/main" val="20000"/>
                    </a:ext>
                  </a:extLst>
                </a:gridCol>
                <a:gridCol w="587643">
                  <a:extLst>
                    <a:ext uri="{9D8B030D-6E8A-4147-A177-3AD203B41FA5}">
                      <a16:colId xmlns:a16="http://schemas.microsoft.com/office/drawing/2014/main" val="20001"/>
                    </a:ext>
                  </a:extLst>
                </a:gridCol>
                <a:gridCol w="755543">
                  <a:extLst>
                    <a:ext uri="{9D8B030D-6E8A-4147-A177-3AD203B41FA5}">
                      <a16:colId xmlns:a16="http://schemas.microsoft.com/office/drawing/2014/main" val="20002"/>
                    </a:ext>
                  </a:extLst>
                </a:gridCol>
                <a:gridCol w="755543">
                  <a:extLst>
                    <a:ext uri="{9D8B030D-6E8A-4147-A177-3AD203B41FA5}">
                      <a16:colId xmlns:a16="http://schemas.microsoft.com/office/drawing/2014/main" val="20003"/>
                    </a:ext>
                  </a:extLst>
                </a:gridCol>
                <a:gridCol w="755543">
                  <a:extLst>
                    <a:ext uri="{9D8B030D-6E8A-4147-A177-3AD203B41FA5}">
                      <a16:colId xmlns:a16="http://schemas.microsoft.com/office/drawing/2014/main" val="20004"/>
                    </a:ext>
                  </a:extLst>
                </a:gridCol>
                <a:gridCol w="755543">
                  <a:extLst>
                    <a:ext uri="{9D8B030D-6E8A-4147-A177-3AD203B41FA5}">
                      <a16:colId xmlns:a16="http://schemas.microsoft.com/office/drawing/2014/main" val="20005"/>
                    </a:ext>
                  </a:extLst>
                </a:gridCol>
              </a:tblGrid>
              <a:tr h="2150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p>
                    <a:p>
                      <a:endParaRPr lang="en-US" sz="1600" b="0" i="1" dirty="0"/>
                    </a:p>
                  </a:txBody>
                  <a:tcPr/>
                </a:tc>
                <a:tc>
                  <a:txBody>
                    <a:bodyPr/>
                    <a:lstStyle/>
                    <a:p>
                      <a:r>
                        <a:rPr lang="en-US" sz="1600" b="0" i="1" dirty="0"/>
                        <a:t>Net</a:t>
                      </a:r>
                    </a:p>
                    <a:p>
                      <a:endParaRPr lang="en-US" sz="1600" b="0" i="1" dirty="0"/>
                    </a:p>
                  </a:txBody>
                  <a:tcPr/>
                </a:tc>
                <a:tc>
                  <a:txBody>
                    <a:bodyPr/>
                    <a:lstStyle/>
                    <a:p>
                      <a:r>
                        <a:rPr lang="en-US" sz="1600" b="0" i="1" dirty="0"/>
                        <a:t>w</a:t>
                      </a:r>
                      <a:r>
                        <a:rPr lang="en-US" sz="1600" b="0" i="0" baseline="-25000" dirty="0"/>
                        <a:t>1</a:t>
                      </a:r>
                    </a:p>
                  </a:txBody>
                  <a:tcPr/>
                </a:tc>
                <a:tc>
                  <a:txBody>
                    <a:bodyPr/>
                    <a:lstStyle/>
                    <a:p>
                      <a:r>
                        <a:rPr lang="en-US" sz="1600" b="0" i="1" dirty="0"/>
                        <a:t>w</a:t>
                      </a:r>
                      <a:r>
                        <a:rPr lang="en-US" sz="1600" b="0" i="0" baseline="-25000" dirty="0"/>
                        <a:t>2</a:t>
                      </a:r>
                    </a:p>
                  </a:txBody>
                  <a:tcPr/>
                </a:tc>
                <a:extLst>
                  <a:ext uri="{0D108BD9-81ED-4DB2-BD59-A6C34878D82A}">
                    <a16:rowId xmlns:a16="http://schemas.microsoft.com/office/drawing/2014/main" val="10000"/>
                  </a:ext>
                </a:extLst>
              </a:tr>
              <a:tr h="215037">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10001"/>
                  </a:ext>
                </a:extLst>
              </a:tr>
              <a:tr h="367437">
                <a:tc>
                  <a:txBody>
                    <a:bodyPr/>
                    <a:lstStyle/>
                    <a:p>
                      <a:r>
                        <a:rPr lang="en-US" sz="1600" dirty="0"/>
                        <a:t>.5</a:t>
                      </a:r>
                    </a:p>
                  </a:txBody>
                  <a:tcPr/>
                </a:tc>
                <a:tc>
                  <a:txBody>
                    <a:bodyPr/>
                    <a:lstStyle/>
                    <a:p>
                      <a:r>
                        <a:rPr lang="en-US" sz="1600" dirty="0"/>
                        <a:t>-.2</a:t>
                      </a:r>
                    </a:p>
                  </a:txBody>
                  <a:tcPr/>
                </a:tc>
                <a:tc>
                  <a:txBody>
                    <a:bodyPr/>
                    <a:lstStyle/>
                    <a:p>
                      <a:r>
                        <a:rPr lang="en-US" sz="1600" dirty="0"/>
                        <a:t>1</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67437">
                <a:tc>
                  <a:txBody>
                    <a:bodyPr/>
                    <a:lstStyle/>
                    <a:p>
                      <a:r>
                        <a:rPr lang="en-US" sz="1600" dirty="0"/>
                        <a:t>1</a:t>
                      </a:r>
                    </a:p>
                  </a:txBody>
                  <a:tcPr/>
                </a:tc>
                <a:tc>
                  <a:txBody>
                    <a:bodyPr/>
                    <a:lstStyle/>
                    <a:p>
                      <a:r>
                        <a:rPr lang="en-US" sz="1600" dirty="0"/>
                        <a:t>0</a:t>
                      </a:r>
                    </a:p>
                  </a:txBody>
                  <a:tcPr/>
                </a:tc>
                <a:tc>
                  <a:txBody>
                    <a:bodyPr/>
                    <a:lstStyle/>
                    <a:p>
                      <a:r>
                        <a:rPr lang="en-US" sz="1600" dirty="0"/>
                        <a:t>-.4</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C6761CC-5519-2A45-BF98-9CB4E5E275B0}"/>
              </a:ext>
            </a:extLst>
          </p:cNvPr>
          <p:cNvSpPr txBox="1"/>
          <p:nvPr/>
        </p:nvSpPr>
        <p:spPr>
          <a:xfrm>
            <a:off x="6858001" y="5004816"/>
            <a:ext cx="934871" cy="369332"/>
          </a:xfrm>
          <a:prstGeom prst="rect">
            <a:avLst/>
          </a:prstGeom>
          <a:noFill/>
        </p:spPr>
        <p:txBody>
          <a:bodyPr wrap="none" rtlCol="0">
            <a:spAutoFit/>
          </a:bodyPr>
          <a:lstStyle/>
          <a:p>
            <a:r>
              <a:rPr lang="en-US" i="1" dirty="0"/>
              <a:t>w</a:t>
            </a:r>
            <a:r>
              <a:rPr lang="en-US" baseline="-25000" dirty="0"/>
              <a:t>1</a:t>
            </a:r>
            <a:r>
              <a:rPr lang="en-US" dirty="0"/>
              <a:t> = 1 +</a:t>
            </a:r>
          </a:p>
        </p:txBody>
      </p:sp>
    </p:spTree>
    <p:extLst>
      <p:ext uri="{BB962C8B-B14F-4D97-AF65-F5344CB8AC3E}">
        <p14:creationId xmlns:p14="http://schemas.microsoft.com/office/powerpoint/2010/main" val="217640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Challenge Question	</a:t>
            </a:r>
          </a:p>
        </p:txBody>
      </p:sp>
      <p:sp>
        <p:nvSpPr>
          <p:cNvPr id="3" name="Content Placeholder 2"/>
          <p:cNvSpPr>
            <a:spLocks noGrp="1"/>
          </p:cNvSpPr>
          <p:nvPr>
            <p:ph idx="1"/>
          </p:nvPr>
        </p:nvSpPr>
        <p:spPr>
          <a:xfrm>
            <a:off x="2209800" y="2018311"/>
            <a:ext cx="7772400" cy="1720204"/>
          </a:xfrm>
        </p:spPr>
        <p:txBody>
          <a:bodyPr>
            <a:normAutofit fontScale="85000" lnSpcReduction="20000"/>
          </a:bodyPr>
          <a:lstStyle/>
          <a:p>
            <a:r>
              <a:rPr lang="en-US" dirty="0"/>
              <a:t>Assume we start with all weights as 1 </a:t>
            </a:r>
          </a:p>
          <a:p>
            <a:r>
              <a:rPr lang="en-US" dirty="0"/>
              <a:t>What are the new weights after one iteration through the training set using the delta rule with a learning rate </a:t>
            </a:r>
            <a:r>
              <a:rPr lang="en-US" i="1" dirty="0"/>
              <a:t>c</a:t>
            </a:r>
            <a:r>
              <a:rPr lang="en-US" dirty="0"/>
              <a:t> = 1</a:t>
            </a:r>
          </a:p>
          <a:p>
            <a:r>
              <a:rPr lang="en-US" dirty="0"/>
              <a:t>How does it generalize for the novel input (-.3, 0)?</a:t>
            </a:r>
          </a:p>
          <a:p>
            <a:pPr lvl="1"/>
            <a:r>
              <a:rPr lang="en-US" dirty="0"/>
              <a:t>-.3*-.4 + 0*.86 = .12</a:t>
            </a:r>
          </a:p>
          <a:p>
            <a:endParaRPr lang="en-US" dirty="0"/>
          </a:p>
        </p:txBody>
      </p:sp>
      <p:sp>
        <p:nvSpPr>
          <p:cNvPr id="4" name="Footer Placeholder 3"/>
          <p:cNvSpPr>
            <a:spLocks noGrp="1"/>
          </p:cNvSpPr>
          <p:nvPr>
            <p:ph type="ftr" sz="quarter" idx="11"/>
          </p:nvPr>
        </p:nvSpPr>
        <p:spPr/>
        <p:txBody>
          <a:bodyPr/>
          <a:lstStyle/>
          <a:p>
            <a:pPr>
              <a:defRPr/>
            </a:pPr>
            <a:r>
              <a:rPr lang="en-US"/>
              <a:t>CS 270 -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15</a:t>
            </a:fld>
            <a:endParaRPr lang="en-US"/>
          </a:p>
        </p:txBody>
      </p:sp>
      <p:graphicFrame>
        <p:nvGraphicFramePr>
          <p:cNvPr id="7" name="Object 2"/>
          <p:cNvGraphicFramePr>
            <a:graphicFrameLocks noChangeAspect="1"/>
          </p:cNvGraphicFramePr>
          <p:nvPr/>
        </p:nvGraphicFramePr>
        <p:xfrm>
          <a:off x="5129213" y="1338263"/>
          <a:ext cx="2006600" cy="406400"/>
        </p:xfrm>
        <a:graphic>
          <a:graphicData uri="http://schemas.openxmlformats.org/presentationml/2006/ole">
            <mc:AlternateContent xmlns:mc="http://schemas.openxmlformats.org/markup-compatibility/2006">
              <mc:Choice xmlns:v="urn:schemas-microsoft-com:vml" Requires="v">
                <p:oleObj spid="_x0000_s11266"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5129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Table 7">
            <a:extLst>
              <a:ext uri="{FF2B5EF4-FFF2-40B4-BE49-F238E27FC236}">
                <a16:creationId xmlns:a16="http://schemas.microsoft.com/office/drawing/2014/main" id="{E6322864-97BD-194B-8383-DF4F0C3BC53A}"/>
              </a:ext>
            </a:extLst>
          </p:cNvPr>
          <p:cNvGraphicFramePr>
            <a:graphicFrameLocks noGrp="1"/>
          </p:cNvGraphicFramePr>
          <p:nvPr>
            <p:extLst/>
          </p:nvPr>
        </p:nvGraphicFramePr>
        <p:xfrm>
          <a:off x="2209800" y="4180179"/>
          <a:ext cx="4197458" cy="1649274"/>
        </p:xfrm>
        <a:graphic>
          <a:graphicData uri="http://schemas.openxmlformats.org/drawingml/2006/table">
            <a:tbl>
              <a:tblPr firstRow="1" bandRow="1">
                <a:tableStyleId>{93296810-A885-4BE3-A3E7-6D5BEEA58F35}</a:tableStyleId>
              </a:tblPr>
              <a:tblGrid>
                <a:gridCol w="587643">
                  <a:extLst>
                    <a:ext uri="{9D8B030D-6E8A-4147-A177-3AD203B41FA5}">
                      <a16:colId xmlns:a16="http://schemas.microsoft.com/office/drawing/2014/main" val="20000"/>
                    </a:ext>
                  </a:extLst>
                </a:gridCol>
                <a:gridCol w="587643">
                  <a:extLst>
                    <a:ext uri="{9D8B030D-6E8A-4147-A177-3AD203B41FA5}">
                      <a16:colId xmlns:a16="http://schemas.microsoft.com/office/drawing/2014/main" val="20001"/>
                    </a:ext>
                  </a:extLst>
                </a:gridCol>
                <a:gridCol w="755543">
                  <a:extLst>
                    <a:ext uri="{9D8B030D-6E8A-4147-A177-3AD203B41FA5}">
                      <a16:colId xmlns:a16="http://schemas.microsoft.com/office/drawing/2014/main" val="20002"/>
                    </a:ext>
                  </a:extLst>
                </a:gridCol>
                <a:gridCol w="755543">
                  <a:extLst>
                    <a:ext uri="{9D8B030D-6E8A-4147-A177-3AD203B41FA5}">
                      <a16:colId xmlns:a16="http://schemas.microsoft.com/office/drawing/2014/main" val="20003"/>
                    </a:ext>
                  </a:extLst>
                </a:gridCol>
                <a:gridCol w="755543">
                  <a:extLst>
                    <a:ext uri="{9D8B030D-6E8A-4147-A177-3AD203B41FA5}">
                      <a16:colId xmlns:a16="http://schemas.microsoft.com/office/drawing/2014/main" val="20004"/>
                    </a:ext>
                  </a:extLst>
                </a:gridCol>
                <a:gridCol w="755543">
                  <a:extLst>
                    <a:ext uri="{9D8B030D-6E8A-4147-A177-3AD203B41FA5}">
                      <a16:colId xmlns:a16="http://schemas.microsoft.com/office/drawing/2014/main" val="20005"/>
                    </a:ext>
                  </a:extLst>
                </a:gridCol>
              </a:tblGrid>
              <a:tr h="2150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p>
                  </a:txBody>
                  <a:tcPr/>
                </a:tc>
                <a:tc>
                  <a:txBody>
                    <a:bodyPr/>
                    <a:lstStyle/>
                    <a:p>
                      <a:r>
                        <a:rPr lang="en-US" sz="1600" b="0" i="1" dirty="0"/>
                        <a:t>Net</a:t>
                      </a:r>
                    </a:p>
                    <a:p>
                      <a:endParaRPr lang="en-US" sz="1600" b="0" i="1" dirty="0"/>
                    </a:p>
                  </a:txBody>
                  <a:tcPr/>
                </a:tc>
                <a:tc>
                  <a:txBody>
                    <a:bodyPr/>
                    <a:lstStyle/>
                    <a:p>
                      <a:r>
                        <a:rPr lang="en-US" sz="1600" b="0" i="1" dirty="0"/>
                        <a:t>w</a:t>
                      </a:r>
                      <a:r>
                        <a:rPr lang="en-US" sz="1600" b="0" i="0" baseline="-25000" dirty="0"/>
                        <a:t>1</a:t>
                      </a:r>
                    </a:p>
                  </a:txBody>
                  <a:tcPr/>
                </a:tc>
                <a:tc>
                  <a:txBody>
                    <a:bodyPr/>
                    <a:lstStyle/>
                    <a:p>
                      <a:r>
                        <a:rPr lang="en-US" sz="1600" b="0" i="1" dirty="0"/>
                        <a:t>w</a:t>
                      </a:r>
                      <a:r>
                        <a:rPr lang="en-US" sz="1600" b="0" i="0" baseline="-25000" dirty="0"/>
                        <a:t>2</a:t>
                      </a:r>
                    </a:p>
                  </a:txBody>
                  <a:tcPr/>
                </a:tc>
                <a:extLst>
                  <a:ext uri="{0D108BD9-81ED-4DB2-BD59-A6C34878D82A}">
                    <a16:rowId xmlns:a16="http://schemas.microsoft.com/office/drawing/2014/main" val="10000"/>
                  </a:ext>
                </a:extLst>
              </a:tr>
              <a:tr h="215037">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10001"/>
                  </a:ext>
                </a:extLst>
              </a:tr>
              <a:tr h="367437">
                <a:tc>
                  <a:txBody>
                    <a:bodyPr/>
                    <a:lstStyle/>
                    <a:p>
                      <a:r>
                        <a:rPr lang="en-US" sz="1600" dirty="0"/>
                        <a:t>.5</a:t>
                      </a:r>
                    </a:p>
                  </a:txBody>
                  <a:tcPr/>
                </a:tc>
                <a:tc>
                  <a:txBody>
                    <a:bodyPr/>
                    <a:lstStyle/>
                    <a:p>
                      <a:r>
                        <a:rPr lang="en-US" sz="1600" dirty="0"/>
                        <a:t>-.2</a:t>
                      </a:r>
                    </a:p>
                  </a:txBody>
                  <a:tcPr/>
                </a:tc>
                <a:tc>
                  <a:txBody>
                    <a:bodyPr/>
                    <a:lstStyle/>
                    <a:p>
                      <a:r>
                        <a:rPr lang="en-US" sz="1600" dirty="0"/>
                        <a:t>1</a:t>
                      </a:r>
                    </a:p>
                  </a:txBody>
                  <a:tcPr/>
                </a:tc>
                <a:tc>
                  <a:txBody>
                    <a:bodyPr/>
                    <a:lstStyle/>
                    <a:p>
                      <a:r>
                        <a:rPr lang="en-US" sz="1600" dirty="0"/>
                        <a:t>.3</a:t>
                      </a:r>
                    </a:p>
                  </a:txBody>
                  <a:tcPr/>
                </a:tc>
                <a:tc>
                  <a:txBody>
                    <a:bodyPr/>
                    <a:lstStyle/>
                    <a:p>
                      <a:r>
                        <a:rPr lang="en-US" sz="1600" dirty="0"/>
                        <a:t>1.35</a:t>
                      </a:r>
                    </a:p>
                  </a:txBody>
                  <a:tcPr/>
                </a:tc>
                <a:tc>
                  <a:txBody>
                    <a:bodyPr/>
                    <a:lstStyle/>
                    <a:p>
                      <a:r>
                        <a:rPr lang="en-US" sz="1600" dirty="0"/>
                        <a:t>.86</a:t>
                      </a:r>
                    </a:p>
                  </a:txBody>
                  <a:tcPr/>
                </a:tc>
                <a:extLst>
                  <a:ext uri="{0D108BD9-81ED-4DB2-BD59-A6C34878D82A}">
                    <a16:rowId xmlns:a16="http://schemas.microsoft.com/office/drawing/2014/main" val="10002"/>
                  </a:ext>
                </a:extLst>
              </a:tr>
              <a:tr h="367437">
                <a:tc>
                  <a:txBody>
                    <a:bodyPr/>
                    <a:lstStyle/>
                    <a:p>
                      <a:r>
                        <a:rPr lang="en-US" sz="1600" dirty="0"/>
                        <a:t>1</a:t>
                      </a:r>
                    </a:p>
                  </a:txBody>
                  <a:tcPr/>
                </a:tc>
                <a:tc>
                  <a:txBody>
                    <a:bodyPr/>
                    <a:lstStyle/>
                    <a:p>
                      <a:r>
                        <a:rPr lang="en-US" sz="1600" dirty="0"/>
                        <a:t>0</a:t>
                      </a:r>
                    </a:p>
                  </a:txBody>
                  <a:tcPr/>
                </a:tc>
                <a:tc>
                  <a:txBody>
                    <a:bodyPr/>
                    <a:lstStyle/>
                    <a:p>
                      <a:r>
                        <a:rPr lang="en-US" sz="1600" dirty="0"/>
                        <a:t>-.4</a:t>
                      </a:r>
                    </a:p>
                  </a:txBody>
                  <a:tcPr/>
                </a:tc>
                <a:tc>
                  <a:txBody>
                    <a:bodyPr/>
                    <a:lstStyle/>
                    <a:p>
                      <a:r>
                        <a:rPr lang="en-US" sz="1600" dirty="0"/>
                        <a:t>1.35</a:t>
                      </a:r>
                    </a:p>
                  </a:txBody>
                  <a:tcPr/>
                </a:tc>
                <a:tc>
                  <a:txBody>
                    <a:bodyPr/>
                    <a:lstStyle/>
                    <a:p>
                      <a:r>
                        <a:rPr lang="en-US" sz="1600" dirty="0"/>
                        <a:t>-.4</a:t>
                      </a:r>
                    </a:p>
                  </a:txBody>
                  <a:tcPr/>
                </a:tc>
                <a:tc>
                  <a:txBody>
                    <a:bodyPr/>
                    <a:lstStyle/>
                    <a:p>
                      <a:r>
                        <a:rPr lang="en-US" sz="1600" dirty="0"/>
                        <a:t>.86</a:t>
                      </a:r>
                    </a:p>
                  </a:txBody>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C6761CC-5519-2A45-BF98-9CB4E5E275B0}"/>
              </a:ext>
            </a:extLst>
          </p:cNvPr>
          <p:cNvSpPr txBox="1"/>
          <p:nvPr/>
        </p:nvSpPr>
        <p:spPr>
          <a:xfrm>
            <a:off x="6858000" y="5004816"/>
            <a:ext cx="2563522" cy="369332"/>
          </a:xfrm>
          <a:prstGeom prst="rect">
            <a:avLst/>
          </a:prstGeom>
          <a:noFill/>
        </p:spPr>
        <p:txBody>
          <a:bodyPr wrap="none" rtlCol="0">
            <a:spAutoFit/>
          </a:bodyPr>
          <a:lstStyle/>
          <a:p>
            <a:r>
              <a:rPr lang="en-US" i="1" dirty="0"/>
              <a:t>w</a:t>
            </a:r>
            <a:r>
              <a:rPr lang="en-US" baseline="-25000" dirty="0"/>
              <a:t>1</a:t>
            </a:r>
            <a:r>
              <a:rPr lang="en-US" dirty="0"/>
              <a:t> = 1 + 1(1 – .3).5 = 1.35</a:t>
            </a:r>
          </a:p>
        </p:txBody>
      </p:sp>
    </p:spTree>
    <p:extLst>
      <p:ext uri="{BB962C8B-B14F-4D97-AF65-F5344CB8AC3E}">
        <p14:creationId xmlns:p14="http://schemas.microsoft.com/office/powerpoint/2010/main" val="1127426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Homework	</a:t>
            </a:r>
          </a:p>
        </p:txBody>
      </p:sp>
      <p:sp>
        <p:nvSpPr>
          <p:cNvPr id="3" name="Content Placeholder 2"/>
          <p:cNvSpPr>
            <a:spLocks noGrp="1"/>
          </p:cNvSpPr>
          <p:nvPr>
            <p:ph idx="1"/>
          </p:nvPr>
        </p:nvSpPr>
        <p:spPr>
          <a:xfrm>
            <a:off x="2209800" y="2057400"/>
            <a:ext cx="7772400" cy="2209800"/>
          </a:xfrm>
        </p:spPr>
        <p:txBody>
          <a:bodyPr>
            <a:normAutofit fontScale="92500" lnSpcReduction="20000"/>
          </a:bodyPr>
          <a:lstStyle/>
          <a:p>
            <a:r>
              <a:rPr lang="en-US" dirty="0"/>
              <a:t>Assume we start with all weights as 0 (Include the bias!)</a:t>
            </a:r>
          </a:p>
          <a:p>
            <a:r>
              <a:rPr lang="en-US" dirty="0"/>
              <a:t>What are the new weights after one iteration through the following training set using the delta rule with a learning rate </a:t>
            </a:r>
            <a:r>
              <a:rPr lang="en-US" i="1" dirty="0"/>
              <a:t>c</a:t>
            </a:r>
            <a:r>
              <a:rPr lang="en-US" dirty="0"/>
              <a:t> = .2</a:t>
            </a:r>
          </a:p>
          <a:p>
            <a:r>
              <a:rPr lang="en-US" dirty="0"/>
              <a:t>How does it generalize for the novel input (1, .5)?</a:t>
            </a:r>
          </a:p>
          <a:p>
            <a:endParaRPr lang="en-US" dirty="0"/>
          </a:p>
        </p:txBody>
      </p:sp>
      <p:sp>
        <p:nvSpPr>
          <p:cNvPr id="4" name="Footer Placeholder 3"/>
          <p:cNvSpPr>
            <a:spLocks noGrp="1"/>
          </p:cNvSpPr>
          <p:nvPr>
            <p:ph type="ftr" sz="quarter" idx="11"/>
          </p:nvPr>
        </p:nvSpPr>
        <p:spPr/>
        <p:txBody>
          <a:bodyPr/>
          <a:lstStyle/>
          <a:p>
            <a:pPr>
              <a:defRPr/>
            </a:pPr>
            <a:r>
              <a:rPr lang="en-US"/>
              <a:t>CS 270 -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16</a:t>
            </a:fld>
            <a:endParaRPr lang="en-US"/>
          </a:p>
        </p:txBody>
      </p:sp>
      <p:graphicFrame>
        <p:nvGraphicFramePr>
          <p:cNvPr id="21" name="Table 20"/>
          <p:cNvGraphicFramePr>
            <a:graphicFrameLocks noGrp="1"/>
          </p:cNvGraphicFramePr>
          <p:nvPr>
            <p:extLst/>
          </p:nvPr>
        </p:nvGraphicFramePr>
        <p:xfrm>
          <a:off x="4876801" y="4687377"/>
          <a:ext cx="2438401" cy="1469748"/>
        </p:xfrm>
        <a:graphic>
          <a:graphicData uri="http://schemas.openxmlformats.org/drawingml/2006/table">
            <a:tbl>
              <a:tblPr firstRow="1" bandRow="1">
                <a:tableStyleId>{93296810-A885-4BE3-A3E7-6D5BEEA58F35}</a:tableStyleId>
              </a:tblPr>
              <a:tblGrid>
                <a:gridCol w="742122">
                  <a:extLst>
                    <a:ext uri="{9D8B030D-6E8A-4147-A177-3AD203B41FA5}">
                      <a16:colId xmlns:a16="http://schemas.microsoft.com/office/drawing/2014/main" val="20000"/>
                    </a:ext>
                  </a:extLst>
                </a:gridCol>
                <a:gridCol w="742122">
                  <a:extLst>
                    <a:ext uri="{9D8B030D-6E8A-4147-A177-3AD203B41FA5}">
                      <a16:colId xmlns:a16="http://schemas.microsoft.com/office/drawing/2014/main" val="20001"/>
                    </a:ext>
                  </a:extLst>
                </a:gridCol>
                <a:gridCol w="954157">
                  <a:extLst>
                    <a:ext uri="{9D8B030D-6E8A-4147-A177-3AD203B41FA5}">
                      <a16:colId xmlns:a16="http://schemas.microsoft.com/office/drawing/2014/main" val="20002"/>
                    </a:ext>
                  </a:extLst>
                </a:gridCol>
              </a:tblGrid>
              <a:tr h="3674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p>
                  </a:txBody>
                  <a:tcPr/>
                </a:tc>
                <a:extLst>
                  <a:ext uri="{0D108BD9-81ED-4DB2-BD59-A6C34878D82A}">
                    <a16:rowId xmlns:a16="http://schemas.microsoft.com/office/drawing/2014/main" val="10000"/>
                  </a:ext>
                </a:extLst>
              </a:tr>
              <a:tr h="367437">
                <a:tc>
                  <a:txBody>
                    <a:bodyPr/>
                    <a:lstStyle/>
                    <a:p>
                      <a:r>
                        <a:rPr lang="en-US" sz="1600" dirty="0"/>
                        <a:t>.3</a:t>
                      </a:r>
                    </a:p>
                  </a:txBody>
                  <a:tcPr/>
                </a:tc>
                <a:tc>
                  <a:txBody>
                    <a:bodyPr/>
                    <a:lstStyle/>
                    <a:p>
                      <a:r>
                        <a:rPr lang="en-US" sz="1600" dirty="0"/>
                        <a:t>.8</a:t>
                      </a:r>
                    </a:p>
                  </a:txBody>
                  <a:tcPr/>
                </a:tc>
                <a:tc>
                  <a:txBody>
                    <a:bodyPr/>
                    <a:lstStyle/>
                    <a:p>
                      <a:r>
                        <a:rPr lang="en-US" sz="1600" dirty="0"/>
                        <a:t>.7</a:t>
                      </a:r>
                    </a:p>
                  </a:txBody>
                  <a:tcPr/>
                </a:tc>
                <a:extLst>
                  <a:ext uri="{0D108BD9-81ED-4DB2-BD59-A6C34878D82A}">
                    <a16:rowId xmlns:a16="http://schemas.microsoft.com/office/drawing/2014/main" val="10001"/>
                  </a:ext>
                </a:extLst>
              </a:tr>
              <a:tr h="367437">
                <a:tc>
                  <a:txBody>
                    <a:bodyPr/>
                    <a:lstStyle/>
                    <a:p>
                      <a:r>
                        <a:rPr lang="en-US" sz="1600" dirty="0"/>
                        <a:t>-.3</a:t>
                      </a:r>
                    </a:p>
                  </a:txBody>
                  <a:tcPr/>
                </a:tc>
                <a:tc>
                  <a:txBody>
                    <a:bodyPr/>
                    <a:lstStyle/>
                    <a:p>
                      <a:r>
                        <a:rPr lang="en-US" sz="1600" dirty="0"/>
                        <a:t>1.6</a:t>
                      </a:r>
                    </a:p>
                  </a:txBody>
                  <a:tcPr/>
                </a:tc>
                <a:tc>
                  <a:txBody>
                    <a:bodyPr/>
                    <a:lstStyle/>
                    <a:p>
                      <a:r>
                        <a:rPr lang="en-US" sz="1600" dirty="0"/>
                        <a:t>-.1</a:t>
                      </a:r>
                    </a:p>
                  </a:txBody>
                  <a:tcPr/>
                </a:tc>
                <a:extLst>
                  <a:ext uri="{0D108BD9-81ED-4DB2-BD59-A6C34878D82A}">
                    <a16:rowId xmlns:a16="http://schemas.microsoft.com/office/drawing/2014/main" val="10002"/>
                  </a:ext>
                </a:extLst>
              </a:tr>
              <a:tr h="367437">
                <a:tc>
                  <a:txBody>
                    <a:bodyPr/>
                    <a:lstStyle/>
                    <a:p>
                      <a:r>
                        <a:rPr lang="en-US" sz="1600" dirty="0"/>
                        <a:t>.9</a:t>
                      </a:r>
                    </a:p>
                  </a:txBody>
                  <a:tcPr/>
                </a:tc>
                <a:tc>
                  <a:txBody>
                    <a:bodyPr/>
                    <a:lstStyle/>
                    <a:p>
                      <a:r>
                        <a:rPr lang="en-US" sz="1600" dirty="0"/>
                        <a:t>0</a:t>
                      </a:r>
                    </a:p>
                  </a:txBody>
                  <a:tcPr/>
                </a:tc>
                <a:tc>
                  <a:txBody>
                    <a:bodyPr/>
                    <a:lstStyle/>
                    <a:p>
                      <a:r>
                        <a:rPr lang="en-US" sz="1600" dirty="0"/>
                        <a:t>1.3</a:t>
                      </a:r>
                    </a:p>
                  </a:txBody>
                  <a:tcPr/>
                </a:tc>
                <a:extLst>
                  <a:ext uri="{0D108BD9-81ED-4DB2-BD59-A6C34878D82A}">
                    <a16:rowId xmlns:a16="http://schemas.microsoft.com/office/drawing/2014/main" val="10003"/>
                  </a:ext>
                </a:extLst>
              </a:tr>
            </a:tbl>
          </a:graphicData>
        </a:graphic>
      </p:graphicFrame>
      <p:graphicFrame>
        <p:nvGraphicFramePr>
          <p:cNvPr id="7" name="Object 2"/>
          <p:cNvGraphicFramePr>
            <a:graphicFrameLocks noChangeAspect="1"/>
          </p:cNvGraphicFramePr>
          <p:nvPr/>
        </p:nvGraphicFramePr>
        <p:xfrm>
          <a:off x="5129213" y="1338263"/>
          <a:ext cx="2006600" cy="406400"/>
        </p:xfrm>
        <a:graphic>
          <a:graphicData uri="http://schemas.openxmlformats.org/presentationml/2006/ole">
            <mc:AlternateContent xmlns:mc="http://schemas.openxmlformats.org/markup-compatibility/2006">
              <mc:Choice xmlns:v="urn:schemas-microsoft-com:vml" Requires="v">
                <p:oleObj spid="_x0000_s12290"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5129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5756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7772400" cy="838200"/>
          </a:xfrm>
        </p:spPr>
        <p:txBody>
          <a:bodyPr>
            <a:normAutofit fontScale="90000"/>
          </a:bodyPr>
          <a:lstStyle/>
          <a:p>
            <a:pPr>
              <a:defRPr/>
            </a:pPr>
            <a:r>
              <a:rPr lang="en-US" dirty="0"/>
              <a:t>Intelligibility (Interpretable ML, Transparent)</a:t>
            </a:r>
          </a:p>
        </p:txBody>
      </p:sp>
      <p:sp>
        <p:nvSpPr>
          <p:cNvPr id="3" name="Content Placeholder 2"/>
          <p:cNvSpPr>
            <a:spLocks noGrp="1"/>
          </p:cNvSpPr>
          <p:nvPr>
            <p:ph idx="1"/>
          </p:nvPr>
        </p:nvSpPr>
        <p:spPr>
          <a:xfrm>
            <a:off x="2209800" y="1143000"/>
            <a:ext cx="7772400" cy="5105400"/>
          </a:xfrm>
        </p:spPr>
        <p:txBody>
          <a:bodyPr>
            <a:normAutofit fontScale="92500" lnSpcReduction="20000"/>
          </a:bodyPr>
          <a:lstStyle/>
          <a:p>
            <a:pPr>
              <a:buFont typeface="Wingdings" charset="2"/>
              <a:buChar char="l"/>
              <a:defRPr/>
            </a:pPr>
            <a:r>
              <a:rPr lang="en-US" dirty="0"/>
              <a:t>One advantage of linear regression models (and linear classification) is the potential to look at the weights to give insight into which input variables are most important in predicting the output</a:t>
            </a:r>
          </a:p>
          <a:p>
            <a:pPr>
              <a:buFont typeface="Wingdings" charset="2"/>
              <a:buChar char="l"/>
              <a:defRPr/>
            </a:pPr>
            <a:r>
              <a:rPr lang="en-US" dirty="0"/>
              <a:t>The variables with the largest weight magnitudes have the highest correlation with the output</a:t>
            </a:r>
          </a:p>
          <a:p>
            <a:pPr lvl="1">
              <a:defRPr/>
            </a:pPr>
            <a:r>
              <a:rPr lang="en-US" dirty="0"/>
              <a:t>A large positive weight implies that the output will increase when this input is increased (positively correlated)</a:t>
            </a:r>
          </a:p>
          <a:p>
            <a:pPr lvl="1">
              <a:defRPr/>
            </a:pPr>
            <a:r>
              <a:rPr lang="en-US" dirty="0"/>
              <a:t>A large negative weight implies that the output will decrease when this input is increased (negatively correlated)</a:t>
            </a:r>
          </a:p>
          <a:p>
            <a:pPr lvl="1">
              <a:defRPr/>
            </a:pPr>
            <a:r>
              <a:rPr lang="en-US" dirty="0"/>
              <a:t>A small or 0 weight suggests that the input is uncorrelated with the output (at least at the 1</a:t>
            </a:r>
            <a:r>
              <a:rPr lang="en-US" baseline="30000" dirty="0"/>
              <a:t>st</a:t>
            </a:r>
            <a:r>
              <a:rPr lang="en-US" dirty="0"/>
              <a:t> order)</a:t>
            </a:r>
          </a:p>
          <a:p>
            <a:pPr>
              <a:buFont typeface="Wingdings" charset="2"/>
              <a:buChar char="l"/>
              <a:defRPr/>
            </a:pPr>
            <a:r>
              <a:rPr lang="en-US" dirty="0"/>
              <a:t>Linear regression/classification can be used to find best "indicators"</a:t>
            </a:r>
          </a:p>
          <a:p>
            <a:pPr lvl="1">
              <a:defRPr/>
            </a:pPr>
            <a:r>
              <a:rPr lang="en-US" dirty="0"/>
              <a:t>Be careful not to confuse correlation with causality</a:t>
            </a:r>
          </a:p>
          <a:p>
            <a:pPr lvl="1">
              <a:defRPr/>
            </a:pPr>
            <a:r>
              <a:rPr lang="en-US" dirty="0"/>
              <a:t>Linear models cannot detect higher order correlations! The power of more complex machine learning models!!</a:t>
            </a:r>
          </a:p>
        </p:txBody>
      </p:sp>
      <p:sp>
        <p:nvSpPr>
          <p:cNvPr id="24580"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4581" name="Slide Number Placeholder 4"/>
          <p:cNvSpPr>
            <a:spLocks noGrp="1"/>
          </p:cNvSpPr>
          <p:nvPr>
            <p:ph type="sldNum" sz="quarter" idx="12"/>
          </p:nvPr>
        </p:nvSpPr>
        <p:spPr>
          <a:noFill/>
        </p:spPr>
        <p:txBody>
          <a:bodyPr/>
          <a:lstStyle/>
          <a:p>
            <a:fld id="{EA8C2C8C-2DEF-BF43-B158-C4052D0E7101}" type="slidenum">
              <a:rPr lang="en-US" smtClean="0">
                <a:latin typeface="Times New Roman" pitchFamily="1" charset="0"/>
              </a:rPr>
              <a:pPr/>
              <a:t>17</a:t>
            </a:fld>
            <a:endParaRPr lang="en-US">
              <a:latin typeface="Times New Roman" pitchFamily="1"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7772400" cy="838200"/>
          </a:xfrm>
        </p:spPr>
        <p:txBody>
          <a:bodyPr/>
          <a:lstStyle/>
          <a:p>
            <a:pPr>
              <a:defRPr/>
            </a:pPr>
            <a:r>
              <a:rPr lang="en-US" dirty="0" err="1"/>
              <a:t>Anscombe's</a:t>
            </a:r>
            <a:r>
              <a:rPr lang="en-US" dirty="0"/>
              <a:t> Quartet</a:t>
            </a:r>
          </a:p>
        </p:txBody>
      </p:sp>
      <p:sp>
        <p:nvSpPr>
          <p:cNvPr id="27651" name="Content Placeholder 2"/>
          <p:cNvSpPr>
            <a:spLocks noGrp="1"/>
          </p:cNvSpPr>
          <p:nvPr>
            <p:ph idx="1"/>
          </p:nvPr>
        </p:nvSpPr>
        <p:spPr>
          <a:xfrm>
            <a:off x="2057400" y="5791200"/>
            <a:ext cx="7924800" cy="381000"/>
          </a:xfrm>
        </p:spPr>
        <p:txBody>
          <a:bodyPr>
            <a:normAutofit fontScale="85000" lnSpcReduction="20000"/>
          </a:bodyPr>
          <a:lstStyle/>
          <a:p>
            <a:pPr>
              <a:buNone/>
            </a:pPr>
            <a:r>
              <a:rPr lang="en-US" dirty="0">
                <a:ea typeface="ＭＳ Ｐゴシック" pitchFamily="1" charset="-128"/>
                <a:cs typeface="ＭＳ Ｐゴシック" pitchFamily="1" charset="-128"/>
              </a:rPr>
              <a:t>What lines "really" best fit each case? – different approaches</a:t>
            </a:r>
          </a:p>
        </p:txBody>
      </p:sp>
      <p:sp>
        <p:nvSpPr>
          <p:cNvPr id="27652" name="Footer Placeholder 3"/>
          <p:cNvSpPr>
            <a:spLocks noGrp="1"/>
          </p:cNvSpPr>
          <p:nvPr>
            <p:ph type="ftr" sz="quarter" idx="11"/>
          </p:nvPr>
        </p:nvSpPr>
        <p:spPr>
          <a:noFill/>
        </p:spPr>
        <p:txBody>
          <a:bodyPr/>
          <a:lstStyle/>
          <a:p>
            <a:r>
              <a:rPr lang="en-US">
                <a:latin typeface="Times New Roman" pitchFamily="1" charset="0"/>
              </a:rPr>
              <a:t>CS 270 - Regression</a:t>
            </a:r>
            <a:endParaRPr lang="en-US" dirty="0">
              <a:latin typeface="Times New Roman" pitchFamily="1" charset="0"/>
            </a:endParaRPr>
          </a:p>
        </p:txBody>
      </p:sp>
      <p:sp>
        <p:nvSpPr>
          <p:cNvPr id="27653" name="Slide Number Placeholder 4"/>
          <p:cNvSpPr>
            <a:spLocks noGrp="1"/>
          </p:cNvSpPr>
          <p:nvPr>
            <p:ph type="sldNum" sz="quarter" idx="12"/>
          </p:nvPr>
        </p:nvSpPr>
        <p:spPr>
          <a:noFill/>
        </p:spPr>
        <p:txBody>
          <a:bodyPr/>
          <a:lstStyle/>
          <a:p>
            <a:fld id="{EFD639EF-BE68-8D40-B918-69824FAFFE31}" type="slidenum">
              <a:rPr lang="en-US" smtClean="0">
                <a:latin typeface="Times New Roman" pitchFamily="1" charset="0"/>
              </a:rPr>
              <a:pPr/>
              <a:t>18</a:t>
            </a:fld>
            <a:endParaRPr lang="en-US">
              <a:latin typeface="Times New Roman" pitchFamily="1" charset="0"/>
            </a:endParaRPr>
          </a:p>
        </p:txBody>
      </p:sp>
      <p:pic>
        <p:nvPicPr>
          <p:cNvPr id="27654" name="Picture 6"/>
          <p:cNvPicPr>
            <a:picLocks noChangeAspect="1"/>
          </p:cNvPicPr>
          <p:nvPr/>
        </p:nvPicPr>
        <p:blipFill>
          <a:blip r:embed="rId3"/>
          <a:srcRect/>
          <a:stretch>
            <a:fillRect/>
          </a:stretch>
        </p:blipFill>
        <p:spPr bwMode="auto">
          <a:xfrm>
            <a:off x="2590800" y="762000"/>
            <a:ext cx="6808788" cy="4953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7772400" cy="838200"/>
          </a:xfrm>
        </p:spPr>
        <p:txBody>
          <a:bodyPr/>
          <a:lstStyle/>
          <a:p>
            <a:pPr>
              <a:defRPr/>
            </a:pPr>
            <a:r>
              <a:rPr lang="en-US" dirty="0" err="1"/>
              <a:t>Anscombe's</a:t>
            </a:r>
            <a:r>
              <a:rPr lang="en-US" dirty="0"/>
              <a:t> Quartet</a:t>
            </a:r>
          </a:p>
        </p:txBody>
      </p:sp>
      <p:sp>
        <p:nvSpPr>
          <p:cNvPr id="27651" name="Content Placeholder 2"/>
          <p:cNvSpPr>
            <a:spLocks noGrp="1"/>
          </p:cNvSpPr>
          <p:nvPr>
            <p:ph idx="1"/>
          </p:nvPr>
        </p:nvSpPr>
        <p:spPr>
          <a:xfrm>
            <a:off x="2057400" y="5791200"/>
            <a:ext cx="7924800" cy="381000"/>
          </a:xfrm>
        </p:spPr>
        <p:txBody>
          <a:bodyPr>
            <a:normAutofit fontScale="85000" lnSpcReduction="20000"/>
          </a:bodyPr>
          <a:lstStyle/>
          <a:p>
            <a:pPr>
              <a:buNone/>
            </a:pPr>
            <a:r>
              <a:rPr lang="en-US" dirty="0">
                <a:ea typeface="ＭＳ Ｐゴシック" pitchFamily="1" charset="-128"/>
                <a:cs typeface="ＭＳ Ｐゴシック" pitchFamily="1" charset="-128"/>
              </a:rPr>
              <a:t>What lines "really" best fit each case? – different approaches</a:t>
            </a:r>
          </a:p>
        </p:txBody>
      </p:sp>
      <p:sp>
        <p:nvSpPr>
          <p:cNvPr id="27652" name="Footer Placeholder 3"/>
          <p:cNvSpPr>
            <a:spLocks noGrp="1"/>
          </p:cNvSpPr>
          <p:nvPr>
            <p:ph type="ftr" sz="quarter" idx="11"/>
          </p:nvPr>
        </p:nvSpPr>
        <p:spPr>
          <a:noFill/>
        </p:spPr>
        <p:txBody>
          <a:bodyPr/>
          <a:lstStyle/>
          <a:p>
            <a:r>
              <a:rPr lang="en-US">
                <a:latin typeface="Times New Roman" pitchFamily="1" charset="0"/>
              </a:rPr>
              <a:t>CS 270 - Regression</a:t>
            </a:r>
            <a:endParaRPr lang="en-US" dirty="0">
              <a:latin typeface="Times New Roman" pitchFamily="1" charset="0"/>
            </a:endParaRPr>
          </a:p>
        </p:txBody>
      </p:sp>
      <p:sp>
        <p:nvSpPr>
          <p:cNvPr id="27653" name="Slide Number Placeholder 4"/>
          <p:cNvSpPr>
            <a:spLocks noGrp="1"/>
          </p:cNvSpPr>
          <p:nvPr>
            <p:ph type="sldNum" sz="quarter" idx="12"/>
          </p:nvPr>
        </p:nvSpPr>
        <p:spPr>
          <a:noFill/>
        </p:spPr>
        <p:txBody>
          <a:bodyPr/>
          <a:lstStyle/>
          <a:p>
            <a:fld id="{EFD639EF-BE68-8D40-B918-69824FAFFE31}" type="slidenum">
              <a:rPr lang="en-US" smtClean="0">
                <a:latin typeface="Times New Roman" pitchFamily="1" charset="0"/>
              </a:rPr>
              <a:pPr/>
              <a:t>19</a:t>
            </a:fld>
            <a:endParaRPr lang="en-US">
              <a:latin typeface="Times New Roman" pitchFamily="1" charset="0"/>
            </a:endParaRPr>
          </a:p>
        </p:txBody>
      </p:sp>
      <p:pic>
        <p:nvPicPr>
          <p:cNvPr id="27654" name="Picture 6"/>
          <p:cNvPicPr>
            <a:picLocks noChangeAspect="1"/>
          </p:cNvPicPr>
          <p:nvPr/>
        </p:nvPicPr>
        <p:blipFill>
          <a:blip r:embed="rId3"/>
          <a:srcRect/>
          <a:stretch>
            <a:fillRect/>
          </a:stretch>
        </p:blipFill>
        <p:spPr bwMode="auto">
          <a:xfrm>
            <a:off x="2590800" y="762000"/>
            <a:ext cx="6808788" cy="4953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latin typeface="Times New Roman" pitchFamily="1" charset="0"/>
              </a:rPr>
              <a:t>CS 270 - Regression</a:t>
            </a:r>
          </a:p>
        </p:txBody>
      </p:sp>
      <p:sp>
        <p:nvSpPr>
          <p:cNvPr id="15363" name="Slide Number Placeholder 5"/>
          <p:cNvSpPr>
            <a:spLocks noGrp="1"/>
          </p:cNvSpPr>
          <p:nvPr>
            <p:ph type="sldNum" sz="quarter" idx="12"/>
          </p:nvPr>
        </p:nvSpPr>
        <p:spPr>
          <a:noFill/>
        </p:spPr>
        <p:txBody>
          <a:bodyPr/>
          <a:lstStyle/>
          <a:p>
            <a:fld id="{5BEEFC1D-C477-0146-BFA9-FF8921428E71}" type="slidenum">
              <a:rPr lang="en-US" smtClean="0">
                <a:latin typeface="Times New Roman" pitchFamily="1" charset="0"/>
              </a:rPr>
              <a:pPr/>
              <a:t>2</a:t>
            </a:fld>
            <a:endParaRPr lang="en-US">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a:ea typeface="+mj-ea"/>
                <a:cs typeface="+mj-cs"/>
              </a:rPr>
              <a:t>Regression</a:t>
            </a:r>
          </a:p>
        </p:txBody>
      </p:sp>
      <p:sp>
        <p:nvSpPr>
          <p:cNvPr id="15365" name="Rectangle 3"/>
          <p:cNvSpPr>
            <a:spLocks noGrp="1" noChangeArrowheads="1"/>
          </p:cNvSpPr>
          <p:nvPr>
            <p:ph type="body" idx="1"/>
          </p:nvPr>
        </p:nvSpPr>
        <p:spPr>
          <a:xfrm>
            <a:off x="2209800" y="1066800"/>
            <a:ext cx="7772400" cy="2895600"/>
          </a:xfrm>
        </p:spPr>
        <p:txBody>
          <a:bodyPr>
            <a:normAutofit lnSpcReduction="10000"/>
          </a:bodyPr>
          <a:lstStyle/>
          <a:p>
            <a:pPr eaLnBrk="1" hangingPunct="1"/>
            <a:r>
              <a:rPr lang="en-US" dirty="0">
                <a:ea typeface="ＭＳ Ｐゴシック" pitchFamily="1" charset="-128"/>
                <a:cs typeface="ＭＳ Ｐゴシック" pitchFamily="1" charset="-128"/>
              </a:rPr>
              <a:t>For classification the </a:t>
            </a:r>
            <a:r>
              <a:rPr lang="en-US" dirty="0" err="1">
                <a:ea typeface="ＭＳ Ｐゴシック" pitchFamily="1" charset="-128"/>
                <a:cs typeface="ＭＳ Ｐゴシック" pitchFamily="1" charset="-128"/>
              </a:rPr>
              <a:t>output(s</a:t>
            </a:r>
            <a:r>
              <a:rPr lang="en-US" dirty="0">
                <a:ea typeface="ＭＳ Ｐゴシック" pitchFamily="1" charset="-128"/>
                <a:cs typeface="ＭＳ Ｐゴシック" pitchFamily="1" charset="-128"/>
              </a:rPr>
              <a:t>) is nominal</a:t>
            </a:r>
          </a:p>
          <a:p>
            <a:pPr eaLnBrk="1" hangingPunct="1"/>
            <a:r>
              <a:rPr lang="en-US" dirty="0">
                <a:ea typeface="ＭＳ Ｐゴシック" pitchFamily="1" charset="-128"/>
                <a:cs typeface="ＭＳ Ｐゴシック" pitchFamily="1" charset="-128"/>
              </a:rPr>
              <a:t>In regression the output is continuous</a:t>
            </a:r>
          </a:p>
          <a:p>
            <a:pPr lvl="1" eaLnBrk="1" hangingPunct="1"/>
            <a:r>
              <a:rPr lang="en-US" dirty="0"/>
              <a:t>Function Approximation</a:t>
            </a:r>
          </a:p>
          <a:p>
            <a:pPr eaLnBrk="1" hangingPunct="1"/>
            <a:r>
              <a:rPr lang="en-US" dirty="0">
                <a:ea typeface="ＭＳ Ｐゴシック" pitchFamily="1" charset="-128"/>
                <a:cs typeface="ＭＳ Ｐゴシック" pitchFamily="1" charset="-128"/>
              </a:rPr>
              <a:t>Many models could be used – Simplest is linear regression</a:t>
            </a:r>
          </a:p>
          <a:p>
            <a:pPr lvl="1" eaLnBrk="1" hangingPunct="1"/>
            <a:r>
              <a:rPr lang="en-US" dirty="0"/>
              <a:t>Fit data with the best hyper-plane which "goes through" the points</a:t>
            </a:r>
          </a:p>
          <a:p>
            <a:pPr lvl="1" eaLnBrk="1" hangingPunct="1"/>
            <a:endParaRPr lang="en-US" dirty="0"/>
          </a:p>
        </p:txBody>
      </p:sp>
      <p:sp>
        <p:nvSpPr>
          <p:cNvPr id="15366" name="Line 5"/>
          <p:cNvSpPr>
            <a:spLocks noChangeShapeType="1"/>
          </p:cNvSpPr>
          <p:nvPr/>
        </p:nvSpPr>
        <p:spPr bwMode="auto">
          <a:xfrm>
            <a:off x="4754563" y="4284663"/>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5367" name="Line 6"/>
          <p:cNvSpPr>
            <a:spLocks noChangeShapeType="1"/>
          </p:cNvSpPr>
          <p:nvPr/>
        </p:nvSpPr>
        <p:spPr bwMode="auto">
          <a:xfrm>
            <a:off x="4754563" y="5832475"/>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5368" name="AutoShape 15"/>
          <p:cNvSpPr>
            <a:spLocks noChangeArrowheads="1"/>
          </p:cNvSpPr>
          <p:nvPr/>
        </p:nvSpPr>
        <p:spPr bwMode="auto">
          <a:xfrm>
            <a:off x="5135564" y="5399089"/>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69" name="AutoShape 17"/>
          <p:cNvSpPr>
            <a:spLocks noChangeArrowheads="1"/>
          </p:cNvSpPr>
          <p:nvPr/>
        </p:nvSpPr>
        <p:spPr bwMode="auto">
          <a:xfrm>
            <a:off x="5973764" y="48529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0" name="AutoShape 18"/>
          <p:cNvSpPr>
            <a:spLocks noChangeArrowheads="1"/>
          </p:cNvSpPr>
          <p:nvPr/>
        </p:nvSpPr>
        <p:spPr bwMode="auto">
          <a:xfrm>
            <a:off x="5264150" y="498316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1" name="AutoShape 19"/>
          <p:cNvSpPr>
            <a:spLocks noChangeArrowheads="1"/>
          </p:cNvSpPr>
          <p:nvPr/>
        </p:nvSpPr>
        <p:spPr bwMode="auto">
          <a:xfrm>
            <a:off x="6430964" y="43957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2" name="AutoShape 20"/>
          <p:cNvSpPr>
            <a:spLocks noChangeArrowheads="1"/>
          </p:cNvSpPr>
          <p:nvPr/>
        </p:nvSpPr>
        <p:spPr bwMode="auto">
          <a:xfrm>
            <a:off x="5845175" y="537527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3" name="AutoShape 21"/>
          <p:cNvSpPr>
            <a:spLocks noChangeArrowheads="1"/>
          </p:cNvSpPr>
          <p:nvPr/>
        </p:nvSpPr>
        <p:spPr bwMode="auto">
          <a:xfrm>
            <a:off x="6278564" y="50053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4" name="AutoShape 22"/>
          <p:cNvSpPr>
            <a:spLocks noChangeArrowheads="1"/>
          </p:cNvSpPr>
          <p:nvPr/>
        </p:nvSpPr>
        <p:spPr bwMode="auto">
          <a:xfrm>
            <a:off x="6888164" y="47767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5" name="AutoShape 23"/>
          <p:cNvSpPr>
            <a:spLocks noChangeArrowheads="1"/>
          </p:cNvSpPr>
          <p:nvPr/>
        </p:nvSpPr>
        <p:spPr bwMode="auto">
          <a:xfrm>
            <a:off x="7192964" y="42672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6" name="TextBox 15"/>
          <p:cNvSpPr txBox="1">
            <a:spLocks noChangeArrowheads="1"/>
          </p:cNvSpPr>
          <p:nvPr/>
        </p:nvSpPr>
        <p:spPr bwMode="auto">
          <a:xfrm>
            <a:off x="3507359" y="4419601"/>
            <a:ext cx="1214884" cy="1200329"/>
          </a:xfrm>
          <a:prstGeom prst="rect">
            <a:avLst/>
          </a:prstGeom>
          <a:noFill/>
          <a:ln w="9525">
            <a:noFill/>
            <a:miter lim="800000"/>
            <a:headEnd/>
            <a:tailEnd/>
          </a:ln>
        </p:spPr>
        <p:txBody>
          <a:bodyPr wrap="none">
            <a:prstTxWarp prst="textNoShape">
              <a:avLst/>
            </a:prstTxWarp>
            <a:spAutoFit/>
          </a:bodyPr>
          <a:lstStyle/>
          <a:p>
            <a:pPr algn="ctr"/>
            <a:r>
              <a:rPr lang="en-US" i="1" dirty="0" err="1"/>
              <a:t>y</a:t>
            </a:r>
            <a:endParaRPr lang="en-US" i="1" dirty="0"/>
          </a:p>
          <a:p>
            <a:pPr algn="ctr"/>
            <a:r>
              <a:rPr lang="en-US" dirty="0"/>
              <a:t>dependent</a:t>
            </a:r>
          </a:p>
          <a:p>
            <a:pPr algn="ctr"/>
            <a:r>
              <a:rPr lang="en-US" dirty="0"/>
              <a:t>variable</a:t>
            </a:r>
          </a:p>
          <a:p>
            <a:pPr algn="ctr"/>
            <a:r>
              <a:rPr lang="en-US" dirty="0"/>
              <a:t>(output)</a:t>
            </a:r>
          </a:p>
        </p:txBody>
      </p:sp>
      <p:sp>
        <p:nvSpPr>
          <p:cNvPr id="15377" name="TextBox 16"/>
          <p:cNvSpPr txBox="1">
            <a:spLocks noChangeArrowheads="1"/>
          </p:cNvSpPr>
          <p:nvPr/>
        </p:nvSpPr>
        <p:spPr bwMode="auto">
          <a:xfrm>
            <a:off x="4405314" y="5800725"/>
            <a:ext cx="3748087" cy="368300"/>
          </a:xfrm>
          <a:prstGeom prst="rect">
            <a:avLst/>
          </a:prstGeom>
          <a:noFill/>
          <a:ln w="9525">
            <a:noFill/>
            <a:miter lim="800000"/>
            <a:headEnd/>
            <a:tailEnd/>
          </a:ln>
        </p:spPr>
        <p:txBody>
          <a:bodyPr>
            <a:prstTxWarp prst="textNoShape">
              <a:avLst/>
            </a:prstTxWarp>
            <a:spAutoFit/>
          </a:bodyPr>
          <a:lstStyle/>
          <a:p>
            <a:pPr algn="ctr"/>
            <a:r>
              <a:rPr lang="en-US" i="1"/>
              <a:t>x – </a:t>
            </a:r>
            <a:r>
              <a:rPr lang="en-US"/>
              <a:t>independent variable (input)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latin typeface="Times New Roman" pitchFamily="1" charset="0"/>
              </a:rPr>
              <a:t>CS 270 - Regression</a:t>
            </a:r>
          </a:p>
        </p:txBody>
      </p:sp>
      <p:sp>
        <p:nvSpPr>
          <p:cNvPr id="17411" name="Slide Number Placeholder 5"/>
          <p:cNvSpPr>
            <a:spLocks noGrp="1"/>
          </p:cNvSpPr>
          <p:nvPr>
            <p:ph type="sldNum" sz="quarter" idx="12"/>
          </p:nvPr>
        </p:nvSpPr>
        <p:spPr>
          <a:noFill/>
        </p:spPr>
        <p:txBody>
          <a:bodyPr/>
          <a:lstStyle/>
          <a:p>
            <a:fld id="{2F49D903-22E4-BB4C-8959-8C59F6665CA3}" type="slidenum">
              <a:rPr lang="en-US" smtClean="0">
                <a:latin typeface="Times New Roman" pitchFamily="1" charset="0"/>
              </a:rPr>
              <a:pPr/>
              <a:t>3</a:t>
            </a:fld>
            <a:endParaRPr lang="en-US">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a:ea typeface="+mj-ea"/>
                <a:cs typeface="+mj-cs"/>
              </a:rPr>
              <a:t>Regression</a:t>
            </a:r>
          </a:p>
        </p:txBody>
      </p:sp>
      <p:sp>
        <p:nvSpPr>
          <p:cNvPr id="17413" name="Rectangle 3"/>
          <p:cNvSpPr>
            <a:spLocks noGrp="1" noChangeArrowheads="1"/>
          </p:cNvSpPr>
          <p:nvPr>
            <p:ph type="body" idx="1"/>
          </p:nvPr>
        </p:nvSpPr>
        <p:spPr>
          <a:xfrm>
            <a:off x="2209800" y="1066800"/>
            <a:ext cx="7772400" cy="2971800"/>
          </a:xfrm>
        </p:spPr>
        <p:txBody>
          <a:bodyPr>
            <a:normAutofit lnSpcReduction="10000"/>
          </a:bodyPr>
          <a:lstStyle/>
          <a:p>
            <a:pPr eaLnBrk="1" hangingPunct="1"/>
            <a:r>
              <a:rPr lang="en-US" dirty="0">
                <a:ea typeface="ＭＳ Ｐゴシック" pitchFamily="1" charset="-128"/>
                <a:cs typeface="ＭＳ Ｐゴシック" pitchFamily="1" charset="-128"/>
              </a:rPr>
              <a:t>For classification the </a:t>
            </a:r>
            <a:r>
              <a:rPr lang="en-US" dirty="0" err="1">
                <a:ea typeface="ＭＳ Ｐゴシック" pitchFamily="1" charset="-128"/>
                <a:cs typeface="ＭＳ Ｐゴシック" pitchFamily="1" charset="-128"/>
              </a:rPr>
              <a:t>output(s</a:t>
            </a:r>
            <a:r>
              <a:rPr lang="en-US" dirty="0">
                <a:ea typeface="ＭＳ Ｐゴシック" pitchFamily="1" charset="-128"/>
                <a:cs typeface="ＭＳ Ｐゴシック" pitchFamily="1" charset="-128"/>
              </a:rPr>
              <a:t>) is nominal</a:t>
            </a:r>
          </a:p>
          <a:p>
            <a:pPr eaLnBrk="1" hangingPunct="1"/>
            <a:r>
              <a:rPr lang="en-US" dirty="0">
                <a:ea typeface="ＭＳ Ｐゴシック" pitchFamily="1" charset="-128"/>
                <a:cs typeface="ＭＳ Ｐゴシック" pitchFamily="1" charset="-128"/>
              </a:rPr>
              <a:t>In regression the output is continuous</a:t>
            </a:r>
          </a:p>
          <a:p>
            <a:pPr lvl="1" eaLnBrk="1" hangingPunct="1"/>
            <a:r>
              <a:rPr lang="en-US" dirty="0"/>
              <a:t>Function Approximation</a:t>
            </a:r>
          </a:p>
          <a:p>
            <a:pPr eaLnBrk="1" hangingPunct="1"/>
            <a:r>
              <a:rPr lang="en-US" dirty="0">
                <a:ea typeface="ＭＳ Ｐゴシック" pitchFamily="1" charset="-128"/>
                <a:cs typeface="ＭＳ Ｐゴシック" pitchFamily="1" charset="-128"/>
              </a:rPr>
              <a:t>Many models could be used – Simplest is linear regression</a:t>
            </a:r>
          </a:p>
          <a:p>
            <a:pPr lvl="1" eaLnBrk="1" hangingPunct="1"/>
            <a:r>
              <a:rPr lang="en-US" dirty="0"/>
              <a:t>Fit data with the best hyper-plane which "goes through" the points</a:t>
            </a:r>
          </a:p>
          <a:p>
            <a:pPr lvl="1" eaLnBrk="1" hangingPunct="1"/>
            <a:endParaRPr lang="en-US" dirty="0"/>
          </a:p>
        </p:txBody>
      </p:sp>
      <p:sp>
        <p:nvSpPr>
          <p:cNvPr id="17414" name="Line 5"/>
          <p:cNvSpPr>
            <a:spLocks noChangeShapeType="1"/>
          </p:cNvSpPr>
          <p:nvPr/>
        </p:nvSpPr>
        <p:spPr bwMode="auto">
          <a:xfrm>
            <a:off x="4754563" y="4284663"/>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415" name="Line 6"/>
          <p:cNvSpPr>
            <a:spLocks noChangeShapeType="1"/>
          </p:cNvSpPr>
          <p:nvPr/>
        </p:nvSpPr>
        <p:spPr bwMode="auto">
          <a:xfrm>
            <a:off x="4754563" y="5832475"/>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416" name="AutoShape 15"/>
          <p:cNvSpPr>
            <a:spLocks noChangeArrowheads="1"/>
          </p:cNvSpPr>
          <p:nvPr/>
        </p:nvSpPr>
        <p:spPr bwMode="auto">
          <a:xfrm>
            <a:off x="5135564" y="5399089"/>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7" name="AutoShape 17"/>
          <p:cNvSpPr>
            <a:spLocks noChangeArrowheads="1"/>
          </p:cNvSpPr>
          <p:nvPr/>
        </p:nvSpPr>
        <p:spPr bwMode="auto">
          <a:xfrm>
            <a:off x="5973764" y="48529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8" name="AutoShape 18"/>
          <p:cNvSpPr>
            <a:spLocks noChangeArrowheads="1"/>
          </p:cNvSpPr>
          <p:nvPr/>
        </p:nvSpPr>
        <p:spPr bwMode="auto">
          <a:xfrm>
            <a:off x="5264150" y="498316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9" name="AutoShape 19"/>
          <p:cNvSpPr>
            <a:spLocks noChangeArrowheads="1"/>
          </p:cNvSpPr>
          <p:nvPr/>
        </p:nvSpPr>
        <p:spPr bwMode="auto">
          <a:xfrm>
            <a:off x="6430964" y="43957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0" name="AutoShape 20"/>
          <p:cNvSpPr>
            <a:spLocks noChangeArrowheads="1"/>
          </p:cNvSpPr>
          <p:nvPr/>
        </p:nvSpPr>
        <p:spPr bwMode="auto">
          <a:xfrm>
            <a:off x="5845175" y="537527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1" name="AutoShape 21"/>
          <p:cNvSpPr>
            <a:spLocks noChangeArrowheads="1"/>
          </p:cNvSpPr>
          <p:nvPr/>
        </p:nvSpPr>
        <p:spPr bwMode="auto">
          <a:xfrm>
            <a:off x="6278564" y="50053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2" name="AutoShape 22"/>
          <p:cNvSpPr>
            <a:spLocks noChangeArrowheads="1"/>
          </p:cNvSpPr>
          <p:nvPr/>
        </p:nvSpPr>
        <p:spPr bwMode="auto">
          <a:xfrm>
            <a:off x="6888164" y="4776789"/>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3" name="AutoShape 23"/>
          <p:cNvSpPr>
            <a:spLocks noChangeArrowheads="1"/>
          </p:cNvSpPr>
          <p:nvPr/>
        </p:nvSpPr>
        <p:spPr bwMode="auto">
          <a:xfrm>
            <a:off x="7192964" y="42672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17424" name="Straight Connector 20"/>
          <p:cNvCxnSpPr>
            <a:cxnSpLocks noChangeShapeType="1"/>
          </p:cNvCxnSpPr>
          <p:nvPr/>
        </p:nvCxnSpPr>
        <p:spPr bwMode="auto">
          <a:xfrm flipV="1">
            <a:off x="4906963" y="4191000"/>
            <a:ext cx="2743200" cy="1524000"/>
          </a:xfrm>
          <a:prstGeom prst="line">
            <a:avLst/>
          </a:prstGeom>
          <a:noFill/>
          <a:ln w="19050">
            <a:solidFill>
              <a:schemeClr val="tx1"/>
            </a:solidFill>
            <a:round/>
            <a:headEnd/>
            <a:tailEnd/>
          </a:ln>
        </p:spPr>
      </p:cxnSp>
      <p:sp>
        <p:nvSpPr>
          <p:cNvPr id="17425" name="TextBox 15"/>
          <p:cNvSpPr txBox="1">
            <a:spLocks noChangeArrowheads="1"/>
          </p:cNvSpPr>
          <p:nvPr/>
        </p:nvSpPr>
        <p:spPr bwMode="auto">
          <a:xfrm>
            <a:off x="3507359" y="4419601"/>
            <a:ext cx="1214884" cy="1200329"/>
          </a:xfrm>
          <a:prstGeom prst="rect">
            <a:avLst/>
          </a:prstGeom>
          <a:noFill/>
          <a:ln w="9525">
            <a:noFill/>
            <a:miter lim="800000"/>
            <a:headEnd/>
            <a:tailEnd/>
          </a:ln>
        </p:spPr>
        <p:txBody>
          <a:bodyPr wrap="none">
            <a:prstTxWarp prst="textNoShape">
              <a:avLst/>
            </a:prstTxWarp>
            <a:spAutoFit/>
          </a:bodyPr>
          <a:lstStyle/>
          <a:p>
            <a:pPr algn="ctr"/>
            <a:r>
              <a:rPr lang="en-US" i="1" dirty="0"/>
              <a:t>y</a:t>
            </a:r>
          </a:p>
          <a:p>
            <a:pPr algn="ctr"/>
            <a:r>
              <a:rPr lang="en-US" dirty="0"/>
              <a:t>dependent</a:t>
            </a:r>
          </a:p>
          <a:p>
            <a:pPr algn="ctr"/>
            <a:r>
              <a:rPr lang="en-US" dirty="0"/>
              <a:t>variable</a:t>
            </a:r>
          </a:p>
          <a:p>
            <a:pPr algn="ctr"/>
            <a:r>
              <a:rPr lang="en-US" dirty="0"/>
              <a:t>(output)</a:t>
            </a:r>
          </a:p>
        </p:txBody>
      </p:sp>
      <p:sp>
        <p:nvSpPr>
          <p:cNvPr id="17426" name="TextBox 16"/>
          <p:cNvSpPr txBox="1">
            <a:spLocks noChangeArrowheads="1"/>
          </p:cNvSpPr>
          <p:nvPr/>
        </p:nvSpPr>
        <p:spPr bwMode="auto">
          <a:xfrm>
            <a:off x="4405314" y="5800725"/>
            <a:ext cx="3748087" cy="368300"/>
          </a:xfrm>
          <a:prstGeom prst="rect">
            <a:avLst/>
          </a:prstGeom>
          <a:noFill/>
          <a:ln w="9525">
            <a:noFill/>
            <a:miter lim="800000"/>
            <a:headEnd/>
            <a:tailEnd/>
          </a:ln>
        </p:spPr>
        <p:txBody>
          <a:bodyPr>
            <a:prstTxWarp prst="textNoShape">
              <a:avLst/>
            </a:prstTxWarp>
            <a:spAutoFit/>
          </a:bodyPr>
          <a:lstStyle/>
          <a:p>
            <a:pPr algn="ctr"/>
            <a:r>
              <a:rPr lang="en-US" i="1"/>
              <a:t>x – </a:t>
            </a:r>
            <a:r>
              <a:rPr lang="en-US"/>
              <a:t>independent variable (input)</a:t>
            </a:r>
          </a:p>
        </p:txBody>
      </p:sp>
      <p:sp>
        <p:nvSpPr>
          <p:cNvPr id="20" name="Oval 19">
            <a:extLst>
              <a:ext uri="{FF2B5EF4-FFF2-40B4-BE49-F238E27FC236}">
                <a16:creationId xmlns:a16="http://schemas.microsoft.com/office/drawing/2014/main" id="{78DB3E18-BD0D-2343-85E1-D93E06CC7F10}"/>
              </a:ext>
            </a:extLst>
          </p:cNvPr>
          <p:cNvSpPr/>
          <p:nvPr/>
        </p:nvSpPr>
        <p:spPr bwMode="auto">
          <a:xfrm>
            <a:off x="6535847" y="5808662"/>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imes New Roman" charset="0"/>
            </a:endParaRPr>
          </a:p>
        </p:txBody>
      </p:sp>
      <p:cxnSp>
        <p:nvCxnSpPr>
          <p:cNvPr id="21" name="Straight Connector 20">
            <a:extLst>
              <a:ext uri="{FF2B5EF4-FFF2-40B4-BE49-F238E27FC236}">
                <a16:creationId xmlns:a16="http://schemas.microsoft.com/office/drawing/2014/main" id="{121055AD-8B77-F84C-8846-3A31E8E715C2}"/>
              </a:ext>
            </a:extLst>
          </p:cNvPr>
          <p:cNvCxnSpPr>
            <a:cxnSpLocks/>
          </p:cNvCxnSpPr>
          <p:nvPr/>
        </p:nvCxnSpPr>
        <p:spPr bwMode="auto">
          <a:xfrm flipV="1">
            <a:off x="6573947" y="4776788"/>
            <a:ext cx="0" cy="1015206"/>
          </a:xfrm>
          <a:prstGeom prst="line">
            <a:avLst/>
          </a:prstGeom>
          <a:solidFill>
            <a:schemeClr val="accent1"/>
          </a:solidFill>
          <a:ln w="9525" cap="flat" cmpd="sng" algn="ctr">
            <a:solidFill>
              <a:srgbClr val="66FF66"/>
            </a:solidFill>
            <a:prstDash val="solid"/>
            <a:round/>
            <a:headEnd type="none" w="med" len="med"/>
            <a:tailEnd type="none" w="med" len="med"/>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latin typeface="Times New Roman" pitchFamily="1" charset="0"/>
              </a:rPr>
              <a:t>CS 270 - Regression</a:t>
            </a:r>
          </a:p>
        </p:txBody>
      </p:sp>
      <p:sp>
        <p:nvSpPr>
          <p:cNvPr id="19459" name="Slide Number Placeholder 5"/>
          <p:cNvSpPr>
            <a:spLocks noGrp="1"/>
          </p:cNvSpPr>
          <p:nvPr>
            <p:ph type="sldNum" sz="quarter" idx="12"/>
          </p:nvPr>
        </p:nvSpPr>
        <p:spPr>
          <a:noFill/>
        </p:spPr>
        <p:txBody>
          <a:bodyPr/>
          <a:lstStyle/>
          <a:p>
            <a:fld id="{23478EA2-9FF3-5A48-A43E-0C13886AB665}" type="slidenum">
              <a:rPr lang="en-US" smtClean="0">
                <a:latin typeface="Times New Roman" pitchFamily="1" charset="0"/>
              </a:rPr>
              <a:pPr/>
              <a:t>4</a:t>
            </a:fld>
            <a:endParaRPr lang="en-US">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a:ea typeface="+mj-ea"/>
                <a:cs typeface="+mj-cs"/>
              </a:rPr>
              <a:t>Regression</a:t>
            </a:r>
          </a:p>
        </p:txBody>
      </p:sp>
      <p:sp>
        <p:nvSpPr>
          <p:cNvPr id="19461" name="Rectangle 3"/>
          <p:cNvSpPr>
            <a:spLocks noGrp="1" noChangeArrowheads="1"/>
          </p:cNvSpPr>
          <p:nvPr>
            <p:ph type="body" idx="1"/>
          </p:nvPr>
        </p:nvSpPr>
        <p:spPr>
          <a:xfrm>
            <a:off x="2209800" y="1066800"/>
            <a:ext cx="7772400" cy="2895600"/>
          </a:xfrm>
        </p:spPr>
        <p:txBody>
          <a:bodyPr>
            <a:normAutofit fontScale="92500" lnSpcReduction="20000"/>
          </a:bodyPr>
          <a:lstStyle/>
          <a:p>
            <a:pPr eaLnBrk="1" hangingPunct="1"/>
            <a:r>
              <a:rPr lang="en-US" dirty="0">
                <a:ea typeface="ＭＳ Ｐゴシック" pitchFamily="1" charset="-128"/>
                <a:cs typeface="ＭＳ Ｐゴシック" pitchFamily="1" charset="-128"/>
              </a:rPr>
              <a:t>For classification the </a:t>
            </a:r>
            <a:r>
              <a:rPr lang="en-US" dirty="0" err="1">
                <a:ea typeface="ＭＳ Ｐゴシック" pitchFamily="1" charset="-128"/>
                <a:cs typeface="ＭＳ Ｐゴシック" pitchFamily="1" charset="-128"/>
              </a:rPr>
              <a:t>output(s</a:t>
            </a:r>
            <a:r>
              <a:rPr lang="en-US" dirty="0">
                <a:ea typeface="ＭＳ Ｐゴシック" pitchFamily="1" charset="-128"/>
                <a:cs typeface="ＭＳ Ｐゴシック" pitchFamily="1" charset="-128"/>
              </a:rPr>
              <a:t>) is nominal</a:t>
            </a:r>
          </a:p>
          <a:p>
            <a:pPr eaLnBrk="1" hangingPunct="1"/>
            <a:r>
              <a:rPr lang="en-US" dirty="0">
                <a:ea typeface="ＭＳ Ｐゴシック" pitchFamily="1" charset="-128"/>
                <a:cs typeface="ＭＳ Ｐゴシック" pitchFamily="1" charset="-128"/>
              </a:rPr>
              <a:t>In regression the output is continuous</a:t>
            </a:r>
          </a:p>
          <a:p>
            <a:pPr lvl="1" eaLnBrk="1" hangingPunct="1"/>
            <a:r>
              <a:rPr lang="en-US" dirty="0"/>
              <a:t>Function Approximation</a:t>
            </a:r>
          </a:p>
          <a:p>
            <a:pPr eaLnBrk="1" hangingPunct="1"/>
            <a:r>
              <a:rPr lang="en-US" dirty="0">
                <a:ea typeface="ＭＳ Ｐゴシック" pitchFamily="1" charset="-128"/>
                <a:cs typeface="ＭＳ Ｐゴシック" pitchFamily="1" charset="-128"/>
              </a:rPr>
              <a:t>Many models could be used – Simplest is linear regression</a:t>
            </a:r>
          </a:p>
          <a:p>
            <a:pPr lvl="1" eaLnBrk="1" hangingPunct="1"/>
            <a:r>
              <a:rPr lang="en-US" dirty="0"/>
              <a:t>Fit data with the best hyper-plane which "goes through" the points</a:t>
            </a:r>
          </a:p>
          <a:p>
            <a:pPr lvl="1" eaLnBrk="1" hangingPunct="1"/>
            <a:r>
              <a:rPr lang="en-US" dirty="0"/>
              <a:t>For each point the difference between the predicted point and the actual observation is the </a:t>
            </a:r>
            <a:r>
              <a:rPr lang="en-US" i="1" dirty="0"/>
              <a:t>residue</a:t>
            </a:r>
          </a:p>
          <a:p>
            <a:pPr lvl="1" eaLnBrk="1" hangingPunct="1"/>
            <a:endParaRPr lang="en-US" dirty="0"/>
          </a:p>
          <a:p>
            <a:pPr lvl="1" eaLnBrk="1" hangingPunct="1"/>
            <a:endParaRPr lang="en-US" dirty="0"/>
          </a:p>
        </p:txBody>
      </p:sp>
      <p:sp>
        <p:nvSpPr>
          <p:cNvPr id="19462" name="Line 5"/>
          <p:cNvSpPr>
            <a:spLocks noChangeShapeType="1"/>
          </p:cNvSpPr>
          <p:nvPr/>
        </p:nvSpPr>
        <p:spPr bwMode="auto">
          <a:xfrm>
            <a:off x="4343400" y="45481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9463" name="Line 6"/>
          <p:cNvSpPr>
            <a:spLocks noChangeShapeType="1"/>
          </p:cNvSpPr>
          <p:nvPr/>
        </p:nvSpPr>
        <p:spPr bwMode="auto">
          <a:xfrm>
            <a:off x="4343400" y="60960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9464" name="AutoShape 15"/>
          <p:cNvSpPr>
            <a:spLocks noChangeArrowheads="1"/>
          </p:cNvSpPr>
          <p:nvPr/>
        </p:nvSpPr>
        <p:spPr bwMode="auto">
          <a:xfrm>
            <a:off x="4724400" y="56626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5" name="AutoShape 17"/>
          <p:cNvSpPr>
            <a:spLocks noChangeArrowheads="1"/>
          </p:cNvSpPr>
          <p:nvPr/>
        </p:nvSpPr>
        <p:spPr bwMode="auto">
          <a:xfrm>
            <a:off x="5562600" y="5116514"/>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6" name="AutoShape 18"/>
          <p:cNvSpPr>
            <a:spLocks noChangeArrowheads="1"/>
          </p:cNvSpPr>
          <p:nvPr/>
        </p:nvSpPr>
        <p:spPr bwMode="auto">
          <a:xfrm>
            <a:off x="4852989" y="5246689"/>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7" name="AutoShape 19"/>
          <p:cNvSpPr>
            <a:spLocks noChangeArrowheads="1"/>
          </p:cNvSpPr>
          <p:nvPr/>
        </p:nvSpPr>
        <p:spPr bwMode="auto">
          <a:xfrm>
            <a:off x="6019800" y="4659314"/>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8" name="AutoShape 20"/>
          <p:cNvSpPr>
            <a:spLocks noChangeArrowheads="1"/>
          </p:cNvSpPr>
          <p:nvPr/>
        </p:nvSpPr>
        <p:spPr bwMode="auto">
          <a:xfrm>
            <a:off x="5434014" y="56388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9" name="AutoShape 21"/>
          <p:cNvSpPr>
            <a:spLocks noChangeArrowheads="1"/>
          </p:cNvSpPr>
          <p:nvPr/>
        </p:nvSpPr>
        <p:spPr bwMode="auto">
          <a:xfrm>
            <a:off x="5867400" y="5268914"/>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0" name="AutoShape 22"/>
          <p:cNvSpPr>
            <a:spLocks noChangeArrowheads="1"/>
          </p:cNvSpPr>
          <p:nvPr/>
        </p:nvSpPr>
        <p:spPr bwMode="auto">
          <a:xfrm>
            <a:off x="6477000" y="5040314"/>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1" name="AutoShape 23"/>
          <p:cNvSpPr>
            <a:spLocks noChangeArrowheads="1"/>
          </p:cNvSpPr>
          <p:nvPr/>
        </p:nvSpPr>
        <p:spPr bwMode="auto">
          <a:xfrm>
            <a:off x="6781800" y="453072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19472" name="Straight Connector 16"/>
          <p:cNvCxnSpPr>
            <a:cxnSpLocks noChangeShapeType="1"/>
          </p:cNvCxnSpPr>
          <p:nvPr/>
        </p:nvCxnSpPr>
        <p:spPr bwMode="auto">
          <a:xfrm flipV="1">
            <a:off x="4572000" y="4419600"/>
            <a:ext cx="2743200" cy="1524000"/>
          </a:xfrm>
          <a:prstGeom prst="line">
            <a:avLst/>
          </a:prstGeom>
          <a:noFill/>
          <a:ln w="19050">
            <a:solidFill>
              <a:schemeClr val="tx1"/>
            </a:solidFill>
            <a:round/>
            <a:headEnd/>
            <a:tailEnd/>
          </a:ln>
        </p:spPr>
      </p:cxnSp>
      <p:cxnSp>
        <p:nvCxnSpPr>
          <p:cNvPr id="19473" name="Straight Connector 18"/>
          <p:cNvCxnSpPr>
            <a:cxnSpLocks noChangeShapeType="1"/>
            <a:stCxn id="19466" idx="4"/>
          </p:cNvCxnSpPr>
          <p:nvPr/>
        </p:nvCxnSpPr>
        <p:spPr bwMode="auto">
          <a:xfrm rot="16200000" flipH="1">
            <a:off x="4722019" y="5571332"/>
            <a:ext cx="392113" cy="0"/>
          </a:xfrm>
          <a:prstGeom prst="line">
            <a:avLst/>
          </a:prstGeom>
          <a:noFill/>
          <a:ln w="12700">
            <a:solidFill>
              <a:srgbClr val="FFFF00"/>
            </a:solidFill>
            <a:round/>
            <a:headEnd/>
            <a:tailEnd/>
          </a:ln>
        </p:spPr>
      </p:cxnSp>
      <p:cxnSp>
        <p:nvCxnSpPr>
          <p:cNvPr id="19474" name="Straight Connector 18"/>
          <p:cNvCxnSpPr>
            <a:cxnSpLocks noChangeShapeType="1"/>
            <a:stCxn id="19467" idx="4"/>
          </p:cNvCxnSpPr>
          <p:nvPr/>
        </p:nvCxnSpPr>
        <p:spPr bwMode="auto">
          <a:xfrm rot="16200000" flipH="1">
            <a:off x="5921376" y="4953001"/>
            <a:ext cx="327025" cy="0"/>
          </a:xfrm>
          <a:prstGeom prst="line">
            <a:avLst/>
          </a:prstGeom>
          <a:noFill/>
          <a:ln w="12700">
            <a:solidFill>
              <a:srgbClr val="FFFF00"/>
            </a:solidFill>
            <a:round/>
            <a:headEnd/>
            <a:tailEnd/>
          </a:ln>
        </p:spPr>
      </p:cxnSp>
      <p:cxnSp>
        <p:nvCxnSpPr>
          <p:cNvPr id="19475" name="Straight Connector 18"/>
          <p:cNvCxnSpPr>
            <a:cxnSpLocks noChangeShapeType="1"/>
            <a:endCxn id="19468" idx="0"/>
          </p:cNvCxnSpPr>
          <p:nvPr/>
        </p:nvCxnSpPr>
        <p:spPr bwMode="auto">
          <a:xfrm rot="5400000">
            <a:off x="5399882" y="5541170"/>
            <a:ext cx="196850" cy="1587"/>
          </a:xfrm>
          <a:prstGeom prst="line">
            <a:avLst/>
          </a:prstGeom>
          <a:noFill/>
          <a:ln w="12700">
            <a:solidFill>
              <a:srgbClr val="FFFF00"/>
            </a:solidFill>
            <a:round/>
            <a:headEnd/>
            <a:tailEnd/>
          </a:ln>
        </p:spPr>
      </p:cxnSp>
      <p:sp>
        <p:nvSpPr>
          <p:cNvPr id="19476" name="TextBox 27"/>
          <p:cNvSpPr txBox="1">
            <a:spLocks noChangeArrowheads="1"/>
          </p:cNvSpPr>
          <p:nvPr/>
        </p:nvSpPr>
        <p:spPr bwMode="auto">
          <a:xfrm>
            <a:off x="3889375" y="5230813"/>
            <a:ext cx="287258" cy="369332"/>
          </a:xfrm>
          <a:prstGeom prst="rect">
            <a:avLst/>
          </a:prstGeom>
          <a:noFill/>
          <a:ln w="9525">
            <a:noFill/>
            <a:miter lim="800000"/>
            <a:headEnd/>
            <a:tailEnd/>
          </a:ln>
        </p:spPr>
        <p:txBody>
          <a:bodyPr wrap="none">
            <a:prstTxWarp prst="textNoShape">
              <a:avLst/>
            </a:prstTxWarp>
            <a:spAutoFit/>
          </a:bodyPr>
          <a:lstStyle/>
          <a:p>
            <a:r>
              <a:rPr lang="en-US" i="1"/>
              <a:t>y</a:t>
            </a:r>
          </a:p>
        </p:txBody>
      </p:sp>
      <p:sp>
        <p:nvSpPr>
          <p:cNvPr id="19477" name="TextBox 28"/>
          <p:cNvSpPr txBox="1">
            <a:spLocks noChangeArrowheads="1"/>
          </p:cNvSpPr>
          <p:nvPr/>
        </p:nvSpPr>
        <p:spPr bwMode="auto">
          <a:xfrm>
            <a:off x="4981575" y="6096000"/>
            <a:ext cx="284052" cy="369332"/>
          </a:xfrm>
          <a:prstGeom prst="rect">
            <a:avLst/>
          </a:prstGeom>
          <a:noFill/>
          <a:ln w="9525">
            <a:noFill/>
            <a:miter lim="800000"/>
            <a:headEnd/>
            <a:tailEnd/>
          </a:ln>
        </p:spPr>
        <p:txBody>
          <a:bodyPr wrap="none">
            <a:prstTxWarp prst="textNoShape">
              <a:avLst/>
            </a:prstTxWarp>
            <a:spAutoFit/>
          </a:bodyPr>
          <a:lstStyle/>
          <a:p>
            <a:r>
              <a:rPr lang="en-US" i="1"/>
              <a:t>x</a:t>
            </a:r>
          </a:p>
        </p:txBody>
      </p:sp>
      <p:sp>
        <p:nvSpPr>
          <p:cNvPr id="22" name="Oval 21">
            <a:extLst>
              <a:ext uri="{FF2B5EF4-FFF2-40B4-BE49-F238E27FC236}">
                <a16:creationId xmlns:a16="http://schemas.microsoft.com/office/drawing/2014/main" id="{2AA15048-911F-954A-9B0F-E0548918696C}"/>
              </a:ext>
            </a:extLst>
          </p:cNvPr>
          <p:cNvSpPr/>
          <p:nvPr/>
        </p:nvSpPr>
        <p:spPr bwMode="auto">
          <a:xfrm>
            <a:off x="6245608" y="60198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imes New Roman" charset="0"/>
            </a:endParaRPr>
          </a:p>
        </p:txBody>
      </p:sp>
      <p:cxnSp>
        <p:nvCxnSpPr>
          <p:cNvPr id="23" name="Straight Connector 22">
            <a:extLst>
              <a:ext uri="{FF2B5EF4-FFF2-40B4-BE49-F238E27FC236}">
                <a16:creationId xmlns:a16="http://schemas.microsoft.com/office/drawing/2014/main" id="{B18A1839-B524-F24F-914F-B8D76F156DF7}"/>
              </a:ext>
            </a:extLst>
          </p:cNvPr>
          <p:cNvCxnSpPr>
            <a:cxnSpLocks/>
            <a:stCxn id="22" idx="0"/>
          </p:cNvCxnSpPr>
          <p:nvPr/>
        </p:nvCxnSpPr>
        <p:spPr bwMode="auto">
          <a:xfrm flipV="1">
            <a:off x="6283708" y="5004594"/>
            <a:ext cx="0" cy="1015206"/>
          </a:xfrm>
          <a:prstGeom prst="line">
            <a:avLst/>
          </a:prstGeom>
          <a:solidFill>
            <a:schemeClr val="accent1"/>
          </a:solidFill>
          <a:ln w="9525" cap="flat" cmpd="sng" algn="ctr">
            <a:solidFill>
              <a:srgbClr val="66FF66"/>
            </a:solidFill>
            <a:prstDash val="solid"/>
            <a:round/>
            <a:headEnd type="none" w="med" len="med"/>
            <a:tailEnd type="none" w="med" len="med"/>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Simple Linear Regression</a:t>
            </a:r>
          </a:p>
        </p:txBody>
      </p:sp>
      <p:sp>
        <p:nvSpPr>
          <p:cNvPr id="21507" name="Content Placeholder 2"/>
          <p:cNvSpPr>
            <a:spLocks noGrp="1"/>
          </p:cNvSpPr>
          <p:nvPr>
            <p:ph idx="1"/>
          </p:nvPr>
        </p:nvSpPr>
        <p:spPr/>
        <p:txBody>
          <a:bodyPr>
            <a:normAutofit fontScale="92500" lnSpcReduction="20000"/>
          </a:bodyPr>
          <a:lstStyle/>
          <a:p>
            <a:r>
              <a:rPr lang="en-US" dirty="0">
                <a:ea typeface="ＭＳ Ｐゴシック" pitchFamily="1" charset="-128"/>
                <a:cs typeface="ＭＳ Ｐゴシック" pitchFamily="1" charset="-128"/>
              </a:rPr>
              <a:t>For now, assume just one (input) independent variable </a:t>
            </a:r>
            <a:r>
              <a:rPr lang="en-US" i="1" dirty="0">
                <a:ea typeface="ＭＳ Ｐゴシック" pitchFamily="1" charset="-128"/>
                <a:cs typeface="ＭＳ Ｐゴシック" pitchFamily="1" charset="-128"/>
              </a:rPr>
              <a:t>x</a:t>
            </a:r>
            <a:r>
              <a:rPr lang="en-US" dirty="0">
                <a:ea typeface="ＭＳ Ｐゴシック" pitchFamily="1" charset="-128"/>
                <a:cs typeface="ＭＳ Ｐゴシック" pitchFamily="1" charset="-128"/>
              </a:rPr>
              <a:t>, and one (output) dependent variable </a:t>
            </a:r>
            <a:r>
              <a:rPr lang="en-US" i="1" dirty="0">
                <a:ea typeface="ＭＳ Ｐゴシック" pitchFamily="1" charset="-128"/>
                <a:cs typeface="ＭＳ Ｐゴシック" pitchFamily="1" charset="-128"/>
              </a:rPr>
              <a:t>y</a:t>
            </a:r>
          </a:p>
          <a:p>
            <a:pPr lvl="1"/>
            <a:r>
              <a:rPr lang="en-US" dirty="0"/>
              <a:t>Multiple linear regression assumes an input vector </a:t>
            </a:r>
            <a:r>
              <a:rPr lang="en-US" b="1" dirty="0"/>
              <a:t>x</a:t>
            </a:r>
          </a:p>
          <a:p>
            <a:pPr lvl="1"/>
            <a:r>
              <a:rPr lang="en-US" dirty="0"/>
              <a:t>Multivariate linear regression assumes an output vector </a:t>
            </a:r>
            <a:r>
              <a:rPr lang="en-US" b="1" dirty="0"/>
              <a:t>y</a:t>
            </a:r>
          </a:p>
          <a:p>
            <a:r>
              <a:rPr lang="en-US" dirty="0">
                <a:ea typeface="ＭＳ Ｐゴシック" pitchFamily="1" charset="-128"/>
                <a:cs typeface="ＭＳ Ｐゴシック" pitchFamily="1" charset="-128"/>
              </a:rPr>
              <a:t>We "fit" the points with a line (i.e. hyperplane)</a:t>
            </a:r>
          </a:p>
          <a:p>
            <a:r>
              <a:rPr lang="en-US" dirty="0">
                <a:ea typeface="ＭＳ Ｐゴシック" pitchFamily="1" charset="-128"/>
                <a:cs typeface="ＭＳ Ｐゴシック" pitchFamily="1" charset="-128"/>
              </a:rPr>
              <a:t>Which line should we use?</a:t>
            </a:r>
          </a:p>
          <a:p>
            <a:pPr lvl="1"/>
            <a:r>
              <a:rPr lang="en-US" dirty="0"/>
              <a:t>Choose an objective function</a:t>
            </a:r>
          </a:p>
          <a:p>
            <a:pPr lvl="1"/>
            <a:r>
              <a:rPr lang="en-US" dirty="0"/>
              <a:t>For simple linear regression we use sum squared error (SSE)</a:t>
            </a:r>
          </a:p>
          <a:p>
            <a:pPr lvl="2"/>
            <a:r>
              <a:rPr lang="en-US" dirty="0">
                <a:latin typeface="Symbol" pitchFamily="1" charset="2"/>
                <a:ea typeface="ＭＳ Ｐゴシック" pitchFamily="1" charset="-128"/>
              </a:rPr>
              <a:t>S</a:t>
            </a:r>
            <a:r>
              <a:rPr lang="en-US" dirty="0">
                <a:ea typeface="ＭＳ Ｐゴシック" pitchFamily="1" charset="-128"/>
              </a:rPr>
              <a:t> (</a:t>
            </a:r>
            <a:r>
              <a:rPr lang="en-US" i="1" dirty="0" err="1">
                <a:ea typeface="ＭＳ Ｐゴシック" pitchFamily="1" charset="-128"/>
              </a:rPr>
              <a:t>predicted</a:t>
            </a:r>
            <a:r>
              <a:rPr lang="en-US" i="1" baseline="-25000" dirty="0" err="1">
                <a:ea typeface="ＭＳ Ｐゴシック" pitchFamily="1" charset="-128"/>
              </a:rPr>
              <a:t>i</a:t>
            </a:r>
            <a:r>
              <a:rPr lang="en-US" i="1" dirty="0">
                <a:ea typeface="ＭＳ Ｐゴシック" pitchFamily="1" charset="-128"/>
              </a:rPr>
              <a:t> – actual</a:t>
            </a:r>
            <a:r>
              <a:rPr lang="en-US" i="1" baseline="-25000" dirty="0">
                <a:ea typeface="ＭＳ Ｐゴシック" pitchFamily="1" charset="-128"/>
              </a:rPr>
              <a:t>i</a:t>
            </a:r>
            <a:r>
              <a:rPr lang="en-US" dirty="0">
                <a:ea typeface="ＭＳ Ｐゴシック" pitchFamily="1" charset="-128"/>
              </a:rPr>
              <a:t>)</a:t>
            </a:r>
            <a:r>
              <a:rPr lang="en-US" baseline="30000" dirty="0">
                <a:ea typeface="ＭＳ Ｐゴシック" pitchFamily="1" charset="-128"/>
              </a:rPr>
              <a:t>2  </a:t>
            </a:r>
            <a:r>
              <a:rPr lang="en-US" dirty="0">
                <a:ea typeface="ＭＳ Ｐゴシック" pitchFamily="1" charset="-128"/>
              </a:rPr>
              <a:t>=</a:t>
            </a:r>
            <a:r>
              <a:rPr lang="en-US" baseline="30000" dirty="0">
                <a:ea typeface="ＭＳ Ｐゴシック" pitchFamily="1" charset="-128"/>
              </a:rPr>
              <a:t> </a:t>
            </a:r>
            <a:r>
              <a:rPr lang="en-US" dirty="0">
                <a:latin typeface="Symbol" pitchFamily="1" charset="2"/>
                <a:ea typeface="ＭＳ Ｐゴシック" pitchFamily="1" charset="-128"/>
              </a:rPr>
              <a:t>S</a:t>
            </a:r>
            <a:r>
              <a:rPr lang="en-US" dirty="0">
                <a:ea typeface="ＭＳ Ｐゴシック" pitchFamily="1" charset="-128"/>
              </a:rPr>
              <a:t> (</a:t>
            </a:r>
            <a:r>
              <a:rPr lang="en-US" i="1" dirty="0">
                <a:ea typeface="ＭＳ Ｐゴシック" pitchFamily="1" charset="-128"/>
              </a:rPr>
              <a:t>residue</a:t>
            </a:r>
            <a:r>
              <a:rPr lang="en-US" i="1" baseline="-25000" dirty="0">
                <a:ea typeface="ＭＳ Ｐゴシック" pitchFamily="1" charset="-128"/>
              </a:rPr>
              <a:t>i</a:t>
            </a:r>
            <a:r>
              <a:rPr lang="en-US" dirty="0">
                <a:ea typeface="ＭＳ Ｐゴシック" pitchFamily="1" charset="-128"/>
              </a:rPr>
              <a:t>)</a:t>
            </a:r>
            <a:r>
              <a:rPr lang="en-US" baseline="30000" dirty="0">
                <a:ea typeface="ＭＳ Ｐゴシック" pitchFamily="1" charset="-128"/>
              </a:rPr>
              <a:t>2</a:t>
            </a:r>
            <a:endParaRPr lang="en-US" dirty="0">
              <a:ea typeface="ＭＳ Ｐゴシック" pitchFamily="1" charset="-128"/>
            </a:endParaRPr>
          </a:p>
          <a:p>
            <a:pPr lvl="1"/>
            <a:r>
              <a:rPr lang="en-US" dirty="0"/>
              <a:t>Thus, find the line which minimizes the sum of the squared residues (e.g. least squares)</a:t>
            </a:r>
          </a:p>
          <a:p>
            <a:pPr lvl="1"/>
            <a:r>
              <a:rPr lang="en-US" dirty="0"/>
              <a:t>This exactly mimics the case assuming data points were sampled from an actual target hyperplane with Gaussian noise added</a:t>
            </a:r>
          </a:p>
        </p:txBody>
      </p:sp>
      <p:sp>
        <p:nvSpPr>
          <p:cNvPr id="21508"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1509" name="Slide Number Placeholder 4"/>
          <p:cNvSpPr>
            <a:spLocks noGrp="1"/>
          </p:cNvSpPr>
          <p:nvPr>
            <p:ph type="sldNum" sz="quarter" idx="12"/>
          </p:nvPr>
        </p:nvSpPr>
        <p:spPr>
          <a:noFill/>
        </p:spPr>
        <p:txBody>
          <a:bodyPr/>
          <a:lstStyle/>
          <a:p>
            <a:fld id="{E9EF7AAC-35A0-F44B-A62D-2D9AD4CA7B98}" type="slidenum">
              <a:rPr lang="en-US" smtClean="0">
                <a:latin typeface="Times New Roman" pitchFamily="1" charset="0"/>
              </a:rPr>
              <a:pPr/>
              <a:t>5</a:t>
            </a:fld>
            <a:endParaRPr lang="en-US">
              <a:latin typeface="Times New Roman" pitchFamily="1"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do we "learn" parameters</a:t>
            </a:r>
          </a:p>
        </p:txBody>
      </p:sp>
      <p:sp>
        <p:nvSpPr>
          <p:cNvPr id="22534" name="Content Placeholder 2"/>
          <p:cNvSpPr>
            <a:spLocks noGrp="1"/>
          </p:cNvSpPr>
          <p:nvPr>
            <p:ph idx="1"/>
          </p:nvPr>
        </p:nvSpPr>
        <p:spPr/>
        <p:txBody>
          <a:bodyPr/>
          <a:lstStyle/>
          <a:p>
            <a:r>
              <a:rPr lang="en-US" dirty="0">
                <a:ea typeface="ＭＳ Ｐゴシック" pitchFamily="1" charset="-128"/>
                <a:cs typeface="ＭＳ Ｐゴシック" pitchFamily="1" charset="-128"/>
              </a:rPr>
              <a:t>For the 2-</a:t>
            </a:r>
            <a:r>
              <a:rPr lang="en-US" i="1" dirty="0">
                <a:ea typeface="ＭＳ Ｐゴシック" pitchFamily="1" charset="-128"/>
                <a:cs typeface="ＭＳ Ｐゴシック" pitchFamily="1" charset="-128"/>
              </a:rPr>
              <a:t>d</a:t>
            </a:r>
            <a:r>
              <a:rPr lang="en-US" dirty="0">
                <a:ea typeface="ＭＳ Ｐゴシック" pitchFamily="1" charset="-128"/>
                <a:cs typeface="ＭＳ Ｐゴシック" pitchFamily="1" charset="-128"/>
              </a:rPr>
              <a:t> problem (line) there are coefficients for the bias and the independent variable (</a:t>
            </a:r>
            <a:r>
              <a:rPr lang="en-US" i="1" dirty="0" err="1">
                <a:ea typeface="ＭＳ Ｐゴシック" pitchFamily="1" charset="-128"/>
                <a:cs typeface="ＭＳ Ｐゴシック" pitchFamily="1" charset="-128"/>
              </a:rPr>
              <a:t>y</a:t>
            </a:r>
            <a:r>
              <a:rPr lang="en-US" dirty="0">
                <a:ea typeface="ＭＳ Ｐゴシック" pitchFamily="1" charset="-128"/>
                <a:cs typeface="ＭＳ Ｐゴシック" pitchFamily="1" charset="-128"/>
              </a:rPr>
              <a:t>-intercept and slope)</a:t>
            </a: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a:p>
            <a:r>
              <a:rPr lang="en-US" dirty="0">
                <a:ea typeface="ＭＳ Ｐゴシック" pitchFamily="1" charset="-128"/>
                <a:cs typeface="ＭＳ Ｐゴシック" pitchFamily="1" charset="-128"/>
              </a:rPr>
              <a:t>To find the values for the coefficients (weights) which minimize the objective function we can take the partial derivates of the objective function (SSE) with respect to the coefficients.  Set these to 0, and solve. </a:t>
            </a: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p:txBody>
      </p:sp>
      <p:sp>
        <p:nvSpPr>
          <p:cNvPr id="22535"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2536" name="Slide Number Placeholder 4"/>
          <p:cNvSpPr>
            <a:spLocks noGrp="1"/>
          </p:cNvSpPr>
          <p:nvPr>
            <p:ph type="sldNum" sz="quarter" idx="12"/>
          </p:nvPr>
        </p:nvSpPr>
        <p:spPr>
          <a:noFill/>
        </p:spPr>
        <p:txBody>
          <a:bodyPr/>
          <a:lstStyle/>
          <a:p>
            <a:fld id="{36A8492C-1F1C-174F-B0F9-B2A1A622A019}" type="slidenum">
              <a:rPr lang="en-US" smtClean="0">
                <a:latin typeface="Times New Roman" pitchFamily="1" charset="0"/>
              </a:rPr>
              <a:pPr/>
              <a:t>6</a:t>
            </a:fld>
            <a:endParaRPr lang="en-US">
              <a:latin typeface="Times New Roman" pitchFamily="1" charset="0"/>
            </a:endParaRPr>
          </a:p>
        </p:txBody>
      </p:sp>
      <p:graphicFrame>
        <p:nvGraphicFramePr>
          <p:cNvPr id="22530" name="Object 2"/>
          <p:cNvGraphicFramePr>
            <a:graphicFrameLocks noChangeAspect="1"/>
          </p:cNvGraphicFramePr>
          <p:nvPr/>
        </p:nvGraphicFramePr>
        <p:xfrm>
          <a:off x="4876800" y="2514600"/>
          <a:ext cx="1981200" cy="477838"/>
        </p:xfrm>
        <a:graphic>
          <a:graphicData uri="http://schemas.openxmlformats.org/presentationml/2006/ole">
            <mc:AlternateContent xmlns:mc="http://schemas.openxmlformats.org/markup-compatibility/2006">
              <mc:Choice xmlns:v="urn:schemas-microsoft-com:vml" Requires="v">
                <p:oleObj spid="_x0000_s7170" name="Equation" r:id="rId4" imgW="736600" imgH="177800" progId="Equation.3">
                  <p:embed/>
                </p:oleObj>
              </mc:Choice>
              <mc:Fallback>
                <p:oleObj name="Equation" r:id="rId4" imgW="736600" imgH="177800" progId="Equation.3">
                  <p:embed/>
                  <p:pic>
                    <p:nvPicPr>
                      <p:cNvPr id="225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514600"/>
                        <a:ext cx="1981200" cy="477838"/>
                      </a:xfrm>
                      <a:prstGeom prst="rect">
                        <a:avLst/>
                      </a:prstGeom>
                      <a:solidFill>
                        <a:schemeClr val="accent1"/>
                      </a:solidFill>
                      <a:ln>
                        <a:noFill/>
                      </a:ln>
                      <a:extLs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2531" name="Object 3"/>
          <p:cNvGraphicFramePr>
            <a:graphicFrameLocks noChangeAspect="1"/>
          </p:cNvGraphicFramePr>
          <p:nvPr/>
        </p:nvGraphicFramePr>
        <p:xfrm>
          <a:off x="3276600" y="4800601"/>
          <a:ext cx="2808288" cy="1165225"/>
        </p:xfrm>
        <a:graphic>
          <a:graphicData uri="http://schemas.openxmlformats.org/presentationml/2006/ole">
            <mc:AlternateContent xmlns:mc="http://schemas.openxmlformats.org/markup-compatibility/2006">
              <mc:Choice xmlns:v="urn:schemas-microsoft-com:vml" Requires="v">
                <p:oleObj spid="_x0000_s7171" name="Equation" r:id="rId6" imgW="1409700" imgH="584200" progId="Equation.3">
                  <p:embed/>
                </p:oleObj>
              </mc:Choice>
              <mc:Fallback>
                <p:oleObj name="Equation" r:id="rId6" imgW="1409700" imgH="584200" progId="Equation.3">
                  <p:embed/>
                  <p:pic>
                    <p:nvPicPr>
                      <p:cNvPr id="2253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800601"/>
                        <a:ext cx="2808288" cy="1165225"/>
                      </a:xfrm>
                      <a:prstGeom prst="rect">
                        <a:avLst/>
                      </a:prstGeom>
                      <a:solidFill>
                        <a:schemeClr val="accent1"/>
                      </a:solidFill>
                      <a:ln>
                        <a:noFill/>
                      </a:ln>
                      <a:extLs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2532" name="Object 4"/>
          <p:cNvGraphicFramePr>
            <a:graphicFrameLocks noChangeAspect="1"/>
          </p:cNvGraphicFramePr>
          <p:nvPr/>
        </p:nvGraphicFramePr>
        <p:xfrm>
          <a:off x="6896100" y="4876800"/>
          <a:ext cx="2362200" cy="903288"/>
        </p:xfrm>
        <a:graphic>
          <a:graphicData uri="http://schemas.openxmlformats.org/presentationml/2006/ole">
            <mc:AlternateContent xmlns:mc="http://schemas.openxmlformats.org/markup-compatibility/2006">
              <mc:Choice xmlns:v="urn:schemas-microsoft-com:vml" Requires="v">
                <p:oleObj spid="_x0000_s7172" name="Equation" r:id="rId8" imgW="1130300" imgH="431800" progId="Equation.3">
                  <p:embed/>
                </p:oleObj>
              </mc:Choice>
              <mc:Fallback>
                <p:oleObj name="Equation" r:id="rId8" imgW="1130300" imgH="431800" progId="Equation.3">
                  <p:embed/>
                  <p:pic>
                    <p:nvPicPr>
                      <p:cNvPr id="2253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6100" y="4876800"/>
                        <a:ext cx="2362200" cy="903288"/>
                      </a:xfrm>
                      <a:prstGeom prst="rect">
                        <a:avLst/>
                      </a:prstGeom>
                      <a:solidFill>
                        <a:schemeClr val="accent1"/>
                      </a:solidFill>
                      <a:ln>
                        <a:noFill/>
                      </a:ln>
                      <a:extLs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990600"/>
          </a:xfrm>
        </p:spPr>
        <p:txBody>
          <a:bodyPr/>
          <a:lstStyle/>
          <a:p>
            <a:pPr>
              <a:defRPr/>
            </a:pPr>
            <a:r>
              <a:rPr lang="en-US" dirty="0"/>
              <a:t>Multiple Linear Regression</a:t>
            </a:r>
          </a:p>
        </p:txBody>
      </p:sp>
      <p:sp>
        <p:nvSpPr>
          <p:cNvPr id="3" name="Content Placeholder 2"/>
          <p:cNvSpPr>
            <a:spLocks noGrp="1"/>
          </p:cNvSpPr>
          <p:nvPr>
            <p:ph idx="1"/>
          </p:nvPr>
        </p:nvSpPr>
        <p:spPr>
          <a:xfrm>
            <a:off x="2209800" y="1676400"/>
            <a:ext cx="7772400" cy="4419600"/>
          </a:xfrm>
        </p:spPr>
        <p:txBody>
          <a:bodyPr>
            <a:normAutofit fontScale="77500" lnSpcReduction="20000"/>
          </a:bodyPr>
          <a:lstStyle/>
          <a:p>
            <a:pPr>
              <a:buFont typeface="Wingdings" charset="2"/>
              <a:buChar char="l"/>
              <a:defRPr/>
            </a:pPr>
            <a:r>
              <a:rPr lang="en-US" dirty="0"/>
              <a:t>There is a closed form for finding multiple linear regression weights which requires matrix inversion, etc.</a:t>
            </a:r>
          </a:p>
          <a:p>
            <a:pPr>
              <a:buFont typeface="Wingdings" charset="2"/>
              <a:buChar char="l"/>
              <a:defRPr/>
            </a:pPr>
            <a:r>
              <a:rPr lang="en-US" dirty="0"/>
              <a:t>There are also iterative techniques to find weights</a:t>
            </a:r>
          </a:p>
          <a:p>
            <a:pPr>
              <a:buFont typeface="Wingdings" charset="2"/>
              <a:buChar char="l"/>
              <a:defRPr/>
            </a:pPr>
            <a:r>
              <a:rPr lang="en-US" dirty="0"/>
              <a:t>One is the delta rule.  For regression we use an output node which is not </a:t>
            </a:r>
            <a:r>
              <a:rPr lang="en-US" dirty="0" err="1"/>
              <a:t>thresholded</a:t>
            </a:r>
            <a:r>
              <a:rPr lang="en-US" dirty="0"/>
              <a:t> (just does a linear sum) and iteratively apply the delta rule – </a:t>
            </a:r>
            <a:r>
              <a:rPr lang="en-US" i="1" dirty="0"/>
              <a:t>For regression net is the output</a:t>
            </a:r>
          </a:p>
          <a:p>
            <a:pPr>
              <a:buFont typeface="Wingdings" charset="2"/>
              <a:buChar char="l"/>
              <a:defRPr/>
            </a:pPr>
            <a:endParaRPr lang="en-US" dirty="0"/>
          </a:p>
          <a:p>
            <a:pPr>
              <a:buFont typeface="Wingdings" charset="2"/>
              <a:buChar char="l"/>
              <a:defRPr/>
            </a:pPr>
            <a:endParaRPr lang="en-US" dirty="0"/>
          </a:p>
          <a:p>
            <a:pPr marL="0" indent="0">
              <a:buNone/>
              <a:defRPr/>
            </a:pPr>
            <a:endParaRPr lang="en-US" dirty="0"/>
          </a:p>
          <a:p>
            <a:pPr>
              <a:buFont typeface="Wingdings" charset="2"/>
              <a:buChar char="l"/>
              <a:defRPr/>
            </a:pPr>
            <a:r>
              <a:rPr lang="en-US" dirty="0"/>
              <a:t>Where </a:t>
            </a:r>
            <a:r>
              <a:rPr lang="en-US" i="1" dirty="0"/>
              <a:t>c</a:t>
            </a:r>
            <a:r>
              <a:rPr lang="en-US" dirty="0"/>
              <a:t> is the learning rate and </a:t>
            </a:r>
            <a:r>
              <a:rPr lang="en-US" i="1" dirty="0"/>
              <a:t>x</a:t>
            </a:r>
            <a:r>
              <a:rPr lang="en-US" i="1" baseline="-25000" dirty="0"/>
              <a:t>i</a:t>
            </a:r>
            <a:r>
              <a:rPr lang="en-US" dirty="0"/>
              <a:t> is the input for that weight</a:t>
            </a:r>
          </a:p>
          <a:p>
            <a:pPr>
              <a:buFont typeface="Wingdings" charset="2"/>
              <a:buChar char="l"/>
              <a:defRPr/>
            </a:pPr>
            <a:r>
              <a:rPr lang="en-US" dirty="0"/>
              <a:t>Delta rule will update until minimizing the SSE, thus solving multiple linear regression</a:t>
            </a:r>
          </a:p>
          <a:p>
            <a:pPr>
              <a:buFont typeface="Wingdings" charset="2"/>
              <a:buChar char="l"/>
              <a:defRPr/>
            </a:pPr>
            <a:r>
              <a:rPr lang="en-US" dirty="0"/>
              <a:t>There are other regression approaches that give different results by trying to better handle outliers and other statistical anomalies</a:t>
            </a:r>
          </a:p>
          <a:p>
            <a:pPr>
              <a:buFont typeface="Wingdings" charset="2"/>
              <a:buChar char="l"/>
              <a:defRPr/>
            </a:pPr>
            <a:endParaRPr lang="en-US" dirty="0"/>
          </a:p>
        </p:txBody>
      </p:sp>
      <p:sp>
        <p:nvSpPr>
          <p:cNvPr id="23557"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3558" name="Slide Number Placeholder 4"/>
          <p:cNvSpPr>
            <a:spLocks noGrp="1"/>
          </p:cNvSpPr>
          <p:nvPr>
            <p:ph type="sldNum" sz="quarter" idx="12"/>
          </p:nvPr>
        </p:nvSpPr>
        <p:spPr>
          <a:noFill/>
        </p:spPr>
        <p:txBody>
          <a:bodyPr/>
          <a:lstStyle/>
          <a:p>
            <a:fld id="{536A36E8-F174-394F-84B2-E8CE27FD22B8}" type="slidenum">
              <a:rPr lang="en-US" smtClean="0">
                <a:latin typeface="Times New Roman" pitchFamily="1" charset="0"/>
              </a:rPr>
              <a:pPr/>
              <a:t>7</a:t>
            </a:fld>
            <a:endParaRPr lang="en-US">
              <a:latin typeface="Times New Roman" pitchFamily="1" charset="0"/>
            </a:endParaRPr>
          </a:p>
        </p:txBody>
      </p:sp>
      <p:graphicFrame>
        <p:nvGraphicFramePr>
          <p:cNvPr id="8" name="Object 2"/>
          <p:cNvGraphicFramePr>
            <a:graphicFrameLocks noChangeAspect="1"/>
          </p:cNvGraphicFramePr>
          <p:nvPr>
            <p:extLst/>
          </p:nvPr>
        </p:nvGraphicFramePr>
        <p:xfrm>
          <a:off x="4953000" y="3733800"/>
          <a:ext cx="2006600" cy="406400"/>
        </p:xfrm>
        <a:graphic>
          <a:graphicData uri="http://schemas.openxmlformats.org/presentationml/2006/ole">
            <mc:AlternateContent xmlns:mc="http://schemas.openxmlformats.org/markup-compatibility/2006">
              <mc:Choice xmlns:v="urn:schemas-microsoft-com:vml" Requires="v">
                <p:oleObj spid="_x0000_s8194" name="Equation" r:id="rId4" imgW="1066800" imgH="215900" progId="Equation.3">
                  <p:embed/>
                </p:oleObj>
              </mc:Choice>
              <mc:Fallback>
                <p:oleObj name="Equation" r:id="rId4" imgW="1066800" imgH="215900" progId="Equation.3">
                  <p:embed/>
                  <p:pic>
                    <p:nvPicPr>
                      <p:cNvPr id="8" name="Object 2"/>
                      <p:cNvPicPr>
                        <a:picLocks noChangeAspect="1" noChangeArrowheads="1"/>
                      </p:cNvPicPr>
                      <p:nvPr/>
                    </p:nvPicPr>
                    <p:blipFill>
                      <a:blip r:embed="rId5"/>
                      <a:srcRect/>
                      <a:stretch>
                        <a:fillRect/>
                      </a:stretch>
                    </p:blipFill>
                    <p:spPr bwMode="auto">
                      <a:xfrm>
                        <a:off x="4953000" y="3733800"/>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 name="Picture 4">
            <a:extLst>
              <a:ext uri="{FF2B5EF4-FFF2-40B4-BE49-F238E27FC236}">
                <a16:creationId xmlns:a16="http://schemas.microsoft.com/office/drawing/2014/main" id="{02E66D66-3A3A-854F-9E75-EAF4744894ED}"/>
              </a:ext>
            </a:extLst>
          </p:cNvPr>
          <p:cNvPicPr>
            <a:picLocks noChangeAspect="1"/>
          </p:cNvPicPr>
          <p:nvPr/>
        </p:nvPicPr>
        <p:blipFill>
          <a:blip r:embed="rId6"/>
          <a:stretch>
            <a:fillRect/>
          </a:stretch>
        </p:blipFill>
        <p:spPr>
          <a:xfrm>
            <a:off x="3779044" y="1127550"/>
            <a:ext cx="4633912" cy="4119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1905000" y="1447800"/>
            <a:ext cx="5105400" cy="4648200"/>
          </a:xfrm>
        </p:spPr>
        <p:txBody>
          <a:bodyPr>
            <a:normAutofit fontScale="85000" lnSpcReduction="20000"/>
          </a:bodyPr>
          <a:lstStyle/>
          <a:p>
            <a:pPr>
              <a:buFont typeface="Wingdings" charset="2"/>
              <a:buChar char="l"/>
              <a:defRPr/>
            </a:pPr>
            <a:r>
              <a:rPr lang="en-US" dirty="0"/>
              <a:t>SSE squares the difference of the predicted vs actual</a:t>
            </a:r>
          </a:p>
          <a:p>
            <a:pPr>
              <a:buFont typeface="Wingdings" charset="2"/>
              <a:buChar char="l"/>
              <a:defRPr/>
            </a:pPr>
            <a:r>
              <a:rPr lang="en-US" dirty="0"/>
              <a:t>Don't want residues to cancel each other</a:t>
            </a:r>
          </a:p>
          <a:p>
            <a:pPr>
              <a:buFont typeface="Wingdings" charset="2"/>
              <a:buChar char="l"/>
              <a:defRPr/>
            </a:pPr>
            <a:r>
              <a:rPr lang="en-US" dirty="0"/>
              <a:t>Could use absolute or other distances to solve problem</a:t>
            </a:r>
          </a:p>
          <a:p>
            <a:pPr marL="457200" lvl="1" indent="0">
              <a:buNone/>
              <a:defRPr/>
            </a:pPr>
            <a:r>
              <a:rPr lang="en-US" sz="2200" dirty="0">
                <a:latin typeface="Symbol" charset="2"/>
              </a:rPr>
              <a:t>S</a:t>
            </a:r>
            <a:r>
              <a:rPr lang="en-US" dirty="0"/>
              <a:t> |</a:t>
            </a:r>
            <a:r>
              <a:rPr lang="en-US" i="1" dirty="0" err="1"/>
              <a:t>predicted</a:t>
            </a:r>
            <a:r>
              <a:rPr lang="en-US" i="1" baseline="-25000" dirty="0" err="1"/>
              <a:t>i</a:t>
            </a:r>
            <a:r>
              <a:rPr lang="en-US" i="1" dirty="0"/>
              <a:t> – </a:t>
            </a:r>
            <a:r>
              <a:rPr lang="en-US" i="1" dirty="0" err="1"/>
              <a:t>actual</a:t>
            </a:r>
            <a:r>
              <a:rPr lang="en-US" i="1" baseline="-25000" dirty="0" err="1"/>
              <a:t>i</a:t>
            </a:r>
            <a:r>
              <a:rPr lang="en-US" dirty="0"/>
              <a:t>|</a:t>
            </a:r>
            <a:r>
              <a:rPr lang="en-US" baseline="30000" dirty="0"/>
              <a:t> </a:t>
            </a:r>
            <a:r>
              <a:rPr lang="en-US" dirty="0"/>
              <a:t>:   L1 vs L2</a:t>
            </a:r>
          </a:p>
          <a:p>
            <a:pPr>
              <a:buFont typeface="Wingdings" charset="2"/>
              <a:buChar char="l"/>
              <a:defRPr/>
            </a:pPr>
            <a:r>
              <a:rPr lang="en-US" dirty="0"/>
              <a:t>SSE leads to a parabolic error surface which is great for gradient descent</a:t>
            </a:r>
          </a:p>
          <a:p>
            <a:pPr>
              <a:buFont typeface="Wingdings" charset="2"/>
              <a:buChar char="l"/>
              <a:defRPr/>
            </a:pPr>
            <a:r>
              <a:rPr lang="en-US" dirty="0"/>
              <a:t>Which line would least squares choose?</a:t>
            </a:r>
          </a:p>
          <a:p>
            <a:pPr lvl="1">
              <a:defRPr/>
            </a:pPr>
            <a:r>
              <a:rPr lang="en-US" dirty="0"/>
              <a:t>There is </a:t>
            </a:r>
            <a:r>
              <a:rPr lang="en-US" i="1" dirty="0"/>
              <a:t>always one </a:t>
            </a:r>
            <a:r>
              <a:rPr lang="en-US" dirty="0"/>
              <a:t>“best” fit with SSE (L2)</a:t>
            </a:r>
          </a:p>
          <a:p>
            <a:pPr lvl="1">
              <a:defRPr/>
            </a:pPr>
            <a:r>
              <a:rPr lang="en-US" dirty="0"/>
              <a:t>An L1 error can have multiple best fits</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6629" name="Slide Number Placeholder 4"/>
          <p:cNvSpPr>
            <a:spLocks noGrp="1"/>
          </p:cNvSpPr>
          <p:nvPr>
            <p:ph type="sldNum" sz="quarter" idx="12"/>
          </p:nvPr>
        </p:nvSpPr>
        <p:spPr>
          <a:xfrm>
            <a:off x="8126413" y="6248400"/>
            <a:ext cx="1905000" cy="457200"/>
          </a:xfrm>
          <a:noFill/>
        </p:spPr>
        <p:txBody>
          <a:bodyPr/>
          <a:lstStyle/>
          <a:p>
            <a:fld id="{7928EFA9-F3AC-604C-8B4A-CBF213E03FAC}" type="slidenum">
              <a:rPr lang="en-US" smtClean="0">
                <a:latin typeface="Times New Roman" pitchFamily="1" charset="0"/>
              </a:rPr>
              <a:pPr/>
              <a:t>8</a:t>
            </a:fld>
            <a:endParaRPr lang="en-US">
              <a:latin typeface="Times New Roman" pitchFamily="1" charset="0"/>
            </a:endParaRPr>
          </a:p>
        </p:txBody>
      </p:sp>
      <p:sp>
        <p:nvSpPr>
          <p:cNvPr id="26630" name="Line 5"/>
          <p:cNvSpPr>
            <a:spLocks noChangeShapeType="1"/>
          </p:cNvSpPr>
          <p:nvPr/>
        </p:nvSpPr>
        <p:spPr bwMode="auto">
          <a:xfrm>
            <a:off x="7162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7162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2" name="AutoShape 15"/>
          <p:cNvSpPr>
            <a:spLocks noChangeArrowheads="1"/>
          </p:cNvSpPr>
          <p:nvPr/>
        </p:nvSpPr>
        <p:spPr bwMode="auto">
          <a:xfrm>
            <a:off x="7543800" y="39100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9780368" y="347821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8774114" y="2601914"/>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086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1905000" y="1447800"/>
            <a:ext cx="5105400" cy="4648200"/>
          </a:xfrm>
        </p:spPr>
        <p:txBody>
          <a:bodyPr>
            <a:normAutofit/>
          </a:bodyPr>
          <a:lstStyle/>
          <a:p>
            <a:pPr>
              <a:buFont typeface="Wingdings" charset="2"/>
              <a:buChar char="l"/>
              <a:defRPr/>
            </a:pPr>
            <a:r>
              <a:rPr lang="en-US" dirty="0"/>
              <a:t>SSE leads to a parabolic error surface which is great for gradient descent</a:t>
            </a:r>
          </a:p>
          <a:p>
            <a:pPr>
              <a:buFont typeface="Wingdings" charset="2"/>
              <a:buChar char="l"/>
              <a:defRPr/>
            </a:pPr>
            <a:r>
              <a:rPr lang="en-US" dirty="0"/>
              <a:t>Which line would least squares choose?</a:t>
            </a:r>
          </a:p>
          <a:p>
            <a:pPr lvl="1">
              <a:defRPr/>
            </a:pPr>
            <a:r>
              <a:rPr lang="en-US" dirty="0"/>
              <a:t>There is always one “best” fit</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270 - Regression</a:t>
            </a:r>
          </a:p>
        </p:txBody>
      </p:sp>
      <p:sp>
        <p:nvSpPr>
          <p:cNvPr id="26629" name="Slide Number Placeholder 4"/>
          <p:cNvSpPr>
            <a:spLocks noGrp="1"/>
          </p:cNvSpPr>
          <p:nvPr>
            <p:ph type="sldNum" sz="quarter" idx="12"/>
          </p:nvPr>
        </p:nvSpPr>
        <p:spPr>
          <a:xfrm>
            <a:off x="8126413" y="6248400"/>
            <a:ext cx="1905000" cy="457200"/>
          </a:xfrm>
          <a:noFill/>
        </p:spPr>
        <p:txBody>
          <a:bodyPr/>
          <a:lstStyle/>
          <a:p>
            <a:fld id="{7928EFA9-F3AC-604C-8B4A-CBF213E03FAC}" type="slidenum">
              <a:rPr lang="en-US" smtClean="0">
                <a:latin typeface="Times New Roman" pitchFamily="1" charset="0"/>
              </a:rPr>
              <a:pPr/>
              <a:t>9</a:t>
            </a:fld>
            <a:endParaRPr lang="en-US">
              <a:latin typeface="Times New Roman" pitchFamily="1" charset="0"/>
            </a:endParaRPr>
          </a:p>
        </p:txBody>
      </p:sp>
      <p:sp>
        <p:nvSpPr>
          <p:cNvPr id="26630" name="Line 5"/>
          <p:cNvSpPr>
            <a:spLocks noChangeShapeType="1"/>
          </p:cNvSpPr>
          <p:nvPr/>
        </p:nvSpPr>
        <p:spPr bwMode="auto">
          <a:xfrm>
            <a:off x="7162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7162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8" name="Straight Connector 37"/>
          <p:cNvCxnSpPr>
            <a:cxnSpLocks noChangeShapeType="1"/>
          </p:cNvCxnSpPr>
          <p:nvPr/>
        </p:nvCxnSpPr>
        <p:spPr bwMode="auto">
          <a:xfrm flipV="1">
            <a:off x="7410988" y="1600200"/>
            <a:ext cx="2497969" cy="2569114"/>
          </a:xfrm>
          <a:prstGeom prst="line">
            <a:avLst/>
          </a:prstGeom>
          <a:noFill/>
          <a:ln w="19050">
            <a:solidFill>
              <a:srgbClr val="FF6600"/>
            </a:solidFill>
            <a:round/>
            <a:headEnd/>
            <a:tailEnd/>
          </a:ln>
        </p:spPr>
      </p:cxnSp>
      <p:cxnSp>
        <p:nvCxnSpPr>
          <p:cNvPr id="8" name="Straight Connector 7"/>
          <p:cNvCxnSpPr>
            <a:stCxn id="26634" idx="0"/>
          </p:cNvCxnSpPr>
          <p:nvPr/>
        </p:nvCxnSpPr>
        <p:spPr bwMode="auto">
          <a:xfrm flipV="1">
            <a:off x="9844662" y="1676400"/>
            <a:ext cx="0"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9480332" y="2512475"/>
            <a:ext cx="300037" cy="369888"/>
          </a:xfrm>
          <a:prstGeom prst="rect">
            <a:avLst/>
          </a:prstGeom>
          <a:noFill/>
          <a:ln w="9525">
            <a:noFill/>
            <a:miter lim="800000"/>
            <a:headEnd/>
            <a:tailEnd/>
          </a:ln>
        </p:spPr>
        <p:txBody>
          <a:bodyPr wrap="none">
            <a:prstTxWarp prst="textNoShape">
              <a:avLst/>
            </a:prstTxWarp>
            <a:spAutoFit/>
          </a:bodyPr>
          <a:lstStyle/>
          <a:p>
            <a:r>
              <a:rPr lang="en-US" dirty="0">
                <a:solidFill>
                  <a:srgbClr val="FF6600"/>
                </a:solidFill>
              </a:rPr>
              <a:t>7</a:t>
            </a:r>
          </a:p>
        </p:txBody>
      </p:sp>
      <p:sp>
        <p:nvSpPr>
          <p:cNvPr id="26632" name="AutoShape 15"/>
          <p:cNvSpPr>
            <a:spLocks noChangeArrowheads="1"/>
          </p:cNvSpPr>
          <p:nvPr/>
        </p:nvSpPr>
        <p:spPr bwMode="auto">
          <a:xfrm>
            <a:off x="7543800" y="39100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9780368" y="347821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8774114" y="2601914"/>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2739</TotalTime>
  <Words>1666</Words>
  <Application>Microsoft Office PowerPoint</Application>
  <PresentationFormat>Widescreen</PresentationFormat>
  <Paragraphs>276</Paragraphs>
  <Slides>19</Slides>
  <Notes>15</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19</vt:i4>
      </vt:variant>
    </vt:vector>
  </HeadingPairs>
  <TitlesOfParts>
    <vt:vector size="34" baseType="lpstr">
      <vt:lpstr>ＭＳ Ｐゴシック</vt:lpstr>
      <vt:lpstr>Arial</vt:lpstr>
      <vt:lpstr>Arial Unicode MS</vt:lpstr>
      <vt:lpstr>Calibri</vt:lpstr>
      <vt:lpstr>Calibri Light</vt:lpstr>
      <vt:lpstr>Casper</vt:lpstr>
      <vt:lpstr>Karla</vt:lpstr>
      <vt:lpstr>Raleway ExtraBold</vt:lpstr>
      <vt:lpstr>Symbol</vt:lpstr>
      <vt:lpstr>Times New Roman</vt:lpstr>
      <vt:lpstr>Wingdings</vt:lpstr>
      <vt:lpstr>Unit 2.1</vt:lpstr>
      <vt:lpstr>Contents Slide Master</vt:lpstr>
      <vt:lpstr>CorelDRAW</vt:lpstr>
      <vt:lpstr>Equation</vt:lpstr>
      <vt:lpstr>PowerPoint Presentation</vt:lpstr>
      <vt:lpstr>Regression</vt:lpstr>
      <vt:lpstr>Regression</vt:lpstr>
      <vt:lpstr>Regression</vt:lpstr>
      <vt:lpstr>Simple Linear Regression</vt:lpstr>
      <vt:lpstr>How do we "learn" parameters</vt:lpstr>
      <vt:lpstr>Multiple Linear Regression</vt:lpstr>
      <vt:lpstr>SSE and Linear Regression</vt:lpstr>
      <vt:lpstr>SSE and Linear Regression</vt:lpstr>
      <vt:lpstr>SSE and Linear Regression</vt:lpstr>
      <vt:lpstr>SSE and Linear Regression</vt:lpstr>
      <vt:lpstr>SSE and Linear Regression Generalization</vt:lpstr>
      <vt:lpstr>Linear Regression - Challenge Question </vt:lpstr>
      <vt:lpstr>Linear Regression - Challenge Question </vt:lpstr>
      <vt:lpstr>Linear Regression - Challenge Question </vt:lpstr>
      <vt:lpstr>Linear Regression Homework </vt:lpstr>
      <vt:lpstr>Intelligibility (Interpretable ML, Transparent)</vt:lpstr>
      <vt:lpstr>Anscombe's Quartet</vt:lpstr>
      <vt:lpstr>Anscombe's Quartet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Er. Meena</cp:lastModifiedBy>
  <cp:revision>35</cp:revision>
  <dcterms:created xsi:type="dcterms:W3CDTF">2020-06-09T06:07:05Z</dcterms:created>
  <dcterms:modified xsi:type="dcterms:W3CDTF">2023-12-27T08:11:02Z</dcterms:modified>
</cp:coreProperties>
</file>