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0"/>
  </p:notesMasterIdLst>
  <p:handoutMasterIdLst>
    <p:handoutMasterId r:id="rId21"/>
  </p:handoutMasterIdLst>
  <p:sldIdLst>
    <p:sldId id="73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E10001A-D51A-4894-A2C2-1C68C1CCE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K-Nearest Neighbor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390971A-C995-4398-8B68-411CDC027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arbitrary instance is represented by	(a</a:t>
            </a:r>
            <a:r>
              <a:rPr lang="en-US" altLang="en-US" baseline="-25000"/>
              <a:t>1</a:t>
            </a:r>
            <a:r>
              <a:rPr lang="en-US" altLang="en-US"/>
              <a:t>(x), a</a:t>
            </a:r>
            <a:r>
              <a:rPr lang="en-US" altLang="en-US" baseline="-25000"/>
              <a:t>2</a:t>
            </a:r>
            <a:r>
              <a:rPr lang="en-US" altLang="en-US"/>
              <a:t>(x), a</a:t>
            </a:r>
            <a:r>
              <a:rPr lang="en-US" altLang="en-US" baseline="-25000"/>
              <a:t>3</a:t>
            </a:r>
            <a:r>
              <a:rPr lang="en-US" altLang="en-US"/>
              <a:t>(x),.., a</a:t>
            </a:r>
            <a:r>
              <a:rPr lang="en-US" altLang="en-US" baseline="-25000"/>
              <a:t>n</a:t>
            </a:r>
            <a:r>
              <a:rPr lang="en-US" altLang="en-US"/>
              <a:t>(x))</a:t>
            </a:r>
          </a:p>
          <a:p>
            <a:pPr lvl="1"/>
            <a:r>
              <a:rPr lang="en-US" altLang="en-US"/>
              <a:t>a</a:t>
            </a:r>
            <a:r>
              <a:rPr lang="en-US" altLang="en-US" baseline="-25000"/>
              <a:t>i</a:t>
            </a:r>
            <a:r>
              <a:rPr lang="en-US" altLang="en-US"/>
              <a:t>(x) denotes features</a:t>
            </a:r>
          </a:p>
          <a:p>
            <a:r>
              <a:rPr lang="en-US" altLang="en-US"/>
              <a:t>Euclidean distance between two instances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d(x</a:t>
            </a:r>
            <a:r>
              <a:rPr lang="en-US" altLang="en-US" baseline="-25000"/>
              <a:t>i</a:t>
            </a:r>
            <a:r>
              <a:rPr lang="en-US" altLang="en-US"/>
              <a:t>, x</a:t>
            </a:r>
            <a:r>
              <a:rPr lang="en-US" altLang="en-US" baseline="-25000"/>
              <a:t>j</a:t>
            </a:r>
            <a:r>
              <a:rPr lang="en-US" altLang="en-US"/>
              <a:t>)=sqrt (sum for r=1 to n (a</a:t>
            </a:r>
            <a:r>
              <a:rPr lang="en-US" altLang="en-US" baseline="-25000"/>
              <a:t>r</a:t>
            </a:r>
            <a:r>
              <a:rPr lang="en-US" altLang="en-US"/>
              <a:t>(x</a:t>
            </a:r>
            <a:r>
              <a:rPr lang="en-US" altLang="en-US" baseline="-25000"/>
              <a:t>i</a:t>
            </a:r>
            <a:r>
              <a:rPr lang="en-US" altLang="en-US"/>
              <a:t>) - a</a:t>
            </a:r>
            <a:r>
              <a:rPr lang="en-US" altLang="en-US" baseline="-25000"/>
              <a:t>r</a:t>
            </a:r>
            <a:r>
              <a:rPr lang="en-US" altLang="en-US"/>
              <a:t>(x</a:t>
            </a:r>
            <a:r>
              <a:rPr lang="en-US" altLang="en-US" baseline="-25000"/>
              <a:t>j</a:t>
            </a:r>
            <a:r>
              <a:rPr lang="en-US" altLang="en-US"/>
              <a:t>))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Continuous valued target function</a:t>
            </a:r>
          </a:p>
          <a:p>
            <a:pPr lvl="1"/>
            <a:r>
              <a:rPr lang="en-US" altLang="en-US"/>
              <a:t> mean value of the k nearest training 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angle 14">
            <a:extLst>
              <a:ext uri="{FF2B5EF4-FFF2-40B4-BE49-F238E27FC236}">
                <a16:creationId xmlns:a16="http://schemas.microsoft.com/office/drawing/2014/main" id="{36C98881-93B5-4352-868E-C35F22EE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55626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5F874F4-A4B9-478B-BCFF-4EEF4A206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Voronoi Diagram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A869619-F772-4B7E-A573-A5D514F32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Decision surface formed by the training examples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CA1E42C1-38A5-4243-ACE1-66E5FCAD5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334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A3A8BC02-37BC-4026-A6D8-CDB43D0C2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148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06756B41-510B-4154-BD25-109239FA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34175DE9-9195-437A-90FB-2D2D0B267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24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id="{429287D5-3B36-48A3-868D-BC84F407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52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Oval 10">
            <a:extLst>
              <a:ext uri="{FF2B5EF4-FFF2-40B4-BE49-F238E27FC236}">
                <a16:creationId xmlns:a16="http://schemas.microsoft.com/office/drawing/2014/main" id="{8D4D6E67-7E66-4086-ACA1-4D1B5B2A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Oval 11">
            <a:extLst>
              <a:ext uri="{FF2B5EF4-FFF2-40B4-BE49-F238E27FC236}">
                <a16:creationId xmlns:a16="http://schemas.microsoft.com/office/drawing/2014/main" id="{D6E9AE10-EC79-401A-9123-716134DB0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8" name="Oval 12">
            <a:extLst>
              <a:ext uri="{FF2B5EF4-FFF2-40B4-BE49-F238E27FC236}">
                <a16:creationId xmlns:a16="http://schemas.microsoft.com/office/drawing/2014/main" id="{E0AD4BE5-ACC8-46E6-8A13-24ED8E8C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62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11DD5288-BF9D-454B-AF86-1412D9A15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048000"/>
            <a:ext cx="36576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CAEEB908-4984-43CD-A783-51A7E2C47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048000"/>
            <a:ext cx="19050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8418F67B-DE2F-419D-9DC6-E0AD0864E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6576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0884419E-8EB9-40E7-A3DC-280139E134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8768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55" name="Oval 19">
            <a:extLst>
              <a:ext uri="{FF2B5EF4-FFF2-40B4-BE49-F238E27FC236}">
                <a16:creationId xmlns:a16="http://schemas.microsoft.com/office/drawing/2014/main" id="{DCA92237-3EB1-4FC2-ADE2-586243FF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0292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6" name="Line 20">
            <a:extLst>
              <a:ext uri="{FF2B5EF4-FFF2-40B4-BE49-F238E27FC236}">
                <a16:creationId xmlns:a16="http://schemas.microsoft.com/office/drawing/2014/main" id="{4CDD1D65-B07D-47DE-B60B-5779D6E39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876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8FA6EBF3-507C-4823-8D47-D3A540054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76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58" name="Line 22">
            <a:extLst>
              <a:ext uri="{FF2B5EF4-FFF2-40B4-BE49-F238E27FC236}">
                <a16:creationId xmlns:a16="http://schemas.microsoft.com/office/drawing/2014/main" id="{BBC478AB-60C9-49BE-8177-0457EBBA0A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57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359" name="Line 23">
            <a:extLst>
              <a:ext uri="{FF2B5EF4-FFF2-40B4-BE49-F238E27FC236}">
                <a16:creationId xmlns:a16="http://schemas.microsoft.com/office/drawing/2014/main" id="{FFE4B4F4-F087-4EBB-B8A9-F310DE834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3E5D18F-4C7B-4E9E-833A-401287044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Distance-Weighted Nearest Neighbor Algorithm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13DDC78-F90D-49CE-9460-758281105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Assign weights to the neighbors based on their ‘distance’ from the query point</a:t>
            </a:r>
          </a:p>
          <a:p>
            <a:pPr lvl="1"/>
            <a:r>
              <a:rPr lang="en-US" altLang="en-US"/>
              <a:t>Weight ‘may’ be inverse square of the distances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en-US"/>
              <a:t>All training points may influence a particular instance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Shepard’s method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B78D9C1-5CA9-44EF-A1F1-55AABADFB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Remarks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A4AA5EF-5AA8-4826-BFE0-473032BBA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+Highly effective inductive inference method for noisy training data and complex target functions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+Target function for a whole space may be described as a combination of less complex local approximations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+Learning is very simple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- Classification is time consuming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4CAD9A7-0A0A-457C-A3A6-8CA918A03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Remarks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FB76BE4-D1FB-4900-B037-EC6CDB2C7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- Curse of Dimensionality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C5F91A0E-FF63-4171-98CD-4CE4FAD51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9AE553F3-9CF9-41F3-9134-8092E464D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A3BD8367-51A2-4F20-B5A3-38BF28E9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302CB0A6-BC37-49A1-BAAB-C20B8DBC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E5A21D17-763D-44B0-B336-E9926016A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257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A3F7BA41-FD69-449C-A44B-612615191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267200"/>
            <a:ext cx="3124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6BBE42B0-F40B-4C8F-817D-90AEA1B801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191000"/>
            <a:ext cx="21336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0E72FA34-81E3-4548-B8BE-0222E6D64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0480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4CCA7AD-E5F4-429A-9C79-BC98C52D4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Remarks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5E5268B-B373-445F-B3F6-19A16B776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- Curse of Dimensionality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B5EAB340-D0B3-4983-A37E-AF12C181A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26D81DB6-4454-40E7-85FD-A7B3F8413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244F235B-F57E-43E6-A6AC-0173CEB7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A9B46DF6-9F94-431D-953E-038243F8D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257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797928C6-1465-4D02-9A75-388CE5B076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191000"/>
            <a:ext cx="21336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A3B7325E-FED6-49B1-A3BE-C991B915C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048000"/>
            <a:ext cx="6096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3" name="Oval 11">
            <a:extLst>
              <a:ext uri="{FF2B5EF4-FFF2-40B4-BE49-F238E27FC236}">
                <a16:creationId xmlns:a16="http://schemas.microsoft.com/office/drawing/2014/main" id="{7B6B17F4-9313-4EE5-B7DD-FE406B77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9DF3FA4C-0062-43C4-94D5-A1A90B633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267200"/>
            <a:ext cx="3124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2F8C217-3727-4623-8AF5-01BF1E69C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Remarks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55ED257-7D31-4B7D-8AE2-C5FFD450A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- Curse of Dimensionality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52EB8154-BA79-4F1E-B981-39EC95B8D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DCAE8EA2-C9FF-4FF8-8F01-A35BD2896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2BC45F8F-469A-44D8-A037-FDDDB7570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257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9950DCD4-0DFB-45AC-9543-0742FD8359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953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80BE318A-21AE-4A0E-947A-996FD3B528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1148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13CB4D5A-0826-4E1A-917D-0A9FABA0F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5720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FD4278E4-BDB2-4708-8C1B-99D4BFE4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F9475949-82A3-469F-A34A-3D19D5B7B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0F9A7C7-31BF-42D2-8249-6F48AD36D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Remarks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C669731-B9B0-4AD1-BE01-B3DCC2079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Efficient memory indexing </a:t>
            </a:r>
          </a:p>
          <a:p>
            <a:pPr lvl="1"/>
            <a:r>
              <a:rPr lang="en-US" altLang="en-US"/>
              <a:t>To retrieve the stored training examples (kd-tree)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994C7E4-77C3-47D5-A345-421284E432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K-Nearest Neighbor Learning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5BEBE66-BF36-4643-BDF6-61D79C5ADE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DD7C429-1964-4C80-9646-9CD9B55D9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Different Learning Methods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192A28-1D3E-4FB1-ACB3-936D608EE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Eager Learning</a:t>
            </a:r>
          </a:p>
          <a:p>
            <a:pPr lvl="1"/>
            <a:r>
              <a:rPr lang="en-US" altLang="en-US"/>
              <a:t>Explicit description of target function on the whole training set</a:t>
            </a:r>
          </a:p>
          <a:p>
            <a:r>
              <a:rPr lang="en-US" altLang="en-US"/>
              <a:t>Instance-based Learning</a:t>
            </a:r>
          </a:p>
          <a:p>
            <a:pPr lvl="1"/>
            <a:r>
              <a:rPr lang="en-US" altLang="en-US"/>
              <a:t>Learning=storing all training instances</a:t>
            </a:r>
          </a:p>
          <a:p>
            <a:pPr lvl="1"/>
            <a:r>
              <a:rPr lang="en-US" altLang="en-US"/>
              <a:t>Classification=assigning target function to a new instance</a:t>
            </a:r>
          </a:p>
          <a:p>
            <a:pPr lvl="1"/>
            <a:r>
              <a:rPr lang="en-US" altLang="en-US"/>
              <a:t>Referred to as “Lazy”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09DFD1-CED7-4620-8D68-56F97317C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Different Learning Methods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E35C30-2779-44A7-809E-5054859E0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Eager Learning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1E9D868-3212-4664-A44C-7D5CC3B38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24201" y="3352800"/>
            <a:ext cx="14446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7" name="Oval 13">
            <a:extLst>
              <a:ext uri="{FF2B5EF4-FFF2-40B4-BE49-F238E27FC236}">
                <a16:creationId xmlns:a16="http://schemas.microsoft.com/office/drawing/2014/main" id="{61F68C84-DD05-4F89-A9D4-E5E0FF97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90800"/>
            <a:ext cx="4267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Any random movement</a:t>
            </a:r>
          </a:p>
          <a:p>
            <a:pPr algn="ctr"/>
            <a:r>
              <a:rPr lang="en-US" altLang="en-US" sz="2000"/>
              <a:t>=&gt;It’s a mouse</a:t>
            </a:r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E5CFC1C1-6FA4-47EB-BBC5-642798932D27}"/>
              </a:ext>
            </a:extLst>
          </p:cNvPr>
          <p:cNvSpPr>
            <a:spLocks/>
          </p:cNvSpPr>
          <p:nvPr/>
        </p:nvSpPr>
        <p:spPr bwMode="auto">
          <a:xfrm>
            <a:off x="3657600" y="3276600"/>
            <a:ext cx="762000" cy="685800"/>
          </a:xfrm>
          <a:custGeom>
            <a:avLst/>
            <a:gdLst>
              <a:gd name="T0" fmla="*/ 0 w 720"/>
              <a:gd name="T1" fmla="*/ 288 h 288"/>
              <a:gd name="T2" fmla="*/ 528 w 720"/>
              <a:gd name="T3" fmla="*/ 192 h 288"/>
              <a:gd name="T4" fmla="*/ 288 w 720"/>
              <a:gd name="T5" fmla="*/ 144 h 288"/>
              <a:gd name="T6" fmla="*/ 720 w 72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288">
                <a:moveTo>
                  <a:pt x="0" y="288"/>
                </a:moveTo>
                <a:cubicBezTo>
                  <a:pt x="240" y="252"/>
                  <a:pt x="480" y="216"/>
                  <a:pt x="528" y="192"/>
                </a:cubicBezTo>
                <a:cubicBezTo>
                  <a:pt x="576" y="168"/>
                  <a:pt x="256" y="176"/>
                  <a:pt x="288" y="144"/>
                </a:cubicBezTo>
                <a:cubicBezTo>
                  <a:pt x="320" y="112"/>
                  <a:pt x="648" y="24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40" name="Oval 16">
            <a:extLst>
              <a:ext uri="{FF2B5EF4-FFF2-40B4-BE49-F238E27FC236}">
                <a16:creationId xmlns:a16="http://schemas.microsoft.com/office/drawing/2014/main" id="{87BBC3F0-95BB-4208-AE19-C665A0667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41" name="Oval 17">
            <a:extLst>
              <a:ext uri="{FF2B5EF4-FFF2-40B4-BE49-F238E27FC236}">
                <a16:creationId xmlns:a16="http://schemas.microsoft.com/office/drawing/2014/main" id="{50FB7C2B-6D4F-4FEF-83B0-9EBA9517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2590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I saw a mouse!</a:t>
            </a:r>
          </a:p>
        </p:txBody>
      </p:sp>
      <p:sp>
        <p:nvSpPr>
          <p:cNvPr id="1042" name="Line 18">
            <a:extLst>
              <a:ext uri="{FF2B5EF4-FFF2-40B4-BE49-F238E27FC236}">
                <a16:creationId xmlns:a16="http://schemas.microsoft.com/office/drawing/2014/main" id="{AAADDD43-FC2C-45C1-96F2-C39055C93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624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animBg="1" autoUpdateAnimBg="0"/>
      <p:bldP spid="104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BC7D5C4-18D2-4EB4-9D87-A07579B7B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Instance-based Learning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8F0F871-6717-4576-A8CE-B1B4956FD3B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67000" y="3962400"/>
            <a:ext cx="1341438" cy="190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</a:extLst>
        </p:spPr>
      </p:pic>
      <p:pic>
        <p:nvPicPr>
          <p:cNvPr id="8205" name="Picture 13" descr="graphic_prodserv_palmv">
            <a:extLst>
              <a:ext uri="{FF2B5EF4-FFF2-40B4-BE49-F238E27FC236}">
                <a16:creationId xmlns:a16="http://schemas.microsoft.com/office/drawing/2014/main" id="{A87FB64A-96BF-4E09-8E62-EB4E2CD8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dim_b_series">
            <a:extLst>
              <a:ext uri="{FF2B5EF4-FFF2-40B4-BE49-F238E27FC236}">
                <a16:creationId xmlns:a16="http://schemas.microsoft.com/office/drawing/2014/main" id="{37A22AFA-8B1F-42A3-B2C4-988366644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1143000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>
            <a:extLst>
              <a:ext uri="{FF2B5EF4-FFF2-40B4-BE49-F238E27FC236}">
                <a16:creationId xmlns:a16="http://schemas.microsoft.com/office/drawing/2014/main" id="{EEA7FC78-E054-4FEE-9C14-11374553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91000" y="2743200"/>
            <a:ext cx="495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16">
            <a:extLst>
              <a:ext uri="{FF2B5EF4-FFF2-40B4-BE49-F238E27FC236}">
                <a16:creationId xmlns:a16="http://schemas.microsoft.com/office/drawing/2014/main" id="{F7155818-3D3E-4AD6-9A96-1B00E56F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77000" y="5029201"/>
            <a:ext cx="1066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0" name="Picture 18">
            <a:extLst>
              <a:ext uri="{FF2B5EF4-FFF2-40B4-BE49-F238E27FC236}">
                <a16:creationId xmlns:a16="http://schemas.microsoft.com/office/drawing/2014/main" id="{068DA5B2-FFDD-4A35-B9A9-B81272CF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0400" y="2971800"/>
            <a:ext cx="91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2" name="Oval 20">
            <a:extLst>
              <a:ext uri="{FF2B5EF4-FFF2-40B4-BE49-F238E27FC236}">
                <a16:creationId xmlns:a16="http://schemas.microsoft.com/office/drawing/2014/main" id="{707B2D65-E466-4299-81D0-5C080AAF0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30480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Its very similar to a</a:t>
            </a:r>
          </a:p>
          <a:p>
            <a:pPr algn="ctr"/>
            <a:r>
              <a:rPr lang="en-US" altLang="en-US" sz="2000"/>
              <a:t>Desktop!!</a:t>
            </a:r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97F55F45-5B82-4D9D-A926-9072BB33E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267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E319EFB-1AE8-4BB1-B5A2-965898E20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Instance-based Learning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95F7413-6480-440B-9012-1163E9346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K-Nearest Neighbor Algorithm</a:t>
            </a:r>
          </a:p>
          <a:p>
            <a:r>
              <a:rPr lang="en-US" altLang="en-US"/>
              <a:t>Weighted Regression</a:t>
            </a:r>
          </a:p>
          <a:p>
            <a:r>
              <a:rPr lang="en-US" altLang="en-US"/>
              <a:t>Case-based reasoning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CB022A9-C9B4-4D5D-B069-6936A4D52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K-Nearest Neighbor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C14AAA-9943-49D7-8923-AAC749781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 instances correspond to points in an n-dimensional Euclidean space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Classification is delayed till a new instance arrives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Classification done by comparing feature vectors of the different points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Target function may be discrete or real-valued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D3D1161-BE50-4092-9A5C-E506765F0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1-Nearest Neighbor</a:t>
            </a:r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17F65C27-2432-4F1B-90DE-1F34F2E6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5723D588-2EF7-4737-8338-6E7C36FB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19400"/>
            <a:ext cx="12954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1FA25F0D-2AC8-49F3-BA58-A999F5BA9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B236458E-3EF8-48A0-99D1-D198E893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2E5AE200-0119-43EF-B4B8-DE6BB09AC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C028F1F8-D76A-4D6B-B160-398897B2D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72A36840-BD4A-4549-8EA1-B967F51E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Oval 13">
            <a:extLst>
              <a:ext uri="{FF2B5EF4-FFF2-40B4-BE49-F238E27FC236}">
                <a16:creationId xmlns:a16="http://schemas.microsoft.com/office/drawing/2014/main" id="{1BBA50E0-8B46-43A4-A5CB-BCECD32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Oval 14">
            <a:extLst>
              <a:ext uri="{FF2B5EF4-FFF2-40B4-BE49-F238E27FC236}">
                <a16:creationId xmlns:a16="http://schemas.microsoft.com/office/drawing/2014/main" id="{862161D9-D772-4B7C-91A4-014E2A5D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Oval 18">
            <a:extLst>
              <a:ext uri="{FF2B5EF4-FFF2-40B4-BE49-F238E27FC236}">
                <a16:creationId xmlns:a16="http://schemas.microsoft.com/office/drawing/2014/main" id="{7B0A9258-39B7-47BF-AD29-CC1E5E9BD5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8400" y="3581400"/>
            <a:ext cx="3048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Oval 15">
            <a:extLst>
              <a:ext uri="{FF2B5EF4-FFF2-40B4-BE49-F238E27FC236}">
                <a16:creationId xmlns:a16="http://schemas.microsoft.com/office/drawing/2014/main" id="{D4062D08-7CC1-41C2-ACD8-4B15F420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43200"/>
            <a:ext cx="22098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6FF11BA-EEC8-4D4B-8089-003EDA94C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r>
              <a:rPr lang="en-US" altLang="en-US"/>
              <a:t>3-Nearest Neighbor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F76BA34-1B4A-41A4-B900-CADBC4189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96BB28BA-022A-4D50-A948-D44FE071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6422F107-0F1C-4A34-A648-738E0AA8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Oval 8">
            <a:extLst>
              <a:ext uri="{FF2B5EF4-FFF2-40B4-BE49-F238E27FC236}">
                <a16:creationId xmlns:a16="http://schemas.microsoft.com/office/drawing/2014/main" id="{C841577D-90FC-4E37-A4A4-5F9D8CD43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3B84BE3C-D9B5-4401-B7B6-3579D804C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2286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2602667E-EDEC-4E90-9EB5-C7189B15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54C4671F-3512-4F96-9D30-13E88C13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957467E1-38D4-4C94-BF1B-E614B8F1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2286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7C2C445C-69F4-4A5D-A0AC-31C0D224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Oval 14">
            <a:extLst>
              <a:ext uri="{FF2B5EF4-FFF2-40B4-BE49-F238E27FC236}">
                <a16:creationId xmlns:a16="http://schemas.microsoft.com/office/drawing/2014/main" id="{F7D81878-E419-43C7-9565-2A5A5EE1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3048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2722</TotalTime>
  <Words>268</Words>
  <Application>Microsoft Office PowerPoint</Application>
  <PresentationFormat>Widescreen</PresentationFormat>
  <Paragraphs>65</Paragraphs>
  <Slides>17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Times New Roman</vt:lpstr>
      <vt:lpstr>Wingdings</vt:lpstr>
      <vt:lpstr>Unit 2.1</vt:lpstr>
      <vt:lpstr>Contents Slide Master</vt:lpstr>
      <vt:lpstr>CorelDRAW</vt:lpstr>
      <vt:lpstr>PowerPoint Presentation</vt:lpstr>
      <vt:lpstr>K-Nearest Neighbor Learning</vt:lpstr>
      <vt:lpstr>Different Learning Methods</vt:lpstr>
      <vt:lpstr>Different Learning Methods</vt:lpstr>
      <vt:lpstr>Instance-based Learning</vt:lpstr>
      <vt:lpstr>Instance-based Learning</vt:lpstr>
      <vt:lpstr>K-Nearest Neighbor</vt:lpstr>
      <vt:lpstr>1-Nearest Neighbor</vt:lpstr>
      <vt:lpstr>3-Nearest Neighbor</vt:lpstr>
      <vt:lpstr>K-Nearest Neighbor</vt:lpstr>
      <vt:lpstr>Voronoi Diagram</vt:lpstr>
      <vt:lpstr>Distance-Weighted Nearest Neighbor Algorithm</vt:lpstr>
      <vt:lpstr>Remarks</vt:lpstr>
      <vt:lpstr>Remarks</vt:lpstr>
      <vt:lpstr>Remarks</vt:lpstr>
      <vt:lpstr>Remarks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33</cp:revision>
  <dcterms:created xsi:type="dcterms:W3CDTF">2020-06-09T06:07:05Z</dcterms:created>
  <dcterms:modified xsi:type="dcterms:W3CDTF">2024-01-01T07:58:07Z</dcterms:modified>
</cp:coreProperties>
</file>