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1"/>
  </p:notesMasterIdLst>
  <p:handoutMasterIdLst>
    <p:handoutMasterId r:id="rId12"/>
  </p:handoutMasterIdLst>
  <p:sldIdLst>
    <p:sldId id="731" r:id="rId3"/>
    <p:sldId id="257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D6A4FE-554D-440F-B9CA-2C8BE28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DC3-AD1E-4CD0-ADCC-0D91E3B8650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0088567-BF2D-4412-89AE-B217A51CC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General Description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D45AE5-B7BA-4478-BBC0-71296CAF5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763000" cy="41910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IBL methods learn by simply storing the presented training data.</a:t>
            </a:r>
          </a:p>
          <a:p>
            <a:r>
              <a:rPr lang="en-US" altLang="en-US"/>
              <a:t>When a new query instance is encountered, a set of similar related instances is retrieved from memory and used to classify the new query instance.</a:t>
            </a:r>
          </a:p>
          <a:p>
            <a:r>
              <a:rPr lang="en-US" altLang="en-US"/>
              <a:t>IBL approaches can construct a different approximation to the target function for each distinct query. They can construct</a:t>
            </a:r>
            <a:r>
              <a:rPr lang="en-US" altLang="en-US" b="1" i="1"/>
              <a:t> local</a:t>
            </a:r>
            <a:r>
              <a:rPr lang="en-US" altLang="en-US"/>
              <a:t> rather than </a:t>
            </a:r>
            <a:r>
              <a:rPr lang="en-US" altLang="en-US" b="1" i="1"/>
              <a:t>global </a:t>
            </a:r>
            <a:r>
              <a:rPr lang="en-US" altLang="en-US"/>
              <a:t>approximations. </a:t>
            </a:r>
          </a:p>
          <a:p>
            <a:r>
              <a:rPr lang="en-US" altLang="en-US"/>
              <a:t>IBL methods can use complex symbolic representations for instances. This is called </a:t>
            </a:r>
            <a:r>
              <a:rPr lang="en-US" altLang="en-US" b="1" i="1"/>
              <a:t>Case-Based Reasoning</a:t>
            </a:r>
            <a:r>
              <a:rPr lang="en-US" altLang="en-US"/>
              <a:t> </a:t>
            </a:r>
            <a:r>
              <a:rPr lang="en-US" altLang="en-US" b="1" i="1"/>
              <a:t>(CBR).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1F3885-B9B5-4202-BE42-06148A23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276A-4DC8-46BE-BEB1-DE17B70B63C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4724DE1-E474-4B55-A8F9-C89F14B36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and Disadvantages of IBL Methods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D1217A5-0A74-4E40-B7F3-C40530C7B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153400" cy="4191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u="sng"/>
              <a:t>Advantage:</a:t>
            </a:r>
            <a:r>
              <a:rPr lang="en-US" altLang="en-US"/>
              <a:t> IBL Methods are particularly well suited to problems in which the target function is very complex, but can still be described by a collection of less complex local approximations.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u="sng"/>
              <a:t>Disadvantage I:</a:t>
            </a:r>
            <a:r>
              <a:rPr lang="en-US" altLang="en-US"/>
              <a:t> The cost of classifying new instances can be high (since most of the computation takes place at this stage).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u="sng"/>
              <a:t>Disadvantage II: </a:t>
            </a:r>
            <a:r>
              <a:rPr lang="en-US" altLang="en-US"/>
              <a:t>Many IBL approaches typically consider all attributes of the instances ==&gt; they are very sensitive to the curse of dimensionality!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4A9D6C-ED81-4C5E-BF58-23AC69A5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1E7-A86D-4FBF-92F8-62B4CAEF29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301E602-0C18-4676-B61D-55610572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772400" cy="762000"/>
          </a:xfrm>
        </p:spPr>
        <p:txBody>
          <a:bodyPr/>
          <a:lstStyle/>
          <a:p>
            <a:r>
              <a:rPr lang="en-US" altLang="en-US"/>
              <a:t>Locally Weighted Regression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4272FE8-F1BA-4566-97A1-3F518AA4A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/>
              <a:t>Locally weighted regression generalizes nearest-neighbour approaches by constructing an explicit approximation to f over a local region surrounding x</a:t>
            </a:r>
            <a:r>
              <a:rPr lang="en-US" altLang="en-US" baseline="-25000"/>
              <a:t>q</a:t>
            </a:r>
            <a:r>
              <a:rPr lang="en-US" altLang="en-US"/>
              <a:t>.</a:t>
            </a:r>
          </a:p>
          <a:p>
            <a:r>
              <a:rPr lang="en-US" altLang="en-US"/>
              <a:t>In such approaches, the contribution of each training example is weighted by its distance to the query point.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6EFE60-3459-444D-8C5D-FC2A6198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9DB8-EA23-49B1-A3D0-F0222E0E61F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4B5F6A6-7A0A-4871-A3DF-4ED2A54BD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/>
              <a:t>An Example: Locally Weighted Linear Regression</a:t>
            </a:r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4C83814-EB60-4B0B-A96F-F26125C5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686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 is approximated by: </a:t>
            </a:r>
            <a:r>
              <a:rPr lang="en-US" altLang="en-US" b="1" i="1"/>
              <a:t>f</a:t>
            </a:r>
            <a:r>
              <a:rPr lang="en-US" altLang="en-US" b="1" i="1" baseline="30000"/>
              <a:t>^</a:t>
            </a:r>
            <a:r>
              <a:rPr lang="en-US" altLang="en-US" b="1" i="1"/>
              <a:t>(x)=w</a:t>
            </a:r>
            <a:r>
              <a:rPr lang="en-US" altLang="en-US" b="1" i="1" baseline="-25000"/>
              <a:t>0</a:t>
            </a:r>
            <a:r>
              <a:rPr lang="en-US" altLang="en-US" b="1" i="1"/>
              <a:t>+w</a:t>
            </a:r>
            <a:r>
              <a:rPr lang="en-US" altLang="en-US" b="1" i="1" baseline="-25000"/>
              <a:t>1</a:t>
            </a:r>
            <a:r>
              <a:rPr lang="en-US" altLang="en-US" b="1" i="1"/>
              <a:t>a</a:t>
            </a:r>
            <a:r>
              <a:rPr lang="en-US" altLang="en-US" b="1" i="1" baseline="-25000"/>
              <a:t>1</a:t>
            </a:r>
            <a:r>
              <a:rPr lang="en-US" altLang="en-US" b="1" i="1"/>
              <a:t>(x)+…+w</a:t>
            </a:r>
            <a:r>
              <a:rPr lang="en-US" altLang="en-US" b="1" i="1" baseline="-25000"/>
              <a:t>n</a:t>
            </a:r>
            <a:r>
              <a:rPr lang="en-US" altLang="en-US" b="1" i="1"/>
              <a:t>a</a:t>
            </a:r>
            <a:r>
              <a:rPr lang="en-US" altLang="en-US" b="1" i="1" baseline="-25000"/>
              <a:t>n</a:t>
            </a:r>
            <a:r>
              <a:rPr lang="en-US" altLang="en-US" b="1" i="1"/>
              <a:t>(x)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Gradient descent can be used to find the coefficients    </a:t>
            </a:r>
            <a:r>
              <a:rPr lang="en-US" altLang="en-US" b="1" i="1"/>
              <a:t>w</a:t>
            </a:r>
            <a:r>
              <a:rPr lang="en-US" altLang="en-US" b="1" i="1" baseline="-25000"/>
              <a:t>0</a:t>
            </a:r>
            <a:r>
              <a:rPr lang="en-US" altLang="en-US" b="1" i="1"/>
              <a:t>, w</a:t>
            </a:r>
            <a:r>
              <a:rPr lang="en-US" altLang="en-US" b="1" i="1" baseline="-25000"/>
              <a:t>1</a:t>
            </a:r>
            <a:r>
              <a:rPr lang="en-US" altLang="en-US" b="1" i="1"/>
              <a:t>,…w</a:t>
            </a:r>
            <a:r>
              <a:rPr lang="en-US" altLang="en-US" b="1" i="1" baseline="-25000"/>
              <a:t>n</a:t>
            </a:r>
            <a:r>
              <a:rPr lang="en-US" altLang="en-US"/>
              <a:t> that minimize some error function.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error function, however, should be different from the one used in the Neural Net since we want a </a:t>
            </a:r>
            <a:r>
              <a:rPr lang="en-US" altLang="en-US" b="1" i="1"/>
              <a:t>local solution</a:t>
            </a:r>
            <a:r>
              <a:rPr lang="en-US" altLang="en-US"/>
              <a:t>.     </a:t>
            </a:r>
            <a:r>
              <a:rPr lang="en-US" altLang="en-US" b="1" u="sng"/>
              <a:t>Different possibilities: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Minimize the squared error over just the</a:t>
            </a:r>
            <a:r>
              <a:rPr lang="en-US" altLang="en-US" b="1" i="1"/>
              <a:t> k</a:t>
            </a:r>
            <a:r>
              <a:rPr lang="en-US" altLang="en-US"/>
              <a:t> nearest neighbours.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Minimize the squared error over the entire training set but weigh the contribution of each example by some decreasing function </a:t>
            </a:r>
            <a:r>
              <a:rPr lang="en-US" altLang="en-US" b="1" i="1"/>
              <a:t>K</a:t>
            </a:r>
            <a:r>
              <a:rPr lang="en-US" altLang="en-US"/>
              <a:t> of its distance from </a:t>
            </a:r>
            <a:r>
              <a:rPr lang="en-US" altLang="en-US" b="1" i="1"/>
              <a:t>x</a:t>
            </a:r>
            <a:r>
              <a:rPr lang="en-US" altLang="en-US" b="1" i="1" baseline="-25000"/>
              <a:t>q</a:t>
            </a:r>
            <a:r>
              <a:rPr lang="en-US" altLang="en-US" b="1" i="1"/>
              <a:t>.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Combine 1 and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1127CE-DE5D-4B44-8A02-5C0BFF5C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AB0B-4926-41CE-B1E4-2469F62153E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E9C9698-BE84-4B5C-ACB5-F20981BE6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6962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Radial Basis Function (RBF)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2837A1-8BD0-4CCB-B1D5-8B26DB53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33400"/>
            <a:ext cx="83820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u="sng"/>
              <a:t>Approximating Function:</a:t>
            </a:r>
            <a:endParaRPr lang="en-US" altLang="en-US" b="1" i="1"/>
          </a:p>
          <a:p>
            <a:pPr algn="ctr">
              <a:buFont typeface="Monotype Sorts" pitchFamily="2" charset="2"/>
              <a:buNone/>
            </a:pPr>
            <a:r>
              <a:rPr lang="en-US" altLang="en-US" b="1" i="1"/>
              <a:t>f</a:t>
            </a:r>
            <a:r>
              <a:rPr lang="en-US" altLang="en-US" b="1" i="1" baseline="30000"/>
              <a:t>^</a:t>
            </a:r>
            <a:r>
              <a:rPr lang="en-US" altLang="en-US" b="1" i="1"/>
              <a:t>(x)=w</a:t>
            </a:r>
            <a:r>
              <a:rPr lang="en-US" altLang="en-US" b="1" i="1" baseline="-25000"/>
              <a:t>0</a:t>
            </a:r>
            <a:r>
              <a:rPr lang="en-US" altLang="en-US" b="1" i="1"/>
              <a:t>+ </a:t>
            </a:r>
            <a:r>
              <a:rPr lang="en-US" altLang="en-US" b="1" i="1">
                <a:sym typeface="Symbol" panose="05050102010706020507" pitchFamily="18" charset="2"/>
              </a:rPr>
              <a:t></a:t>
            </a:r>
            <a:r>
              <a:rPr lang="en-US" altLang="en-US" b="1" i="1" baseline="-25000">
                <a:sym typeface="Symbol" panose="05050102010706020507" pitchFamily="18" charset="2"/>
              </a:rPr>
              <a:t>u=1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i="1">
                <a:sym typeface="Symbol" panose="05050102010706020507" pitchFamily="18" charset="2"/>
              </a:rPr>
              <a:t> w</a:t>
            </a:r>
            <a:r>
              <a:rPr lang="en-US" altLang="en-US" b="1" i="1" baseline="-25000">
                <a:sym typeface="Symbol" panose="05050102010706020507" pitchFamily="18" charset="2"/>
              </a:rPr>
              <a:t>u</a:t>
            </a:r>
            <a:r>
              <a:rPr lang="en-US" altLang="en-US" b="1" i="1" baseline="-25000"/>
              <a:t> </a:t>
            </a:r>
            <a:r>
              <a:rPr lang="en-US" altLang="en-US" b="1" i="1"/>
              <a:t>K</a:t>
            </a:r>
            <a:r>
              <a:rPr lang="en-US" altLang="en-US" b="1" i="1" baseline="-25000"/>
              <a:t>u</a:t>
            </a:r>
            <a:r>
              <a:rPr lang="en-US" altLang="en-US" b="1" i="1"/>
              <a:t>(d(x</a:t>
            </a:r>
            <a:r>
              <a:rPr lang="en-US" altLang="en-US" b="1" i="1" baseline="-25000"/>
              <a:t>u</a:t>
            </a:r>
            <a:r>
              <a:rPr lang="en-US" altLang="en-US" b="1" i="1"/>
              <a:t>,x))</a:t>
            </a:r>
            <a:endParaRPr lang="en-US" altLang="en-US"/>
          </a:p>
          <a:p>
            <a:r>
              <a:rPr lang="en-US" altLang="en-US" b="1" i="1"/>
              <a:t>K</a:t>
            </a:r>
            <a:r>
              <a:rPr lang="en-US" altLang="en-US" b="1" i="1" baseline="-25000"/>
              <a:t>u</a:t>
            </a:r>
            <a:r>
              <a:rPr lang="en-US" altLang="en-US" b="1" i="1"/>
              <a:t>(d(x</a:t>
            </a:r>
            <a:r>
              <a:rPr lang="en-US" altLang="en-US" b="1" i="1" baseline="-25000"/>
              <a:t>u</a:t>
            </a:r>
            <a:r>
              <a:rPr lang="en-US" altLang="en-US" b="1" i="1"/>
              <a:t>,x))</a:t>
            </a:r>
            <a:r>
              <a:rPr lang="en-US" altLang="en-US"/>
              <a:t> is a </a:t>
            </a:r>
            <a:r>
              <a:rPr lang="en-US" altLang="en-US" b="1" i="1"/>
              <a:t>kernel function</a:t>
            </a:r>
            <a:r>
              <a:rPr lang="en-US" altLang="en-US"/>
              <a:t> that decreases as the distance </a:t>
            </a:r>
            <a:r>
              <a:rPr lang="en-US" altLang="en-US" b="1" i="1"/>
              <a:t>d(x</a:t>
            </a:r>
            <a:r>
              <a:rPr lang="en-US" altLang="en-US" b="1" i="1" baseline="-25000"/>
              <a:t>u</a:t>
            </a:r>
            <a:r>
              <a:rPr lang="en-US" altLang="en-US" b="1" i="1"/>
              <a:t>,x)</a:t>
            </a:r>
            <a:r>
              <a:rPr lang="en-US" altLang="en-US"/>
              <a:t> increases (e.g., the Gaussian function); and</a:t>
            </a:r>
            <a:r>
              <a:rPr lang="en-US" altLang="en-US" b="1" i="1"/>
              <a:t> k</a:t>
            </a:r>
            <a:r>
              <a:rPr lang="en-US" altLang="en-US"/>
              <a:t> is a user-defined constant that specifies the number of kernel functions to be included.</a:t>
            </a:r>
          </a:p>
          <a:p>
            <a:r>
              <a:rPr lang="en-US" altLang="en-US"/>
              <a:t>Although </a:t>
            </a:r>
            <a:r>
              <a:rPr lang="en-US" altLang="en-US" b="1" i="1"/>
              <a:t>f</a:t>
            </a:r>
            <a:r>
              <a:rPr lang="en-US" altLang="en-US" b="1" i="1" baseline="30000"/>
              <a:t>^</a:t>
            </a:r>
            <a:r>
              <a:rPr lang="en-US" altLang="en-US" b="1" i="1"/>
              <a:t>(x)</a:t>
            </a:r>
            <a:r>
              <a:rPr lang="en-US" altLang="en-US"/>
              <a:t> is a</a:t>
            </a:r>
            <a:r>
              <a:rPr lang="en-US" altLang="en-US" b="1" i="1"/>
              <a:t> global </a:t>
            </a:r>
            <a:r>
              <a:rPr lang="en-US" altLang="en-US"/>
              <a:t>approximation to </a:t>
            </a:r>
            <a:r>
              <a:rPr lang="en-US" altLang="en-US" b="1" i="1"/>
              <a:t>f(x)</a:t>
            </a:r>
            <a:r>
              <a:rPr lang="en-US" altLang="en-US"/>
              <a:t> the contribution of each kernel function is </a:t>
            </a:r>
            <a:r>
              <a:rPr lang="en-US" altLang="en-US" b="1" i="1"/>
              <a:t>localized</a:t>
            </a:r>
            <a:r>
              <a:rPr lang="en-US" altLang="en-US" i="1"/>
              <a:t>.</a:t>
            </a:r>
          </a:p>
          <a:p>
            <a:r>
              <a:rPr lang="en-US" altLang="en-US"/>
              <a:t>RBF can be implemented in a neural network. It is a very efficient two step algorithm: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en-US" sz="2800"/>
              <a:t>Find the parameters of the kernel functions (e.g., use the EM algorithm)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en-US" sz="2800"/>
              <a:t>Learn the linear weights of the kernel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A585A3-BE99-41FF-9FC3-011E825F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8CE0-749F-477E-8796-D6A41B8B1D4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4F77380-24CF-4438-BADA-EAD1DEC28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Case-Based Reasoning (CBR)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3EE4DE9-404B-436C-BC0E-892BC9AA0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839200" cy="4114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CBR is similar to k-NN methods in that:</a:t>
            </a:r>
          </a:p>
          <a:p>
            <a:pPr lvl="1"/>
            <a:r>
              <a:rPr lang="en-US" altLang="en-US"/>
              <a:t>They are </a:t>
            </a:r>
            <a:r>
              <a:rPr lang="en-US" altLang="en-US" b="1" i="1"/>
              <a:t>lazy</a:t>
            </a:r>
            <a:r>
              <a:rPr lang="en-US" altLang="en-US"/>
              <a:t> learning methods in that they defer generalization until a query comes around.</a:t>
            </a:r>
          </a:p>
          <a:p>
            <a:pPr lvl="1"/>
            <a:r>
              <a:rPr lang="en-US" altLang="en-US"/>
              <a:t>They classify new query instances by analyzing similar instances while ignoring instances that are very different from the query.</a:t>
            </a:r>
          </a:p>
          <a:p>
            <a:r>
              <a:rPr lang="en-US" altLang="en-US"/>
              <a:t>However, CBR is different from k-NN methods in that:</a:t>
            </a:r>
          </a:p>
          <a:p>
            <a:pPr lvl="1"/>
            <a:r>
              <a:rPr lang="en-US" altLang="en-US"/>
              <a:t>They do not represent instances as real-valued points, but instead, they use a </a:t>
            </a:r>
            <a:r>
              <a:rPr lang="en-US" altLang="en-US" b="1" i="1"/>
              <a:t>rich symbolic</a:t>
            </a:r>
            <a:r>
              <a:rPr lang="en-US" altLang="en-US"/>
              <a:t> representation.</a:t>
            </a:r>
          </a:p>
          <a:p>
            <a:r>
              <a:rPr lang="en-US" altLang="en-US"/>
              <a:t>CBR can thus be applied to complex conceptual problems such as the design of mechanical devices or legal reasoning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907053-9897-451F-B913-8D24996F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DFD4-5894-453D-A4DF-7568BE7620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7F41C543-84C3-483E-AD3D-7608B63B6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Lazy versus Eager Learning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DBA1ECD-D1E1-4CF0-8860-4207A052A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763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 </a:t>
            </a:r>
            <a:r>
              <a:rPr lang="en-US" altLang="en-US" b="1" i="1"/>
              <a:t>Lazy methods</a:t>
            </a:r>
            <a:r>
              <a:rPr lang="en-US" altLang="en-US"/>
              <a:t>: k-NN, locally weighted regression, CBR</a:t>
            </a:r>
          </a:p>
          <a:p>
            <a:r>
              <a:rPr lang="en-US" altLang="en-US" b="1" i="1"/>
              <a:t>Eager methods</a:t>
            </a:r>
            <a:r>
              <a:rPr lang="en-US" altLang="en-US"/>
              <a:t>: RBF + all the methods we studied in the course so far.</a:t>
            </a:r>
          </a:p>
          <a:p>
            <a:r>
              <a:rPr lang="en-US" altLang="en-US" b="1" u="sng"/>
              <a:t>Differences in Computation Time:</a:t>
            </a:r>
          </a:p>
          <a:p>
            <a:pPr lvl="1"/>
            <a:r>
              <a:rPr lang="en-US" altLang="en-US"/>
              <a:t>Lazy methods learn quickly but classify slowly</a:t>
            </a:r>
          </a:p>
          <a:p>
            <a:pPr lvl="1"/>
            <a:r>
              <a:rPr lang="en-US" altLang="en-US"/>
              <a:t>Eager methods learn slowly but classify quickly</a:t>
            </a:r>
          </a:p>
          <a:p>
            <a:r>
              <a:rPr lang="en-US" altLang="en-US" b="1" u="sng"/>
              <a:t>Differences in Classification Approaches:</a:t>
            </a:r>
            <a:endParaRPr lang="en-US" altLang="en-US"/>
          </a:p>
          <a:p>
            <a:pPr lvl="1">
              <a:lnSpc>
                <a:spcPct val="85000"/>
              </a:lnSpc>
            </a:pPr>
            <a:r>
              <a:rPr lang="en-US" altLang="en-US"/>
              <a:t>Lazy methods search a larger hypothesis space than eager methods because they use many different local functions to form their implicit global approximation to the target function. Eager methods commit at training time to a single global approximation.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2727</TotalTime>
  <Words>696</Words>
  <Application>Microsoft Office PowerPoint</Application>
  <PresentationFormat>Widescreen</PresentationFormat>
  <Paragraphs>58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Casper</vt:lpstr>
      <vt:lpstr>Karla</vt:lpstr>
      <vt:lpstr>Monotype Sorts</vt:lpstr>
      <vt:lpstr>Raleway ExtraBold</vt:lpstr>
      <vt:lpstr>Symbol</vt:lpstr>
      <vt:lpstr>Times New Roman</vt:lpstr>
      <vt:lpstr>Unit 2.1</vt:lpstr>
      <vt:lpstr>Contents Slide Master</vt:lpstr>
      <vt:lpstr>CorelDRAW</vt:lpstr>
      <vt:lpstr>PowerPoint Presentation</vt:lpstr>
      <vt:lpstr>General Description</vt:lpstr>
      <vt:lpstr>Advantages and Disadvantages of IBL Methods</vt:lpstr>
      <vt:lpstr>Locally Weighted Regression</vt:lpstr>
      <vt:lpstr>An Example: Locally Weighted Linear Regression</vt:lpstr>
      <vt:lpstr>Radial Basis Function (RBF)</vt:lpstr>
      <vt:lpstr>Case-Based Reasoning (CBR)</vt:lpstr>
      <vt:lpstr>Lazy versus Eager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34</cp:revision>
  <dcterms:created xsi:type="dcterms:W3CDTF">2020-06-09T06:07:05Z</dcterms:created>
  <dcterms:modified xsi:type="dcterms:W3CDTF">2024-01-01T08:03:13Z</dcterms:modified>
</cp:coreProperties>
</file>