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1"/>
  </p:notesMasterIdLst>
  <p:handoutMasterIdLst>
    <p:handoutMasterId r:id="rId22"/>
  </p:handoutMasterIdLst>
  <p:sldIdLst>
    <p:sldId id="731" r:id="rId3"/>
    <p:sldId id="256" r:id="rId4"/>
    <p:sldId id="260" r:id="rId5"/>
    <p:sldId id="299" r:id="rId6"/>
    <p:sldId id="259" r:id="rId7"/>
    <p:sldId id="301" r:id="rId8"/>
    <p:sldId id="294" r:id="rId9"/>
    <p:sldId id="288" r:id="rId10"/>
    <p:sldId id="295" r:id="rId11"/>
    <p:sldId id="257" r:id="rId12"/>
    <p:sldId id="289" r:id="rId13"/>
    <p:sldId id="261" r:id="rId14"/>
    <p:sldId id="296" r:id="rId15"/>
    <p:sldId id="262" r:id="rId16"/>
    <p:sldId id="302" r:id="rId17"/>
    <p:sldId id="264" r:id="rId18"/>
    <p:sldId id="307"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88" d="100"/>
          <a:sy n="88" d="100"/>
        </p:scale>
        <p:origin x="39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520826"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spid="_x0000_s1043" name="CorelDRAW" r:id="rId4" imgW="2169000" imgH="2169360" progId="">
                  <p:embed/>
                </p:oleObj>
              </mc:Choice>
              <mc:Fallback>
                <p:oleObj name="CorelDRAW" r:id="rId4"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33526" y="23814"/>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651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2752726" y="1335194"/>
            <a:ext cx="7392987"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Machine Learning</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23CSH-651</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By </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Dr. Meena </a:t>
            </a:r>
            <a:r>
              <a:rPr lang="en-US" altLang="en-US" sz="2400" b="1" dirty="0" err="1">
                <a:solidFill>
                  <a:srgbClr val="262626"/>
                </a:solidFill>
                <a:latin typeface="Times New Roman" panose="02020603050405020304" pitchFamily="18" charset="0"/>
                <a:cs typeface="Times New Roman" panose="02020603050405020304" pitchFamily="18" charset="0"/>
              </a:rPr>
              <a:t>Pundir</a:t>
            </a:r>
            <a:endParaRPr lang="en-US" altLang="en-US" sz="2400" b="1" dirty="0">
              <a:solidFill>
                <a:srgbClr val="262626"/>
              </a:solidFill>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FE665F3-0E89-4061-BFF4-C86053975EB3}"/>
              </a:ext>
            </a:extLst>
          </p:cNvPr>
          <p:cNvSpPr>
            <a:spLocks noGrp="1" noChangeArrowheads="1"/>
          </p:cNvSpPr>
          <p:nvPr>
            <p:ph type="title"/>
          </p:nvPr>
        </p:nvSpPr>
        <p:spPr/>
        <p:txBody>
          <a:bodyPr/>
          <a:lstStyle/>
          <a:p>
            <a:r>
              <a:rPr lang="en-US" altLang="zh-CN"/>
              <a:t>Passive learning v.s. Active learning</a:t>
            </a:r>
          </a:p>
        </p:txBody>
      </p:sp>
      <p:sp>
        <p:nvSpPr>
          <p:cNvPr id="3075" name="Rectangle 3">
            <a:extLst>
              <a:ext uri="{FF2B5EF4-FFF2-40B4-BE49-F238E27FC236}">
                <a16:creationId xmlns:a16="http://schemas.microsoft.com/office/drawing/2014/main" id="{BAB82274-5765-4949-BBBD-E2FB471CF928}"/>
              </a:ext>
            </a:extLst>
          </p:cNvPr>
          <p:cNvSpPr>
            <a:spLocks noGrp="1" noChangeArrowheads="1"/>
          </p:cNvSpPr>
          <p:nvPr>
            <p:ph type="body" idx="1"/>
          </p:nvPr>
        </p:nvSpPr>
        <p:spPr/>
        <p:txBody>
          <a:bodyPr/>
          <a:lstStyle/>
          <a:p>
            <a:r>
              <a:rPr lang="en-US" altLang="zh-CN"/>
              <a:t>Passive learning</a:t>
            </a:r>
          </a:p>
          <a:p>
            <a:pPr lvl="1"/>
            <a:r>
              <a:rPr lang="en-US" altLang="zh-CN"/>
              <a:t>The agent imply watches the world going by and tries to learn the utilities of being in various states</a:t>
            </a:r>
          </a:p>
          <a:p>
            <a:r>
              <a:rPr lang="en-US" altLang="zh-CN"/>
              <a:t>Active learning</a:t>
            </a:r>
          </a:p>
          <a:p>
            <a:pPr lvl="1"/>
            <a:r>
              <a:rPr lang="en-US" altLang="zh-CN"/>
              <a:t>The agent not simply watches, but also acts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7180791-2297-46BD-B9C7-C5F93615B964}"/>
              </a:ext>
            </a:extLst>
          </p:cNvPr>
          <p:cNvSpPr>
            <a:spLocks noGrp="1" noChangeArrowheads="1"/>
          </p:cNvSpPr>
          <p:nvPr>
            <p:ph type="title"/>
          </p:nvPr>
        </p:nvSpPr>
        <p:spPr/>
        <p:txBody>
          <a:bodyPr/>
          <a:lstStyle/>
          <a:p>
            <a:r>
              <a:rPr lang="en-US" altLang="zh-CN"/>
              <a:t>Example environment</a:t>
            </a:r>
          </a:p>
        </p:txBody>
      </p:sp>
      <p:graphicFrame>
        <p:nvGraphicFramePr>
          <p:cNvPr id="39939" name="Object 3">
            <a:extLst>
              <a:ext uri="{FF2B5EF4-FFF2-40B4-BE49-F238E27FC236}">
                <a16:creationId xmlns:a16="http://schemas.microsoft.com/office/drawing/2014/main" id="{62A6F2ED-ED3C-4F5D-AF19-3208C4CDCDE2}"/>
              </a:ext>
            </a:extLst>
          </p:cNvPr>
          <p:cNvGraphicFramePr>
            <a:graphicFrameLocks noChangeAspect="1"/>
          </p:cNvGraphicFramePr>
          <p:nvPr>
            <p:ph type="body" idx="1"/>
          </p:nvPr>
        </p:nvGraphicFramePr>
        <p:xfrm>
          <a:off x="3611563" y="2085976"/>
          <a:ext cx="4679950" cy="3211513"/>
        </p:xfrm>
        <a:graphic>
          <a:graphicData uri="http://schemas.openxmlformats.org/presentationml/2006/ole">
            <mc:AlternateContent xmlns:mc="http://schemas.openxmlformats.org/markup-compatibility/2006">
              <mc:Choice xmlns:v="urn:schemas-microsoft-com:vml" Requires="v">
                <p:oleObj spid="_x0000_s4098" name="位图图像" r:id="rId3" imgW="4676190" imgH="3533333" progId="Paint.Picture">
                  <p:embed/>
                </p:oleObj>
              </mc:Choice>
              <mc:Fallback>
                <p:oleObj name="位图图像" r:id="rId3" imgW="4676190" imgH="3533333" progId="Paint.Picture">
                  <p:embed/>
                  <p:pic>
                    <p:nvPicPr>
                      <p:cNvPr id="39939" name="Object 3">
                        <a:extLst>
                          <a:ext uri="{FF2B5EF4-FFF2-40B4-BE49-F238E27FC236}">
                            <a16:creationId xmlns:a16="http://schemas.microsoft.com/office/drawing/2014/main" id="{62A6F2ED-ED3C-4F5D-AF19-3208C4CDC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563" y="2085976"/>
                        <a:ext cx="4679950" cy="3211513"/>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91B19F5-F0CC-4C05-9105-30F94C97AC87}"/>
              </a:ext>
            </a:extLst>
          </p:cNvPr>
          <p:cNvSpPr>
            <a:spLocks noGrp="1" noChangeArrowheads="1"/>
          </p:cNvSpPr>
          <p:nvPr>
            <p:ph type="title"/>
          </p:nvPr>
        </p:nvSpPr>
        <p:spPr/>
        <p:txBody>
          <a:bodyPr/>
          <a:lstStyle/>
          <a:p>
            <a:r>
              <a:rPr lang="en-US" altLang="zh-CN"/>
              <a:t>Passive learning scenario</a:t>
            </a:r>
          </a:p>
        </p:txBody>
      </p:sp>
      <p:sp>
        <p:nvSpPr>
          <p:cNvPr id="7171" name="Rectangle 3">
            <a:extLst>
              <a:ext uri="{FF2B5EF4-FFF2-40B4-BE49-F238E27FC236}">
                <a16:creationId xmlns:a16="http://schemas.microsoft.com/office/drawing/2014/main" id="{5BFB62BD-F6E4-4E20-9F7B-F581D423999A}"/>
              </a:ext>
            </a:extLst>
          </p:cNvPr>
          <p:cNvSpPr>
            <a:spLocks noGrp="1" noChangeArrowheads="1"/>
          </p:cNvSpPr>
          <p:nvPr>
            <p:ph type="body" idx="1"/>
          </p:nvPr>
        </p:nvSpPr>
        <p:spPr>
          <a:xfrm>
            <a:off x="2209800" y="1981200"/>
            <a:ext cx="8001000" cy="4419600"/>
          </a:xfrm>
        </p:spPr>
        <p:txBody>
          <a:bodyPr/>
          <a:lstStyle/>
          <a:p>
            <a:pPr>
              <a:lnSpc>
                <a:spcPct val="90000"/>
              </a:lnSpc>
            </a:pPr>
            <a:r>
              <a:rPr lang="en-US" altLang="zh-CN"/>
              <a:t>The agent see the the sequences of state transitions and associate rewards</a:t>
            </a:r>
          </a:p>
          <a:p>
            <a:pPr lvl="1">
              <a:lnSpc>
                <a:spcPct val="90000"/>
              </a:lnSpc>
            </a:pPr>
            <a:r>
              <a:rPr lang="en-US" altLang="zh-CN"/>
              <a:t>The environment generates state transitions and the agent perceive them</a:t>
            </a:r>
          </a:p>
          <a:p>
            <a:pPr lvl="2">
              <a:lnSpc>
                <a:spcPct val="90000"/>
              </a:lnSpc>
              <a:buFont typeface="Wingdings" panose="05000000000000000000" pitchFamily="2" charset="2"/>
              <a:buNone/>
            </a:pPr>
            <a:r>
              <a:rPr lang="en-US" altLang="zh-CN"/>
              <a:t>e.g  </a:t>
            </a:r>
            <a:r>
              <a:rPr lang="en-US" altLang="zh-CN" sz="1800">
                <a:latin typeface="Arial" panose="020B0604020202020204" pitchFamily="34" charset="0"/>
              </a:rPr>
              <a:t>(1,1) </a:t>
            </a:r>
            <a:r>
              <a:rPr lang="en-US" altLang="zh-CN" sz="1800">
                <a:latin typeface="Arial" panose="020B0604020202020204" pitchFamily="34" charset="0"/>
                <a:sym typeface="Wingdings" panose="05000000000000000000" pitchFamily="2" charset="2"/>
              </a:rPr>
              <a:t>(1,2) (1,3) (2,3) (3,3) (4,3)[</a:t>
            </a:r>
            <a:r>
              <a:rPr lang="en-US" altLang="zh-CN" sz="1800" b="1">
                <a:latin typeface="Arial" panose="020B0604020202020204" pitchFamily="34" charset="0"/>
                <a:sym typeface="Wingdings" panose="05000000000000000000" pitchFamily="2" charset="2"/>
              </a:rPr>
              <a:t>+1</a:t>
            </a:r>
            <a:r>
              <a:rPr lang="en-US" altLang="zh-CN" sz="1800">
                <a:latin typeface="Arial" panose="020B0604020202020204" pitchFamily="34" charset="0"/>
                <a:sym typeface="Wingdings" panose="05000000000000000000" pitchFamily="2" charset="2"/>
              </a:rPr>
              <a:t>]</a:t>
            </a:r>
            <a:r>
              <a:rPr lang="en-US" altLang="zh-CN"/>
              <a:t> </a:t>
            </a:r>
          </a:p>
          <a:p>
            <a:pPr lvl="3">
              <a:lnSpc>
                <a:spcPct val="90000"/>
              </a:lnSpc>
              <a:buFont typeface="Wingdings" panose="05000000000000000000" pitchFamily="2" charset="2"/>
              <a:buNone/>
            </a:pPr>
            <a:endParaRPr lang="en-US" altLang="zh-CN"/>
          </a:p>
          <a:p>
            <a:pPr lvl="3">
              <a:lnSpc>
                <a:spcPct val="90000"/>
              </a:lnSpc>
              <a:buFont typeface="Wingdings" panose="05000000000000000000" pitchFamily="2" charset="2"/>
              <a:buNone/>
            </a:pPr>
            <a:r>
              <a:rPr lang="en-US" altLang="zh-CN"/>
              <a:t> (1,1)</a:t>
            </a:r>
            <a:r>
              <a:rPr lang="en-US" altLang="zh-CN">
                <a:sym typeface="Wingdings" panose="05000000000000000000" pitchFamily="2" charset="2"/>
              </a:rPr>
              <a:t>(1,2) (1,3) (1,2) (1,3) (1,2) (1,1) (2,1) (3,1) (4,1) (4,2)[</a:t>
            </a:r>
            <a:r>
              <a:rPr lang="en-US" altLang="zh-CN" b="1">
                <a:sym typeface="Wingdings" panose="05000000000000000000" pitchFamily="2" charset="2"/>
              </a:rPr>
              <a:t>-1</a:t>
            </a:r>
            <a:r>
              <a:rPr lang="en-US" altLang="zh-CN">
                <a:sym typeface="Wingdings" panose="05000000000000000000" pitchFamily="2" charset="2"/>
              </a:rPr>
              <a:t>]</a:t>
            </a:r>
            <a:endParaRPr lang="en-US" altLang="zh-CN" b="1" u="sng">
              <a:sym typeface="Wingdings" panose="05000000000000000000" pitchFamily="2" charset="2"/>
            </a:endParaRPr>
          </a:p>
          <a:p>
            <a:pPr lvl="2">
              <a:lnSpc>
                <a:spcPct val="90000"/>
              </a:lnSpc>
              <a:buFont typeface="Wingdings" panose="05000000000000000000" pitchFamily="2" charset="2"/>
              <a:buNone/>
            </a:pPr>
            <a:r>
              <a:rPr lang="en-US" altLang="zh-CN" b="1" u="sng">
                <a:sym typeface="Wingdings" panose="05000000000000000000" pitchFamily="2" charset="2"/>
              </a:rPr>
              <a:t>            </a:t>
            </a:r>
          </a:p>
          <a:p>
            <a:pPr lvl="1">
              <a:lnSpc>
                <a:spcPct val="90000"/>
              </a:lnSpc>
              <a:buFont typeface="Wingdings" panose="05000000000000000000" pitchFamily="2" charset="2"/>
              <a:buNone/>
            </a:pPr>
            <a:endParaRPr lang="en-US" altLang="zh-CN"/>
          </a:p>
          <a:p>
            <a:pPr>
              <a:lnSpc>
                <a:spcPct val="90000"/>
              </a:lnSpc>
            </a:pPr>
            <a:r>
              <a:rPr lang="en-US" altLang="zh-CN"/>
              <a:t>Key idea: updating the utility value using the given training sequences.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6E1D965-09F1-4AEA-8A95-D52E237BAE5F}"/>
              </a:ext>
            </a:extLst>
          </p:cNvPr>
          <p:cNvSpPr>
            <a:spLocks noGrp="1" noChangeArrowheads="1"/>
          </p:cNvSpPr>
          <p:nvPr>
            <p:ph type="title"/>
          </p:nvPr>
        </p:nvSpPr>
        <p:spPr/>
        <p:txBody>
          <a:bodyPr/>
          <a:lstStyle/>
          <a:p>
            <a:r>
              <a:rPr lang="en-US" altLang="zh-CN"/>
              <a:t>Passive leaning scenario</a:t>
            </a:r>
          </a:p>
        </p:txBody>
      </p:sp>
      <p:graphicFrame>
        <p:nvGraphicFramePr>
          <p:cNvPr id="50179" name="Object 3">
            <a:extLst>
              <a:ext uri="{FF2B5EF4-FFF2-40B4-BE49-F238E27FC236}">
                <a16:creationId xmlns:a16="http://schemas.microsoft.com/office/drawing/2014/main" id="{70798DAB-AAA8-44D6-863A-F919CE8509B6}"/>
              </a:ext>
            </a:extLst>
          </p:cNvPr>
          <p:cNvGraphicFramePr>
            <a:graphicFrameLocks noChangeAspect="1"/>
          </p:cNvGraphicFramePr>
          <p:nvPr>
            <p:ph type="body" idx="1"/>
          </p:nvPr>
        </p:nvGraphicFramePr>
        <p:xfrm>
          <a:off x="1905000" y="2590800"/>
          <a:ext cx="8534400" cy="3378200"/>
        </p:xfrm>
        <a:graphic>
          <a:graphicData uri="http://schemas.openxmlformats.org/presentationml/2006/ole">
            <mc:AlternateContent xmlns:mc="http://schemas.openxmlformats.org/markup-compatibility/2006">
              <mc:Choice xmlns:v="urn:schemas-microsoft-com:vml" Requires="v">
                <p:oleObj spid="_x0000_s5122" name="位图图像" r:id="rId3" imgW="6087325" imgH="2409524" progId="Paint.Picture">
                  <p:embed/>
                </p:oleObj>
              </mc:Choice>
              <mc:Fallback>
                <p:oleObj name="位图图像" r:id="rId3" imgW="6087325" imgH="2409524" progId="Paint.Picture">
                  <p:embed/>
                  <p:pic>
                    <p:nvPicPr>
                      <p:cNvPr id="50179" name="Object 3">
                        <a:extLst>
                          <a:ext uri="{FF2B5EF4-FFF2-40B4-BE49-F238E27FC236}">
                            <a16:creationId xmlns:a16="http://schemas.microsoft.com/office/drawing/2014/main" id="{70798DAB-AAA8-44D6-863A-F919CE8509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590800"/>
                        <a:ext cx="8534400" cy="337820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0800871-D3A6-431A-A88E-5EF670261155}"/>
              </a:ext>
            </a:extLst>
          </p:cNvPr>
          <p:cNvSpPr>
            <a:spLocks noGrp="1" noChangeArrowheads="1"/>
          </p:cNvSpPr>
          <p:nvPr>
            <p:ph type="title"/>
          </p:nvPr>
        </p:nvSpPr>
        <p:spPr/>
        <p:txBody>
          <a:bodyPr/>
          <a:lstStyle/>
          <a:p>
            <a:r>
              <a:rPr lang="en-US" altLang="zh-CN"/>
              <a:t>LMS updating</a:t>
            </a:r>
          </a:p>
        </p:txBody>
      </p:sp>
      <p:sp>
        <p:nvSpPr>
          <p:cNvPr id="8196" name="Rectangle 4">
            <a:extLst>
              <a:ext uri="{FF2B5EF4-FFF2-40B4-BE49-F238E27FC236}">
                <a16:creationId xmlns:a16="http://schemas.microsoft.com/office/drawing/2014/main" id="{6D769E0C-56B3-4D11-AD74-4C29ABA50195}"/>
              </a:ext>
            </a:extLst>
          </p:cNvPr>
          <p:cNvSpPr>
            <a:spLocks noGrp="1" noChangeArrowheads="1"/>
          </p:cNvSpPr>
          <p:nvPr>
            <p:ph type="body" idx="1"/>
          </p:nvPr>
        </p:nvSpPr>
        <p:spPr>
          <a:xfrm>
            <a:off x="2667000" y="2209800"/>
            <a:ext cx="7315200" cy="4267200"/>
          </a:xfrm>
        </p:spPr>
        <p:txBody>
          <a:bodyPr/>
          <a:lstStyle/>
          <a:p>
            <a:r>
              <a:rPr lang="en-US" altLang="zh-CN" sz="2400" b="1" i="1"/>
              <a:t>Reward to go </a:t>
            </a:r>
            <a:r>
              <a:rPr lang="en-US" altLang="zh-CN" sz="2400"/>
              <a:t>of a state</a:t>
            </a:r>
          </a:p>
          <a:p>
            <a:pPr>
              <a:buFont typeface="Wingdings" panose="05000000000000000000" pitchFamily="2" charset="2"/>
              <a:buNone/>
            </a:pPr>
            <a:r>
              <a:rPr lang="en-US" altLang="zh-CN" sz="2400" b="1" i="1"/>
              <a:t>    </a:t>
            </a:r>
            <a:r>
              <a:rPr lang="en-US" altLang="zh-CN" sz="2400"/>
              <a:t>the sum of the rewards from  that state until a terminal state is reached</a:t>
            </a:r>
            <a:endParaRPr lang="en-US" altLang="zh-CN" sz="2400" b="1" i="1"/>
          </a:p>
          <a:p>
            <a:r>
              <a:rPr lang="en-US" altLang="zh-CN" sz="2400"/>
              <a:t>Key: use observed </a:t>
            </a:r>
            <a:r>
              <a:rPr lang="en-US" altLang="zh-CN" sz="2400" b="1" i="1"/>
              <a:t>reward to go</a:t>
            </a:r>
            <a:r>
              <a:rPr lang="en-US" altLang="zh-CN" sz="2400"/>
              <a:t> of the state as the direct evidence of the actual expected utility of that state</a:t>
            </a:r>
          </a:p>
          <a:p>
            <a:r>
              <a:rPr lang="en-US" altLang="zh-CN" sz="2400"/>
              <a:t>Learning utility function directly from sequence example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B8CAD55-8DC8-4EFE-9D6C-AEF036BDEB1D}"/>
              </a:ext>
            </a:extLst>
          </p:cNvPr>
          <p:cNvSpPr>
            <a:spLocks noGrp="1" noChangeArrowheads="1"/>
          </p:cNvSpPr>
          <p:nvPr>
            <p:ph type="title"/>
          </p:nvPr>
        </p:nvSpPr>
        <p:spPr/>
        <p:txBody>
          <a:bodyPr/>
          <a:lstStyle/>
          <a:p>
            <a:r>
              <a:rPr lang="en-US" altLang="zh-CN"/>
              <a:t>LMS updating</a:t>
            </a:r>
          </a:p>
        </p:txBody>
      </p:sp>
      <p:sp>
        <p:nvSpPr>
          <p:cNvPr id="58371" name="Rectangle 3">
            <a:extLst>
              <a:ext uri="{FF2B5EF4-FFF2-40B4-BE49-F238E27FC236}">
                <a16:creationId xmlns:a16="http://schemas.microsoft.com/office/drawing/2014/main" id="{A9E9E546-E2B6-4097-852D-C3B3686DC4FD}"/>
              </a:ext>
            </a:extLst>
          </p:cNvPr>
          <p:cNvSpPr>
            <a:spLocks noGrp="1" noChangeArrowheads="1"/>
          </p:cNvSpPr>
          <p:nvPr>
            <p:ph type="body" idx="1"/>
          </p:nvPr>
        </p:nvSpPr>
        <p:spPr/>
        <p:txBody>
          <a:bodyPr/>
          <a:lstStyle/>
          <a:p>
            <a:pPr lvl="1">
              <a:buFont typeface="Wingdings" panose="05000000000000000000" pitchFamily="2" charset="2"/>
              <a:buNone/>
            </a:pPr>
            <a:r>
              <a:rPr lang="en-US" altLang="zh-CN" sz="2000" b="1">
                <a:latin typeface="Times New Roman" panose="02020603050405020304" pitchFamily="18" charset="0"/>
              </a:rPr>
              <a:t>function</a:t>
            </a:r>
            <a:r>
              <a:rPr lang="en-US" altLang="zh-CN" sz="2000">
                <a:latin typeface="Times New Roman" panose="02020603050405020304" pitchFamily="18" charset="0"/>
              </a:rPr>
              <a:t> LMS-UPDATE (</a:t>
            </a:r>
            <a:r>
              <a:rPr lang="en-US" altLang="zh-CN" sz="2000" i="1">
                <a:latin typeface="Times New Roman" panose="02020603050405020304" pitchFamily="18" charset="0"/>
              </a:rPr>
              <a:t>U, e, percepts, M, N </a:t>
            </a:r>
            <a:r>
              <a:rPr lang="en-US" altLang="zh-CN" sz="2000">
                <a:latin typeface="Times New Roman" panose="02020603050405020304" pitchFamily="18" charset="0"/>
              </a:rPr>
              <a:t>) </a:t>
            </a:r>
            <a:r>
              <a:rPr lang="en-US" altLang="zh-CN" sz="2000" b="1">
                <a:latin typeface="Times New Roman" panose="02020603050405020304" pitchFamily="18" charset="0"/>
              </a:rPr>
              <a:t>return</a:t>
            </a:r>
            <a:r>
              <a:rPr lang="en-US" altLang="zh-CN" sz="2000">
                <a:latin typeface="Times New Roman" panose="02020603050405020304" pitchFamily="18" charset="0"/>
              </a:rPr>
              <a:t> an updated </a:t>
            </a:r>
            <a:r>
              <a:rPr lang="en-US" altLang="zh-CN" sz="2000" i="1">
                <a:latin typeface="Times New Roman" panose="02020603050405020304" pitchFamily="18" charset="0"/>
              </a:rPr>
              <a:t>U</a:t>
            </a:r>
          </a:p>
          <a:p>
            <a:pPr lvl="1">
              <a:buFont typeface="Wingdings" panose="05000000000000000000" pitchFamily="2" charset="2"/>
              <a:buNone/>
            </a:pPr>
            <a:r>
              <a:rPr lang="en-US" altLang="zh-CN" sz="2000" b="1">
                <a:latin typeface="Times New Roman" panose="02020603050405020304" pitchFamily="18" charset="0"/>
              </a:rPr>
              <a:t> if</a:t>
            </a:r>
            <a:r>
              <a:rPr lang="en-US" altLang="zh-CN" sz="2000">
                <a:latin typeface="Times New Roman" panose="02020603050405020304" pitchFamily="18" charset="0"/>
              </a:rPr>
              <a:t>  TERMINAL?[</a:t>
            </a:r>
            <a:r>
              <a:rPr lang="en-US" altLang="zh-CN" sz="2000" i="1">
                <a:latin typeface="Times New Roman" panose="02020603050405020304" pitchFamily="18" charset="0"/>
              </a:rPr>
              <a:t>e</a:t>
            </a:r>
            <a:r>
              <a:rPr lang="en-US" altLang="zh-CN" sz="2000">
                <a:latin typeface="Times New Roman" panose="02020603050405020304" pitchFamily="18" charset="0"/>
              </a:rPr>
              <a:t>] </a:t>
            </a:r>
            <a:r>
              <a:rPr lang="en-US" altLang="zh-CN" sz="2000" b="1">
                <a:latin typeface="Times New Roman" panose="02020603050405020304" pitchFamily="18" charset="0"/>
              </a:rPr>
              <a:t>then</a:t>
            </a:r>
          </a:p>
          <a:p>
            <a:pPr lvl="1">
              <a:buFont typeface="Wingdings" panose="05000000000000000000" pitchFamily="2" charset="2"/>
              <a:buNone/>
            </a:pPr>
            <a:r>
              <a:rPr lang="en-US" altLang="zh-CN" sz="2000">
                <a:latin typeface="Times New Roman" panose="02020603050405020304" pitchFamily="18" charset="0"/>
              </a:rPr>
              <a:t>     { </a:t>
            </a:r>
            <a:r>
              <a:rPr lang="en-US" altLang="zh-CN" sz="2000" i="1">
                <a:latin typeface="Times New Roman" panose="02020603050405020304" pitchFamily="18" charset="0"/>
              </a:rPr>
              <a:t>reward-to-go</a:t>
            </a:r>
            <a:r>
              <a:rPr lang="en-US" altLang="zh-CN" sz="2000">
                <a:latin typeface="Times New Roman" panose="02020603050405020304" pitchFamily="18" charset="0"/>
              </a:rPr>
              <a:t> </a:t>
            </a:r>
            <a:r>
              <a:rPr lang="en-US" altLang="zh-CN" sz="2000">
                <a:latin typeface="Times New Roman" panose="02020603050405020304" pitchFamily="18" charset="0"/>
                <a:sym typeface="Wingdings" panose="05000000000000000000" pitchFamily="2" charset="2"/>
              </a:rPr>
              <a:t> 0</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b="1">
                <a:latin typeface="Times New Roman" panose="02020603050405020304" pitchFamily="18" charset="0"/>
                <a:sym typeface="Wingdings" panose="05000000000000000000" pitchFamily="2" charset="2"/>
              </a:rPr>
              <a:t>for</a:t>
            </a:r>
            <a:r>
              <a:rPr lang="en-US" altLang="zh-CN" sz="2000">
                <a:latin typeface="Times New Roman" panose="02020603050405020304" pitchFamily="18" charset="0"/>
                <a:sym typeface="Wingdings" panose="05000000000000000000" pitchFamily="2" charset="2"/>
              </a:rPr>
              <a:t> each </a:t>
            </a:r>
            <a:r>
              <a:rPr lang="en-US" altLang="zh-CN" sz="2000" i="1">
                <a:latin typeface="Times New Roman" panose="02020603050405020304" pitchFamily="18" charset="0"/>
                <a:sym typeface="Wingdings" panose="05000000000000000000" pitchFamily="2" charset="2"/>
              </a:rPr>
              <a:t>ei </a:t>
            </a:r>
            <a:r>
              <a:rPr lang="en-US" altLang="zh-CN" sz="2000">
                <a:latin typeface="Times New Roman" panose="02020603050405020304" pitchFamily="18" charset="0"/>
                <a:sym typeface="Wingdings" panose="05000000000000000000" pitchFamily="2" charset="2"/>
              </a:rPr>
              <a:t>in percepts (starting from end) do</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s</a:t>
            </a:r>
            <a:r>
              <a:rPr lang="en-US" altLang="zh-CN" sz="2000">
                <a:latin typeface="Times New Roman" panose="02020603050405020304" pitchFamily="18" charset="0"/>
                <a:sym typeface="Wingdings" panose="05000000000000000000" pitchFamily="2" charset="2"/>
              </a:rPr>
              <a:t> = STATE[</a:t>
            </a:r>
            <a:r>
              <a:rPr lang="en-US" altLang="zh-CN" sz="2000" i="1">
                <a:latin typeface="Times New Roman" panose="02020603050405020304" pitchFamily="18" charset="0"/>
                <a:sym typeface="Wingdings" panose="05000000000000000000" pitchFamily="2" charset="2"/>
              </a:rPr>
              <a:t>ei</a:t>
            </a:r>
            <a:r>
              <a:rPr lang="en-US" altLang="zh-CN" sz="2000">
                <a:latin typeface="Times New Roman" panose="02020603050405020304" pitchFamily="18" charset="0"/>
                <a:sym typeface="Wingdings" panose="05000000000000000000" pitchFamily="2" charset="2"/>
              </a:rPr>
              <a:t>]</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reward-to-go </a:t>
            </a: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reward-to-go</a:t>
            </a:r>
            <a:r>
              <a:rPr lang="en-US" altLang="zh-CN" sz="2000">
                <a:latin typeface="Times New Roman" panose="02020603050405020304" pitchFamily="18" charset="0"/>
                <a:sym typeface="Wingdings" panose="05000000000000000000" pitchFamily="2" charset="2"/>
              </a:rPr>
              <a:t> + REWARS[</a:t>
            </a:r>
            <a:r>
              <a:rPr lang="en-US" altLang="zh-CN" sz="2000" i="1">
                <a:latin typeface="Times New Roman" panose="02020603050405020304" pitchFamily="18" charset="0"/>
                <a:sym typeface="Wingdings" panose="05000000000000000000" pitchFamily="2" charset="2"/>
              </a:rPr>
              <a:t>ei</a:t>
            </a:r>
            <a:r>
              <a:rPr lang="en-US" altLang="zh-CN" sz="2000">
                <a:latin typeface="Times New Roman" panose="02020603050405020304" pitchFamily="18" charset="0"/>
                <a:sym typeface="Wingdings" panose="05000000000000000000" pitchFamily="2" charset="2"/>
              </a:rPr>
              <a:t>]</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U[s]</a:t>
            </a:r>
            <a:r>
              <a:rPr lang="en-US" altLang="zh-CN" sz="2000">
                <a:latin typeface="Times New Roman" panose="02020603050405020304" pitchFamily="18" charset="0"/>
                <a:sym typeface="Wingdings" panose="05000000000000000000" pitchFamily="2" charset="2"/>
              </a:rPr>
              <a:t> = RUNNING-AVERAGE (</a:t>
            </a:r>
            <a:r>
              <a:rPr lang="en-US" altLang="zh-CN" sz="2000" i="1">
                <a:latin typeface="Times New Roman" panose="02020603050405020304" pitchFamily="18" charset="0"/>
                <a:sym typeface="Wingdings" panose="05000000000000000000" pitchFamily="2" charset="2"/>
              </a:rPr>
              <a:t>U[s], reward-to-go, N[s]</a:t>
            </a:r>
            <a:r>
              <a:rPr lang="en-US" altLang="zh-CN" sz="2000">
                <a:latin typeface="Times New Roman" panose="02020603050405020304" pitchFamily="18" charset="0"/>
                <a:sym typeface="Wingdings" panose="05000000000000000000" pitchFamily="2" charset="2"/>
              </a:rPr>
              <a:t>)</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b="1">
                <a:latin typeface="Times New Roman" panose="02020603050405020304" pitchFamily="18" charset="0"/>
                <a:sym typeface="Wingdings" panose="05000000000000000000" pitchFamily="2" charset="2"/>
              </a:rPr>
              <a:t>end</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p>
          <a:p>
            <a:pPr lvl="1">
              <a:buFont typeface="Wingdings" panose="05000000000000000000" pitchFamily="2" charset="2"/>
              <a:buNone/>
            </a:pPr>
            <a:r>
              <a:rPr lang="en-US" altLang="zh-CN" sz="2000" b="1">
                <a:latin typeface="Times New Roman" panose="02020603050405020304" pitchFamily="18" charset="0"/>
              </a:rPr>
              <a:t>function</a:t>
            </a:r>
            <a:r>
              <a:rPr lang="en-US" altLang="zh-CN" sz="2000">
                <a:latin typeface="Times New Roman" panose="02020603050405020304" pitchFamily="18" charset="0"/>
              </a:rPr>
              <a:t> RUNNING-AVERAGE (</a:t>
            </a:r>
            <a:r>
              <a:rPr lang="en-US" altLang="zh-CN" sz="2000" i="1">
                <a:latin typeface="Times New Roman" panose="02020603050405020304" pitchFamily="18" charset="0"/>
                <a:sym typeface="Wingdings" panose="05000000000000000000" pitchFamily="2" charset="2"/>
              </a:rPr>
              <a:t>U[s], reward-to-go, N[s]</a:t>
            </a:r>
            <a:r>
              <a:rPr lang="en-US" altLang="zh-CN" sz="2000">
                <a:latin typeface="Times New Roman" panose="02020603050405020304" pitchFamily="18" charset="0"/>
              </a:rPr>
              <a:t> )</a:t>
            </a:r>
          </a:p>
          <a:p>
            <a:pPr lvl="1">
              <a:buFont typeface="Wingdings" panose="05000000000000000000" pitchFamily="2" charset="2"/>
              <a:buNone/>
            </a:pPr>
            <a:r>
              <a:rPr lang="en-US" altLang="zh-CN" sz="2000">
                <a:latin typeface="Times New Roman" panose="02020603050405020304" pitchFamily="18" charset="0"/>
              </a:rPr>
              <a:t> 	 </a:t>
            </a:r>
            <a:r>
              <a:rPr lang="en-US" altLang="zh-CN" sz="2000" i="1">
                <a:latin typeface="Times New Roman" panose="02020603050405020304" pitchFamily="18" charset="0"/>
                <a:sym typeface="Wingdings" panose="05000000000000000000" pitchFamily="2" charset="2"/>
              </a:rPr>
              <a:t>U[s] = </a:t>
            </a: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U[s] * (N[s] – 1) + reward-to-go ] </a:t>
            </a: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N[s]</a:t>
            </a:r>
            <a:endParaRPr lang="en-US" altLang="zh-CN">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1A2D474-EB66-43CB-A649-397E744421A1}"/>
              </a:ext>
            </a:extLst>
          </p:cNvPr>
          <p:cNvSpPr>
            <a:spLocks noGrp="1" noChangeArrowheads="1"/>
          </p:cNvSpPr>
          <p:nvPr>
            <p:ph type="title"/>
          </p:nvPr>
        </p:nvSpPr>
        <p:spPr/>
        <p:txBody>
          <a:bodyPr/>
          <a:lstStyle/>
          <a:p>
            <a:r>
              <a:rPr lang="en-US" altLang="zh-CN"/>
              <a:t>LMS updating algorithm in passive learning</a:t>
            </a:r>
          </a:p>
        </p:txBody>
      </p:sp>
      <p:sp>
        <p:nvSpPr>
          <p:cNvPr id="10243" name="Rectangle 3">
            <a:extLst>
              <a:ext uri="{FF2B5EF4-FFF2-40B4-BE49-F238E27FC236}">
                <a16:creationId xmlns:a16="http://schemas.microsoft.com/office/drawing/2014/main" id="{681A12AC-DA70-4B55-8425-DA722FAFC9C9}"/>
              </a:ext>
            </a:extLst>
          </p:cNvPr>
          <p:cNvSpPr>
            <a:spLocks noGrp="1" noChangeArrowheads="1"/>
          </p:cNvSpPr>
          <p:nvPr>
            <p:ph type="body" idx="1"/>
          </p:nvPr>
        </p:nvSpPr>
        <p:spPr>
          <a:xfrm>
            <a:off x="2362200" y="1828800"/>
            <a:ext cx="7848600" cy="4724400"/>
          </a:xfrm>
        </p:spPr>
        <p:txBody>
          <a:bodyPr/>
          <a:lstStyle/>
          <a:p>
            <a:r>
              <a:rPr lang="en-US" altLang="zh-CN" sz="1800"/>
              <a:t>Drawback:</a:t>
            </a:r>
          </a:p>
          <a:p>
            <a:pPr lvl="1"/>
            <a:r>
              <a:rPr lang="en-US" altLang="zh-CN" sz="1600"/>
              <a:t>The actual utility of a state is constrained to be probability- weighted average of its successor</a:t>
            </a:r>
            <a:r>
              <a:rPr lang="en-US" altLang="zh-CN" sz="1600">
                <a:latin typeface="Times New Roman" panose="02020603050405020304" pitchFamily="18" charset="0"/>
              </a:rPr>
              <a:t>’</a:t>
            </a:r>
            <a:r>
              <a:rPr lang="en-US" altLang="zh-CN" sz="1600"/>
              <a:t>s utilities.</a:t>
            </a:r>
          </a:p>
          <a:p>
            <a:pPr lvl="1"/>
            <a:r>
              <a:rPr lang="en-US" altLang="zh-CN" sz="1600"/>
              <a:t>Converge very slowly to correct utilities values (requires a lot of sequences)</a:t>
            </a:r>
          </a:p>
          <a:p>
            <a:pPr lvl="2"/>
            <a:r>
              <a:rPr lang="en-US" altLang="zh-CN" sz="1400"/>
              <a:t> </a:t>
            </a:r>
            <a:r>
              <a:rPr lang="en-US" altLang="zh-CN" sz="1400" i="1"/>
              <a:t>for our example, &gt;1000!</a:t>
            </a:r>
          </a:p>
        </p:txBody>
      </p:sp>
      <p:graphicFrame>
        <p:nvGraphicFramePr>
          <p:cNvPr id="10245" name="Object 5">
            <a:extLst>
              <a:ext uri="{FF2B5EF4-FFF2-40B4-BE49-F238E27FC236}">
                <a16:creationId xmlns:a16="http://schemas.microsoft.com/office/drawing/2014/main" id="{8326DBB0-3C9D-41A2-AB4F-6D73A1CB4A8C}"/>
              </a:ext>
            </a:extLst>
          </p:cNvPr>
          <p:cNvGraphicFramePr>
            <a:graphicFrameLocks noChangeAspect="1"/>
          </p:cNvGraphicFramePr>
          <p:nvPr/>
        </p:nvGraphicFramePr>
        <p:xfrm>
          <a:off x="2819400" y="3429000"/>
          <a:ext cx="6248400" cy="3214688"/>
        </p:xfrm>
        <a:graphic>
          <a:graphicData uri="http://schemas.openxmlformats.org/presentationml/2006/ole">
            <mc:AlternateContent xmlns:mc="http://schemas.openxmlformats.org/markup-compatibility/2006">
              <mc:Choice xmlns:v="urn:schemas-microsoft-com:vml" Requires="v">
                <p:oleObj spid="_x0000_s6146" name="位图图像" r:id="rId3" imgW="5172797" imgH="2723810" progId="Paint.Picture">
                  <p:embed/>
                </p:oleObj>
              </mc:Choice>
              <mc:Fallback>
                <p:oleObj name="位图图像" r:id="rId3" imgW="5172797" imgH="2723810" progId="Paint.Picture">
                  <p:embed/>
                  <p:pic>
                    <p:nvPicPr>
                      <p:cNvPr id="10245" name="Object 5">
                        <a:extLst>
                          <a:ext uri="{FF2B5EF4-FFF2-40B4-BE49-F238E27FC236}">
                            <a16:creationId xmlns:a16="http://schemas.microsoft.com/office/drawing/2014/main" id="{8326DBB0-3C9D-41A2-AB4F-6D73A1CB4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429000"/>
                        <a:ext cx="6248400"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D0F4A29-26D6-41EE-A8F7-882959438CC8}"/>
              </a:ext>
            </a:extLst>
          </p:cNvPr>
          <p:cNvSpPr>
            <a:spLocks noGrp="1" noChangeArrowheads="1"/>
          </p:cNvSpPr>
          <p:nvPr>
            <p:ph type="title"/>
          </p:nvPr>
        </p:nvSpPr>
        <p:spPr/>
        <p:txBody>
          <a:bodyPr/>
          <a:lstStyle/>
          <a:p>
            <a:r>
              <a:rPr lang="en-US" altLang="zh-CN"/>
              <a:t>How to learn model?</a:t>
            </a:r>
          </a:p>
        </p:txBody>
      </p:sp>
      <p:sp>
        <p:nvSpPr>
          <p:cNvPr id="63491" name="Rectangle 3">
            <a:extLst>
              <a:ext uri="{FF2B5EF4-FFF2-40B4-BE49-F238E27FC236}">
                <a16:creationId xmlns:a16="http://schemas.microsoft.com/office/drawing/2014/main" id="{8F06F042-37A3-46FA-AD1A-C55C7232D5C2}"/>
              </a:ext>
            </a:extLst>
          </p:cNvPr>
          <p:cNvSpPr>
            <a:spLocks noGrp="1" noChangeArrowheads="1"/>
          </p:cNvSpPr>
          <p:nvPr>
            <p:ph type="body" idx="1"/>
          </p:nvPr>
        </p:nvSpPr>
        <p:spPr/>
        <p:txBody>
          <a:bodyPr/>
          <a:lstStyle/>
          <a:p>
            <a:r>
              <a:rPr lang="en-US" altLang="zh-CN" sz="2000"/>
              <a:t>Use the transition tuple &lt;s, a, s</a:t>
            </a:r>
            <a:r>
              <a:rPr lang="en-US" altLang="zh-CN" sz="2000">
                <a:latin typeface="Times New Roman" panose="02020603050405020304" pitchFamily="18" charset="0"/>
              </a:rPr>
              <a:t>’</a:t>
            </a:r>
            <a:r>
              <a:rPr lang="en-US" altLang="zh-CN" sz="2000"/>
              <a:t>, r&gt; to learn T(s,a,s</a:t>
            </a:r>
            <a:r>
              <a:rPr lang="en-US" altLang="zh-CN" sz="2000">
                <a:latin typeface="Times New Roman" panose="02020603050405020304" pitchFamily="18" charset="0"/>
              </a:rPr>
              <a:t>’</a:t>
            </a:r>
            <a:r>
              <a:rPr lang="en-US" altLang="zh-CN" sz="2000"/>
              <a:t>) and R(s,a). That</a:t>
            </a:r>
            <a:r>
              <a:rPr lang="en-US" altLang="zh-CN" sz="2000">
                <a:latin typeface="Times New Roman" panose="02020603050405020304" pitchFamily="18" charset="0"/>
              </a:rPr>
              <a:t>’</a:t>
            </a:r>
            <a:r>
              <a:rPr lang="en-US" altLang="zh-CN" sz="2000"/>
              <a:t>s supervised learning!</a:t>
            </a:r>
            <a:endParaRPr lang="en-US" altLang="zh-CN" sz="2000" i="1"/>
          </a:p>
          <a:p>
            <a:pPr lvl="1"/>
            <a:r>
              <a:rPr lang="en-US" altLang="zh-CN" sz="1800"/>
              <a:t>Since the agent can get every transition (s, a, s</a:t>
            </a:r>
            <a:r>
              <a:rPr lang="en-US" altLang="zh-CN" sz="1800">
                <a:latin typeface="Times New Roman" panose="02020603050405020304" pitchFamily="18" charset="0"/>
              </a:rPr>
              <a:t>’</a:t>
            </a:r>
            <a:r>
              <a:rPr lang="en-US" altLang="zh-CN" sz="1800"/>
              <a:t>,r) directly, so take (s,a)/s</a:t>
            </a:r>
            <a:r>
              <a:rPr lang="en-US" altLang="zh-CN" sz="1800">
                <a:latin typeface="Times New Roman" panose="02020603050405020304" pitchFamily="18" charset="0"/>
              </a:rPr>
              <a:t>’</a:t>
            </a:r>
            <a:r>
              <a:rPr lang="en-US" altLang="zh-CN" sz="1800"/>
              <a:t> as an input/output example of the transition probability function </a:t>
            </a:r>
            <a:r>
              <a:rPr lang="en-US" altLang="zh-CN" sz="1800" i="1"/>
              <a:t>T</a:t>
            </a:r>
            <a:r>
              <a:rPr lang="en-US" altLang="zh-CN" sz="1800"/>
              <a:t>.  </a:t>
            </a:r>
          </a:p>
          <a:p>
            <a:pPr lvl="1"/>
            <a:r>
              <a:rPr lang="en-US" altLang="zh-CN" sz="1800"/>
              <a:t>Different techniques in the supervised learning(see further reading for detail)</a:t>
            </a:r>
          </a:p>
          <a:p>
            <a:pPr lvl="1"/>
            <a:r>
              <a:rPr lang="en-US" altLang="zh-CN" sz="1800"/>
              <a:t>Use </a:t>
            </a:r>
            <a:r>
              <a:rPr lang="en-US" altLang="zh-CN" sz="1800" i="1"/>
              <a:t>r </a:t>
            </a:r>
            <a:r>
              <a:rPr lang="en-US" altLang="zh-CN" sz="1800"/>
              <a:t>and </a:t>
            </a:r>
            <a:r>
              <a:rPr lang="en-US" altLang="zh-CN" sz="1800" i="1"/>
              <a:t>T(s,a,s</a:t>
            </a:r>
            <a:r>
              <a:rPr lang="en-US" altLang="zh-CN" sz="1800" i="1">
                <a:latin typeface="Times New Roman" panose="02020603050405020304" pitchFamily="18" charset="0"/>
              </a:rPr>
              <a:t>’</a:t>
            </a:r>
            <a:r>
              <a:rPr lang="en-US" altLang="zh-CN" sz="1800" i="1"/>
              <a:t>)</a:t>
            </a:r>
            <a:r>
              <a:rPr lang="en-US" altLang="zh-CN" sz="1800"/>
              <a:t> to learn </a:t>
            </a:r>
            <a:r>
              <a:rPr lang="en-US" altLang="zh-CN" sz="1800" i="1"/>
              <a:t>R(s,a)</a:t>
            </a:r>
          </a:p>
          <a:p>
            <a:endParaRPr lang="en-US" altLang="zh-CN" i="1"/>
          </a:p>
        </p:txBody>
      </p:sp>
      <p:graphicFrame>
        <p:nvGraphicFramePr>
          <p:cNvPr id="63493" name="Object 5">
            <a:extLst>
              <a:ext uri="{FF2B5EF4-FFF2-40B4-BE49-F238E27FC236}">
                <a16:creationId xmlns:a16="http://schemas.microsoft.com/office/drawing/2014/main" id="{F07423D5-0DCF-4B32-A643-29C4888C37A3}"/>
              </a:ext>
            </a:extLst>
          </p:cNvPr>
          <p:cNvGraphicFramePr>
            <a:graphicFrameLocks noChangeAspect="1"/>
          </p:cNvGraphicFramePr>
          <p:nvPr/>
        </p:nvGraphicFramePr>
        <p:xfrm>
          <a:off x="4114800" y="4572000"/>
          <a:ext cx="2051050" cy="490538"/>
        </p:xfrm>
        <a:graphic>
          <a:graphicData uri="http://schemas.openxmlformats.org/presentationml/2006/ole">
            <mc:AlternateContent xmlns:mc="http://schemas.openxmlformats.org/markup-compatibility/2006">
              <mc:Choice xmlns:v="urn:schemas-microsoft-com:vml" Requires="v">
                <p:oleObj spid="_x0000_s7170" name="Equation" r:id="rId3" imgW="1434960" imgH="342720" progId="Equation.3">
                  <p:embed/>
                </p:oleObj>
              </mc:Choice>
              <mc:Fallback>
                <p:oleObj name="Equation" r:id="rId3" imgW="1434960" imgH="342720" progId="Equation.3">
                  <p:embed/>
                  <p:pic>
                    <p:nvPicPr>
                      <p:cNvPr id="63493" name="Object 5">
                        <a:extLst>
                          <a:ext uri="{FF2B5EF4-FFF2-40B4-BE49-F238E27FC236}">
                            <a16:creationId xmlns:a16="http://schemas.microsoft.com/office/drawing/2014/main" id="{F07423D5-0DCF-4B32-A643-29C4888C37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572000"/>
                        <a:ext cx="20510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F41F4CC-C1D3-411D-A359-082FB241B36C}"/>
              </a:ext>
            </a:extLst>
          </p:cNvPr>
          <p:cNvSpPr>
            <a:spLocks noGrp="1" noChangeArrowheads="1"/>
          </p:cNvSpPr>
          <p:nvPr>
            <p:ph type="title"/>
          </p:nvPr>
        </p:nvSpPr>
        <p:spPr/>
        <p:txBody>
          <a:bodyPr/>
          <a:lstStyle/>
          <a:p>
            <a:r>
              <a:rPr lang="en-US" altLang="zh-CN"/>
              <a:t>ADP approach pros and cons</a:t>
            </a:r>
          </a:p>
        </p:txBody>
      </p:sp>
      <p:sp>
        <p:nvSpPr>
          <p:cNvPr id="59395" name="Rectangle 3">
            <a:extLst>
              <a:ext uri="{FF2B5EF4-FFF2-40B4-BE49-F238E27FC236}">
                <a16:creationId xmlns:a16="http://schemas.microsoft.com/office/drawing/2014/main" id="{ABD4D0CE-F7A6-49C5-AA1B-99A93B3A18C4}"/>
              </a:ext>
            </a:extLst>
          </p:cNvPr>
          <p:cNvSpPr>
            <a:spLocks noGrp="1" noChangeArrowheads="1"/>
          </p:cNvSpPr>
          <p:nvPr>
            <p:ph type="body" idx="1"/>
          </p:nvPr>
        </p:nvSpPr>
        <p:spPr/>
        <p:txBody>
          <a:bodyPr/>
          <a:lstStyle/>
          <a:p>
            <a:r>
              <a:rPr lang="en-US" altLang="zh-CN" sz="2400"/>
              <a:t>Pros:</a:t>
            </a:r>
          </a:p>
          <a:p>
            <a:pPr lvl="1"/>
            <a:r>
              <a:rPr lang="en-US" altLang="zh-CN" sz="1800"/>
              <a:t>ADP algorithm converges far faster than LMS and Temporal learning. That is because it use the information from the the model of the environment</a:t>
            </a:r>
            <a:r>
              <a:rPr lang="en-US" altLang="zh-CN" sz="2000"/>
              <a:t>.</a:t>
            </a:r>
          </a:p>
          <a:p>
            <a:r>
              <a:rPr lang="en-US" altLang="zh-CN" sz="2400"/>
              <a:t>Cons:</a:t>
            </a:r>
          </a:p>
          <a:p>
            <a:pPr lvl="1"/>
            <a:r>
              <a:rPr lang="en-US" altLang="zh-CN" sz="1800"/>
              <a:t>Intractable for large state space</a:t>
            </a:r>
          </a:p>
          <a:p>
            <a:pPr lvl="1"/>
            <a:r>
              <a:rPr lang="en-US" altLang="zh-CN" sz="1800"/>
              <a:t>In each step, update </a:t>
            </a:r>
            <a:r>
              <a:rPr lang="en-US" altLang="zh-CN" sz="1800" i="1"/>
              <a:t>U </a:t>
            </a:r>
            <a:r>
              <a:rPr lang="en-US" altLang="zh-CN" sz="1800"/>
              <a:t> for all states</a:t>
            </a:r>
          </a:p>
          <a:p>
            <a:pPr lvl="1"/>
            <a:r>
              <a:rPr lang="en-US" altLang="zh-CN" sz="1800"/>
              <a:t>Improve this by </a:t>
            </a:r>
            <a:r>
              <a:rPr lang="en-US" altLang="zh-CN" sz="1800" i="1"/>
              <a:t>prioritized-sweeping </a:t>
            </a:r>
            <a:r>
              <a:rPr lang="en-US" altLang="zh-CN" sz="1800"/>
              <a:t>(see further reading for detail)</a:t>
            </a:r>
          </a:p>
          <a:p>
            <a:pPr>
              <a:buFont typeface="Wingdings" panose="05000000000000000000" pitchFamily="2" charset="2"/>
              <a:buNone/>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5E0B819-028F-4E53-9716-B8408CA209E2}"/>
              </a:ext>
            </a:extLst>
          </p:cNvPr>
          <p:cNvSpPr>
            <a:spLocks noGrp="1" noChangeArrowheads="1"/>
          </p:cNvSpPr>
          <p:nvPr>
            <p:ph type="ctrTitle"/>
          </p:nvPr>
        </p:nvSpPr>
        <p:spPr/>
        <p:txBody>
          <a:bodyPr/>
          <a:lstStyle/>
          <a:p>
            <a:r>
              <a:rPr lang="en-US" altLang="zh-CN" sz="5400"/>
              <a:t>Reinforcement Learning</a:t>
            </a:r>
          </a:p>
        </p:txBody>
      </p:sp>
      <p:sp>
        <p:nvSpPr>
          <p:cNvPr id="2051" name="Rectangle 3">
            <a:extLst>
              <a:ext uri="{FF2B5EF4-FFF2-40B4-BE49-F238E27FC236}">
                <a16:creationId xmlns:a16="http://schemas.microsoft.com/office/drawing/2014/main" id="{3DBDF4FC-A247-4626-BDB5-7D1331AE7BE2}"/>
              </a:ext>
            </a:extLst>
          </p:cNvPr>
          <p:cNvSpPr>
            <a:spLocks noGrp="1" noChangeArrowheads="1"/>
          </p:cNvSpPr>
          <p:nvPr>
            <p:ph type="subTitle" idx="1"/>
          </p:nvPr>
        </p:nvSpPr>
        <p:spPr/>
        <p:txBody>
          <a:bodyPr/>
          <a:lstStyle/>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B219D50-797A-4560-9785-01B2EAC96C22}"/>
              </a:ext>
            </a:extLst>
          </p:cNvPr>
          <p:cNvSpPr>
            <a:spLocks noGrp="1" noChangeArrowheads="1"/>
          </p:cNvSpPr>
          <p:nvPr>
            <p:ph type="title"/>
          </p:nvPr>
        </p:nvSpPr>
        <p:spPr/>
        <p:txBody>
          <a:bodyPr/>
          <a:lstStyle/>
          <a:p>
            <a:r>
              <a:rPr lang="en-US" altLang="zh-CN"/>
              <a:t>What is learning? </a:t>
            </a:r>
          </a:p>
        </p:txBody>
      </p:sp>
      <p:sp>
        <p:nvSpPr>
          <p:cNvPr id="6147" name="Rectangle 3">
            <a:extLst>
              <a:ext uri="{FF2B5EF4-FFF2-40B4-BE49-F238E27FC236}">
                <a16:creationId xmlns:a16="http://schemas.microsoft.com/office/drawing/2014/main" id="{1FF24D5C-74E0-47E6-8578-9F70987FF28B}"/>
              </a:ext>
            </a:extLst>
          </p:cNvPr>
          <p:cNvSpPr>
            <a:spLocks noGrp="1" noChangeArrowheads="1"/>
          </p:cNvSpPr>
          <p:nvPr>
            <p:ph type="body" idx="1"/>
          </p:nvPr>
        </p:nvSpPr>
        <p:spPr/>
        <p:txBody>
          <a:bodyPr/>
          <a:lstStyle/>
          <a:p>
            <a:r>
              <a:rPr lang="en-US" altLang="zh-CN"/>
              <a:t>Learning takes place as a result of interaction between an agent and the world, the idea behind learning is that</a:t>
            </a:r>
          </a:p>
          <a:p>
            <a:pPr lvl="1"/>
            <a:r>
              <a:rPr lang="en-US" altLang="zh-CN"/>
              <a:t>Percepts received by an agent should be used not only for acting, but also for improving the agent</a:t>
            </a:r>
            <a:r>
              <a:rPr lang="en-US" altLang="zh-CN">
                <a:latin typeface="Times New Roman" panose="02020603050405020304" pitchFamily="18" charset="0"/>
              </a:rPr>
              <a:t>’</a:t>
            </a:r>
            <a:r>
              <a:rPr lang="en-US" altLang="zh-CN"/>
              <a:t>s ability to behave optimally in the future to achieve the goal.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DDF70EA-63A0-4717-BC6D-E529049C7FDE}"/>
              </a:ext>
            </a:extLst>
          </p:cNvPr>
          <p:cNvSpPr>
            <a:spLocks noGrp="1" noChangeArrowheads="1"/>
          </p:cNvSpPr>
          <p:nvPr>
            <p:ph type="title"/>
          </p:nvPr>
        </p:nvSpPr>
        <p:spPr/>
        <p:txBody>
          <a:bodyPr/>
          <a:lstStyle/>
          <a:p>
            <a:r>
              <a:rPr lang="en-US" altLang="zh-CN"/>
              <a:t>Learning types</a:t>
            </a:r>
          </a:p>
        </p:txBody>
      </p:sp>
      <p:sp>
        <p:nvSpPr>
          <p:cNvPr id="55299" name="Rectangle 3">
            <a:extLst>
              <a:ext uri="{FF2B5EF4-FFF2-40B4-BE49-F238E27FC236}">
                <a16:creationId xmlns:a16="http://schemas.microsoft.com/office/drawing/2014/main" id="{09E881F8-1089-4D74-B162-9DF949377E7D}"/>
              </a:ext>
            </a:extLst>
          </p:cNvPr>
          <p:cNvSpPr>
            <a:spLocks noGrp="1" noChangeArrowheads="1"/>
          </p:cNvSpPr>
          <p:nvPr>
            <p:ph type="body" idx="1"/>
          </p:nvPr>
        </p:nvSpPr>
        <p:spPr/>
        <p:txBody>
          <a:bodyPr/>
          <a:lstStyle/>
          <a:p>
            <a:r>
              <a:rPr lang="en-US" altLang="zh-CN"/>
              <a:t>Learning types</a:t>
            </a:r>
          </a:p>
          <a:p>
            <a:pPr lvl="1"/>
            <a:r>
              <a:rPr lang="en-US" altLang="zh-CN" i="1"/>
              <a:t>Supervised learning</a:t>
            </a:r>
            <a:r>
              <a:rPr lang="en-US" altLang="zh-CN"/>
              <a:t>:</a:t>
            </a:r>
          </a:p>
          <a:p>
            <a:pPr lvl="2">
              <a:buFont typeface="Wingdings" panose="05000000000000000000" pitchFamily="2" charset="2"/>
              <a:buNone/>
            </a:pPr>
            <a:r>
              <a:rPr lang="en-US" altLang="zh-CN"/>
              <a:t>   a situation in which sample (input, output) pairs of the function to be learned can be perceived or are given</a:t>
            </a:r>
          </a:p>
          <a:p>
            <a:pPr lvl="2"/>
            <a:r>
              <a:rPr lang="en-US" altLang="zh-CN"/>
              <a:t>You can think it as if there is a kind teacher</a:t>
            </a:r>
          </a:p>
          <a:p>
            <a:pPr lvl="1"/>
            <a:r>
              <a:rPr lang="en-US" altLang="zh-CN" i="1"/>
              <a:t>Reinforcement learning</a:t>
            </a:r>
            <a:r>
              <a:rPr lang="en-US" altLang="zh-CN"/>
              <a:t>: </a:t>
            </a:r>
          </a:p>
          <a:p>
            <a:pPr lvl="2">
              <a:buFont typeface="Wingdings" panose="05000000000000000000" pitchFamily="2" charset="2"/>
              <a:buNone/>
            </a:pPr>
            <a:r>
              <a:rPr lang="en-US" altLang="zh-CN"/>
              <a:t>   in the case of the agent acts on its environment, it receives some evaluation of its action (reinforcement), but is not told of which action is the correct one to achieve its goal</a:t>
            </a:r>
          </a:p>
          <a:p>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9962FCC-5240-440F-8E3B-6BA46284593A}"/>
              </a:ext>
            </a:extLst>
          </p:cNvPr>
          <p:cNvSpPr>
            <a:spLocks noGrp="1" noChangeArrowheads="1"/>
          </p:cNvSpPr>
          <p:nvPr>
            <p:ph type="title"/>
          </p:nvPr>
        </p:nvSpPr>
        <p:spPr/>
        <p:txBody>
          <a:bodyPr/>
          <a:lstStyle/>
          <a:p>
            <a:r>
              <a:rPr lang="en-US" altLang="zh-CN"/>
              <a:t>Reinforcement learning</a:t>
            </a:r>
          </a:p>
        </p:txBody>
      </p:sp>
      <p:sp>
        <p:nvSpPr>
          <p:cNvPr id="5123" name="Rectangle 3">
            <a:extLst>
              <a:ext uri="{FF2B5EF4-FFF2-40B4-BE49-F238E27FC236}">
                <a16:creationId xmlns:a16="http://schemas.microsoft.com/office/drawing/2014/main" id="{ECE15D80-7469-452A-8102-4387AAA6B7A7}"/>
              </a:ext>
            </a:extLst>
          </p:cNvPr>
          <p:cNvSpPr>
            <a:spLocks noGrp="1" noChangeArrowheads="1"/>
          </p:cNvSpPr>
          <p:nvPr>
            <p:ph type="body" idx="1"/>
          </p:nvPr>
        </p:nvSpPr>
        <p:spPr/>
        <p:txBody>
          <a:bodyPr/>
          <a:lstStyle/>
          <a:p>
            <a:pPr>
              <a:lnSpc>
                <a:spcPct val="90000"/>
              </a:lnSpc>
            </a:pPr>
            <a:r>
              <a:rPr lang="en-US" altLang="zh-CN"/>
              <a:t>Task</a:t>
            </a:r>
          </a:p>
          <a:p>
            <a:pPr lvl="1">
              <a:lnSpc>
                <a:spcPct val="90000"/>
              </a:lnSpc>
              <a:buFont typeface="Wingdings" panose="05000000000000000000" pitchFamily="2" charset="2"/>
              <a:buNone/>
            </a:pPr>
            <a:r>
              <a:rPr lang="en-US" altLang="zh-CN"/>
              <a:t>   Learn how to behave successfully to achieve a goal while interacting with an external environment</a:t>
            </a:r>
          </a:p>
          <a:p>
            <a:pPr lvl="1">
              <a:lnSpc>
                <a:spcPct val="90000"/>
              </a:lnSpc>
            </a:pPr>
            <a:r>
              <a:rPr lang="en-US" altLang="zh-CN" i="1"/>
              <a:t>Learn via experiences!</a:t>
            </a:r>
          </a:p>
          <a:p>
            <a:pPr>
              <a:lnSpc>
                <a:spcPct val="90000"/>
              </a:lnSpc>
            </a:pPr>
            <a:r>
              <a:rPr lang="en-US" altLang="zh-CN"/>
              <a:t>Examples</a:t>
            </a:r>
          </a:p>
          <a:p>
            <a:pPr lvl="1">
              <a:lnSpc>
                <a:spcPct val="90000"/>
              </a:lnSpc>
            </a:pPr>
            <a:r>
              <a:rPr lang="en-US" altLang="zh-CN"/>
              <a:t>Game playing: player knows whether it win or lose, but not know how to move at each step</a:t>
            </a:r>
          </a:p>
          <a:p>
            <a:pPr lvl="1">
              <a:lnSpc>
                <a:spcPct val="90000"/>
              </a:lnSpc>
            </a:pPr>
            <a:r>
              <a:rPr lang="en-US" altLang="zh-CN"/>
              <a:t>Control: a traffic system can measure the delay of cars, but not know how to decrease it.</a:t>
            </a:r>
            <a:endParaRPr lang="en-US" altLang="zh-CN" sz="1600" i="1">
              <a:solidFill>
                <a:srgbClr val="CC3300"/>
              </a:solidFill>
              <a:latin typeface="Arial" panose="020B0604020202020204" pitchFamily="34" charset="0"/>
            </a:endParaRPr>
          </a:p>
          <a:p>
            <a:pPr>
              <a:lnSpc>
                <a:spcPct val="90000"/>
              </a:lnSpc>
              <a:buFont typeface="Wingdings" panose="05000000000000000000" pitchFamily="2" charset="2"/>
              <a:buNone/>
            </a:pPr>
            <a:endParaRPr lang="en-US" altLang="zh-CN" sz="1800" i="1">
              <a:solidFill>
                <a:srgbClr val="CC330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DBFBBC0-AFC3-41C1-8F1B-F5081DF79E8F}"/>
              </a:ext>
            </a:extLst>
          </p:cNvPr>
          <p:cNvSpPr>
            <a:spLocks noGrp="1" noChangeArrowheads="1"/>
          </p:cNvSpPr>
          <p:nvPr>
            <p:ph type="title"/>
          </p:nvPr>
        </p:nvSpPr>
        <p:spPr/>
        <p:txBody>
          <a:bodyPr/>
          <a:lstStyle/>
          <a:p>
            <a:r>
              <a:rPr lang="en-US" altLang="zh-CN"/>
              <a:t>RL is learning from interaction</a:t>
            </a:r>
          </a:p>
        </p:txBody>
      </p:sp>
      <p:graphicFrame>
        <p:nvGraphicFramePr>
          <p:cNvPr id="57348" name="Object 4">
            <a:extLst>
              <a:ext uri="{FF2B5EF4-FFF2-40B4-BE49-F238E27FC236}">
                <a16:creationId xmlns:a16="http://schemas.microsoft.com/office/drawing/2014/main" id="{3BA20F19-4CF9-4BC2-9972-C0C7B5363AEF}"/>
              </a:ext>
            </a:extLst>
          </p:cNvPr>
          <p:cNvGraphicFramePr>
            <a:graphicFrameLocks noChangeAspect="1"/>
          </p:cNvGraphicFramePr>
          <p:nvPr>
            <p:ph type="body" idx="1"/>
          </p:nvPr>
        </p:nvGraphicFramePr>
        <p:xfrm>
          <a:off x="2286000" y="2290764"/>
          <a:ext cx="7772400" cy="3805237"/>
        </p:xfrm>
        <a:graphic>
          <a:graphicData uri="http://schemas.openxmlformats.org/presentationml/2006/ole">
            <mc:AlternateContent xmlns:mc="http://schemas.openxmlformats.org/markup-compatibility/2006">
              <mc:Choice xmlns:v="urn:schemas-microsoft-com:vml" Requires="v">
                <p:oleObj spid="_x0000_s2050" name="位图图像" r:id="rId3" imgW="5076190" imgH="2486372" progId="Paint.Picture">
                  <p:embed/>
                </p:oleObj>
              </mc:Choice>
              <mc:Fallback>
                <p:oleObj name="位图图像" r:id="rId3" imgW="5076190" imgH="2486372" progId="Paint.Picture">
                  <p:embed/>
                  <p:pic>
                    <p:nvPicPr>
                      <p:cNvPr id="57348" name="Object 4">
                        <a:extLst>
                          <a:ext uri="{FF2B5EF4-FFF2-40B4-BE49-F238E27FC236}">
                            <a16:creationId xmlns:a16="http://schemas.microsoft.com/office/drawing/2014/main" id="{3BA20F19-4CF9-4BC2-9972-C0C7B5363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90764"/>
                        <a:ext cx="7772400"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8DB2ED8-F223-473F-B712-0CA064B8DC9E}"/>
              </a:ext>
            </a:extLst>
          </p:cNvPr>
          <p:cNvSpPr>
            <a:spLocks noGrp="1" noChangeArrowheads="1"/>
          </p:cNvSpPr>
          <p:nvPr>
            <p:ph type="title"/>
          </p:nvPr>
        </p:nvSpPr>
        <p:spPr/>
        <p:txBody>
          <a:bodyPr/>
          <a:lstStyle/>
          <a:p>
            <a:r>
              <a:rPr lang="en-US" altLang="zh-CN"/>
              <a:t>RL model</a:t>
            </a:r>
          </a:p>
        </p:txBody>
      </p:sp>
      <p:sp>
        <p:nvSpPr>
          <p:cNvPr id="48131" name="Rectangle 3">
            <a:extLst>
              <a:ext uri="{FF2B5EF4-FFF2-40B4-BE49-F238E27FC236}">
                <a16:creationId xmlns:a16="http://schemas.microsoft.com/office/drawing/2014/main" id="{A4CA7EAF-A8DA-4FBC-BC13-7A797EBA1162}"/>
              </a:ext>
            </a:extLst>
          </p:cNvPr>
          <p:cNvSpPr>
            <a:spLocks noGrp="1" noChangeArrowheads="1"/>
          </p:cNvSpPr>
          <p:nvPr>
            <p:ph type="body" idx="1"/>
          </p:nvPr>
        </p:nvSpPr>
        <p:spPr>
          <a:xfrm>
            <a:off x="2706688" y="2017714"/>
            <a:ext cx="7696200" cy="4046537"/>
          </a:xfrm>
        </p:spPr>
        <p:txBody>
          <a:bodyPr/>
          <a:lstStyle/>
          <a:p>
            <a:pPr lvl="1">
              <a:lnSpc>
                <a:spcPct val="90000"/>
              </a:lnSpc>
              <a:buFont typeface="Wingdings" panose="05000000000000000000" pitchFamily="2" charset="2"/>
              <a:buNone/>
            </a:pPr>
            <a:endParaRPr lang="en-US" altLang="zh-CN"/>
          </a:p>
          <a:p>
            <a:pPr lvl="1">
              <a:lnSpc>
                <a:spcPct val="90000"/>
              </a:lnSpc>
            </a:pPr>
            <a:r>
              <a:rPr lang="en-US" altLang="zh-CN"/>
              <a:t>Each percept(</a:t>
            </a:r>
            <a:r>
              <a:rPr lang="en-US" altLang="zh-CN" i="1"/>
              <a:t>e</a:t>
            </a:r>
            <a:r>
              <a:rPr lang="en-US" altLang="zh-CN"/>
              <a:t>) is enough to determine the State(the state is accessible)</a:t>
            </a:r>
          </a:p>
          <a:p>
            <a:pPr lvl="1">
              <a:lnSpc>
                <a:spcPct val="90000"/>
              </a:lnSpc>
            </a:pPr>
            <a:r>
              <a:rPr lang="en-US" altLang="zh-CN"/>
              <a:t>The agent can decompose the Reward component from a percept. </a:t>
            </a:r>
          </a:p>
          <a:p>
            <a:pPr lvl="1">
              <a:lnSpc>
                <a:spcPct val="90000"/>
              </a:lnSpc>
            </a:pPr>
            <a:r>
              <a:rPr lang="en-US" altLang="zh-CN"/>
              <a:t>The agent task: to find a optimal policy, mapping states to actions, that maximize long-run measure of the reinforcement</a:t>
            </a:r>
          </a:p>
          <a:p>
            <a:pPr lvl="1">
              <a:lnSpc>
                <a:spcPct val="90000"/>
              </a:lnSpc>
            </a:pPr>
            <a:r>
              <a:rPr lang="en-US" altLang="zh-CN"/>
              <a:t>Think of reinforcement as reward</a:t>
            </a:r>
          </a:p>
          <a:p>
            <a:pPr lvl="1">
              <a:lnSpc>
                <a:spcPct val="90000"/>
              </a:lnSpc>
            </a:pPr>
            <a:r>
              <a:rPr lang="en-US" altLang="zh-CN"/>
              <a:t>Can be modeled as MDP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5DAE426-07EF-45C5-B11F-EC7D1CECBE67}"/>
              </a:ext>
            </a:extLst>
          </p:cNvPr>
          <p:cNvSpPr>
            <a:spLocks noGrp="1" noChangeArrowheads="1"/>
          </p:cNvSpPr>
          <p:nvPr>
            <p:ph type="title"/>
          </p:nvPr>
        </p:nvSpPr>
        <p:spPr/>
        <p:txBody>
          <a:bodyPr/>
          <a:lstStyle/>
          <a:p>
            <a:r>
              <a:rPr lang="en-US" altLang="zh-CN"/>
              <a:t>Review of MDP model</a:t>
            </a:r>
          </a:p>
        </p:txBody>
      </p:sp>
      <p:sp>
        <p:nvSpPr>
          <p:cNvPr id="38915" name="Rectangle 3">
            <a:extLst>
              <a:ext uri="{FF2B5EF4-FFF2-40B4-BE49-F238E27FC236}">
                <a16:creationId xmlns:a16="http://schemas.microsoft.com/office/drawing/2014/main" id="{98B38E19-1523-4CC1-B639-B10E9E84D684}"/>
              </a:ext>
            </a:extLst>
          </p:cNvPr>
          <p:cNvSpPr>
            <a:spLocks noGrp="1" noChangeArrowheads="1"/>
          </p:cNvSpPr>
          <p:nvPr>
            <p:ph type="body" idx="1"/>
          </p:nvPr>
        </p:nvSpPr>
        <p:spPr/>
        <p:txBody>
          <a:bodyPr/>
          <a:lstStyle/>
          <a:p>
            <a:r>
              <a:rPr lang="en-US" altLang="zh-CN"/>
              <a:t>MDP model &lt;S,T,A,R&gt;</a:t>
            </a:r>
          </a:p>
          <a:p>
            <a:pPr lvl="1"/>
            <a:endParaRPr lang="en-US" altLang="zh-CN"/>
          </a:p>
        </p:txBody>
      </p:sp>
      <p:sp>
        <p:nvSpPr>
          <p:cNvPr id="38916" name="Rectangle 4">
            <a:extLst>
              <a:ext uri="{FF2B5EF4-FFF2-40B4-BE49-F238E27FC236}">
                <a16:creationId xmlns:a16="http://schemas.microsoft.com/office/drawing/2014/main" id="{F54BEC5C-C8FE-4C34-AC5D-1E0548756B6A}"/>
              </a:ext>
            </a:extLst>
          </p:cNvPr>
          <p:cNvSpPr>
            <a:spLocks noChangeArrowheads="1"/>
          </p:cNvSpPr>
          <p:nvPr/>
        </p:nvSpPr>
        <p:spPr bwMode="auto">
          <a:xfrm>
            <a:off x="2895600" y="2667000"/>
            <a:ext cx="2819400" cy="685800"/>
          </a:xfrm>
          <a:prstGeom prst="rect">
            <a:avLst/>
          </a:prstGeom>
          <a:solidFill>
            <a:schemeClr val="accent1"/>
          </a:solidFill>
          <a:ln w="9525">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000">
                <a:latin typeface="Arial" panose="020B0604020202020204" pitchFamily="34" charset="0"/>
              </a:rPr>
              <a:t>Agent</a:t>
            </a:r>
          </a:p>
        </p:txBody>
      </p:sp>
      <p:sp>
        <p:nvSpPr>
          <p:cNvPr id="38917" name="Rectangle 5">
            <a:extLst>
              <a:ext uri="{FF2B5EF4-FFF2-40B4-BE49-F238E27FC236}">
                <a16:creationId xmlns:a16="http://schemas.microsoft.com/office/drawing/2014/main" id="{8C9404B5-E929-459B-8C4D-893D65AFFD65}"/>
              </a:ext>
            </a:extLst>
          </p:cNvPr>
          <p:cNvSpPr>
            <a:spLocks noChangeArrowheads="1"/>
          </p:cNvSpPr>
          <p:nvPr/>
        </p:nvSpPr>
        <p:spPr bwMode="auto">
          <a:xfrm>
            <a:off x="2438400" y="3962400"/>
            <a:ext cx="3657600" cy="533400"/>
          </a:xfrm>
          <a:prstGeom prst="rect">
            <a:avLst/>
          </a:prstGeom>
          <a:solidFill>
            <a:schemeClr val="accent2"/>
          </a:solidFill>
          <a:ln w="9525">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000">
                <a:latin typeface="Arial" panose="020B0604020202020204" pitchFamily="34" charset="0"/>
              </a:rPr>
              <a:t>Environment</a:t>
            </a:r>
          </a:p>
        </p:txBody>
      </p:sp>
      <p:sp>
        <p:nvSpPr>
          <p:cNvPr id="38918" name="Line 6">
            <a:extLst>
              <a:ext uri="{FF2B5EF4-FFF2-40B4-BE49-F238E27FC236}">
                <a16:creationId xmlns:a16="http://schemas.microsoft.com/office/drawing/2014/main" id="{FCD99512-EC27-447A-B5EF-8C21D94AB761}"/>
              </a:ext>
            </a:extLst>
          </p:cNvPr>
          <p:cNvSpPr>
            <a:spLocks noChangeShapeType="1"/>
          </p:cNvSpPr>
          <p:nvPr/>
        </p:nvSpPr>
        <p:spPr bwMode="auto">
          <a:xfrm flipV="1">
            <a:off x="2743200" y="3352800"/>
            <a:ext cx="609600" cy="609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19" name="Line 7">
            <a:extLst>
              <a:ext uri="{FF2B5EF4-FFF2-40B4-BE49-F238E27FC236}">
                <a16:creationId xmlns:a16="http://schemas.microsoft.com/office/drawing/2014/main" id="{D9A9ABBB-43AA-4367-BA08-2A159229E1A2}"/>
              </a:ext>
            </a:extLst>
          </p:cNvPr>
          <p:cNvSpPr>
            <a:spLocks noChangeShapeType="1"/>
          </p:cNvSpPr>
          <p:nvPr/>
        </p:nvSpPr>
        <p:spPr bwMode="auto">
          <a:xfrm flipV="1">
            <a:off x="3352800" y="3352800"/>
            <a:ext cx="609600" cy="609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20" name="Line 8">
            <a:extLst>
              <a:ext uri="{FF2B5EF4-FFF2-40B4-BE49-F238E27FC236}">
                <a16:creationId xmlns:a16="http://schemas.microsoft.com/office/drawing/2014/main" id="{AC72E43E-03B3-4077-A2FC-C81C9EAF633C}"/>
              </a:ext>
            </a:extLst>
          </p:cNvPr>
          <p:cNvSpPr>
            <a:spLocks noChangeShapeType="1"/>
          </p:cNvSpPr>
          <p:nvPr/>
        </p:nvSpPr>
        <p:spPr bwMode="auto">
          <a:xfrm>
            <a:off x="4876800" y="3352800"/>
            <a:ext cx="609600" cy="609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21" name="Text Box 9">
            <a:extLst>
              <a:ext uri="{FF2B5EF4-FFF2-40B4-BE49-F238E27FC236}">
                <a16:creationId xmlns:a16="http://schemas.microsoft.com/office/drawing/2014/main" id="{1242BC84-5DEF-43FB-BD12-D735FAC44F83}"/>
              </a:ext>
            </a:extLst>
          </p:cNvPr>
          <p:cNvSpPr txBox="1">
            <a:spLocks noChangeArrowheads="1"/>
          </p:cNvSpPr>
          <p:nvPr/>
        </p:nvSpPr>
        <p:spPr bwMode="auto">
          <a:xfrm>
            <a:off x="2286000" y="3413126"/>
            <a:ext cx="776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a:latin typeface="Arial" panose="020B0604020202020204" pitchFamily="34" charset="0"/>
              </a:rPr>
              <a:t>State</a:t>
            </a:r>
          </a:p>
        </p:txBody>
      </p:sp>
      <p:sp>
        <p:nvSpPr>
          <p:cNvPr id="38922" name="Text Box 10">
            <a:extLst>
              <a:ext uri="{FF2B5EF4-FFF2-40B4-BE49-F238E27FC236}">
                <a16:creationId xmlns:a16="http://schemas.microsoft.com/office/drawing/2014/main" id="{F25493BD-52EE-4D6E-B051-48FFFBFB502C}"/>
              </a:ext>
            </a:extLst>
          </p:cNvPr>
          <p:cNvSpPr txBox="1">
            <a:spLocks noChangeArrowheads="1"/>
          </p:cNvSpPr>
          <p:nvPr/>
        </p:nvSpPr>
        <p:spPr bwMode="auto">
          <a:xfrm>
            <a:off x="3581400" y="3581401"/>
            <a:ext cx="1060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en-US" altLang="zh-CN" sz="2000">
                <a:latin typeface="Arial" panose="020B0604020202020204" pitchFamily="34" charset="0"/>
              </a:rPr>
              <a:t>Reward</a:t>
            </a:r>
          </a:p>
        </p:txBody>
      </p:sp>
      <p:sp>
        <p:nvSpPr>
          <p:cNvPr id="38923" name="Text Box 11">
            <a:extLst>
              <a:ext uri="{FF2B5EF4-FFF2-40B4-BE49-F238E27FC236}">
                <a16:creationId xmlns:a16="http://schemas.microsoft.com/office/drawing/2014/main" id="{E20B7C6E-77D4-4D70-88FB-3780E8F1E1CF}"/>
              </a:ext>
            </a:extLst>
          </p:cNvPr>
          <p:cNvSpPr txBox="1">
            <a:spLocks noChangeArrowheads="1"/>
          </p:cNvSpPr>
          <p:nvPr/>
        </p:nvSpPr>
        <p:spPr bwMode="auto">
          <a:xfrm>
            <a:off x="5486400" y="3413126"/>
            <a:ext cx="890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a:latin typeface="Arial" panose="020B0604020202020204" pitchFamily="34" charset="0"/>
              </a:rPr>
              <a:t>Action</a:t>
            </a:r>
          </a:p>
        </p:txBody>
      </p:sp>
      <p:sp>
        <p:nvSpPr>
          <p:cNvPr id="38924" name="Text Box 12">
            <a:extLst>
              <a:ext uri="{FF2B5EF4-FFF2-40B4-BE49-F238E27FC236}">
                <a16:creationId xmlns:a16="http://schemas.microsoft.com/office/drawing/2014/main" id="{FA455B25-4FC3-4F1E-BCEC-F4DC28D52AF0}"/>
              </a:ext>
            </a:extLst>
          </p:cNvPr>
          <p:cNvSpPr txBox="1">
            <a:spLocks noChangeArrowheads="1"/>
          </p:cNvSpPr>
          <p:nvPr/>
        </p:nvSpPr>
        <p:spPr bwMode="auto">
          <a:xfrm>
            <a:off x="2209800" y="5013325"/>
            <a:ext cx="4074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s</a:t>
            </a:r>
            <a:r>
              <a:rPr lang="en-US" altLang="zh-CN" sz="2000" i="1" baseline="-25000">
                <a:latin typeface="Arial" panose="020B0604020202020204" pitchFamily="34" charset="0"/>
              </a:rPr>
              <a:t>0</a:t>
            </a:r>
          </a:p>
        </p:txBody>
      </p:sp>
      <p:grpSp>
        <p:nvGrpSpPr>
          <p:cNvPr id="38925" name="Group 13">
            <a:extLst>
              <a:ext uri="{FF2B5EF4-FFF2-40B4-BE49-F238E27FC236}">
                <a16:creationId xmlns:a16="http://schemas.microsoft.com/office/drawing/2014/main" id="{41A114CD-AEA3-4C4A-8494-0A96AA699E0C}"/>
              </a:ext>
            </a:extLst>
          </p:cNvPr>
          <p:cNvGrpSpPr>
            <a:grpSpLocks/>
          </p:cNvGrpSpPr>
          <p:nvPr/>
        </p:nvGrpSpPr>
        <p:grpSpPr bwMode="auto">
          <a:xfrm>
            <a:off x="2590802" y="4860925"/>
            <a:ext cx="1377921" cy="781050"/>
            <a:chOff x="1786" y="2784"/>
            <a:chExt cx="872" cy="492"/>
          </a:xfrm>
        </p:grpSpPr>
        <p:sp>
          <p:nvSpPr>
            <p:cNvPr id="38926" name="Text Box 14">
              <a:extLst>
                <a:ext uri="{FF2B5EF4-FFF2-40B4-BE49-F238E27FC236}">
                  <a16:creationId xmlns:a16="http://schemas.microsoft.com/office/drawing/2014/main" id="{7003AA28-5186-459A-89FC-440D91B94637}"/>
                </a:ext>
              </a:extLst>
            </p:cNvPr>
            <p:cNvSpPr txBox="1">
              <a:spLocks noChangeArrowheads="1"/>
            </p:cNvSpPr>
            <p:nvPr/>
          </p:nvSpPr>
          <p:spPr bwMode="auto">
            <a:xfrm>
              <a:off x="2074" y="3024"/>
              <a:ext cx="2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r</a:t>
              </a:r>
              <a:r>
                <a:rPr lang="en-US" altLang="zh-CN" sz="2000" i="1" baseline="-25000">
                  <a:latin typeface="Arial" panose="020B0604020202020204" pitchFamily="34" charset="0"/>
                </a:rPr>
                <a:t>0</a:t>
              </a:r>
            </a:p>
          </p:txBody>
        </p:sp>
        <p:grpSp>
          <p:nvGrpSpPr>
            <p:cNvPr id="38927" name="Group 15">
              <a:extLst>
                <a:ext uri="{FF2B5EF4-FFF2-40B4-BE49-F238E27FC236}">
                  <a16:creationId xmlns:a16="http://schemas.microsoft.com/office/drawing/2014/main" id="{8B26FAF7-5116-457A-9451-9853EC4A44E2}"/>
                </a:ext>
              </a:extLst>
            </p:cNvPr>
            <p:cNvGrpSpPr>
              <a:grpSpLocks/>
            </p:cNvGrpSpPr>
            <p:nvPr/>
          </p:nvGrpSpPr>
          <p:grpSpPr bwMode="auto">
            <a:xfrm>
              <a:off x="1786" y="2784"/>
              <a:ext cx="576" cy="252"/>
              <a:chOff x="3370" y="2304"/>
              <a:chExt cx="576" cy="252"/>
            </a:xfrm>
          </p:grpSpPr>
          <p:sp>
            <p:nvSpPr>
              <p:cNvPr id="38928" name="Text Box 16">
                <a:extLst>
                  <a:ext uri="{FF2B5EF4-FFF2-40B4-BE49-F238E27FC236}">
                    <a16:creationId xmlns:a16="http://schemas.microsoft.com/office/drawing/2014/main" id="{EE894149-8EBF-4065-A7D1-2C1F6496B04E}"/>
                  </a:ext>
                </a:extLst>
              </p:cNvPr>
              <p:cNvSpPr txBox="1">
                <a:spLocks noChangeArrowheads="1"/>
              </p:cNvSpPr>
              <p:nvPr/>
            </p:nvSpPr>
            <p:spPr bwMode="auto">
              <a:xfrm>
                <a:off x="3370" y="2304"/>
                <a:ext cx="2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a</a:t>
                </a:r>
                <a:r>
                  <a:rPr lang="en-US" altLang="zh-CN" sz="2000" i="1" baseline="-25000">
                    <a:latin typeface="Arial" panose="020B0604020202020204" pitchFamily="34" charset="0"/>
                  </a:rPr>
                  <a:t>0</a:t>
                </a:r>
              </a:p>
            </p:txBody>
          </p:sp>
          <p:sp>
            <p:nvSpPr>
              <p:cNvPr id="38929" name="Line 17">
                <a:extLst>
                  <a:ext uri="{FF2B5EF4-FFF2-40B4-BE49-F238E27FC236}">
                    <a16:creationId xmlns:a16="http://schemas.microsoft.com/office/drawing/2014/main" id="{622AA3B8-4068-437D-AE4F-DCB214C06E01}"/>
                  </a:ext>
                </a:extLst>
              </p:cNvPr>
              <p:cNvSpPr>
                <a:spLocks noChangeShapeType="1"/>
              </p:cNvSpPr>
              <p:nvPr/>
            </p:nvSpPr>
            <p:spPr bwMode="auto">
              <a:xfrm>
                <a:off x="3418" y="2544"/>
                <a:ext cx="528"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8930" name="Text Box 18">
              <a:extLst>
                <a:ext uri="{FF2B5EF4-FFF2-40B4-BE49-F238E27FC236}">
                  <a16:creationId xmlns:a16="http://schemas.microsoft.com/office/drawing/2014/main" id="{46E5839A-975C-4EE5-8625-E3F7250210FD}"/>
                </a:ext>
              </a:extLst>
            </p:cNvPr>
            <p:cNvSpPr txBox="1">
              <a:spLocks noChangeArrowheads="1"/>
            </p:cNvSpPr>
            <p:nvPr/>
          </p:nvSpPr>
          <p:spPr bwMode="auto">
            <a:xfrm>
              <a:off x="2400" y="2887"/>
              <a:ext cx="25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s</a:t>
              </a:r>
              <a:r>
                <a:rPr lang="en-US" altLang="zh-CN" sz="2000" i="1" baseline="-25000">
                  <a:latin typeface="Arial" panose="020B0604020202020204" pitchFamily="34" charset="0"/>
                </a:rPr>
                <a:t>1</a:t>
              </a:r>
            </a:p>
          </p:txBody>
        </p:sp>
      </p:grpSp>
      <p:grpSp>
        <p:nvGrpSpPr>
          <p:cNvPr id="38931" name="Group 19">
            <a:extLst>
              <a:ext uri="{FF2B5EF4-FFF2-40B4-BE49-F238E27FC236}">
                <a16:creationId xmlns:a16="http://schemas.microsoft.com/office/drawing/2014/main" id="{3D3E32C2-FB9B-4390-80C0-CA6FB4E4B54F}"/>
              </a:ext>
            </a:extLst>
          </p:cNvPr>
          <p:cNvGrpSpPr>
            <a:grpSpLocks/>
          </p:cNvGrpSpPr>
          <p:nvPr/>
        </p:nvGrpSpPr>
        <p:grpSpPr bwMode="auto">
          <a:xfrm>
            <a:off x="3886199" y="4860925"/>
            <a:ext cx="1425554" cy="781050"/>
            <a:chOff x="4186" y="2304"/>
            <a:chExt cx="902" cy="492"/>
          </a:xfrm>
        </p:grpSpPr>
        <p:sp>
          <p:nvSpPr>
            <p:cNvPr id="38932" name="Text Box 20">
              <a:extLst>
                <a:ext uri="{FF2B5EF4-FFF2-40B4-BE49-F238E27FC236}">
                  <a16:creationId xmlns:a16="http://schemas.microsoft.com/office/drawing/2014/main" id="{342CE923-EEE1-4337-8074-46FD844E7F1C}"/>
                </a:ext>
              </a:extLst>
            </p:cNvPr>
            <p:cNvSpPr txBox="1">
              <a:spLocks noChangeArrowheads="1"/>
            </p:cNvSpPr>
            <p:nvPr/>
          </p:nvSpPr>
          <p:spPr bwMode="auto">
            <a:xfrm>
              <a:off x="4186" y="2304"/>
              <a:ext cx="2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a1</a:t>
              </a:r>
            </a:p>
          </p:txBody>
        </p:sp>
        <p:sp>
          <p:nvSpPr>
            <p:cNvPr id="38933" name="Text Box 21">
              <a:extLst>
                <a:ext uri="{FF2B5EF4-FFF2-40B4-BE49-F238E27FC236}">
                  <a16:creationId xmlns:a16="http://schemas.microsoft.com/office/drawing/2014/main" id="{0E226523-BC3A-4EAA-BD73-0882A8458911}"/>
                </a:ext>
              </a:extLst>
            </p:cNvPr>
            <p:cNvSpPr txBox="1">
              <a:spLocks noChangeArrowheads="1"/>
            </p:cNvSpPr>
            <p:nvPr/>
          </p:nvSpPr>
          <p:spPr bwMode="auto">
            <a:xfrm>
              <a:off x="4474" y="2544"/>
              <a:ext cx="2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r1</a:t>
              </a:r>
            </a:p>
          </p:txBody>
        </p:sp>
        <p:sp>
          <p:nvSpPr>
            <p:cNvPr id="38934" name="Line 22">
              <a:extLst>
                <a:ext uri="{FF2B5EF4-FFF2-40B4-BE49-F238E27FC236}">
                  <a16:creationId xmlns:a16="http://schemas.microsoft.com/office/drawing/2014/main" id="{5914361C-C81C-4213-A196-04A96EEDD0B0}"/>
                </a:ext>
              </a:extLst>
            </p:cNvPr>
            <p:cNvSpPr>
              <a:spLocks noChangeShapeType="1"/>
            </p:cNvSpPr>
            <p:nvPr/>
          </p:nvSpPr>
          <p:spPr bwMode="auto">
            <a:xfrm>
              <a:off x="4234" y="2544"/>
              <a:ext cx="528"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35" name="Text Box 23">
              <a:extLst>
                <a:ext uri="{FF2B5EF4-FFF2-40B4-BE49-F238E27FC236}">
                  <a16:creationId xmlns:a16="http://schemas.microsoft.com/office/drawing/2014/main" id="{E219BD38-D277-4023-B11A-D2DF37716618}"/>
                </a:ext>
              </a:extLst>
            </p:cNvPr>
            <p:cNvSpPr txBox="1">
              <a:spLocks noChangeArrowheads="1"/>
            </p:cNvSpPr>
            <p:nvPr/>
          </p:nvSpPr>
          <p:spPr bwMode="auto">
            <a:xfrm>
              <a:off x="4800" y="2407"/>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s2</a:t>
              </a:r>
            </a:p>
          </p:txBody>
        </p:sp>
      </p:grpSp>
      <p:grpSp>
        <p:nvGrpSpPr>
          <p:cNvPr id="38936" name="Group 24">
            <a:extLst>
              <a:ext uri="{FF2B5EF4-FFF2-40B4-BE49-F238E27FC236}">
                <a16:creationId xmlns:a16="http://schemas.microsoft.com/office/drawing/2014/main" id="{E81C2F69-3AE1-4179-9A40-6221CFAFE5FA}"/>
              </a:ext>
            </a:extLst>
          </p:cNvPr>
          <p:cNvGrpSpPr>
            <a:grpSpLocks/>
          </p:cNvGrpSpPr>
          <p:nvPr/>
        </p:nvGrpSpPr>
        <p:grpSpPr bwMode="auto">
          <a:xfrm>
            <a:off x="5181600" y="4860926"/>
            <a:ext cx="1517650" cy="777875"/>
            <a:chOff x="5002" y="2304"/>
            <a:chExt cx="758" cy="490"/>
          </a:xfrm>
        </p:grpSpPr>
        <p:sp>
          <p:nvSpPr>
            <p:cNvPr id="38937" name="Text Box 25">
              <a:extLst>
                <a:ext uri="{FF2B5EF4-FFF2-40B4-BE49-F238E27FC236}">
                  <a16:creationId xmlns:a16="http://schemas.microsoft.com/office/drawing/2014/main" id="{50404467-A3FE-474D-8266-8706E4EE7325}"/>
                </a:ext>
              </a:extLst>
            </p:cNvPr>
            <p:cNvSpPr txBox="1">
              <a:spLocks noChangeArrowheads="1"/>
            </p:cNvSpPr>
            <p:nvPr/>
          </p:nvSpPr>
          <p:spPr bwMode="auto">
            <a:xfrm>
              <a:off x="5002" y="2304"/>
              <a:ext cx="2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a2</a:t>
              </a:r>
            </a:p>
          </p:txBody>
        </p:sp>
        <p:sp>
          <p:nvSpPr>
            <p:cNvPr id="38938" name="Text Box 26">
              <a:extLst>
                <a:ext uri="{FF2B5EF4-FFF2-40B4-BE49-F238E27FC236}">
                  <a16:creationId xmlns:a16="http://schemas.microsoft.com/office/drawing/2014/main" id="{1CEBB833-5085-43C6-B24B-F7659FBCAC4F}"/>
                </a:ext>
              </a:extLst>
            </p:cNvPr>
            <p:cNvSpPr txBox="1">
              <a:spLocks noChangeArrowheads="1"/>
            </p:cNvSpPr>
            <p:nvPr/>
          </p:nvSpPr>
          <p:spPr bwMode="auto">
            <a:xfrm>
              <a:off x="5290" y="2544"/>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r2</a:t>
              </a:r>
            </a:p>
          </p:txBody>
        </p:sp>
        <p:sp>
          <p:nvSpPr>
            <p:cNvPr id="38939" name="Line 27">
              <a:extLst>
                <a:ext uri="{FF2B5EF4-FFF2-40B4-BE49-F238E27FC236}">
                  <a16:creationId xmlns:a16="http://schemas.microsoft.com/office/drawing/2014/main" id="{1E5A5082-AA46-46BA-92CE-5DD4E652E890}"/>
                </a:ext>
              </a:extLst>
            </p:cNvPr>
            <p:cNvSpPr>
              <a:spLocks noChangeShapeType="1"/>
            </p:cNvSpPr>
            <p:nvPr/>
          </p:nvSpPr>
          <p:spPr bwMode="auto">
            <a:xfrm>
              <a:off x="5050" y="2544"/>
              <a:ext cx="528"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40" name="Text Box 28">
              <a:extLst>
                <a:ext uri="{FF2B5EF4-FFF2-40B4-BE49-F238E27FC236}">
                  <a16:creationId xmlns:a16="http://schemas.microsoft.com/office/drawing/2014/main" id="{32950956-A648-49DA-A715-4C0B66D8DE6C}"/>
                </a:ext>
              </a:extLst>
            </p:cNvPr>
            <p:cNvSpPr txBox="1">
              <a:spLocks noChangeArrowheads="1"/>
            </p:cNvSpPr>
            <p:nvPr/>
          </p:nvSpPr>
          <p:spPr bwMode="auto">
            <a:xfrm>
              <a:off x="5506" y="2400"/>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en-US" altLang="zh-CN" sz="2000" i="1">
                  <a:latin typeface="Arial" panose="020B0604020202020204" pitchFamily="34" charset="0"/>
                </a:rPr>
                <a:t>s3  </a:t>
              </a:r>
            </a:p>
          </p:txBody>
        </p:sp>
      </p:grpSp>
      <p:sp>
        <p:nvSpPr>
          <p:cNvPr id="38942" name="Rectangle 30">
            <a:extLst>
              <a:ext uri="{FF2B5EF4-FFF2-40B4-BE49-F238E27FC236}">
                <a16:creationId xmlns:a16="http://schemas.microsoft.com/office/drawing/2014/main" id="{3FC968B0-0307-4C7A-BEDE-16D01DB20040}"/>
              </a:ext>
            </a:extLst>
          </p:cNvPr>
          <p:cNvSpPr>
            <a:spLocks noChangeArrowheads="1"/>
          </p:cNvSpPr>
          <p:nvPr/>
        </p:nvSpPr>
        <p:spPr bwMode="auto">
          <a:xfrm>
            <a:off x="7162800" y="2514600"/>
            <a:ext cx="2971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990600" indent="-533400">
              <a:defRPr kumimoji="1" sz="2400">
                <a:solidFill>
                  <a:schemeClr val="tx1"/>
                </a:solidFill>
                <a:latin typeface="Times New Roman" panose="02020603050405020304" pitchFamily="18" charset="0"/>
                <a:ea typeface="宋体" panose="02010600030101010101" pitchFamily="2" charset="-122"/>
              </a:defRPr>
            </a:lvl2pPr>
            <a:lvl3pPr marL="1447800" indent="-533400">
              <a:defRPr kumimoji="1" sz="2400">
                <a:solidFill>
                  <a:schemeClr val="tx1"/>
                </a:solidFill>
                <a:latin typeface="Times New Roman" panose="02020603050405020304" pitchFamily="18" charset="0"/>
                <a:ea typeface="宋体" panose="02010600030101010101" pitchFamily="2" charset="-122"/>
              </a:defRPr>
            </a:lvl3pPr>
            <a:lvl4pPr marL="1905000" indent="-533400">
              <a:defRPr kumimoji="1" sz="2400">
                <a:solidFill>
                  <a:schemeClr val="tx1"/>
                </a:solidFill>
                <a:latin typeface="Times New Roman" panose="02020603050405020304" pitchFamily="18" charset="0"/>
                <a:ea typeface="宋体" panose="02010600030101010101" pitchFamily="2" charset="-122"/>
              </a:defRPr>
            </a:lvl4pPr>
            <a:lvl5pPr marL="2362200" indent="-533400">
              <a:defRPr kumimoji="1" sz="2400">
                <a:solidFill>
                  <a:schemeClr val="tx1"/>
                </a:solidFill>
                <a:latin typeface="Times New Roman" panose="02020603050405020304" pitchFamily="18" charset="0"/>
                <a:ea typeface="宋体" panose="02010600030101010101" pitchFamily="2" charset="-122"/>
              </a:defRPr>
            </a:lvl5pPr>
            <a:lvl6pPr marL="28194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766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7338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910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kumimoji="0" lang="en-US" altLang="zh-CN" sz="2000"/>
              <a:t> </a:t>
            </a:r>
            <a:r>
              <a:rPr kumimoji="0" lang="en-US" altLang="zh-CN" sz="1800"/>
              <a:t>S– set of states</a:t>
            </a:r>
          </a:p>
          <a:p>
            <a:pPr>
              <a:spcBef>
                <a:spcPct val="20000"/>
              </a:spcBef>
              <a:buFontTx/>
              <a:buChar char="•"/>
            </a:pPr>
            <a:r>
              <a:rPr kumimoji="0" lang="en-US" altLang="zh-CN" sz="1800"/>
              <a:t> A– set of actions</a:t>
            </a:r>
            <a:endParaRPr kumimoji="0" lang="en-US" altLang="zh-CN" sz="1800" baseline="-25000"/>
          </a:p>
          <a:p>
            <a:pPr>
              <a:spcBef>
                <a:spcPct val="20000"/>
              </a:spcBef>
              <a:buFontTx/>
              <a:buChar char="•"/>
            </a:pPr>
            <a:r>
              <a:rPr kumimoji="0" lang="en-US" altLang="zh-CN" sz="1800"/>
              <a:t> T(s,a,s’) = P(s’|s,a)– the probability of transition from </a:t>
            </a:r>
            <a:r>
              <a:rPr kumimoji="0" lang="en-US" altLang="zh-CN" sz="1800" i="1"/>
              <a:t>s </a:t>
            </a:r>
            <a:r>
              <a:rPr kumimoji="0" lang="en-US" altLang="zh-CN" sz="1800"/>
              <a:t>to </a:t>
            </a:r>
            <a:r>
              <a:rPr kumimoji="0" lang="en-US" altLang="zh-CN" sz="1800" i="1"/>
              <a:t>s’</a:t>
            </a:r>
            <a:r>
              <a:rPr kumimoji="0" lang="en-US" altLang="zh-CN" sz="1800"/>
              <a:t> given action</a:t>
            </a:r>
            <a:r>
              <a:rPr kumimoji="0" lang="en-US" altLang="zh-CN" sz="1800" i="1"/>
              <a:t> a</a:t>
            </a:r>
          </a:p>
          <a:p>
            <a:pPr>
              <a:spcBef>
                <a:spcPct val="20000"/>
              </a:spcBef>
              <a:buFontTx/>
              <a:buChar char="•"/>
            </a:pPr>
            <a:r>
              <a:rPr kumimoji="0" lang="en-US" altLang="zh-CN" sz="1800"/>
              <a:t> R(s,a)– the expected reward for taking action </a:t>
            </a:r>
            <a:r>
              <a:rPr kumimoji="0" lang="en-US" altLang="zh-CN" sz="1800" i="1"/>
              <a:t>a </a:t>
            </a:r>
            <a:r>
              <a:rPr kumimoji="0" lang="en-US" altLang="zh-CN" sz="1800"/>
              <a:t>in state </a:t>
            </a:r>
            <a:r>
              <a:rPr kumimoji="0" lang="en-US" altLang="zh-CN" sz="1800" i="1"/>
              <a:t>s</a:t>
            </a:r>
          </a:p>
        </p:txBody>
      </p:sp>
      <p:graphicFrame>
        <p:nvGraphicFramePr>
          <p:cNvPr id="38943" name="Object 31">
            <a:extLst>
              <a:ext uri="{FF2B5EF4-FFF2-40B4-BE49-F238E27FC236}">
                <a16:creationId xmlns:a16="http://schemas.microsoft.com/office/drawing/2014/main" id="{35B71332-AC3F-42D5-9423-4CEA283BE589}"/>
              </a:ext>
            </a:extLst>
          </p:cNvPr>
          <p:cNvGraphicFramePr>
            <a:graphicFrameLocks noChangeAspect="1"/>
          </p:cNvGraphicFramePr>
          <p:nvPr/>
        </p:nvGraphicFramePr>
        <p:xfrm>
          <a:off x="7375525" y="4800601"/>
          <a:ext cx="2317750" cy="835025"/>
        </p:xfrm>
        <a:graphic>
          <a:graphicData uri="http://schemas.openxmlformats.org/presentationml/2006/ole">
            <mc:AlternateContent xmlns:mc="http://schemas.openxmlformats.org/markup-compatibility/2006">
              <mc:Choice xmlns:v="urn:schemas-microsoft-com:vml" Requires="v">
                <p:oleObj spid="_x0000_s3074" name="Equation" r:id="rId3" imgW="1904760" imgH="685800" progId="Equation.3">
                  <p:embed/>
                </p:oleObj>
              </mc:Choice>
              <mc:Fallback>
                <p:oleObj name="Equation" r:id="rId3" imgW="1904760" imgH="685800" progId="Equation.3">
                  <p:embed/>
                  <p:pic>
                    <p:nvPicPr>
                      <p:cNvPr id="38943" name="Object 31">
                        <a:extLst>
                          <a:ext uri="{FF2B5EF4-FFF2-40B4-BE49-F238E27FC236}">
                            <a16:creationId xmlns:a16="http://schemas.microsoft.com/office/drawing/2014/main" id="{35B71332-AC3F-42D5-9423-4CEA283BE5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5525" y="4800601"/>
                        <a:ext cx="231775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3C0CC02-8269-4C2A-A3AB-CB3296932987}"/>
              </a:ext>
            </a:extLst>
          </p:cNvPr>
          <p:cNvSpPr>
            <a:spLocks noGrp="1" noChangeArrowheads="1"/>
          </p:cNvSpPr>
          <p:nvPr>
            <p:ph type="title"/>
          </p:nvPr>
        </p:nvSpPr>
        <p:spPr/>
        <p:txBody>
          <a:bodyPr/>
          <a:lstStyle/>
          <a:p>
            <a:r>
              <a:rPr lang="en-US" altLang="zh-CN"/>
              <a:t>Model based v.s.Model free approaches</a:t>
            </a:r>
          </a:p>
        </p:txBody>
      </p:sp>
      <p:sp>
        <p:nvSpPr>
          <p:cNvPr id="49155" name="Rectangle 3">
            <a:extLst>
              <a:ext uri="{FF2B5EF4-FFF2-40B4-BE49-F238E27FC236}">
                <a16:creationId xmlns:a16="http://schemas.microsoft.com/office/drawing/2014/main" id="{4ED2C115-9E52-4400-BB25-B40E9C59B640}"/>
              </a:ext>
            </a:extLst>
          </p:cNvPr>
          <p:cNvSpPr>
            <a:spLocks noGrp="1" noChangeArrowheads="1"/>
          </p:cNvSpPr>
          <p:nvPr>
            <p:ph type="body" idx="1"/>
          </p:nvPr>
        </p:nvSpPr>
        <p:spPr>
          <a:xfrm>
            <a:off x="2590800" y="2017714"/>
            <a:ext cx="7888288" cy="4459287"/>
          </a:xfrm>
        </p:spPr>
        <p:txBody>
          <a:bodyPr/>
          <a:lstStyle/>
          <a:p>
            <a:pPr>
              <a:lnSpc>
                <a:spcPct val="90000"/>
              </a:lnSpc>
            </a:pPr>
            <a:r>
              <a:rPr lang="en-US" altLang="zh-CN" sz="2400"/>
              <a:t>But, we don</a:t>
            </a:r>
            <a:r>
              <a:rPr lang="en-US" altLang="zh-CN" sz="2400">
                <a:latin typeface="Times New Roman" panose="02020603050405020304" pitchFamily="18" charset="0"/>
              </a:rPr>
              <a:t>’</a:t>
            </a:r>
            <a:r>
              <a:rPr lang="en-US" altLang="zh-CN" sz="2400"/>
              <a:t>t know anything about the environment model</a:t>
            </a:r>
            <a:r>
              <a:rPr lang="en-US" altLang="zh-CN" sz="2400">
                <a:latin typeface="Times New Roman" panose="02020603050405020304" pitchFamily="18" charset="0"/>
              </a:rPr>
              <a:t>—</a:t>
            </a:r>
            <a:r>
              <a:rPr lang="en-US" altLang="zh-CN" sz="2400"/>
              <a:t>the transition function </a:t>
            </a:r>
            <a:r>
              <a:rPr lang="en-US" altLang="zh-CN" sz="2400" i="1"/>
              <a:t>T(s,a,s</a:t>
            </a:r>
            <a:r>
              <a:rPr lang="en-US" altLang="zh-CN" sz="2400" i="1">
                <a:latin typeface="Times New Roman" panose="02020603050405020304" pitchFamily="18" charset="0"/>
              </a:rPr>
              <a:t>’</a:t>
            </a:r>
            <a:r>
              <a:rPr lang="en-US" altLang="zh-CN" sz="2400" i="1"/>
              <a:t>) </a:t>
            </a:r>
          </a:p>
          <a:p>
            <a:pPr>
              <a:lnSpc>
                <a:spcPct val="90000"/>
              </a:lnSpc>
            </a:pPr>
            <a:r>
              <a:rPr lang="en-US" altLang="zh-CN" sz="2400"/>
              <a:t>Here comes two approaches</a:t>
            </a:r>
          </a:p>
          <a:p>
            <a:pPr lvl="1">
              <a:lnSpc>
                <a:spcPct val="90000"/>
              </a:lnSpc>
            </a:pPr>
            <a:r>
              <a:rPr lang="en-US" altLang="zh-CN" sz="2000" i="1">
                <a:latin typeface="Times New Roman" panose="02020603050405020304" pitchFamily="18" charset="0"/>
              </a:rPr>
              <a:t>Model based approach RL</a:t>
            </a:r>
            <a:r>
              <a:rPr lang="en-US" altLang="zh-CN" sz="2000">
                <a:latin typeface="Times New Roman" panose="02020603050405020304" pitchFamily="18" charset="0"/>
              </a:rPr>
              <a:t>:</a:t>
            </a:r>
            <a:r>
              <a:rPr lang="en-US" altLang="zh-CN" sz="2000"/>
              <a:t> </a:t>
            </a:r>
          </a:p>
          <a:p>
            <a:pPr lvl="1">
              <a:lnSpc>
                <a:spcPct val="90000"/>
              </a:lnSpc>
              <a:buFont typeface="Wingdings" panose="05000000000000000000" pitchFamily="2" charset="2"/>
              <a:buNone/>
            </a:pPr>
            <a:r>
              <a:rPr lang="en-US" altLang="zh-CN" sz="2000"/>
              <a:t>   learn the model, and use it to derive the optimal  policy.</a:t>
            </a:r>
          </a:p>
          <a:p>
            <a:pPr lvl="2">
              <a:lnSpc>
                <a:spcPct val="90000"/>
              </a:lnSpc>
              <a:buFont typeface="Wingdings" panose="05000000000000000000" pitchFamily="2" charset="2"/>
              <a:buNone/>
            </a:pPr>
            <a:r>
              <a:rPr lang="en-US" altLang="zh-CN" sz="1800"/>
              <a:t>   e.g  Adaptive dynamic learning(ADP) approach</a:t>
            </a:r>
          </a:p>
          <a:p>
            <a:pPr lvl="2">
              <a:lnSpc>
                <a:spcPct val="90000"/>
              </a:lnSpc>
              <a:buFont typeface="Wingdings" panose="05000000000000000000" pitchFamily="2" charset="2"/>
              <a:buNone/>
            </a:pPr>
            <a:endParaRPr lang="en-US" altLang="zh-CN" sz="1800"/>
          </a:p>
          <a:p>
            <a:pPr lvl="1">
              <a:lnSpc>
                <a:spcPct val="90000"/>
              </a:lnSpc>
            </a:pPr>
            <a:r>
              <a:rPr lang="en-US" altLang="zh-CN" sz="2000" i="1">
                <a:latin typeface="Times New Roman" panose="02020603050405020304" pitchFamily="18" charset="0"/>
              </a:rPr>
              <a:t>Model free approach RL</a:t>
            </a:r>
            <a:r>
              <a:rPr lang="en-US" altLang="zh-CN" sz="2000">
                <a:latin typeface="Times New Roman" panose="02020603050405020304" pitchFamily="18" charset="0"/>
              </a:rPr>
              <a:t>:</a:t>
            </a:r>
          </a:p>
          <a:p>
            <a:pPr lvl="1">
              <a:lnSpc>
                <a:spcPct val="90000"/>
              </a:lnSpc>
              <a:buFont typeface="Wingdings" panose="05000000000000000000" pitchFamily="2" charset="2"/>
              <a:buNone/>
            </a:pPr>
            <a:r>
              <a:rPr lang="en-US" altLang="zh-CN" sz="2000"/>
              <a:t>   derive the optimal policy without learning the model.  </a:t>
            </a:r>
          </a:p>
          <a:p>
            <a:pPr lvl="2">
              <a:lnSpc>
                <a:spcPct val="90000"/>
              </a:lnSpc>
              <a:buFont typeface="Wingdings" panose="05000000000000000000" pitchFamily="2" charset="2"/>
              <a:buNone/>
            </a:pPr>
            <a:r>
              <a:rPr lang="en-US" altLang="zh-CN" sz="1800"/>
              <a:t>  e.g  LMS and Temporal difference approach</a:t>
            </a:r>
          </a:p>
          <a:p>
            <a:pPr lvl="2">
              <a:lnSpc>
                <a:spcPct val="90000"/>
              </a:lnSpc>
              <a:buFont typeface="Wingdings" panose="05000000000000000000" pitchFamily="2" charset="2"/>
              <a:buNone/>
            </a:pPr>
            <a:endParaRPr lang="en-US" altLang="zh-CN" sz="1800"/>
          </a:p>
          <a:p>
            <a:pPr>
              <a:lnSpc>
                <a:spcPct val="90000"/>
              </a:lnSpc>
            </a:pPr>
            <a:r>
              <a:rPr lang="en-US" altLang="zh-CN" sz="2400"/>
              <a:t>Which one is better?</a:t>
            </a:r>
          </a:p>
        </p:txBody>
      </p:sp>
    </p:spTree>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2734</TotalTime>
  <Words>939</Words>
  <Application>Microsoft Office PowerPoint</Application>
  <PresentationFormat>Widescreen</PresentationFormat>
  <Paragraphs>118</Paragraphs>
  <Slides>18</Slides>
  <Notes>1</Notes>
  <HiddenSlides>1</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3</vt:i4>
      </vt:variant>
      <vt:variant>
        <vt:lpstr>Slide Titles</vt:lpstr>
      </vt:variant>
      <vt:variant>
        <vt:i4>18</vt:i4>
      </vt:variant>
    </vt:vector>
  </HeadingPairs>
  <TitlesOfParts>
    <vt:vector size="33" baseType="lpstr">
      <vt:lpstr>宋体</vt:lpstr>
      <vt:lpstr>Arial</vt:lpstr>
      <vt:lpstr>Arial Unicode MS</vt:lpstr>
      <vt:lpstr>Calibri</vt:lpstr>
      <vt:lpstr>Calibri Light</vt:lpstr>
      <vt:lpstr>Casper</vt:lpstr>
      <vt:lpstr>Karla</vt:lpstr>
      <vt:lpstr>Raleway ExtraBold</vt:lpstr>
      <vt:lpstr>Times New Roman</vt:lpstr>
      <vt:lpstr>Wingdings</vt:lpstr>
      <vt:lpstr>Unit 2.1</vt:lpstr>
      <vt:lpstr>Contents Slide Master</vt:lpstr>
      <vt:lpstr>CorelDRAW</vt:lpstr>
      <vt:lpstr>位图图像</vt:lpstr>
      <vt:lpstr>Microsoft 公式 3.0</vt:lpstr>
      <vt:lpstr>PowerPoint Presentation</vt:lpstr>
      <vt:lpstr>Reinforcement Learning</vt:lpstr>
      <vt:lpstr>What is learning? </vt:lpstr>
      <vt:lpstr>Learning types</vt:lpstr>
      <vt:lpstr>Reinforcement learning</vt:lpstr>
      <vt:lpstr>RL is learning from interaction</vt:lpstr>
      <vt:lpstr>RL model</vt:lpstr>
      <vt:lpstr>Review of MDP model</vt:lpstr>
      <vt:lpstr>Model based v.s.Model free approaches</vt:lpstr>
      <vt:lpstr>Passive learning v.s. Active learning</vt:lpstr>
      <vt:lpstr>Example environment</vt:lpstr>
      <vt:lpstr>Passive learning scenario</vt:lpstr>
      <vt:lpstr>Passive leaning scenario</vt:lpstr>
      <vt:lpstr>LMS updating</vt:lpstr>
      <vt:lpstr>LMS updating</vt:lpstr>
      <vt:lpstr>LMS updating algorithm in passive learning</vt:lpstr>
      <vt:lpstr>How to learn model?</vt:lpstr>
      <vt:lpstr>ADP approach pros and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Er. Meena</cp:lastModifiedBy>
  <cp:revision>35</cp:revision>
  <dcterms:created xsi:type="dcterms:W3CDTF">2020-06-09T06:07:05Z</dcterms:created>
  <dcterms:modified xsi:type="dcterms:W3CDTF">2024-01-01T08:10:37Z</dcterms:modified>
</cp:coreProperties>
</file>