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731" r:id="rId3"/>
    <p:sldId id="290" r:id="rId4"/>
    <p:sldId id="291" r:id="rId5"/>
    <p:sldId id="295" r:id="rId6"/>
    <p:sldId id="305" r:id="rId7"/>
    <p:sldId id="306" r:id="rId8"/>
    <p:sldId id="308" r:id="rId9"/>
    <p:sldId id="296" r:id="rId10"/>
    <p:sldId id="297" r:id="rId11"/>
    <p:sldId id="298" r:id="rId12"/>
    <p:sldId id="299" r:id="rId13"/>
    <p:sldId id="309" r:id="rId14"/>
    <p:sldId id="313" r:id="rId15"/>
    <p:sldId id="314" r:id="rId16"/>
    <p:sldId id="315" r:id="rId17"/>
    <p:sldId id="316" r:id="rId18"/>
    <p:sldId id="317" r:id="rId19"/>
    <p:sldId id="318" r:id="rId20"/>
    <p:sldId id="310" r:id="rId21"/>
    <p:sldId id="311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1E21-5A4E-40C7-B05D-01FDF199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BFE2-1AE5-4BE0-BC41-421CEDF2871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00DE-2358-4DEC-923A-C985911B536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7E9C5-9431-44CB-A6A5-FBC753300F9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7C4FF1-53A6-4A1E-B6B2-1F14102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E89152-6758-4A43-992F-0B3022C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95BCFF-5A35-4760-94AC-517E674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RL Lecture, Slide </a:t>
            </a:r>
            <a:fld id="{4C19C3C7-9A43-48FC-82B6-594A50D9AF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86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88DC-79B6-4677-857D-54D4A453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3E786-D9B0-4FEF-9B51-70D554433E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A3C8-1B61-430E-B453-77452CA3D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73FC-3F26-4DFD-BB58-3EC93CE0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B7B2-6D9A-419E-9475-F296470C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07E5-3ACD-43A1-AD9B-29B2383A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RL Lecture, Slide </a:t>
            </a:r>
            <a:fld id="{AFC3BB11-29D7-4BF3-A23F-1858DD6B6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>
            <a:extLst>
              <a:ext uri="{FF2B5EF4-FFF2-40B4-BE49-F238E27FC236}">
                <a16:creationId xmlns:a16="http://schemas.microsoft.com/office/drawing/2014/main" id="{E210CCA2-3D06-43E1-A543-B4B1C995B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7848600" cy="1431925"/>
          </a:xfrm>
        </p:spPr>
        <p:txBody>
          <a:bodyPr/>
          <a:lstStyle/>
          <a:p>
            <a:r>
              <a:rPr lang="en-US" altLang="en-US"/>
              <a:t>A Simple Example (Step 2)</a:t>
            </a:r>
            <a:br>
              <a:rPr lang="en-US" altLang="en-US"/>
            </a:br>
            <a:r>
              <a:rPr lang="en-US" altLang="en-US"/>
              <a:t>	 </a:t>
            </a:r>
            <a:r>
              <a:rPr lang="en-US" altLang="en-US" sz="2800">
                <a:solidFill>
                  <a:schemeClr val="accent1"/>
                </a:solidFill>
              </a:rPr>
              <a:t>S</a:t>
            </a:r>
            <a:r>
              <a:rPr lang="en-US" altLang="en-US" sz="2800" baseline="-25000">
                <a:solidFill>
                  <a:schemeClr val="accent1"/>
                </a:solidFill>
              </a:rPr>
              <a:t>2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1"/>
                </a:solidFill>
                <a:sym typeface="Symbol" panose="05050102010706020507" pitchFamily="18" charset="2"/>
              </a:rPr>
              <a:t> S</a:t>
            </a:r>
            <a:r>
              <a:rPr lang="en-US" altLang="en-US" sz="2800" baseline="-25000">
                <a:solidFill>
                  <a:schemeClr val="accent1"/>
                </a:solidFill>
                <a:sym typeface="Symbol" panose="05050102010706020507" pitchFamily="18" charset="2"/>
              </a:rPr>
              <a:t>4</a:t>
            </a:r>
            <a:endParaRPr lang="th-TH" altLang="en-US" sz="2800" baseline="-2500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522691" name="Object 3">
            <a:extLst>
              <a:ext uri="{FF2B5EF4-FFF2-40B4-BE49-F238E27FC236}">
                <a16:creationId xmlns:a16="http://schemas.microsoft.com/office/drawing/2014/main" id="{2D01A253-8F3F-4D93-901F-37913B19415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553200" y="4686301"/>
          <a:ext cx="4114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409400" imgH="253800" progId="Equation.3">
                  <p:embed/>
                </p:oleObj>
              </mc:Choice>
              <mc:Fallback>
                <p:oleObj name="Equation" r:id="rId3" imgW="1409400" imgH="253800" progId="Equation.3">
                  <p:embed/>
                  <p:pic>
                    <p:nvPicPr>
                      <p:cNvPr id="1522691" name="Object 3">
                        <a:extLst>
                          <a:ext uri="{FF2B5EF4-FFF2-40B4-BE49-F238E27FC236}">
                            <a16:creationId xmlns:a16="http://schemas.microsoft.com/office/drawing/2014/main" id="{2D01A253-8F3F-4D93-901F-37913B194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86301"/>
                        <a:ext cx="4114800" cy="727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2692" name="Text Box 4">
            <a:extLst>
              <a:ext uri="{FF2B5EF4-FFF2-40B4-BE49-F238E27FC236}">
                <a16:creationId xmlns:a16="http://schemas.microsoft.com/office/drawing/2014/main" id="{F2A958F6-F42F-434B-91A6-BD980382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1"/>
            <a:ext cx="4114800" cy="7794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Repeat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(deterministic world, so </a:t>
            </a:r>
            <a:r>
              <a:rPr lang="el-GR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>
                <a:solidFill>
                  <a:srgbClr val="000000"/>
                </a:solidFill>
              </a:rPr>
              <a:t>=1)</a:t>
            </a:r>
            <a:endParaRPr lang="th-TH" altLang="en-US">
              <a:solidFill>
                <a:srgbClr val="000000"/>
              </a:solidFill>
            </a:endParaRPr>
          </a:p>
        </p:txBody>
      </p:sp>
      <p:sp>
        <p:nvSpPr>
          <p:cNvPr id="1522693" name="Rectangle 5">
            <a:extLst>
              <a:ext uri="{FF2B5EF4-FFF2-40B4-BE49-F238E27FC236}">
                <a16:creationId xmlns:a16="http://schemas.microsoft.com/office/drawing/2014/main" id="{E26C118B-380A-4D89-94B4-A1968F2E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48100"/>
            <a:ext cx="41148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Algo</a:t>
            </a:r>
            <a:r>
              <a:rPr lang="en-US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Pick State +Action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altLang="en-US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22694" name="Oval 6">
            <a:extLst>
              <a:ext uri="{FF2B5EF4-FFF2-40B4-BE49-F238E27FC236}">
                <a16:creationId xmlns:a16="http://schemas.microsoft.com/office/drawing/2014/main" id="{3DA3D41F-B632-401D-83B2-52F7AD2D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2695" name="Oval 7">
            <a:extLst>
              <a:ext uri="{FF2B5EF4-FFF2-40B4-BE49-F238E27FC236}">
                <a16:creationId xmlns:a16="http://schemas.microsoft.com/office/drawing/2014/main" id="{EC4A367A-96D2-4BAC-A9D1-28007A54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2696" name="Oval 8">
            <a:extLst>
              <a:ext uri="{FF2B5EF4-FFF2-40B4-BE49-F238E27FC236}">
                <a16:creationId xmlns:a16="http://schemas.microsoft.com/office/drawing/2014/main" id="{99B0DBBF-8239-4CBC-A268-741D64A2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2697" name="Oval 9">
            <a:extLst>
              <a:ext uri="{FF2B5EF4-FFF2-40B4-BE49-F238E27FC236}">
                <a16:creationId xmlns:a16="http://schemas.microsoft.com/office/drawing/2014/main" id="{1194B0EF-B4A1-4BA5-A0DA-EC74CD35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-1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2698" name="Oval 10">
            <a:extLst>
              <a:ext uri="{FF2B5EF4-FFF2-40B4-BE49-F238E27FC236}">
                <a16:creationId xmlns:a16="http://schemas.microsoft.com/office/drawing/2014/main" id="{DA53E970-E597-4EEA-AEDB-F2FBE912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3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2699" name="Rectangle 11">
            <a:extLst>
              <a:ext uri="{FF2B5EF4-FFF2-40B4-BE49-F238E27FC236}">
                <a16:creationId xmlns:a16="http://schemas.microsoft.com/office/drawing/2014/main" id="{DE8D6BA3-0B05-4CBE-A7A7-EC863590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198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Let </a:t>
            </a:r>
            <a:r>
              <a:rPr lang="en-US" altLang="en-US" sz="2400">
                <a:solidFill>
                  <a:schemeClr val="folHlink"/>
                </a:solidFill>
                <a:sym typeface="Symbol" panose="05050102010706020507" pitchFamily="18" charset="2"/>
              </a:rPr>
              <a:t> = 2/3</a:t>
            </a:r>
          </a:p>
          <a:p>
            <a:pPr eaLnBrk="1" hangingPunct="1">
              <a:buFontTx/>
              <a:buNone/>
            </a:pPr>
            <a:endParaRPr lang="en-US" altLang="en-US" sz="24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th-TH" altLang="en-US" sz="2400"/>
          </a:p>
        </p:txBody>
      </p:sp>
      <p:sp>
        <p:nvSpPr>
          <p:cNvPr id="1522700" name="Line 12">
            <a:extLst>
              <a:ext uri="{FF2B5EF4-FFF2-40B4-BE49-F238E27FC236}">
                <a16:creationId xmlns:a16="http://schemas.microsoft.com/office/drawing/2014/main" id="{F56D570E-885F-49C1-83E9-E2BF79FB9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667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2701" name="Line 13">
            <a:extLst>
              <a:ext uri="{FF2B5EF4-FFF2-40B4-BE49-F238E27FC236}">
                <a16:creationId xmlns:a16="http://schemas.microsoft.com/office/drawing/2014/main" id="{481D8386-497E-4085-B590-CE35B8A5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2702" name="Line 14">
            <a:extLst>
              <a:ext uri="{FF2B5EF4-FFF2-40B4-BE49-F238E27FC236}">
                <a16:creationId xmlns:a16="http://schemas.microsoft.com/office/drawing/2014/main" id="{147AF3E4-3F6E-4B45-BFF7-DC36638DD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2703" name="Line 15">
            <a:extLst>
              <a:ext uri="{FF2B5EF4-FFF2-40B4-BE49-F238E27FC236}">
                <a16:creationId xmlns:a16="http://schemas.microsoft.com/office/drawing/2014/main" id="{8F90E1F9-9980-4E6C-B398-E76AF6BF5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2704" name="Line 16">
            <a:extLst>
              <a:ext uri="{FF2B5EF4-FFF2-40B4-BE49-F238E27FC236}">
                <a16:creationId xmlns:a16="http://schemas.microsoft.com/office/drawing/2014/main" id="{CD18DE77-B3CC-46A6-A2DF-B18856E4F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522705" name="AutoShape 17">
            <a:extLst>
              <a:ext uri="{FF2B5EF4-FFF2-40B4-BE49-F238E27FC236}">
                <a16:creationId xmlns:a16="http://schemas.microsoft.com/office/drawing/2014/main" id="{F120535C-48B6-4977-9800-5D8E53163B55}"/>
              </a:ext>
            </a:extLst>
          </p:cNvPr>
          <p:cNvCxnSpPr>
            <a:cxnSpLocks noChangeShapeType="1"/>
            <a:stCxn id="1522696" idx="6"/>
            <a:endCxn id="1522696" idx="7"/>
          </p:cNvCxnSpPr>
          <p:nvPr/>
        </p:nvCxnSpPr>
        <p:spPr bwMode="auto">
          <a:xfrm flipH="1" flipV="1">
            <a:off x="5299076" y="3692526"/>
            <a:ext cx="111125" cy="269875"/>
          </a:xfrm>
          <a:prstGeom prst="curvedConnector4">
            <a:avLst>
              <a:gd name="adj1" fmla="val -205713"/>
              <a:gd name="adj2" fmla="val 225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2706" name="Text Box 18">
            <a:extLst>
              <a:ext uri="{FF2B5EF4-FFF2-40B4-BE49-F238E27FC236}">
                <a16:creationId xmlns:a16="http://schemas.microsoft.com/office/drawing/2014/main" id="{1F97A8CF-9289-4AC7-BF92-FFCEF4B6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4384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2707" name="Text Box 19">
            <a:extLst>
              <a:ext uri="{FF2B5EF4-FFF2-40B4-BE49-F238E27FC236}">
                <a16:creationId xmlns:a16="http://schemas.microsoft.com/office/drawing/2014/main" id="{7D25CC20-2D58-40F5-B586-4BFF88DB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8006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 = 3</a:t>
            </a:r>
            <a:endParaRPr lang="th-TH" altLang="en-US">
              <a:solidFill>
                <a:srgbClr val="FF0000"/>
              </a:solidFill>
            </a:endParaRPr>
          </a:p>
        </p:txBody>
      </p:sp>
      <p:sp>
        <p:nvSpPr>
          <p:cNvPr id="1522708" name="Text Box 20">
            <a:extLst>
              <a:ext uri="{FF2B5EF4-FFF2-40B4-BE49-F238E27FC236}">
                <a16:creationId xmlns:a16="http://schemas.microsoft.com/office/drawing/2014/main" id="{AA1466B6-C241-46C9-9A86-EBBB86E35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048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2709" name="Text Box 21">
            <a:extLst>
              <a:ext uri="{FF2B5EF4-FFF2-40B4-BE49-F238E27FC236}">
                <a16:creationId xmlns:a16="http://schemas.microsoft.com/office/drawing/2014/main" id="{3C587CF3-9823-43C6-8165-3FAB67A7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3429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2710" name="Text Box 22">
            <a:extLst>
              <a:ext uri="{FF2B5EF4-FFF2-40B4-BE49-F238E27FC236}">
                <a16:creationId xmlns:a16="http://schemas.microsoft.com/office/drawing/2014/main" id="{0C4565B3-0A11-4CDF-BE56-9D71EBA8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572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2711" name="Text Box 23">
            <a:extLst>
              <a:ext uri="{FF2B5EF4-FFF2-40B4-BE49-F238E27FC236}">
                <a16:creationId xmlns:a16="http://schemas.microsoft.com/office/drawing/2014/main" id="{32D082E1-D35C-487D-BC09-1D9BC1F9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505200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-1</a:t>
            </a:r>
            <a:endParaRPr lang="th-TH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>
            <a:extLst>
              <a:ext uri="{FF2B5EF4-FFF2-40B4-BE49-F238E27FC236}">
                <a16:creationId xmlns:a16="http://schemas.microsoft.com/office/drawing/2014/main" id="{0D5B803F-581B-4A67-B34A-9EB0BEE61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7848600" cy="1431925"/>
          </a:xfrm>
        </p:spPr>
        <p:txBody>
          <a:bodyPr/>
          <a:lstStyle/>
          <a:p>
            <a:r>
              <a:rPr lang="en-US" altLang="en-US"/>
              <a:t>A Simple Example (Step </a:t>
            </a:r>
            <a:r>
              <a:rPr lang="en-US" altLang="en-US">
                <a:sym typeface="Math1" pitchFamily="2" charset="2"/>
              </a:rPr>
              <a:t></a:t>
            </a:r>
            <a:r>
              <a:rPr lang="en-US" altLang="en-US"/>
              <a:t>)</a:t>
            </a:r>
            <a:br>
              <a:rPr lang="en-US" altLang="en-US"/>
            </a:br>
            <a:endParaRPr lang="th-TH" altLang="en-US">
              <a:cs typeface="Tahoma" panose="020B0604030504040204" pitchFamily="34" charset="0"/>
            </a:endParaRPr>
          </a:p>
        </p:txBody>
      </p:sp>
      <p:graphicFrame>
        <p:nvGraphicFramePr>
          <p:cNvPr id="1523715" name="Object 3">
            <a:extLst>
              <a:ext uri="{FF2B5EF4-FFF2-40B4-BE49-F238E27FC236}">
                <a16:creationId xmlns:a16="http://schemas.microsoft.com/office/drawing/2014/main" id="{EDFCE7E2-F092-466E-AE42-3EA81AFE3E0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553200" y="4686301"/>
          <a:ext cx="4114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409400" imgH="253800" progId="Equation.3">
                  <p:embed/>
                </p:oleObj>
              </mc:Choice>
              <mc:Fallback>
                <p:oleObj name="Equation" r:id="rId3" imgW="1409400" imgH="253800" progId="Equation.3">
                  <p:embed/>
                  <p:pic>
                    <p:nvPicPr>
                      <p:cNvPr id="1523715" name="Object 3">
                        <a:extLst>
                          <a:ext uri="{FF2B5EF4-FFF2-40B4-BE49-F238E27FC236}">
                            <a16:creationId xmlns:a16="http://schemas.microsoft.com/office/drawing/2014/main" id="{EDFCE7E2-F092-466E-AE42-3EA81AFE3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86301"/>
                        <a:ext cx="4114800" cy="727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3716" name="Text Box 4">
            <a:extLst>
              <a:ext uri="{FF2B5EF4-FFF2-40B4-BE49-F238E27FC236}">
                <a16:creationId xmlns:a16="http://schemas.microsoft.com/office/drawing/2014/main" id="{402F6BD0-2E3D-444E-A919-87DE64C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1"/>
            <a:ext cx="4114800" cy="7794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Repeat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(deterministic world, so </a:t>
            </a:r>
            <a:r>
              <a:rPr lang="el-GR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>
                <a:solidFill>
                  <a:srgbClr val="000000"/>
                </a:solidFill>
              </a:rPr>
              <a:t>=1)</a:t>
            </a:r>
            <a:endParaRPr lang="th-TH" altLang="en-US">
              <a:solidFill>
                <a:srgbClr val="000000"/>
              </a:solidFill>
            </a:endParaRPr>
          </a:p>
        </p:txBody>
      </p:sp>
      <p:sp>
        <p:nvSpPr>
          <p:cNvPr id="1523717" name="Rectangle 5">
            <a:extLst>
              <a:ext uri="{FF2B5EF4-FFF2-40B4-BE49-F238E27FC236}">
                <a16:creationId xmlns:a16="http://schemas.microsoft.com/office/drawing/2014/main" id="{69A2878B-8CC3-4FDE-A4FF-D1860154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48100"/>
            <a:ext cx="41148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Algo</a:t>
            </a:r>
            <a:r>
              <a:rPr lang="en-US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Pick State +Action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altLang="en-US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23718" name="Oval 6">
            <a:extLst>
              <a:ext uri="{FF2B5EF4-FFF2-40B4-BE49-F238E27FC236}">
                <a16:creationId xmlns:a16="http://schemas.microsoft.com/office/drawing/2014/main" id="{466B5789-6344-43EC-A021-EDAC1519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3719" name="Oval 7">
            <a:extLst>
              <a:ext uri="{FF2B5EF4-FFF2-40B4-BE49-F238E27FC236}">
                <a16:creationId xmlns:a16="http://schemas.microsoft.com/office/drawing/2014/main" id="{96851DEA-9162-4C69-906A-D4DAC94D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3720" name="Oval 8">
            <a:extLst>
              <a:ext uri="{FF2B5EF4-FFF2-40B4-BE49-F238E27FC236}">
                <a16:creationId xmlns:a16="http://schemas.microsoft.com/office/drawing/2014/main" id="{D4B8608D-B0A4-4328-8F4D-C88A3B21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3721" name="Oval 9">
            <a:extLst>
              <a:ext uri="{FF2B5EF4-FFF2-40B4-BE49-F238E27FC236}">
                <a16:creationId xmlns:a16="http://schemas.microsoft.com/office/drawing/2014/main" id="{C9B2C9AB-6B84-41C2-9674-68B394EB7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-1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3722" name="Oval 10">
            <a:extLst>
              <a:ext uri="{FF2B5EF4-FFF2-40B4-BE49-F238E27FC236}">
                <a16:creationId xmlns:a16="http://schemas.microsoft.com/office/drawing/2014/main" id="{4D887FAD-AB4F-4953-B278-BCA0C499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3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3723" name="Rectangle 11">
            <a:extLst>
              <a:ext uri="{FF2B5EF4-FFF2-40B4-BE49-F238E27FC236}">
                <a16:creationId xmlns:a16="http://schemas.microsoft.com/office/drawing/2014/main" id="{688CA71B-223D-40C6-B81C-536CE803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198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Let </a:t>
            </a:r>
            <a:r>
              <a:rPr lang="en-US" altLang="en-US" sz="2400">
                <a:solidFill>
                  <a:schemeClr val="folHlink"/>
                </a:solidFill>
                <a:sym typeface="Symbol" panose="05050102010706020507" pitchFamily="18" charset="2"/>
              </a:rPr>
              <a:t> = 2/3</a:t>
            </a:r>
          </a:p>
          <a:p>
            <a:pPr eaLnBrk="1" hangingPunct="1">
              <a:buFontTx/>
              <a:buNone/>
            </a:pPr>
            <a:endParaRPr lang="en-US" altLang="en-US" sz="24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th-TH" altLang="en-US" sz="2400"/>
          </a:p>
        </p:txBody>
      </p:sp>
      <p:sp>
        <p:nvSpPr>
          <p:cNvPr id="1523724" name="Line 12">
            <a:extLst>
              <a:ext uri="{FF2B5EF4-FFF2-40B4-BE49-F238E27FC236}">
                <a16:creationId xmlns:a16="http://schemas.microsoft.com/office/drawing/2014/main" id="{87EAEF3E-25DB-4285-BC81-466C799B0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667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3725" name="Line 13">
            <a:extLst>
              <a:ext uri="{FF2B5EF4-FFF2-40B4-BE49-F238E27FC236}">
                <a16:creationId xmlns:a16="http://schemas.microsoft.com/office/drawing/2014/main" id="{261B6180-DE95-4952-B891-383DDF76F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3726" name="Line 14">
            <a:extLst>
              <a:ext uri="{FF2B5EF4-FFF2-40B4-BE49-F238E27FC236}">
                <a16:creationId xmlns:a16="http://schemas.microsoft.com/office/drawing/2014/main" id="{D0CBC008-6643-4F0A-AEA1-D6B297FE9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3727" name="Line 15">
            <a:extLst>
              <a:ext uri="{FF2B5EF4-FFF2-40B4-BE49-F238E27FC236}">
                <a16:creationId xmlns:a16="http://schemas.microsoft.com/office/drawing/2014/main" id="{CEFADBFC-623A-418A-94C9-D9D799F42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3728" name="Line 16">
            <a:extLst>
              <a:ext uri="{FF2B5EF4-FFF2-40B4-BE49-F238E27FC236}">
                <a16:creationId xmlns:a16="http://schemas.microsoft.com/office/drawing/2014/main" id="{1D68712F-11AC-4242-93B8-D5843AD44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523729" name="AutoShape 17">
            <a:extLst>
              <a:ext uri="{FF2B5EF4-FFF2-40B4-BE49-F238E27FC236}">
                <a16:creationId xmlns:a16="http://schemas.microsoft.com/office/drawing/2014/main" id="{837040DE-4134-480A-AE26-48EF08B37AF3}"/>
              </a:ext>
            </a:extLst>
          </p:cNvPr>
          <p:cNvCxnSpPr>
            <a:cxnSpLocks noChangeShapeType="1"/>
            <a:stCxn id="1523720" idx="6"/>
            <a:endCxn id="1523720" idx="7"/>
          </p:cNvCxnSpPr>
          <p:nvPr/>
        </p:nvCxnSpPr>
        <p:spPr bwMode="auto">
          <a:xfrm flipH="1" flipV="1">
            <a:off x="5299076" y="3692526"/>
            <a:ext cx="111125" cy="269875"/>
          </a:xfrm>
          <a:prstGeom prst="curvedConnector4">
            <a:avLst>
              <a:gd name="adj1" fmla="val -205713"/>
              <a:gd name="adj2" fmla="val 225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3730" name="Text Box 18">
            <a:extLst>
              <a:ext uri="{FF2B5EF4-FFF2-40B4-BE49-F238E27FC236}">
                <a16:creationId xmlns:a16="http://schemas.microsoft.com/office/drawing/2014/main" id="{C1251EFF-90B0-4C82-B283-0C6EED81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4384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Q = 1</a:t>
            </a:r>
            <a:endParaRPr lang="th-TH" altLang="en-US">
              <a:solidFill>
                <a:schemeClr val="folHlink"/>
              </a:solidFill>
            </a:endParaRPr>
          </a:p>
        </p:txBody>
      </p:sp>
      <p:sp>
        <p:nvSpPr>
          <p:cNvPr id="1523731" name="Text Box 19">
            <a:extLst>
              <a:ext uri="{FF2B5EF4-FFF2-40B4-BE49-F238E27FC236}">
                <a16:creationId xmlns:a16="http://schemas.microsoft.com/office/drawing/2014/main" id="{C1D51B51-DFB0-4E63-BD95-1AE71B547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8006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Q = 3</a:t>
            </a:r>
            <a:endParaRPr lang="th-TH" altLang="en-US">
              <a:solidFill>
                <a:schemeClr val="folHlink"/>
              </a:solidFill>
            </a:endParaRPr>
          </a:p>
        </p:txBody>
      </p:sp>
      <p:sp>
        <p:nvSpPr>
          <p:cNvPr id="1523732" name="Text Box 20">
            <a:extLst>
              <a:ext uri="{FF2B5EF4-FFF2-40B4-BE49-F238E27FC236}">
                <a16:creationId xmlns:a16="http://schemas.microsoft.com/office/drawing/2014/main" id="{A6FDC9FB-D5DB-486A-BCA2-08AA4A8A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048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3733" name="Text Box 21">
            <a:extLst>
              <a:ext uri="{FF2B5EF4-FFF2-40B4-BE49-F238E27FC236}">
                <a16:creationId xmlns:a16="http://schemas.microsoft.com/office/drawing/2014/main" id="{7692987D-0F61-4AF3-883B-9BED588D6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3429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3734" name="Text Box 22">
            <a:extLst>
              <a:ext uri="{FF2B5EF4-FFF2-40B4-BE49-F238E27FC236}">
                <a16:creationId xmlns:a16="http://schemas.microsoft.com/office/drawing/2014/main" id="{564E4DC4-C10F-41B8-8B71-68736AEB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572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3735" name="Text Box 23">
            <a:extLst>
              <a:ext uri="{FF2B5EF4-FFF2-40B4-BE49-F238E27FC236}">
                <a16:creationId xmlns:a16="http://schemas.microsoft.com/office/drawing/2014/main" id="{233840B9-FE3D-4262-898F-8663DCFD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5052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Q = 1</a:t>
            </a:r>
            <a:endParaRPr lang="th-TH" alt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>
            <a:extLst>
              <a:ext uri="{FF2B5EF4-FFF2-40B4-BE49-F238E27FC236}">
                <a16:creationId xmlns:a16="http://schemas.microsoft.com/office/drawing/2014/main" id="{770F05C2-1C39-4E74-B168-86FB7209C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Q-Learning: </a:t>
            </a:r>
            <a:br>
              <a:rPr lang="en-US" altLang="en-US" sz="3600"/>
            </a:br>
            <a:r>
              <a:rPr lang="en-US" altLang="en-US" sz="3600"/>
              <a:t>Implementation Details</a:t>
            </a:r>
          </a:p>
        </p:txBody>
      </p:sp>
      <p:sp>
        <p:nvSpPr>
          <p:cNvPr id="1533955" name="Rectangle 3">
            <a:extLst>
              <a:ext uri="{FF2B5EF4-FFF2-40B4-BE49-F238E27FC236}">
                <a16:creationId xmlns:a16="http://schemas.microsoft.com/office/drawing/2014/main" id="{D32901CE-A7F1-4AF8-A0D1-78179FDC7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Remember, conceptually we are filling in a </a:t>
            </a:r>
            <a:r>
              <a:rPr lang="en-US" altLang="en-US" sz="2400" u="sng"/>
              <a:t>huge table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533956" name="Line 4">
            <a:extLst>
              <a:ext uri="{FF2B5EF4-FFF2-40B4-BE49-F238E27FC236}">
                <a16:creationId xmlns:a16="http://schemas.microsoft.com/office/drawing/2014/main" id="{06267629-7A59-414F-9300-E2EB4ED99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81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3957" name="Line 5">
            <a:extLst>
              <a:ext uri="{FF2B5EF4-FFF2-40B4-BE49-F238E27FC236}">
                <a16:creationId xmlns:a16="http://schemas.microsoft.com/office/drawing/2014/main" id="{BC5310D0-5BD1-4943-84CD-6BABBBCBA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81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3958" name="Text Box 6">
            <a:extLst>
              <a:ext uri="{FF2B5EF4-FFF2-40B4-BE49-F238E27FC236}">
                <a16:creationId xmlns:a16="http://schemas.microsoft.com/office/drawing/2014/main" id="{B8A962EA-304B-464A-9B30-61A51293C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00401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S0   S1   S2     . . .         Sn</a:t>
            </a:r>
          </a:p>
        </p:txBody>
      </p:sp>
      <p:sp>
        <p:nvSpPr>
          <p:cNvPr id="1533959" name="Text Box 7">
            <a:extLst>
              <a:ext uri="{FF2B5EF4-FFF2-40B4-BE49-F238E27FC236}">
                <a16:creationId xmlns:a16="http://schemas.microsoft.com/office/drawing/2014/main" id="{679A4957-CEFB-4744-9875-D858B1AC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1"/>
            <a:ext cx="533400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25000"/>
              </a:spcBef>
            </a:pPr>
            <a:r>
              <a:rPr lang="en-US" altLang="en-US"/>
              <a:t>a</a:t>
            </a:r>
          </a:p>
          <a:p>
            <a:pPr algn="r">
              <a:spcBef>
                <a:spcPct val="25000"/>
              </a:spcBef>
            </a:pPr>
            <a:r>
              <a:rPr lang="en-US" altLang="en-US"/>
              <a:t>b</a:t>
            </a:r>
          </a:p>
          <a:p>
            <a:pPr algn="r">
              <a:spcBef>
                <a:spcPct val="25000"/>
              </a:spcBef>
            </a:pPr>
            <a:r>
              <a:rPr lang="en-US" altLang="en-US"/>
              <a:t>c</a:t>
            </a:r>
          </a:p>
          <a:p>
            <a:pPr algn="r">
              <a:spcBef>
                <a:spcPct val="25000"/>
              </a:spcBef>
            </a:pPr>
            <a:r>
              <a:rPr lang="en-US" altLang="en-US"/>
              <a:t>.</a:t>
            </a:r>
          </a:p>
          <a:p>
            <a:pPr algn="r">
              <a:lnSpc>
                <a:spcPct val="75000"/>
              </a:lnSpc>
            </a:pPr>
            <a:r>
              <a:rPr lang="en-US" altLang="en-US"/>
              <a:t>.</a:t>
            </a:r>
          </a:p>
          <a:p>
            <a:pPr algn="r">
              <a:lnSpc>
                <a:spcPct val="75000"/>
              </a:lnSpc>
            </a:pPr>
            <a:r>
              <a:rPr lang="en-US" altLang="en-US"/>
              <a:t>.</a:t>
            </a:r>
          </a:p>
          <a:p>
            <a:pPr algn="r">
              <a:spcBef>
                <a:spcPct val="25000"/>
              </a:spcBef>
            </a:pPr>
            <a:r>
              <a:rPr lang="en-US" altLang="en-US"/>
              <a:t>z</a:t>
            </a:r>
          </a:p>
        </p:txBody>
      </p:sp>
      <p:sp>
        <p:nvSpPr>
          <p:cNvPr id="1533960" name="Line 8">
            <a:extLst>
              <a:ext uri="{FF2B5EF4-FFF2-40B4-BE49-F238E27FC236}">
                <a16:creationId xmlns:a16="http://schemas.microsoft.com/office/drawing/2014/main" id="{0185BD57-8A37-4A98-9B75-B26911297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3961" name="Text Box 9">
            <a:extLst>
              <a:ext uri="{FF2B5EF4-FFF2-40B4-BE49-F238E27FC236}">
                <a16:creationId xmlns:a16="http://schemas.microsoft.com/office/drawing/2014/main" id="{672A03AA-57EE-413B-A3C2-CCC0B76B3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. . .	 </a:t>
            </a:r>
            <a:r>
              <a:rPr lang="en-US" altLang="en-US" b="1">
                <a:solidFill>
                  <a:schemeClr val="accent1"/>
                </a:solidFill>
              </a:rPr>
              <a:t>Q(S2, c)</a:t>
            </a:r>
          </a:p>
        </p:txBody>
      </p:sp>
      <p:sp>
        <p:nvSpPr>
          <p:cNvPr id="1533962" name="Text Box 10">
            <a:extLst>
              <a:ext uri="{FF2B5EF4-FFF2-40B4-BE49-F238E27FC236}">
                <a16:creationId xmlns:a16="http://schemas.microsoft.com/office/drawing/2014/main" id="{427ED34A-F872-4845-9D5E-55063075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1"/>
            <a:ext cx="304800" cy="72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en-US"/>
              <a:t>.</a:t>
            </a:r>
          </a:p>
          <a:p>
            <a:pPr>
              <a:lnSpc>
                <a:spcPct val="75000"/>
              </a:lnSpc>
            </a:pPr>
            <a:r>
              <a:rPr lang="en-US" altLang="en-US"/>
              <a:t>.</a:t>
            </a:r>
          </a:p>
          <a:p>
            <a:pPr>
              <a:lnSpc>
                <a:spcPct val="75000"/>
              </a:lnSpc>
            </a:pPr>
            <a:r>
              <a:rPr lang="en-US" altLang="en-US"/>
              <a:t>.</a:t>
            </a:r>
          </a:p>
        </p:txBody>
      </p:sp>
      <p:sp>
        <p:nvSpPr>
          <p:cNvPr id="1533963" name="AutoShape 11">
            <a:extLst>
              <a:ext uri="{FF2B5EF4-FFF2-40B4-BE49-F238E27FC236}">
                <a16:creationId xmlns:a16="http://schemas.microsoft.com/office/drawing/2014/main" id="{F76E0D29-D44A-43F1-95A8-DFDE3C303CC0}"/>
              </a:ext>
            </a:extLst>
          </p:cNvPr>
          <p:cNvSpPr>
            <a:spLocks/>
          </p:cNvSpPr>
          <p:nvPr/>
        </p:nvSpPr>
        <p:spPr bwMode="auto">
          <a:xfrm>
            <a:off x="7620000" y="3352800"/>
            <a:ext cx="304800" cy="2514600"/>
          </a:xfrm>
          <a:prstGeom prst="rightBrace">
            <a:avLst>
              <a:gd name="adj1" fmla="val 6875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1533964" name="Text Box 12">
            <a:extLst>
              <a:ext uri="{FF2B5EF4-FFF2-40B4-BE49-F238E27FC236}">
                <a16:creationId xmlns:a16="http://schemas.microsoft.com/office/drawing/2014/main" id="{8EF57454-B55F-4A52-B310-6796FBA8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73380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Tables are a very </a:t>
            </a:r>
            <a:r>
              <a:rPr lang="en-US" altLang="en-US" sz="2400" u="sng">
                <a:solidFill>
                  <a:srgbClr val="FF0000"/>
                </a:solidFill>
              </a:rPr>
              <a:t>verbose</a:t>
            </a:r>
            <a:r>
              <a:rPr lang="en-US" altLang="en-US" sz="2400">
                <a:solidFill>
                  <a:srgbClr val="FF0000"/>
                </a:solidFill>
              </a:rPr>
              <a:t> representation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of a function</a:t>
            </a:r>
          </a:p>
        </p:txBody>
      </p:sp>
      <p:sp>
        <p:nvSpPr>
          <p:cNvPr id="1533965" name="Text Box 13">
            <a:extLst>
              <a:ext uri="{FF2B5EF4-FFF2-40B4-BE49-F238E27FC236}">
                <a16:creationId xmlns:a16="http://schemas.microsoft.com/office/drawing/2014/main" id="{90E3FF3C-9C18-4E5D-AB4E-2249494F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19401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States</a:t>
            </a:r>
          </a:p>
        </p:txBody>
      </p:sp>
      <p:sp>
        <p:nvSpPr>
          <p:cNvPr id="1533966" name="Text Box 14">
            <a:extLst>
              <a:ext uri="{FF2B5EF4-FFF2-40B4-BE49-F238E27FC236}">
                <a16:creationId xmlns:a16="http://schemas.microsoft.com/office/drawing/2014/main" id="{EF9CBE5C-D4E0-4572-BFF5-E7EF9E8C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57601"/>
            <a:ext cx="304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Actions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>
            <a:extLst>
              <a:ext uri="{FF2B5EF4-FFF2-40B4-BE49-F238E27FC236}">
                <a16:creationId xmlns:a16="http://schemas.microsoft.com/office/drawing/2014/main" id="{7FAF7585-30C7-4367-B3D5-6E08715A7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Q-Learning: </a:t>
            </a:r>
            <a:br>
              <a:rPr lang="en-US" altLang="en-US"/>
            </a:br>
            <a:r>
              <a:rPr lang="en-US" altLang="en-US"/>
              <a:t>Convergence Proof </a:t>
            </a:r>
          </a:p>
        </p:txBody>
      </p:sp>
      <p:sp>
        <p:nvSpPr>
          <p:cNvPr id="1538051" name="Rectangle 3">
            <a:extLst>
              <a:ext uri="{FF2B5EF4-FFF2-40B4-BE49-F238E27FC236}">
                <a16:creationId xmlns:a16="http://schemas.microsoft.com/office/drawing/2014/main" id="{83E8D9FD-8598-48B6-81BA-1C4DC86149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467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Applies to Q </a:t>
            </a:r>
            <a:r>
              <a:rPr lang="en-US" altLang="en-US" sz="2400" u="sng"/>
              <a:t>tables</a:t>
            </a:r>
            <a:r>
              <a:rPr lang="en-US" altLang="en-US" sz="2400"/>
              <a:t> and </a:t>
            </a:r>
            <a:r>
              <a:rPr lang="en-US" altLang="en-US" sz="2400" u="sng"/>
              <a:t>deterministic</a:t>
            </a:r>
            <a:r>
              <a:rPr lang="en-US" altLang="en-US" sz="2400"/>
              <a:t>, </a:t>
            </a:r>
            <a:br>
              <a:rPr lang="en-US" altLang="en-US" sz="2400"/>
            </a:br>
            <a:r>
              <a:rPr lang="en-US" altLang="en-US" sz="2400"/>
              <a:t>Markovian worlds.  Initialize Q’s 0 or random finite.</a:t>
            </a:r>
          </a:p>
          <a:p>
            <a:pPr>
              <a:lnSpc>
                <a:spcPct val="90000"/>
              </a:lnSpc>
            </a:pPr>
            <a:r>
              <a:rPr lang="en-US" altLang="en-US" sz="2400" b="1" u="sng"/>
              <a:t>Theorem</a:t>
            </a:r>
            <a:r>
              <a:rPr lang="en-US" altLang="en-US" sz="2400"/>
              <a:t>: if every state-action pair visited infinitely often, 0</a:t>
            </a:r>
            <a:r>
              <a:rPr lang="en-US" altLang="en-US" sz="2400">
                <a:cs typeface="Tahoma" panose="020B0604030504040204" pitchFamily="34" charset="0"/>
              </a:rPr>
              <a:t>≤</a:t>
            </a:r>
            <a:r>
              <a:rPr lang="en-US" altLang="en-US" sz="2400">
                <a:cs typeface="Tahoma" panose="020B0604030504040204" pitchFamily="34" charset="0"/>
                <a:sym typeface="Symbol" panose="05050102010706020507" pitchFamily="18" charset="2"/>
              </a:rPr>
              <a:t>&lt;</a:t>
            </a:r>
            <a:r>
              <a:rPr lang="en-US" altLang="en-US" sz="2400"/>
              <a:t>1, and |rewards| </a:t>
            </a:r>
            <a:r>
              <a:rPr lang="en-US" altLang="en-US" sz="2400">
                <a:cs typeface="Tahoma" panose="020B0604030504040204" pitchFamily="34" charset="0"/>
              </a:rPr>
              <a:t>≤ </a:t>
            </a:r>
            <a:r>
              <a:rPr lang="en-US" altLang="en-US" sz="2400"/>
              <a:t>C (some constant),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		</a:t>
            </a:r>
            <a:r>
              <a:rPr lang="en-US" altLang="en-US" b="1">
                <a:solidFill>
                  <a:srgbClr val="EBECFF"/>
                </a:solidFill>
                <a:sym typeface="Symbol" panose="05050102010706020507" pitchFamily="18" charset="2"/>
              </a:rPr>
              <a:t></a:t>
            </a:r>
            <a:r>
              <a:rPr lang="en-US" altLang="en-US" b="1">
                <a:solidFill>
                  <a:srgbClr val="EBECFF"/>
                </a:solidFill>
              </a:rPr>
              <a:t>s, a</a:t>
            </a:r>
            <a:r>
              <a:rPr lang="en-US" altLang="en-US" sz="2400"/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</a:t>
            </a:r>
            <a:endParaRPr lang="en-US" altLang="en-US" sz="2400">
              <a:solidFill>
                <a:srgbClr val="FF505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folHlink"/>
                </a:solidFill>
              </a:rPr>
              <a:t>the </a:t>
            </a:r>
            <a:r>
              <a:rPr lang="en-US" altLang="en-US" sz="2000" u="sng">
                <a:solidFill>
                  <a:schemeClr val="folHlink"/>
                </a:solidFill>
              </a:rPr>
              <a:t>approx</a:t>
            </a:r>
            <a:r>
              <a:rPr lang="en-US" altLang="en-US" sz="2000">
                <a:solidFill>
                  <a:schemeClr val="folHlink"/>
                </a:solidFill>
              </a:rPr>
              <a:t>. Q table (Q)           the </a:t>
            </a:r>
            <a:r>
              <a:rPr lang="en-US" altLang="en-US" sz="2000" u="sng">
                <a:solidFill>
                  <a:schemeClr val="folHlink"/>
                </a:solidFill>
              </a:rPr>
              <a:t>true</a:t>
            </a:r>
            <a:r>
              <a:rPr lang="en-US" altLang="en-US" sz="2000">
                <a:solidFill>
                  <a:schemeClr val="folHlink"/>
                </a:solidFill>
              </a:rPr>
              <a:t> Q table (Q)</a:t>
            </a:r>
          </a:p>
        </p:txBody>
      </p:sp>
      <p:graphicFrame>
        <p:nvGraphicFramePr>
          <p:cNvPr id="1538052" name="Object 4">
            <a:extLst>
              <a:ext uri="{FF2B5EF4-FFF2-40B4-BE49-F238E27FC236}">
                <a16:creationId xmlns:a16="http://schemas.microsoft.com/office/drawing/2014/main" id="{430B41D5-2032-4E44-ACB6-E19356AFB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038600"/>
          <a:ext cx="3429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549080" imgH="368280" progId="Equation.DSMT4">
                  <p:embed/>
                </p:oleObj>
              </mc:Choice>
              <mc:Fallback>
                <p:oleObj name="Equation" r:id="rId3" imgW="1549080" imgH="368280" progId="Equation.DSMT4">
                  <p:embed/>
                  <p:pic>
                    <p:nvPicPr>
                      <p:cNvPr id="1538052" name="Object 4">
                        <a:extLst>
                          <a:ext uri="{FF2B5EF4-FFF2-40B4-BE49-F238E27FC236}">
                            <a16:creationId xmlns:a16="http://schemas.microsoft.com/office/drawing/2014/main" id="{430B41D5-2032-4E44-ACB6-E19356AFB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3429000" cy="814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53" name="Line 5">
            <a:extLst>
              <a:ext uri="{FF2B5EF4-FFF2-40B4-BE49-F238E27FC236}">
                <a16:creationId xmlns:a16="http://schemas.microsoft.com/office/drawing/2014/main" id="{9C6B367B-E077-4BAF-A75B-E26446059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029200"/>
            <a:ext cx="1524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054" name="Line 6">
            <a:extLst>
              <a:ext uri="{FF2B5EF4-FFF2-40B4-BE49-F238E27FC236}">
                <a16:creationId xmlns:a16="http://schemas.microsoft.com/office/drawing/2014/main" id="{9A2F2C83-6343-49A6-A9AC-B989E51364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5029200"/>
            <a:ext cx="762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055" name="Text Box 7">
            <a:extLst>
              <a:ext uri="{FF2B5EF4-FFF2-40B4-BE49-F238E27FC236}">
                <a16:creationId xmlns:a16="http://schemas.microsoft.com/office/drawing/2014/main" id="{A161CBD1-7C59-45FF-A394-C76F4E38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257801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folHlink"/>
                </a:solidFill>
              </a:rPr>
              <a:t>^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6AE029D2-A406-4E8B-AD41-D6F930972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 Convergence Proof (cont.)</a:t>
            </a:r>
          </a:p>
        </p:txBody>
      </p:sp>
      <p:sp>
        <p:nvSpPr>
          <p:cNvPr id="1539075" name="Rectangle 3">
            <a:extLst>
              <a:ext uri="{FF2B5EF4-FFF2-40B4-BE49-F238E27FC236}">
                <a16:creationId xmlns:a16="http://schemas.microsoft.com/office/drawing/2014/main" id="{5EC99D85-591D-4B9A-9C25-84C6636979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981200"/>
            <a:ext cx="8001000" cy="4038600"/>
          </a:xfrm>
        </p:spPr>
        <p:txBody>
          <a:bodyPr/>
          <a:lstStyle/>
          <a:p>
            <a:r>
              <a:rPr lang="en-US" altLang="en-US"/>
              <a:t>Consider the max error in the approx. Q-table at step </a:t>
            </a:r>
            <a:r>
              <a:rPr lang="en-US" altLang="en-US" i="1"/>
              <a:t>t</a:t>
            </a:r>
            <a:r>
              <a:rPr lang="en-US" altLang="en-US" sz="1000" i="1"/>
              <a:t> </a:t>
            </a:r>
            <a:r>
              <a:rPr lang="en-US" altLang="en-US"/>
              <a:t>: </a:t>
            </a:r>
          </a:p>
          <a:p>
            <a:pPr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The max                 is finite since |r| </a:t>
            </a:r>
            <a:r>
              <a:rPr lang="en-US" altLang="en-US">
                <a:cs typeface="Tahoma" panose="020B0604030504040204" pitchFamily="34" charset="0"/>
              </a:rPr>
              <a:t>≤</a:t>
            </a:r>
            <a:r>
              <a:rPr lang="en-US" altLang="en-US"/>
              <a:t> C, </a:t>
            </a:r>
            <a:br>
              <a:rPr lang="en-US" altLang="en-US"/>
            </a:br>
            <a:r>
              <a:rPr lang="en-US" altLang="en-US"/>
              <a:t>so max |        |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   </a:t>
            </a:r>
          </a:p>
          <a:p>
            <a:r>
              <a:rPr lang="en-US" altLang="en-US"/>
              <a:t>Since        finite, we have     </a:t>
            </a:r>
            <a:r>
              <a:rPr lang="en-US" altLang="en-US">
                <a:solidFill>
                  <a:srgbClr val="FF5050"/>
                </a:solidFill>
              </a:rPr>
              <a:t>finite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i.e. </a:t>
            </a:r>
            <a:r>
              <a:rPr lang="en-US" altLang="en-US" u="sng"/>
              <a:t>initial max error is finite</a:t>
            </a:r>
            <a:endParaRPr lang="en-US" altLang="en-US"/>
          </a:p>
        </p:txBody>
      </p:sp>
      <p:graphicFrame>
        <p:nvGraphicFramePr>
          <p:cNvPr id="1539076" name="Object 4">
            <a:extLst>
              <a:ext uri="{FF2B5EF4-FFF2-40B4-BE49-F238E27FC236}">
                <a16:creationId xmlns:a16="http://schemas.microsoft.com/office/drawing/2014/main" id="{C754713F-7A5E-475A-AAE3-8A436AE070D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343400" y="3429001"/>
          <a:ext cx="1600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1539076" name="Object 4">
                        <a:extLst>
                          <a:ext uri="{FF2B5EF4-FFF2-40B4-BE49-F238E27FC236}">
                            <a16:creationId xmlns:a16="http://schemas.microsoft.com/office/drawing/2014/main" id="{C754713F-7A5E-475A-AAE3-8A436AE07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1"/>
                        <a:ext cx="1600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77" name="Object 5">
            <a:extLst>
              <a:ext uri="{FF2B5EF4-FFF2-40B4-BE49-F238E27FC236}">
                <a16:creationId xmlns:a16="http://schemas.microsoft.com/office/drawing/2014/main" id="{E861E65E-E862-49A7-A8BD-C2E842E2E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886200"/>
          <a:ext cx="838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1539077" name="Object 5">
                        <a:extLst>
                          <a:ext uri="{FF2B5EF4-FFF2-40B4-BE49-F238E27FC236}">
                            <a16:creationId xmlns:a16="http://schemas.microsoft.com/office/drawing/2014/main" id="{E861E65E-E862-49A7-A8BD-C2E842E2E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838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78" name="Object 6">
            <a:extLst>
              <a:ext uri="{FF2B5EF4-FFF2-40B4-BE49-F238E27FC236}">
                <a16:creationId xmlns:a16="http://schemas.microsoft.com/office/drawing/2014/main" id="{073DFA2B-AE5C-4C00-871D-D1E3BF0DC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810001"/>
          <a:ext cx="2057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015920" imgH="431640" progId="Equation.DSMT4">
                  <p:embed/>
                </p:oleObj>
              </mc:Choice>
              <mc:Fallback>
                <p:oleObj name="Equation" r:id="rId7" imgW="1015920" imgH="431640" progId="Equation.DSMT4">
                  <p:embed/>
                  <p:pic>
                    <p:nvPicPr>
                      <p:cNvPr id="1539078" name="Object 6">
                        <a:extLst>
                          <a:ext uri="{FF2B5EF4-FFF2-40B4-BE49-F238E27FC236}">
                            <a16:creationId xmlns:a16="http://schemas.microsoft.com/office/drawing/2014/main" id="{073DFA2B-AE5C-4C00-871D-D1E3BF0DC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10001"/>
                        <a:ext cx="2057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79" name="Object 7">
            <a:extLst>
              <a:ext uri="{FF2B5EF4-FFF2-40B4-BE49-F238E27FC236}">
                <a16:creationId xmlns:a16="http://schemas.microsoft.com/office/drawing/2014/main" id="{6713F544-2C13-4145-B738-01CE9220D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7244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317160" imgH="317160" progId="Equation.DSMT4">
                  <p:embed/>
                </p:oleObj>
              </mc:Choice>
              <mc:Fallback>
                <p:oleObj name="Equation" r:id="rId9" imgW="317160" imgH="317160" progId="Equation.DSMT4">
                  <p:embed/>
                  <p:pic>
                    <p:nvPicPr>
                      <p:cNvPr id="1539079" name="Object 7">
                        <a:extLst>
                          <a:ext uri="{FF2B5EF4-FFF2-40B4-BE49-F238E27FC236}">
                            <a16:creationId xmlns:a16="http://schemas.microsoft.com/office/drawing/2014/main" id="{6713F544-2C13-4145-B738-01CE9220D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80" name="Object 8">
            <a:extLst>
              <a:ext uri="{FF2B5EF4-FFF2-40B4-BE49-F238E27FC236}">
                <a16:creationId xmlns:a16="http://schemas.microsoft.com/office/drawing/2014/main" id="{5596A5A1-8D4C-441A-83A6-D0A072E0247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572000" y="2438400"/>
          <a:ext cx="41148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981080" imgH="380880" progId="Equation.DSMT4">
                  <p:embed/>
                </p:oleObj>
              </mc:Choice>
              <mc:Fallback>
                <p:oleObj name="Equation" r:id="rId11" imgW="1981080" imgH="380880" progId="Equation.DSMT4">
                  <p:embed/>
                  <p:pic>
                    <p:nvPicPr>
                      <p:cNvPr id="1539080" name="Object 8">
                        <a:extLst>
                          <a:ext uri="{FF2B5EF4-FFF2-40B4-BE49-F238E27FC236}">
                            <a16:creationId xmlns:a16="http://schemas.microsoft.com/office/drawing/2014/main" id="{5596A5A1-8D4C-441A-83A6-D0A072E02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4114800" cy="776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lg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81" name="Object 9">
            <a:extLst>
              <a:ext uri="{FF2B5EF4-FFF2-40B4-BE49-F238E27FC236}">
                <a16:creationId xmlns:a16="http://schemas.microsoft.com/office/drawing/2014/main" id="{1123A598-6391-4326-AE20-98B830B3C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8768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1539081" name="Object 9">
                        <a:extLst>
                          <a:ext uri="{FF2B5EF4-FFF2-40B4-BE49-F238E27FC236}">
                            <a16:creationId xmlns:a16="http://schemas.microsoft.com/office/drawing/2014/main" id="{1123A598-6391-4326-AE20-98B830B3C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>
            <a:extLst>
              <a:ext uri="{FF2B5EF4-FFF2-40B4-BE49-F238E27FC236}">
                <a16:creationId xmlns:a16="http://schemas.microsoft.com/office/drawing/2014/main" id="{2D1145C5-B548-444D-8105-E9D7B5A32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 Convergence Proof (cont.)</a:t>
            </a:r>
          </a:p>
        </p:txBody>
      </p:sp>
      <p:sp>
        <p:nvSpPr>
          <p:cNvPr id="1540099" name="Rectangle 3">
            <a:extLst>
              <a:ext uri="{FF2B5EF4-FFF2-40B4-BE49-F238E27FC236}">
                <a16:creationId xmlns:a16="http://schemas.microsoft.com/office/drawing/2014/main" id="{0B879812-4D7D-40AC-A275-6E4E812630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8077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Let </a:t>
            </a:r>
            <a:r>
              <a:rPr lang="en-US" altLang="en-US">
                <a:solidFill>
                  <a:schemeClr val="accent1"/>
                </a:solidFill>
              </a:rPr>
              <a:t>s’</a:t>
            </a:r>
            <a:r>
              <a:rPr lang="en-US" altLang="en-US"/>
              <a:t> be the state that results from doing action 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 in state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. Consider what happens when we visit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and do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 at step </a:t>
            </a:r>
            <a:r>
              <a:rPr lang="en-US" altLang="en-US" i="1"/>
              <a:t>t</a:t>
            </a:r>
            <a:r>
              <a:rPr lang="en-US" altLang="en-US"/>
              <a:t> + 1:</a:t>
            </a:r>
            <a:endParaRPr lang="en-US" altLang="en-US">
              <a:solidFill>
                <a:srgbClr val="FF0000"/>
              </a:solidFill>
            </a:endParaRPr>
          </a:p>
        </p:txBody>
      </p:sp>
      <p:graphicFrame>
        <p:nvGraphicFramePr>
          <p:cNvPr id="1540100" name="Object 4">
            <a:extLst>
              <a:ext uri="{FF2B5EF4-FFF2-40B4-BE49-F238E27FC236}">
                <a16:creationId xmlns:a16="http://schemas.microsoft.com/office/drawing/2014/main" id="{28718658-3883-469E-9AF5-1BF5593146F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971800" y="3505200"/>
          <a:ext cx="73152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4152600" imgH="787320" progId="Equation.DSMT4">
                  <p:embed/>
                </p:oleObj>
              </mc:Choice>
              <mc:Fallback>
                <p:oleObj name="Equation" r:id="rId3" imgW="4152600" imgH="787320" progId="Equation.DSMT4">
                  <p:embed/>
                  <p:pic>
                    <p:nvPicPr>
                      <p:cNvPr id="1540100" name="Object 4">
                        <a:extLst>
                          <a:ext uri="{FF2B5EF4-FFF2-40B4-BE49-F238E27FC236}">
                            <a16:creationId xmlns:a16="http://schemas.microsoft.com/office/drawing/2014/main" id="{28718658-3883-469E-9AF5-1BF559314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73152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1" name="Line 5">
            <a:extLst>
              <a:ext uri="{FF2B5EF4-FFF2-40B4-BE49-F238E27FC236}">
                <a16:creationId xmlns:a16="http://schemas.microsoft.com/office/drawing/2014/main" id="{21CEBA14-F3DD-4F93-A1F3-7EA3A9CBE1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419600"/>
            <a:ext cx="1524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102" name="Text Box 6">
            <a:extLst>
              <a:ext uri="{FF2B5EF4-FFF2-40B4-BE49-F238E27FC236}">
                <a16:creationId xmlns:a16="http://schemas.microsoft.com/office/drawing/2014/main" id="{BCA73314-C0EA-4323-AA9B-0767D77EC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292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Current state</a:t>
            </a:r>
          </a:p>
        </p:txBody>
      </p:sp>
      <p:sp>
        <p:nvSpPr>
          <p:cNvPr id="1540103" name="Line 7">
            <a:extLst>
              <a:ext uri="{FF2B5EF4-FFF2-40B4-BE49-F238E27FC236}">
                <a16:creationId xmlns:a16="http://schemas.microsoft.com/office/drawing/2014/main" id="{3BD710BB-C532-4241-90F7-8FAA280E3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495800"/>
            <a:ext cx="2286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104" name="Text Box 8">
            <a:extLst>
              <a:ext uri="{FF2B5EF4-FFF2-40B4-BE49-F238E27FC236}">
                <a16:creationId xmlns:a16="http://schemas.microsoft.com/office/drawing/2014/main" id="{42ACA4CA-B585-476C-96AC-733057CB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Next state</a:t>
            </a:r>
          </a:p>
        </p:txBody>
      </p:sp>
      <p:sp>
        <p:nvSpPr>
          <p:cNvPr id="1540105" name="Line 9">
            <a:extLst>
              <a:ext uri="{FF2B5EF4-FFF2-40B4-BE49-F238E27FC236}">
                <a16:creationId xmlns:a16="http://schemas.microsoft.com/office/drawing/2014/main" id="{4711072E-4E41-4C76-9762-4B3E72E5DC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4724400"/>
            <a:ext cx="762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106" name="Text Box 10">
            <a:extLst>
              <a:ext uri="{FF2B5EF4-FFF2-40B4-BE49-F238E27FC236}">
                <a16:creationId xmlns:a16="http://schemas.microsoft.com/office/drawing/2014/main" id="{82BE563A-2F97-4E3A-88AF-F1B209F8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05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By Q-learning rule (one step)</a:t>
            </a:r>
          </a:p>
        </p:txBody>
      </p:sp>
      <p:sp>
        <p:nvSpPr>
          <p:cNvPr id="1540107" name="Line 11">
            <a:extLst>
              <a:ext uri="{FF2B5EF4-FFF2-40B4-BE49-F238E27FC236}">
                <a16:creationId xmlns:a16="http://schemas.microsoft.com/office/drawing/2014/main" id="{E07288D1-F4F5-43B1-99B0-3BDD925986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29800" y="4648200"/>
            <a:ext cx="762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0108" name="Text Box 12">
            <a:extLst>
              <a:ext uri="{FF2B5EF4-FFF2-40B4-BE49-F238E27FC236}">
                <a16:creationId xmlns:a16="http://schemas.microsoft.com/office/drawing/2014/main" id="{664D04C1-3947-45A0-BDDD-C3CBAB33F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5029200"/>
            <a:ext cx="17526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By def’n of Q </a:t>
            </a:r>
            <a:r>
              <a:rPr lang="en-US" altLang="en-US" sz="1600" b="1">
                <a:solidFill>
                  <a:schemeClr val="folHlink"/>
                </a:solidFill>
              </a:rPr>
              <a:t>(notice best </a:t>
            </a:r>
            <a:r>
              <a:rPr lang="en-US" altLang="en-US" sz="1600" b="1">
                <a:solidFill>
                  <a:srgbClr val="FF0000"/>
                </a:solidFill>
              </a:rPr>
              <a:t>a</a:t>
            </a:r>
            <a:r>
              <a:rPr lang="en-US" altLang="en-US" sz="1600" b="1">
                <a:solidFill>
                  <a:schemeClr val="folHlink"/>
                </a:solidFill>
              </a:rPr>
              <a:t> in </a:t>
            </a:r>
            <a:r>
              <a:rPr lang="en-US" altLang="en-US" sz="1600" b="1">
                <a:solidFill>
                  <a:srgbClr val="FF0000"/>
                </a:solidFill>
              </a:rPr>
              <a:t>s’</a:t>
            </a:r>
            <a:r>
              <a:rPr lang="en-US" altLang="en-US" sz="1600" b="1">
                <a:solidFill>
                  <a:schemeClr val="folHlink"/>
                </a:solidFill>
              </a:rPr>
              <a:t> might be different)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04" grpId="0"/>
      <p:bldP spid="1540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>
            <a:extLst>
              <a:ext uri="{FF2B5EF4-FFF2-40B4-BE49-F238E27FC236}">
                <a16:creationId xmlns:a16="http://schemas.microsoft.com/office/drawing/2014/main" id="{20FB1392-8C5A-4E3E-BB69-8E7735E36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 Convergence Proof (cont.)</a:t>
            </a:r>
          </a:p>
        </p:txBody>
      </p:sp>
      <p:sp>
        <p:nvSpPr>
          <p:cNvPr id="1541123" name="Text Box 3">
            <a:extLst>
              <a:ext uri="{FF2B5EF4-FFF2-40B4-BE49-F238E27FC236}">
                <a16:creationId xmlns:a16="http://schemas.microsoft.com/office/drawing/2014/main" id="{65E7444B-A846-40FF-A9EC-6AB9D172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38401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FF66"/>
                </a:solidFill>
              </a:rPr>
              <a:t>By algebra</a:t>
            </a:r>
          </a:p>
        </p:txBody>
      </p:sp>
      <p:sp>
        <p:nvSpPr>
          <p:cNvPr id="1541124" name="Text Box 4">
            <a:extLst>
              <a:ext uri="{FF2B5EF4-FFF2-40B4-BE49-F238E27FC236}">
                <a16:creationId xmlns:a16="http://schemas.microsoft.com/office/drawing/2014/main" id="{8CB826AF-E7C6-4CB9-A064-7240A41E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1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FF66"/>
                </a:solidFill>
              </a:rPr>
              <a:t>Since</a:t>
            </a:r>
            <a:r>
              <a:rPr lang="en-US" altLang="en-US" sz="2000" b="1"/>
              <a:t> </a:t>
            </a:r>
          </a:p>
        </p:txBody>
      </p:sp>
      <p:graphicFrame>
        <p:nvGraphicFramePr>
          <p:cNvPr id="1541125" name="Object 5">
            <a:extLst>
              <a:ext uri="{FF2B5EF4-FFF2-40B4-BE49-F238E27FC236}">
                <a16:creationId xmlns:a16="http://schemas.microsoft.com/office/drawing/2014/main" id="{45D4F3E7-FA5E-4BD7-A287-F69CC53B912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495800" y="3733801"/>
          <a:ext cx="419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692080" imgH="533160" progId="Equation.DSMT4">
                  <p:embed/>
                </p:oleObj>
              </mc:Choice>
              <mc:Fallback>
                <p:oleObj name="Equation" r:id="rId3" imgW="2692080" imgH="533160" progId="Equation.DSMT4">
                  <p:embed/>
                  <p:pic>
                    <p:nvPicPr>
                      <p:cNvPr id="1541125" name="Object 5">
                        <a:extLst>
                          <a:ext uri="{FF2B5EF4-FFF2-40B4-BE49-F238E27FC236}">
                            <a16:creationId xmlns:a16="http://schemas.microsoft.com/office/drawing/2014/main" id="{45D4F3E7-FA5E-4BD7-A287-F69CC53B9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1"/>
                        <a:ext cx="419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126" name="Text Box 6">
            <a:extLst>
              <a:ext uri="{FF2B5EF4-FFF2-40B4-BE49-F238E27FC236}">
                <a16:creationId xmlns:a16="http://schemas.microsoft.com/office/drawing/2014/main" id="{555BBFC1-5749-4948-AAB0-D29C33DFD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1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FF66"/>
                </a:solidFill>
              </a:rPr>
              <a:t>Max at s’ ≤ max at </a:t>
            </a:r>
            <a:r>
              <a:rPr lang="en-US" altLang="en-US" sz="2000" b="1" u="sng">
                <a:solidFill>
                  <a:srgbClr val="FFFF66"/>
                </a:solidFill>
              </a:rPr>
              <a:t>any</a:t>
            </a:r>
            <a:r>
              <a:rPr lang="en-US" altLang="en-US" sz="2000" b="1">
                <a:solidFill>
                  <a:srgbClr val="FFFF66"/>
                </a:solidFill>
              </a:rPr>
              <a:t> s</a:t>
            </a:r>
          </a:p>
        </p:txBody>
      </p:sp>
      <p:sp>
        <p:nvSpPr>
          <p:cNvPr id="1541127" name="Text Box 7">
            <a:extLst>
              <a:ext uri="{FF2B5EF4-FFF2-40B4-BE49-F238E27FC236}">
                <a16:creationId xmlns:a16="http://schemas.microsoft.com/office/drawing/2014/main" id="{9497F195-61FC-483D-A378-8147B7193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91201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FF66"/>
                </a:solidFill>
              </a:rPr>
              <a:t>Plugging in defn of </a:t>
            </a:r>
            <a:r>
              <a:rPr lang="el-GR" altLang="en-US" sz="2000" b="1">
                <a:solidFill>
                  <a:srgbClr val="FFFF66"/>
                </a:solidFill>
              </a:rPr>
              <a:t>Δ</a:t>
            </a:r>
            <a:r>
              <a:rPr lang="en-US" altLang="en-US" sz="2000" b="1" baseline="-25000">
                <a:solidFill>
                  <a:srgbClr val="FFFF66"/>
                </a:solidFill>
              </a:rPr>
              <a:t>t</a:t>
            </a:r>
            <a:endParaRPr lang="el-GR" altLang="en-US" sz="2000" b="1" baseline="-25000">
              <a:solidFill>
                <a:srgbClr val="FFFF66"/>
              </a:solidFill>
            </a:endParaRPr>
          </a:p>
        </p:txBody>
      </p:sp>
      <p:sp>
        <p:nvSpPr>
          <p:cNvPr id="1541128" name="Text Box 8">
            <a:extLst>
              <a:ext uri="{FF2B5EF4-FFF2-40B4-BE49-F238E27FC236}">
                <a16:creationId xmlns:a16="http://schemas.microsoft.com/office/drawing/2014/main" id="{E89A8F52-9DBF-4628-85AF-7B623E59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276601"/>
            <a:ext cx="2362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 b="1">
                <a:solidFill>
                  <a:srgbClr val="FF0000"/>
                </a:solidFill>
              </a:rPr>
              <a:t>Trickiest step, can prove by contradiction</a:t>
            </a:r>
          </a:p>
        </p:txBody>
      </p:sp>
      <p:sp>
        <p:nvSpPr>
          <p:cNvPr id="1541129" name="Rectangle 9">
            <a:extLst>
              <a:ext uri="{FF2B5EF4-FFF2-40B4-BE49-F238E27FC236}">
                <a16:creationId xmlns:a16="http://schemas.microsoft.com/office/drawing/2014/main" id="{2A76BAFF-1BBA-4056-A269-142201DC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624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= 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 | max</a:t>
            </a:r>
            <a:r>
              <a:rPr lang="en-US" altLang="en-US" sz="2400" b="1" baseline="-25000">
                <a:solidFill>
                  <a:schemeClr val="folHlink"/>
                </a:solidFill>
                <a:sym typeface="Symbol" panose="05050102010706020507" pitchFamily="18" charset="2"/>
              </a:rPr>
              <a:t>a’ 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Q</a:t>
            </a:r>
            <a:r>
              <a:rPr lang="en-US" altLang="en-US" sz="2400" b="1" baseline="-25000">
                <a:solidFill>
                  <a:schemeClr val="folHlink"/>
                </a:solidFill>
                <a:sym typeface="Symbol" panose="05050102010706020507" pitchFamily="18" charset="2"/>
              </a:rPr>
              <a:t>t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(s’, a’) – max</a:t>
            </a:r>
            <a:r>
              <a:rPr lang="en-US" altLang="en-US" sz="2400" b="1" baseline="-25000">
                <a:solidFill>
                  <a:schemeClr val="folHlink"/>
                </a:solidFill>
                <a:sym typeface="Symbol" panose="05050102010706020507" pitchFamily="18" charset="2"/>
              </a:rPr>
              <a:t>a’’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 Q(s’, a’’)</a:t>
            </a:r>
            <a:r>
              <a:rPr lang="en-US" altLang="en-US" sz="2400">
                <a:solidFill>
                  <a:schemeClr val="folHlink"/>
                </a:solidFill>
                <a:sym typeface="Symbol" panose="05050102010706020507" pitchFamily="18" charset="2"/>
              </a:rPr>
              <a:t> |</a:t>
            </a:r>
            <a:endParaRPr lang="en-US" altLang="en-US" sz="2400" b="1">
              <a:solidFill>
                <a:schemeClr val="folHlink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541130" name="Rectangle 10">
            <a:extLst>
              <a:ext uri="{FF2B5EF4-FFF2-40B4-BE49-F238E27FC236}">
                <a16:creationId xmlns:a16="http://schemas.microsoft.com/office/drawing/2014/main" id="{4ADE2AA6-9D6C-41CF-A8C9-1CCBD8E4D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= </a:t>
            </a:r>
            <a:r>
              <a:rPr lang="el-GR" altLang="en-US" sz="2400" b="1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400" b="1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l-GR" altLang="en-US" sz="2400" b="1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Δ</a:t>
            </a:r>
            <a:r>
              <a:rPr lang="en-US" altLang="en-US" sz="2400" b="1" baseline="-25000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endParaRPr lang="el-GR" altLang="en-US" sz="2400" b="1" baseline="-25000">
              <a:solidFill>
                <a:schemeClr val="folHlink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541131" name="Rectangle 11">
            <a:extLst>
              <a:ext uri="{FF2B5EF4-FFF2-40B4-BE49-F238E27FC236}">
                <a16:creationId xmlns:a16="http://schemas.microsoft.com/office/drawing/2014/main" id="{8CB20B7C-DB38-4EE2-A39C-FD3D51A6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480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≤  max</a:t>
            </a:r>
            <a:r>
              <a:rPr lang="en-US" altLang="en-US" sz="2400" b="1" baseline="-25000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a’’’ 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| Q</a:t>
            </a:r>
            <a:r>
              <a:rPr lang="en-US" altLang="en-US" sz="2400" b="1" baseline="-25000">
                <a:solidFill>
                  <a:schemeClr val="folHlink"/>
                </a:solidFill>
                <a:sym typeface="Symbol" panose="05050102010706020507" pitchFamily="18" charset="2"/>
              </a:rPr>
              <a:t>t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(s’, a’’’) – Q(s’, a’’’) |</a:t>
            </a:r>
            <a:endParaRPr lang="en-US" altLang="en-US" sz="240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1541132" name="Rectangle 12">
            <a:extLst>
              <a:ext uri="{FF2B5EF4-FFF2-40B4-BE49-F238E27FC236}">
                <a16:creationId xmlns:a16="http://schemas.microsoft.com/office/drawing/2014/main" id="{3DC0B36D-4454-4DC0-A755-AEC963E3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24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≤  max</a:t>
            </a:r>
            <a:r>
              <a:rPr lang="en-US" altLang="en-US" sz="2400" b="1" baseline="-25000">
                <a:solidFill>
                  <a:schemeClr val="fol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s’’,a’’’ 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| Q</a:t>
            </a:r>
            <a:r>
              <a:rPr lang="en-US" altLang="en-US" sz="2400" b="1" baseline="-25000">
                <a:solidFill>
                  <a:schemeClr val="folHlink"/>
                </a:solidFill>
                <a:sym typeface="Symbol" panose="05050102010706020507" pitchFamily="18" charset="2"/>
              </a:rPr>
              <a:t>t</a:t>
            </a:r>
            <a:r>
              <a:rPr lang="en-US" altLang="en-US" sz="2400" b="1">
                <a:solidFill>
                  <a:schemeClr val="folHlink"/>
                </a:solidFill>
                <a:sym typeface="Symbol" panose="05050102010706020507" pitchFamily="18" charset="2"/>
              </a:rPr>
              <a:t>(s’’, a’’’) – Q(s’’, a’’’) |</a:t>
            </a:r>
          </a:p>
        </p:txBody>
      </p:sp>
      <p:sp>
        <p:nvSpPr>
          <p:cNvPr id="1541133" name="Text Box 13">
            <a:extLst>
              <a:ext uri="{FF2B5EF4-FFF2-40B4-BE49-F238E27FC236}">
                <a16:creationId xmlns:a16="http://schemas.microsoft.com/office/drawing/2014/main" id="{ED4309BB-C6E8-4336-B16E-45357092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572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^</a:t>
            </a:r>
          </a:p>
        </p:txBody>
      </p:sp>
      <p:sp>
        <p:nvSpPr>
          <p:cNvPr id="1541134" name="Text Box 14">
            <a:extLst>
              <a:ext uri="{FF2B5EF4-FFF2-40B4-BE49-F238E27FC236}">
                <a16:creationId xmlns:a16="http://schemas.microsoft.com/office/drawing/2014/main" id="{82708C60-A302-4DD8-B593-15BC44D0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95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^</a:t>
            </a:r>
          </a:p>
        </p:txBody>
      </p:sp>
      <p:sp>
        <p:nvSpPr>
          <p:cNvPr id="1541135" name="Text Box 15">
            <a:extLst>
              <a:ext uri="{FF2B5EF4-FFF2-40B4-BE49-F238E27FC236}">
                <a16:creationId xmlns:a16="http://schemas.microsoft.com/office/drawing/2014/main" id="{0CD9DAFC-A845-4667-BCB8-E905D03A8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3" grpId="0"/>
      <p:bldP spid="1541124" grpId="0"/>
      <p:bldP spid="1541127" grpId="0"/>
      <p:bldP spid="1541128" grpId="0"/>
      <p:bldP spid="1541130" grpId="0"/>
      <p:bldP spid="1541131" grpId="0"/>
      <p:bldP spid="1541132" grpId="0"/>
      <p:bldP spid="1541133" grpId="0"/>
      <p:bldP spid="15411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>
            <a:extLst>
              <a:ext uri="{FF2B5EF4-FFF2-40B4-BE49-F238E27FC236}">
                <a16:creationId xmlns:a16="http://schemas.microsoft.com/office/drawing/2014/main" id="{5AD09809-19C3-4090-90C8-CDE3B64EC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 Convergence Proof (cont.)</a:t>
            </a:r>
          </a:p>
        </p:txBody>
      </p:sp>
      <p:sp>
        <p:nvSpPr>
          <p:cNvPr id="1542147" name="Rectangle 3">
            <a:extLst>
              <a:ext uri="{FF2B5EF4-FFF2-40B4-BE49-F238E27FC236}">
                <a16:creationId xmlns:a16="http://schemas.microsoft.com/office/drawing/2014/main" id="{5F7C9A51-E751-48DC-BFEE-D447DC6774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086600" cy="4191000"/>
          </a:xfrm>
        </p:spPr>
        <p:txBody>
          <a:bodyPr/>
          <a:lstStyle/>
          <a:p>
            <a:r>
              <a:rPr lang="en-US" altLang="en-US"/>
              <a:t>Hence, every time, after </a:t>
            </a:r>
            <a:r>
              <a:rPr lang="en-US" altLang="en-US" i="1"/>
              <a:t>t</a:t>
            </a:r>
            <a:r>
              <a:rPr lang="en-US" altLang="en-US"/>
              <a:t>, we visit an </a:t>
            </a:r>
            <a:r>
              <a:rPr lang="en-US" altLang="en-US">
                <a:solidFill>
                  <a:schemeClr val="folHlink"/>
                </a:solidFill>
              </a:rPr>
              <a:t>&lt;s, a&gt;</a:t>
            </a:r>
            <a:r>
              <a:rPr lang="en-US" altLang="en-US"/>
              <a:t>, its Q value differs from the correct answer by no more than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l-GR" altLang="en-US">
                <a:solidFill>
                  <a:srgbClr val="FF0000"/>
                </a:solidFill>
              </a:rPr>
              <a:t>Δ</a:t>
            </a:r>
            <a:r>
              <a:rPr lang="en-US" altLang="en-US" baseline="-25000">
                <a:solidFill>
                  <a:srgbClr val="FF0000"/>
                </a:solidFill>
              </a:rPr>
              <a:t>t</a:t>
            </a:r>
          </a:p>
          <a:p>
            <a:r>
              <a:rPr lang="en-US" altLang="en-US"/>
              <a:t>Let </a:t>
            </a:r>
            <a:r>
              <a:rPr lang="en-US" altLang="en-US">
                <a:solidFill>
                  <a:schemeClr val="folHlink"/>
                </a:solidFill>
              </a:rPr>
              <a:t>T</a:t>
            </a:r>
            <a:r>
              <a:rPr lang="en-US" altLang="en-US" baseline="-25000">
                <a:solidFill>
                  <a:schemeClr val="folHlink"/>
                </a:solidFill>
              </a:rPr>
              <a:t>o</a:t>
            </a:r>
            <a:r>
              <a:rPr lang="en-US" altLang="en-US"/>
              <a:t>=t</a:t>
            </a:r>
            <a:r>
              <a:rPr lang="en-US" altLang="en-US" baseline="-25000"/>
              <a:t>o</a:t>
            </a:r>
            <a:r>
              <a:rPr lang="en-US" altLang="en-US"/>
              <a:t> (i.e. the start) and </a:t>
            </a:r>
            <a:r>
              <a:rPr lang="en-US" altLang="en-US">
                <a:solidFill>
                  <a:schemeClr val="folHlink"/>
                </a:solidFill>
              </a:rPr>
              <a:t>T</a:t>
            </a:r>
            <a:r>
              <a:rPr lang="en-US" altLang="en-US" baseline="-25000">
                <a:solidFill>
                  <a:schemeClr val="folHlink"/>
                </a:solidFill>
              </a:rPr>
              <a:t>N</a:t>
            </a:r>
            <a:r>
              <a:rPr lang="en-US" altLang="en-US"/>
              <a:t> be the first time since </a:t>
            </a:r>
            <a:r>
              <a:rPr lang="en-US" altLang="en-US">
                <a:solidFill>
                  <a:schemeClr val="folHlink"/>
                </a:solidFill>
              </a:rPr>
              <a:t>T</a:t>
            </a:r>
            <a:r>
              <a:rPr lang="en-US" altLang="en-US" baseline="-25000">
                <a:solidFill>
                  <a:schemeClr val="folHlink"/>
                </a:solidFill>
              </a:rPr>
              <a:t>N-1</a:t>
            </a:r>
            <a:r>
              <a:rPr lang="en-US" altLang="en-US"/>
              <a:t> where </a:t>
            </a:r>
            <a:r>
              <a:rPr lang="en-US" altLang="en-US" u="sng"/>
              <a:t>every</a:t>
            </a:r>
            <a:r>
              <a:rPr lang="en-US" altLang="en-US"/>
              <a:t> </a:t>
            </a:r>
            <a:r>
              <a:rPr lang="en-US" altLang="en-US">
                <a:solidFill>
                  <a:schemeClr val="folHlink"/>
                </a:solidFill>
              </a:rPr>
              <a:t>&lt;s, a&gt;</a:t>
            </a:r>
            <a:r>
              <a:rPr lang="en-US" altLang="en-US"/>
              <a:t> visited at least once </a:t>
            </a:r>
          </a:p>
          <a:p>
            <a:r>
              <a:rPr lang="en-US" altLang="en-US"/>
              <a:t>Call the time between </a:t>
            </a:r>
            <a:r>
              <a:rPr lang="en-US" altLang="en-US">
                <a:solidFill>
                  <a:schemeClr val="folHlink"/>
                </a:solidFill>
              </a:rPr>
              <a:t>T</a:t>
            </a:r>
            <a:r>
              <a:rPr lang="en-US" altLang="en-US" baseline="-25000">
                <a:solidFill>
                  <a:schemeClr val="folHlink"/>
                </a:solidFill>
              </a:rPr>
              <a:t>N-1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folHlink"/>
                </a:solidFill>
              </a:rPr>
              <a:t>T</a:t>
            </a:r>
            <a:r>
              <a:rPr lang="en-US" altLang="en-US" baseline="-25000">
                <a:solidFill>
                  <a:schemeClr val="folHlink"/>
                </a:solidFill>
              </a:rPr>
              <a:t>N</a:t>
            </a:r>
            <a:r>
              <a:rPr lang="en-US" altLang="en-US"/>
              <a:t>, a </a:t>
            </a:r>
            <a:r>
              <a:rPr lang="en-US" altLang="en-US" u="sng">
                <a:solidFill>
                  <a:schemeClr val="folHlink"/>
                </a:solidFill>
              </a:rPr>
              <a:t>complete interval</a:t>
            </a:r>
            <a:endParaRPr lang="en-US" altLang="en-US">
              <a:solidFill>
                <a:schemeClr val="folHlink"/>
              </a:solidFill>
            </a:endParaRPr>
          </a:p>
          <a:p>
            <a:pPr lvl="1">
              <a:buFontTx/>
              <a:buNone/>
            </a:pPr>
            <a:r>
              <a:rPr lang="en-US" altLang="en-US"/>
              <a:t>					</a:t>
            </a:r>
            <a:r>
              <a:rPr lang="en-US" altLang="en-US">
                <a:solidFill>
                  <a:srgbClr val="FFFF66"/>
                </a:solidFill>
              </a:rPr>
              <a:t>Clearly</a:t>
            </a:r>
            <a:r>
              <a:rPr lang="en-US" altLang="en-US"/>
              <a:t> </a:t>
            </a:r>
            <a:r>
              <a:rPr lang="el-GR" altLang="en-US">
                <a:solidFill>
                  <a:srgbClr val="FF0000"/>
                </a:solidFill>
              </a:rPr>
              <a:t>Δ</a:t>
            </a:r>
            <a:r>
              <a:rPr lang="en-US" altLang="en-US" baseline="-25000">
                <a:solidFill>
                  <a:srgbClr val="FF0000"/>
                </a:solidFill>
              </a:rPr>
              <a:t>T</a:t>
            </a:r>
            <a:r>
              <a:rPr lang="en-US" altLang="en-US" baseline="-38000">
                <a:solidFill>
                  <a:srgbClr val="FF0000"/>
                </a:solidFill>
              </a:rPr>
              <a:t>N</a:t>
            </a:r>
            <a:r>
              <a:rPr lang="en-US" altLang="en-US" baseline="-25000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≤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l-GR" altLang="en-US">
                <a:solidFill>
                  <a:srgbClr val="FF0000"/>
                </a:solidFill>
              </a:rPr>
              <a:t>Δ</a:t>
            </a:r>
            <a:r>
              <a:rPr lang="en-US" altLang="en-US" baseline="-25000">
                <a:solidFill>
                  <a:srgbClr val="FF0000"/>
                </a:solidFill>
              </a:rPr>
              <a:t>T</a:t>
            </a:r>
            <a:r>
              <a:rPr lang="en-US" altLang="en-US" baseline="-40000">
                <a:solidFill>
                  <a:srgbClr val="FF0000"/>
                </a:solidFill>
              </a:rPr>
              <a:t>N-1</a:t>
            </a:r>
            <a:r>
              <a:rPr lang="en-US" altLang="en-US">
                <a:solidFill>
                  <a:srgbClr val="FF5050"/>
                </a:solidFill>
              </a:rPr>
              <a:t> </a:t>
            </a:r>
            <a:endParaRPr lang="el-GR" altLang="en-US">
              <a:solidFill>
                <a:srgbClr val="FF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>
            <a:extLst>
              <a:ext uri="{FF2B5EF4-FFF2-40B4-BE49-F238E27FC236}">
                <a16:creationId xmlns:a16="http://schemas.microsoft.com/office/drawing/2014/main" id="{581F322C-5625-4451-A002-C011AF67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 Convergence Proof (concluded)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67A16FC9-0472-41AC-9D84-0F295A0F69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391400" cy="41148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en-US" sz="2400"/>
              <a:t>That is, every </a:t>
            </a:r>
            <a:r>
              <a:rPr lang="en-US" altLang="en-US" sz="2400" u="sng"/>
              <a:t>complete interval</a:t>
            </a:r>
            <a:r>
              <a:rPr lang="en-US" altLang="en-US" sz="2400"/>
              <a:t>, </a:t>
            </a:r>
            <a:br>
              <a:rPr lang="en-US" altLang="en-US" sz="2400"/>
            </a:br>
            <a:r>
              <a:rPr lang="el-GR" altLang="en-US" sz="2400"/>
              <a:t>Δ</a:t>
            </a:r>
            <a:r>
              <a:rPr lang="en-US" altLang="en-US" sz="2400" baseline="-25000"/>
              <a:t>t </a:t>
            </a:r>
            <a:r>
              <a:rPr lang="en-US" altLang="en-US" sz="2400"/>
              <a:t>is reduced by at least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</a:t>
            </a:r>
          </a:p>
          <a:p>
            <a:r>
              <a:rPr lang="en-US" altLang="en-US" sz="2400"/>
              <a:t>Since we assumed every </a:t>
            </a:r>
            <a:r>
              <a:rPr lang="en-US" altLang="en-US" sz="2400">
                <a:solidFill>
                  <a:schemeClr val="folHlink"/>
                </a:solidFill>
              </a:rPr>
              <a:t>&lt;s, a&gt;</a:t>
            </a:r>
            <a:r>
              <a:rPr lang="en-US" altLang="en-US" sz="2400"/>
              <a:t> pair visited infinitely often, we will have an </a:t>
            </a:r>
            <a:r>
              <a:rPr lang="en-US" altLang="en-US" sz="2400" u="sng"/>
              <a:t>infinite number of complete intervals</a:t>
            </a:r>
          </a:p>
          <a:p>
            <a:endParaRPr lang="en-US" altLang="en-US" sz="2400" u="sng"/>
          </a:p>
          <a:p>
            <a:pPr lvl="1">
              <a:buFontTx/>
              <a:buNone/>
            </a:pPr>
            <a:r>
              <a:rPr lang="en-US" altLang="en-US" sz="2000"/>
              <a:t>		</a:t>
            </a:r>
            <a:r>
              <a:rPr lang="en-US" altLang="en-US"/>
              <a:t>Hence,  lim </a:t>
            </a:r>
            <a:r>
              <a:rPr lang="el-GR" altLang="en-US">
                <a:cs typeface="Tahoma" panose="020B0604030504040204" pitchFamily="34" charset="0"/>
              </a:rPr>
              <a:t>Δ</a:t>
            </a:r>
            <a:r>
              <a:rPr lang="en-US" altLang="en-US" baseline="-25000">
                <a:cs typeface="Tahoma" panose="020B0604030504040204" pitchFamily="34" charset="0"/>
              </a:rPr>
              <a:t>t   </a:t>
            </a:r>
            <a:r>
              <a:rPr lang="en-US" altLang="en-US">
                <a:cs typeface="Tahoma" panose="020B0604030504040204" pitchFamily="34" charset="0"/>
              </a:rPr>
              <a:t>=  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>
                <a:cs typeface="Tahoma" panose="020B0604030504040204" pitchFamily="34" charset="0"/>
              </a:rPr>
              <a:t>			     </a:t>
            </a:r>
            <a:r>
              <a:rPr lang="en-US" altLang="en-US" sz="2000">
                <a:cs typeface="Tahoma" panose="020B0604030504040204" pitchFamily="34" charset="0"/>
              </a:rPr>
              <a:t>t </a:t>
            </a:r>
            <a:r>
              <a:rPr lang="en-US" altLang="en-US" sz="2000"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000">
                <a:cs typeface="Tahoma" panose="020B0604030504040204" pitchFamily="34" charset="0"/>
                <a:sym typeface="Math1" pitchFamily="2" charset="2"/>
              </a:rPr>
              <a:t></a:t>
            </a:r>
            <a:endParaRPr lang="en-US" altLang="en-US" sz="2000" baseline="-25000">
              <a:cs typeface="Tahoma" panose="020B0604030504040204" pitchFamily="34" charset="0"/>
              <a:sym typeface="Math1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978" name="Group 2">
            <a:extLst>
              <a:ext uri="{FF2B5EF4-FFF2-40B4-BE49-F238E27FC236}">
                <a16:creationId xmlns:a16="http://schemas.microsoft.com/office/drawing/2014/main" id="{2CE77011-52B9-4619-B4B1-1170F1233B0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1"/>
            <a:ext cx="5791200" cy="2043113"/>
            <a:chOff x="1440" y="1824"/>
            <a:chExt cx="3648" cy="1287"/>
          </a:xfrm>
        </p:grpSpPr>
        <p:sp>
          <p:nvSpPr>
            <p:cNvPr id="1534979" name="Oval 3">
              <a:extLst>
                <a:ext uri="{FF2B5EF4-FFF2-40B4-BE49-F238E27FC236}">
                  <a16:creationId xmlns:a16="http://schemas.microsoft.com/office/drawing/2014/main" id="{B5AE57EE-DC07-4BC3-AC54-1D78A9590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0" name="Oval 4">
              <a:extLst>
                <a:ext uri="{FF2B5EF4-FFF2-40B4-BE49-F238E27FC236}">
                  <a16:creationId xmlns:a16="http://schemas.microsoft.com/office/drawing/2014/main" id="{461F8B54-0835-4290-A122-03512A9B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1" name="Oval 5">
              <a:extLst>
                <a:ext uri="{FF2B5EF4-FFF2-40B4-BE49-F238E27FC236}">
                  <a16:creationId xmlns:a16="http://schemas.microsoft.com/office/drawing/2014/main" id="{AA96D195-AEF8-4D07-B3E8-CE5B6738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2" name="Oval 6">
              <a:extLst>
                <a:ext uri="{FF2B5EF4-FFF2-40B4-BE49-F238E27FC236}">
                  <a16:creationId xmlns:a16="http://schemas.microsoft.com/office/drawing/2014/main" id="{48D92C3C-FBCE-48CF-BA43-10A00FA44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3" name="Oval 7">
              <a:extLst>
                <a:ext uri="{FF2B5EF4-FFF2-40B4-BE49-F238E27FC236}">
                  <a16:creationId xmlns:a16="http://schemas.microsoft.com/office/drawing/2014/main" id="{0664E510-2C70-49F7-B51F-A95FD23E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4" name="Oval 8">
              <a:extLst>
                <a:ext uri="{FF2B5EF4-FFF2-40B4-BE49-F238E27FC236}">
                  <a16:creationId xmlns:a16="http://schemas.microsoft.com/office/drawing/2014/main" id="{F06E9BF0-D6DF-47BF-9D1F-030D0832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5" name="Oval 9">
              <a:extLst>
                <a:ext uri="{FF2B5EF4-FFF2-40B4-BE49-F238E27FC236}">
                  <a16:creationId xmlns:a16="http://schemas.microsoft.com/office/drawing/2014/main" id="{2BFCCC32-3020-4D4C-8983-A2131ABC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6" name="Oval 10">
              <a:extLst>
                <a:ext uri="{FF2B5EF4-FFF2-40B4-BE49-F238E27FC236}">
                  <a16:creationId xmlns:a16="http://schemas.microsoft.com/office/drawing/2014/main" id="{4942F8B7-ABB8-4272-B359-71955454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7" name="Oval 11">
              <a:extLst>
                <a:ext uri="{FF2B5EF4-FFF2-40B4-BE49-F238E27FC236}">
                  <a16:creationId xmlns:a16="http://schemas.microsoft.com/office/drawing/2014/main" id="{FAEE983C-ACF4-4C52-846B-8969E0B5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4988" name="Text Box 12">
              <a:extLst>
                <a:ext uri="{FF2B5EF4-FFF2-40B4-BE49-F238E27FC236}">
                  <a16:creationId xmlns:a16="http://schemas.microsoft.com/office/drawing/2014/main" id="{B1472C80-DE9E-46F8-B51C-98082F52F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40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534989" name="Text Box 13">
              <a:extLst>
                <a:ext uri="{FF2B5EF4-FFF2-40B4-BE49-F238E27FC236}">
                  <a16:creationId xmlns:a16="http://schemas.microsoft.com/office/drawing/2014/main" id="{ABF7DF19-54F0-4500-B641-605195CBC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52"/>
              <a:ext cx="163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.</a:t>
              </a:r>
            </a:p>
          </p:txBody>
        </p:sp>
        <p:sp>
          <p:nvSpPr>
            <p:cNvPr id="1534990" name="Text Box 14">
              <a:extLst>
                <a:ext uri="{FF2B5EF4-FFF2-40B4-BE49-F238E27FC236}">
                  <a16:creationId xmlns:a16="http://schemas.microsoft.com/office/drawing/2014/main" id="{61280731-12E9-44E7-8A2A-D0CB1DCE6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.</a:t>
              </a:r>
            </a:p>
          </p:txBody>
        </p:sp>
        <p:sp>
          <p:nvSpPr>
            <p:cNvPr id="1534991" name="Text Box 15">
              <a:extLst>
                <a:ext uri="{FF2B5EF4-FFF2-40B4-BE49-F238E27FC236}">
                  <a16:creationId xmlns:a16="http://schemas.microsoft.com/office/drawing/2014/main" id="{68E92FF7-BF71-48D5-B658-0A4E3A7A1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52"/>
              <a:ext cx="19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/>
                <a:t>.</a:t>
              </a:r>
            </a:p>
          </p:txBody>
        </p:sp>
        <p:sp>
          <p:nvSpPr>
            <p:cNvPr id="1534992" name="Line 16">
              <a:extLst>
                <a:ext uri="{FF2B5EF4-FFF2-40B4-BE49-F238E27FC236}">
                  <a16:creationId xmlns:a16="http://schemas.microsoft.com/office/drawing/2014/main" id="{BD45D3EB-E315-4384-ACC6-13AD8B515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6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3" name="Line 17">
              <a:extLst>
                <a:ext uri="{FF2B5EF4-FFF2-40B4-BE49-F238E27FC236}">
                  <a16:creationId xmlns:a16="http://schemas.microsoft.com/office/drawing/2014/main" id="{A7D36EBB-CB86-4BBC-93A2-A266A973C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6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4" name="Line 18">
              <a:extLst>
                <a:ext uri="{FF2B5EF4-FFF2-40B4-BE49-F238E27FC236}">
                  <a16:creationId xmlns:a16="http://schemas.microsoft.com/office/drawing/2014/main" id="{8BC43DC9-B6DA-4C86-9FA8-814946A7F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68"/>
              <a:ext cx="91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5" name="Line 19">
              <a:extLst>
                <a:ext uri="{FF2B5EF4-FFF2-40B4-BE49-F238E27FC236}">
                  <a16:creationId xmlns:a16="http://schemas.microsoft.com/office/drawing/2014/main" id="{8B7F0F19-C7B4-4638-B5F2-8B6E7444B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112"/>
              <a:ext cx="96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6" name="Line 20">
              <a:extLst>
                <a:ext uri="{FF2B5EF4-FFF2-40B4-BE49-F238E27FC236}">
                  <a16:creationId xmlns:a16="http://schemas.microsoft.com/office/drawing/2014/main" id="{1C34CA4E-BFA9-47C5-A6E7-DCE1F6300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7" name="Line 21">
              <a:extLst>
                <a:ext uri="{FF2B5EF4-FFF2-40B4-BE49-F238E27FC236}">
                  <a16:creationId xmlns:a16="http://schemas.microsoft.com/office/drawing/2014/main" id="{62DC2D22-40E7-4FFF-AFCD-B509911D9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8" name="Line 22">
              <a:extLst>
                <a:ext uri="{FF2B5EF4-FFF2-40B4-BE49-F238E27FC236}">
                  <a16:creationId xmlns:a16="http://schemas.microsoft.com/office/drawing/2014/main" id="{51DE9C99-D067-4F49-B641-11BC02AA5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256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4999" name="Line 23">
              <a:extLst>
                <a:ext uri="{FF2B5EF4-FFF2-40B4-BE49-F238E27FC236}">
                  <a16:creationId xmlns:a16="http://schemas.microsoft.com/office/drawing/2014/main" id="{CA75BF39-9040-4D59-B646-057697C2E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496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0" name="Line 24">
              <a:extLst>
                <a:ext uri="{FF2B5EF4-FFF2-40B4-BE49-F238E27FC236}">
                  <a16:creationId xmlns:a16="http://schemas.microsoft.com/office/drawing/2014/main" id="{BC6F6C80-60D6-4981-99EC-C5F14A714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784"/>
              <a:ext cx="96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1" name="Line 25">
              <a:extLst>
                <a:ext uri="{FF2B5EF4-FFF2-40B4-BE49-F238E27FC236}">
                  <a16:creationId xmlns:a16="http://schemas.microsoft.com/office/drawing/2014/main" id="{2F6F1CEC-C8D8-45BB-B9AC-56E52A977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20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2" name="Line 26">
              <a:extLst>
                <a:ext uri="{FF2B5EF4-FFF2-40B4-BE49-F238E27FC236}">
                  <a16:creationId xmlns:a16="http://schemas.microsoft.com/office/drawing/2014/main" id="{D1B2BCB1-0C9C-4A68-B0BD-3503E1C57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12"/>
              <a:ext cx="8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3" name="Line 27">
              <a:extLst>
                <a:ext uri="{FF2B5EF4-FFF2-40B4-BE49-F238E27FC236}">
                  <a16:creationId xmlns:a16="http://schemas.microsoft.com/office/drawing/2014/main" id="{32A5AFD8-8B25-446A-8295-439C84B43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12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4" name="Line 28">
              <a:extLst>
                <a:ext uri="{FF2B5EF4-FFF2-40B4-BE49-F238E27FC236}">
                  <a16:creationId xmlns:a16="http://schemas.microsoft.com/office/drawing/2014/main" id="{40DE519E-ECC5-4E8B-96D3-B38FC19EC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6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5" name="Line 29">
              <a:extLst>
                <a:ext uri="{FF2B5EF4-FFF2-40B4-BE49-F238E27FC236}">
                  <a16:creationId xmlns:a16="http://schemas.microsoft.com/office/drawing/2014/main" id="{1B76C1AD-3EA5-4E7F-843B-199EA2E06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256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6" name="Line 30">
              <a:extLst>
                <a:ext uri="{FF2B5EF4-FFF2-40B4-BE49-F238E27FC236}">
                  <a16:creationId xmlns:a16="http://schemas.microsoft.com/office/drawing/2014/main" id="{F2AC224D-B8E3-4A3E-ACF3-163C3E669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4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7" name="Line 31">
              <a:extLst>
                <a:ext uri="{FF2B5EF4-FFF2-40B4-BE49-F238E27FC236}">
                  <a16:creationId xmlns:a16="http://schemas.microsoft.com/office/drawing/2014/main" id="{492C6761-EA02-458A-AC76-3B9E4C422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968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8" name="Line 32">
              <a:extLst>
                <a:ext uri="{FF2B5EF4-FFF2-40B4-BE49-F238E27FC236}">
                  <a16:creationId xmlns:a16="http://schemas.microsoft.com/office/drawing/2014/main" id="{E1176579-1932-44E8-A0B8-083E8337F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256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09" name="Line 33">
              <a:extLst>
                <a:ext uri="{FF2B5EF4-FFF2-40B4-BE49-F238E27FC236}">
                  <a16:creationId xmlns:a16="http://schemas.microsoft.com/office/drawing/2014/main" id="{27130F90-5E95-422D-AD1F-077FFF3F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10" name="Line 34">
              <a:extLst>
                <a:ext uri="{FF2B5EF4-FFF2-40B4-BE49-F238E27FC236}">
                  <a16:creationId xmlns:a16="http://schemas.microsoft.com/office/drawing/2014/main" id="{9D0EA404-6803-43B7-835A-693B6238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11" name="Line 35">
              <a:extLst>
                <a:ext uri="{FF2B5EF4-FFF2-40B4-BE49-F238E27FC236}">
                  <a16:creationId xmlns:a16="http://schemas.microsoft.com/office/drawing/2014/main" id="{3E2880DC-9537-4752-85B0-9672D5033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12" name="Line 36">
              <a:extLst>
                <a:ext uri="{FF2B5EF4-FFF2-40B4-BE49-F238E27FC236}">
                  <a16:creationId xmlns:a16="http://schemas.microsoft.com/office/drawing/2014/main" id="{FA49D15A-F8F6-486B-9105-098863839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5013" name="Text Box 37">
              <a:extLst>
                <a:ext uri="{FF2B5EF4-FFF2-40B4-BE49-F238E27FC236}">
                  <a16:creationId xmlns:a16="http://schemas.microsoft.com/office/drawing/2014/main" id="{E9BD7B01-EE89-4118-92A1-5D8192CCF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824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Q (S, a)</a:t>
              </a:r>
            </a:p>
          </p:txBody>
        </p:sp>
        <p:sp>
          <p:nvSpPr>
            <p:cNvPr id="1535014" name="Text Box 38">
              <a:extLst>
                <a:ext uri="{FF2B5EF4-FFF2-40B4-BE49-F238E27FC236}">
                  <a16:creationId xmlns:a16="http://schemas.microsoft.com/office/drawing/2014/main" id="{F528D61B-CC43-43B1-AC28-70F6E1C57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0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Q (S, b)</a:t>
              </a:r>
            </a:p>
          </p:txBody>
        </p:sp>
        <p:sp>
          <p:nvSpPr>
            <p:cNvPr id="1535015" name="Text Box 39">
              <a:extLst>
                <a:ext uri="{FF2B5EF4-FFF2-40B4-BE49-F238E27FC236}">
                  <a16:creationId xmlns:a16="http://schemas.microsoft.com/office/drawing/2014/main" id="{6B2409B7-AC8C-4DF0-B075-8CEAC27DF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80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Q (S, z)</a:t>
              </a:r>
            </a:p>
          </p:txBody>
        </p:sp>
      </p:grpSp>
      <p:sp>
        <p:nvSpPr>
          <p:cNvPr id="1535016" name="Rectangle 40">
            <a:extLst>
              <a:ext uri="{FF2B5EF4-FFF2-40B4-BE49-F238E27FC236}">
                <a16:creationId xmlns:a16="http://schemas.microsoft.com/office/drawing/2014/main" id="{463442F0-9E37-4662-A652-088478ABF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Q Functions </a:t>
            </a:r>
            <a:br>
              <a:rPr lang="en-US" altLang="en-US"/>
            </a:br>
            <a:r>
              <a:rPr lang="en-US" altLang="en-US"/>
              <a:t>More Compactly</a:t>
            </a:r>
          </a:p>
        </p:txBody>
      </p:sp>
      <p:sp>
        <p:nvSpPr>
          <p:cNvPr id="1535017" name="Rectangle 41">
            <a:extLst>
              <a:ext uri="{FF2B5EF4-FFF2-40B4-BE49-F238E27FC236}">
                <a16:creationId xmlns:a16="http://schemas.microsoft.com/office/drawing/2014/main" id="{531F601D-95D0-48E8-BC15-6F94BAEFB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/>
              <a:t>We can use some other function representation</a:t>
            </a:r>
            <a:br>
              <a:rPr lang="en-US" altLang="en-US" sz="2000"/>
            </a:br>
            <a:r>
              <a:rPr lang="en-US" altLang="en-US" sz="2000"/>
              <a:t>(eg, neural net) to compactly encode this big table</a:t>
            </a:r>
          </a:p>
        </p:txBody>
      </p:sp>
      <p:sp>
        <p:nvSpPr>
          <p:cNvPr id="1535018" name="AutoShape 42">
            <a:extLst>
              <a:ext uri="{FF2B5EF4-FFF2-40B4-BE49-F238E27FC236}">
                <a16:creationId xmlns:a16="http://schemas.microsoft.com/office/drawing/2014/main" id="{4189A526-012F-4C13-AB28-24FBDCAA946C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5019" name="Text Box 43">
            <a:extLst>
              <a:ext uri="{FF2B5EF4-FFF2-40B4-BE49-F238E27FC236}">
                <a16:creationId xmlns:a16="http://schemas.microsoft.com/office/drawing/2014/main" id="{EA15E47E-EE9E-4D29-8415-7EFC50F9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1"/>
            <a:ext cx="1295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folHlink"/>
                </a:solidFill>
              </a:rPr>
              <a:t>An encoding of the state (S)</a:t>
            </a:r>
          </a:p>
        </p:txBody>
      </p:sp>
      <p:sp>
        <p:nvSpPr>
          <p:cNvPr id="1535020" name="Line 44">
            <a:extLst>
              <a:ext uri="{FF2B5EF4-FFF2-40B4-BE49-F238E27FC236}">
                <a16:creationId xmlns:a16="http://schemas.microsoft.com/office/drawing/2014/main" id="{68213208-AD4F-40ED-8215-6B1EEA8861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2743200"/>
            <a:ext cx="76200" cy="1524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5021" name="Text Box 45">
            <a:extLst>
              <a:ext uri="{FF2B5EF4-FFF2-40B4-BE49-F238E27FC236}">
                <a16:creationId xmlns:a16="http://schemas.microsoft.com/office/drawing/2014/main" id="{1D479305-7562-4B7F-8340-750EBDC3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folHlink"/>
                </a:solidFill>
              </a:rPr>
              <a:t>Second argument is a constant</a:t>
            </a:r>
          </a:p>
        </p:txBody>
      </p:sp>
      <p:sp>
        <p:nvSpPr>
          <p:cNvPr id="1535022" name="Text Box 46">
            <a:extLst>
              <a:ext uri="{FF2B5EF4-FFF2-40B4-BE49-F238E27FC236}">
                <a16:creationId xmlns:a16="http://schemas.microsoft.com/office/drawing/2014/main" id="{C5351741-1D88-42B7-9FD6-FEFF6646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10201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Or could have </a:t>
            </a:r>
            <a:r>
              <a:rPr lang="en-US" altLang="en-US" sz="2000" u="sng">
                <a:solidFill>
                  <a:srgbClr val="FF0000"/>
                </a:solidFill>
              </a:rPr>
              <a:t>one net</a:t>
            </a:r>
            <a:r>
              <a:rPr lang="en-US" altLang="en-US" sz="2000">
                <a:solidFill>
                  <a:srgbClr val="FF0000"/>
                </a:solidFill>
              </a:rPr>
              <a:t> for </a:t>
            </a:r>
            <a:r>
              <a:rPr lang="en-US" altLang="en-US" sz="2000" u="sng">
                <a:solidFill>
                  <a:srgbClr val="FF0000"/>
                </a:solidFill>
              </a:rPr>
              <a:t>each</a:t>
            </a:r>
            <a:r>
              <a:rPr lang="en-US" altLang="en-US" sz="2000">
                <a:solidFill>
                  <a:srgbClr val="FF0000"/>
                </a:solidFill>
              </a:rPr>
              <a:t> possible action</a:t>
            </a:r>
          </a:p>
        </p:txBody>
      </p:sp>
      <p:sp>
        <p:nvSpPr>
          <p:cNvPr id="1535023" name="Line 47">
            <a:extLst>
              <a:ext uri="{FF2B5EF4-FFF2-40B4-BE49-F238E27FC236}">
                <a16:creationId xmlns:a16="http://schemas.microsoft.com/office/drawing/2014/main" id="{9A0B130A-7628-4F3A-8980-45F928469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48768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5024" name="Text Box 48">
            <a:extLst>
              <a:ext uri="{FF2B5EF4-FFF2-40B4-BE49-F238E27FC236}">
                <a16:creationId xmlns:a16="http://schemas.microsoft.com/office/drawing/2014/main" id="{BF66DE05-9BE4-4FD7-84CA-0EAA58CD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1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Each input unit encodes a property of the state (eg, a sensor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>
            <a:extLst>
              <a:ext uri="{FF2B5EF4-FFF2-40B4-BE49-F238E27FC236}">
                <a16:creationId xmlns:a16="http://schemas.microsoft.com/office/drawing/2014/main" id="{7C2581F3-B8ED-4188-9EB6-6BB94BB7D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609601"/>
            <a:ext cx="7543800" cy="1127125"/>
          </a:xfrm>
        </p:spPr>
        <p:txBody>
          <a:bodyPr/>
          <a:lstStyle/>
          <a:p>
            <a:r>
              <a:rPr lang="en-US" altLang="en-US" dirty="0"/>
              <a:t>Q-Learning </a:t>
            </a:r>
            <a:endParaRPr lang="th-TH" altLang="en-US" sz="2000" dirty="0"/>
          </a:p>
        </p:txBody>
      </p:sp>
      <p:sp>
        <p:nvSpPr>
          <p:cNvPr id="1514499" name="Rectangle 3">
            <a:extLst>
              <a:ext uri="{FF2B5EF4-FFF2-40B4-BE49-F238E27FC236}">
                <a16:creationId xmlns:a16="http://schemas.microsoft.com/office/drawing/2014/main" id="{73BE93D1-3349-4CDC-8D1F-216AB8DD27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5438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Let </a:t>
            </a:r>
            <a:r>
              <a:rPr lang="en-US" altLang="en-US" sz="2400" i="1"/>
              <a:t>Q</a:t>
            </a:r>
            <a:r>
              <a:rPr lang="en-US" altLang="en-US" sz="2400" i="1" baseline="-25000"/>
              <a:t>t</a:t>
            </a:r>
            <a:r>
              <a:rPr lang="th-TH" altLang="en-US" sz="2400">
                <a:cs typeface="Tahoma" panose="020B0604030504040204" pitchFamily="34" charset="0"/>
              </a:rPr>
              <a:t> </a:t>
            </a:r>
            <a:r>
              <a:rPr lang="en-US" altLang="en-US" sz="2400">
                <a:cs typeface="Tahoma" panose="020B0604030504040204" pitchFamily="34" charset="0"/>
              </a:rPr>
              <a:t>be our current estimate of the optimal </a:t>
            </a:r>
            <a:r>
              <a:rPr lang="en-US" altLang="en-US" sz="2400" i="1">
                <a:cs typeface="Tahoma" panose="020B0604030504040204" pitchFamily="34" charset="0"/>
              </a:rPr>
              <a:t>Q</a:t>
            </a:r>
          </a:p>
          <a:p>
            <a:pPr>
              <a:buFontTx/>
              <a:buNone/>
            </a:pPr>
            <a:r>
              <a:rPr lang="en-US" altLang="en-US" sz="2400">
                <a:cs typeface="Tahoma" panose="020B0604030504040204" pitchFamily="34" charset="0"/>
              </a:rPr>
              <a:t>Our current policy is</a:t>
            </a:r>
            <a:endParaRPr lang="th-TH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1514500" name="Object 4">
            <a:extLst>
              <a:ext uri="{FF2B5EF4-FFF2-40B4-BE49-F238E27FC236}">
                <a16:creationId xmlns:a16="http://schemas.microsoft.com/office/drawing/2014/main" id="{488AA9C6-101C-4844-A45E-E4C1854400C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200400" y="2921001"/>
          <a:ext cx="1752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60240" imgH="228600" progId="Equation.3">
                  <p:embed/>
                </p:oleObj>
              </mc:Choice>
              <mc:Fallback>
                <p:oleObj name="Equation" r:id="rId3" imgW="660240" imgH="228600" progId="Equation.3">
                  <p:embed/>
                  <p:pic>
                    <p:nvPicPr>
                      <p:cNvPr id="1514500" name="Object 4">
                        <a:extLst>
                          <a:ext uri="{FF2B5EF4-FFF2-40B4-BE49-F238E27FC236}">
                            <a16:creationId xmlns:a16="http://schemas.microsoft.com/office/drawing/2014/main" id="{488AA9C6-101C-4844-A45E-E4C185440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21001"/>
                        <a:ext cx="1752600" cy="8350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4501" name="Rectangle 5">
            <a:extLst>
              <a:ext uri="{FF2B5EF4-FFF2-40B4-BE49-F238E27FC236}">
                <a16:creationId xmlns:a16="http://schemas.microsoft.com/office/drawing/2014/main" id="{DE345F50-4031-455E-B99D-13FEA6AA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21000"/>
            <a:ext cx="1066800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such</a:t>
            </a:r>
            <a:r>
              <a:rPr lang="en-US" altLang="en-US"/>
              <a:t> </a:t>
            </a:r>
            <a:r>
              <a:rPr lang="en-US" altLang="en-US">
                <a:solidFill>
                  <a:schemeClr val="bg1"/>
                </a:solidFill>
              </a:rPr>
              <a:t>that</a:t>
            </a:r>
            <a:endParaRPr lang="th-TH" altLang="en-US">
              <a:solidFill>
                <a:schemeClr val="bg1"/>
              </a:solidFill>
            </a:endParaRPr>
          </a:p>
        </p:txBody>
      </p:sp>
      <p:graphicFrame>
        <p:nvGraphicFramePr>
          <p:cNvPr id="1514502" name="Object 6">
            <a:extLst>
              <a:ext uri="{FF2B5EF4-FFF2-40B4-BE49-F238E27FC236}">
                <a16:creationId xmlns:a16="http://schemas.microsoft.com/office/drawing/2014/main" id="{D7149009-F102-479B-AA57-8D99EC3C90C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019800" y="2971801"/>
          <a:ext cx="3886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549080" imgH="419040" progId="Equation.3">
                  <p:embed/>
                </p:oleObj>
              </mc:Choice>
              <mc:Fallback>
                <p:oleObj name="Equation" r:id="rId5" imgW="1549080" imgH="419040" progId="Equation.3">
                  <p:embed/>
                  <p:pic>
                    <p:nvPicPr>
                      <p:cNvPr id="1514502" name="Object 6">
                        <a:extLst>
                          <a:ext uri="{FF2B5EF4-FFF2-40B4-BE49-F238E27FC236}">
                            <a16:creationId xmlns:a16="http://schemas.microsoft.com/office/drawing/2014/main" id="{D7149009-F102-479B-AA57-8D99EC3C9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1"/>
                        <a:ext cx="3886200" cy="8540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4503" name="Rectangle 7">
            <a:extLst>
              <a:ext uri="{FF2B5EF4-FFF2-40B4-BE49-F238E27FC236}">
                <a16:creationId xmlns:a16="http://schemas.microsoft.com/office/drawing/2014/main" id="{DBACF3CA-740B-4BF4-AE04-06D26CFD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cs typeface="Tahoma" panose="020B0604030504040204" pitchFamily="34" charset="0"/>
              </a:rPr>
              <a:t>Our current utility-function estimate is</a:t>
            </a:r>
            <a:endParaRPr lang="th-TH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1514504" name="Object 8">
            <a:extLst>
              <a:ext uri="{FF2B5EF4-FFF2-40B4-BE49-F238E27FC236}">
                <a16:creationId xmlns:a16="http://schemas.microsoft.com/office/drawing/2014/main" id="{53DE4458-C9CC-4268-85BB-8C14D01FF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67200"/>
          <a:ext cx="62865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244520" imgH="228600" progId="Equation.3">
                  <p:embed/>
                </p:oleObj>
              </mc:Choice>
              <mc:Fallback>
                <p:oleObj name="Equation" r:id="rId7" imgW="1244520" imgH="228600" progId="Equation.3">
                  <p:embed/>
                  <p:pic>
                    <p:nvPicPr>
                      <p:cNvPr id="1514504" name="Object 8">
                        <a:extLst>
                          <a:ext uri="{FF2B5EF4-FFF2-40B4-BE49-F238E27FC236}">
                            <a16:creationId xmlns:a16="http://schemas.microsoft.com/office/drawing/2014/main" id="{53DE4458-C9CC-4268-85BB-8C14D01FF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6286500" cy="7889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4505" name="Rectangle 9">
            <a:extLst>
              <a:ext uri="{FF2B5EF4-FFF2-40B4-BE49-F238E27FC236}">
                <a16:creationId xmlns:a16="http://schemas.microsoft.com/office/drawing/2014/main" id="{DBCB84B4-D121-4E46-BDCF-13AC65BFF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617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cs typeface="Tahoma" panose="020B0604030504040204" pitchFamily="34" charset="0"/>
              </a:rPr>
              <a:t>- hence, the U table is embedded in the Q table and we don’t need to store both</a:t>
            </a:r>
            <a:endParaRPr lang="th-TH" altLang="en-US" sz="2400">
              <a:solidFill>
                <a:schemeClr val="folHlink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03" grpId="0"/>
      <p:bldP spid="15145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>
            <a:extLst>
              <a:ext uri="{FF2B5EF4-FFF2-40B4-BE49-F238E27FC236}">
                <a16:creationId xmlns:a16="http://schemas.microsoft.com/office/drawing/2014/main" id="{073B4833-0FC8-40C4-A067-C6D94FF75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7543800" cy="1431925"/>
          </a:xfrm>
        </p:spPr>
        <p:txBody>
          <a:bodyPr/>
          <a:lstStyle/>
          <a:p>
            <a:r>
              <a:rPr lang="en-US" altLang="en-US"/>
              <a:t>Q Tables vs Q Nets</a:t>
            </a:r>
          </a:p>
        </p:txBody>
      </p:sp>
      <p:sp>
        <p:nvSpPr>
          <p:cNvPr id="1536003" name="Rectangle 3">
            <a:extLst>
              <a:ext uri="{FF2B5EF4-FFF2-40B4-BE49-F238E27FC236}">
                <a16:creationId xmlns:a16="http://schemas.microsoft.com/office/drawing/2014/main" id="{E6AB85C8-E5EE-4238-8C6C-DD3F24798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u="sng"/>
              <a:t>Given</a:t>
            </a:r>
            <a:r>
              <a:rPr lang="en-US" altLang="en-US" sz="2400"/>
              <a:t>: 100 Boolean-valued features</a:t>
            </a:r>
          </a:p>
          <a:p>
            <a:pPr>
              <a:buFontTx/>
              <a:buNone/>
            </a:pPr>
            <a:r>
              <a:rPr lang="en-US" altLang="en-US" sz="2400"/>
              <a:t>		  10 possible actions</a:t>
            </a:r>
          </a:p>
          <a:p>
            <a:pPr>
              <a:buFontTx/>
              <a:buNone/>
            </a:pPr>
            <a:r>
              <a:rPr lang="en-US" altLang="en-US" sz="2400" u="sng"/>
              <a:t>Size of Q table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10 * 2 to the power of 100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en-US" sz="2400" u="sng"/>
              <a:t>Size of Q net (100 HU’s)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100 * 100   +  100 * 10 = 11,000</a:t>
            </a:r>
          </a:p>
        </p:txBody>
      </p:sp>
      <p:sp>
        <p:nvSpPr>
          <p:cNvPr id="1536004" name="AutoShape 4">
            <a:extLst>
              <a:ext uri="{FF2B5EF4-FFF2-40B4-BE49-F238E27FC236}">
                <a16:creationId xmlns:a16="http://schemas.microsoft.com/office/drawing/2014/main" id="{D4C645FB-2DCE-4767-9D1B-B5A8EFF28843}"/>
              </a:ext>
            </a:extLst>
          </p:cNvPr>
          <p:cNvSpPr>
            <a:spLocks/>
          </p:cNvSpPr>
          <p:nvPr/>
        </p:nvSpPr>
        <p:spPr bwMode="auto">
          <a:xfrm rot="5400000">
            <a:off x="4914900" y="2324100"/>
            <a:ext cx="76200" cy="2895600"/>
          </a:xfrm>
          <a:prstGeom prst="rightBrace">
            <a:avLst>
              <a:gd name="adj1" fmla="val 3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05" name="Text Box 5">
            <a:extLst>
              <a:ext uri="{FF2B5EF4-FFF2-40B4-BE49-F238E27FC236}">
                <a16:creationId xmlns:a16="http://schemas.microsoft.com/office/drawing/2014/main" id="{6358F623-490C-484F-B2EC-0F7BBC37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33801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# of possible states</a:t>
            </a:r>
          </a:p>
        </p:txBody>
      </p:sp>
      <p:sp>
        <p:nvSpPr>
          <p:cNvPr id="1536006" name="AutoShape 6">
            <a:extLst>
              <a:ext uri="{FF2B5EF4-FFF2-40B4-BE49-F238E27FC236}">
                <a16:creationId xmlns:a16="http://schemas.microsoft.com/office/drawing/2014/main" id="{9CEA9D8B-0996-496A-B1C6-61FFD3083585}"/>
              </a:ext>
            </a:extLst>
          </p:cNvPr>
          <p:cNvSpPr>
            <a:spLocks/>
          </p:cNvSpPr>
          <p:nvPr/>
        </p:nvSpPr>
        <p:spPr bwMode="auto">
          <a:xfrm rot="5400000">
            <a:off x="3314700" y="4457700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07" name="AutoShape 7">
            <a:extLst>
              <a:ext uri="{FF2B5EF4-FFF2-40B4-BE49-F238E27FC236}">
                <a16:creationId xmlns:a16="http://schemas.microsoft.com/office/drawing/2014/main" id="{F0276CFE-10DC-44E3-8B33-BEEECC61C94E}"/>
              </a:ext>
            </a:extLst>
          </p:cNvPr>
          <p:cNvSpPr>
            <a:spLocks/>
          </p:cNvSpPr>
          <p:nvPr/>
        </p:nvSpPr>
        <p:spPr bwMode="auto">
          <a:xfrm rot="5400000">
            <a:off x="5295900" y="4457700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008" name="Text Box 8">
            <a:extLst>
              <a:ext uri="{FF2B5EF4-FFF2-40B4-BE49-F238E27FC236}">
                <a16:creationId xmlns:a16="http://schemas.microsoft.com/office/drawing/2014/main" id="{5B0084A9-F2BD-4CD1-84A6-9B7E23B9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578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Weights between inputs and HU’s </a:t>
            </a:r>
          </a:p>
        </p:txBody>
      </p:sp>
      <p:sp>
        <p:nvSpPr>
          <p:cNvPr id="1536009" name="Text Box 9">
            <a:extLst>
              <a:ext uri="{FF2B5EF4-FFF2-40B4-BE49-F238E27FC236}">
                <a16:creationId xmlns:a16="http://schemas.microsoft.com/office/drawing/2014/main" id="{B1F391D0-0321-43A2-BBFC-9F9A163F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1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536010" name="Text Box 10">
            <a:extLst>
              <a:ext uri="{FF2B5EF4-FFF2-40B4-BE49-F238E27FC236}">
                <a16:creationId xmlns:a16="http://schemas.microsoft.com/office/drawing/2014/main" id="{C717630D-C476-4236-BD90-87394350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Weights between HU’s and outputs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05" grpId="0"/>
      <p:bldP spid="1536008" grpId="0"/>
      <p:bldP spid="15360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>
            <a:extLst>
              <a:ext uri="{FF2B5EF4-FFF2-40B4-BE49-F238E27FC236}">
                <a16:creationId xmlns:a16="http://schemas.microsoft.com/office/drawing/2014/main" id="{B40388A0-B252-4A80-A80E-37F05BB0C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7543800" cy="1431925"/>
          </a:xfrm>
        </p:spPr>
        <p:txBody>
          <a:bodyPr/>
          <a:lstStyle/>
          <a:p>
            <a:r>
              <a:rPr lang="en-US" altLang="en-US"/>
              <a:t>Why Use a Compact </a:t>
            </a:r>
            <a:br>
              <a:rPr lang="en-US" altLang="en-US"/>
            </a:br>
            <a:r>
              <a:rPr lang="en-US" altLang="en-US"/>
              <a:t>Q-Function?</a:t>
            </a:r>
          </a:p>
        </p:txBody>
      </p:sp>
      <p:sp>
        <p:nvSpPr>
          <p:cNvPr id="1537027" name="Rectangle 3">
            <a:extLst>
              <a:ext uri="{FF2B5EF4-FFF2-40B4-BE49-F238E27FC236}">
                <a16:creationId xmlns:a16="http://schemas.microsoft.com/office/drawing/2014/main" id="{B2D9B7E0-0300-4532-9AD3-A66511598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3500"/>
              <a:t>Full Q table may not fit in memory for realistic problems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3500"/>
              <a:t>Can </a:t>
            </a:r>
            <a:r>
              <a:rPr lang="en-US" altLang="en-US" sz="3500" u="sng">
                <a:solidFill>
                  <a:srgbClr val="FF0000"/>
                </a:solidFill>
              </a:rPr>
              <a:t>generalize across states</a:t>
            </a:r>
            <a:r>
              <a:rPr lang="en-US" altLang="en-US" sz="3500"/>
              <a:t>, </a:t>
            </a:r>
            <a:br>
              <a:rPr lang="en-US" altLang="en-US" sz="3500"/>
            </a:br>
            <a:r>
              <a:rPr lang="en-US" altLang="en-US" sz="3500"/>
              <a:t>thereby speeding up convergence</a:t>
            </a:r>
          </a:p>
          <a:p>
            <a:pPr marL="609600" indent="-609600">
              <a:buNone/>
            </a:pPr>
            <a:r>
              <a:rPr lang="en-US" altLang="en-US" sz="3500"/>
              <a:t>	i.e., one example “fills” </a:t>
            </a:r>
            <a:r>
              <a:rPr lang="en-US" altLang="en-US" sz="3500" u="sng"/>
              <a:t>many</a:t>
            </a:r>
            <a:r>
              <a:rPr lang="en-US" altLang="en-US" sz="3500"/>
              <a:t> cells in the Q table</a:t>
            </a:r>
          </a:p>
          <a:p>
            <a:pPr marL="609600" indent="-60960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>
            <a:extLst>
              <a:ext uri="{FF2B5EF4-FFF2-40B4-BE49-F238E27FC236}">
                <a16:creationId xmlns:a16="http://schemas.microsoft.com/office/drawing/2014/main" id="{CB0768F7-03C9-4333-9EF6-1D3D7942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Q-Learning (cont.)</a:t>
            </a:r>
            <a:endParaRPr lang="th-TH" altLang="en-US"/>
          </a:p>
        </p:txBody>
      </p:sp>
      <p:sp>
        <p:nvSpPr>
          <p:cNvPr id="1515523" name="Rectangle 3">
            <a:extLst>
              <a:ext uri="{FF2B5EF4-FFF2-40B4-BE49-F238E27FC236}">
                <a16:creationId xmlns:a16="http://schemas.microsoft.com/office/drawing/2014/main" id="{910436BE-5FE1-4D8E-B1D5-3566016CE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5438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cs typeface="Tahoma" panose="020B0604030504040204" pitchFamily="34" charset="0"/>
              </a:rPr>
              <a:t>Assume we are in state </a:t>
            </a:r>
            <a:r>
              <a:rPr lang="en-US" altLang="en-US" i="1">
                <a:cs typeface="Tahoma" panose="020B0604030504040204" pitchFamily="34" charset="0"/>
              </a:rPr>
              <a:t>S</a:t>
            </a:r>
            <a:r>
              <a:rPr lang="en-US" altLang="en-US" i="1" baseline="-25000">
                <a:cs typeface="Tahoma" panose="020B0604030504040204" pitchFamily="34" charset="0"/>
              </a:rPr>
              <a:t>t</a:t>
            </a:r>
          </a:p>
          <a:p>
            <a:pPr>
              <a:buFontTx/>
              <a:buNone/>
            </a:pPr>
            <a:r>
              <a:rPr lang="en-US" altLang="en-US">
                <a:cs typeface="Tahoma" panose="020B0604030504040204" pitchFamily="34" charset="0"/>
              </a:rPr>
              <a:t>“Run the program”</a:t>
            </a:r>
            <a:r>
              <a:rPr lang="en-US" altLang="en-US" baseline="30000">
                <a:cs typeface="Tahoma" panose="020B0604030504040204" pitchFamily="34" charset="0"/>
              </a:rPr>
              <a:t>(1)</a:t>
            </a:r>
            <a:r>
              <a:rPr lang="en-US" altLang="en-US">
                <a:cs typeface="Tahoma" panose="020B0604030504040204" pitchFamily="34" charset="0"/>
              </a:rPr>
              <a:t> for awhile (</a:t>
            </a:r>
            <a:r>
              <a:rPr lang="en-US" altLang="en-US" i="1">
                <a:cs typeface="Tahoma" panose="020B0604030504040204" pitchFamily="34" charset="0"/>
              </a:rPr>
              <a:t>n</a:t>
            </a:r>
            <a:r>
              <a:rPr lang="en-US" altLang="en-US">
                <a:cs typeface="Tahoma" panose="020B0604030504040204" pitchFamily="34" charset="0"/>
              </a:rPr>
              <a:t> steps)</a:t>
            </a:r>
          </a:p>
          <a:p>
            <a:pPr>
              <a:buFontTx/>
              <a:buNone/>
            </a:pPr>
            <a:endParaRPr lang="th-TH" altLang="en-US">
              <a:cs typeface="Tahoma" panose="020B0604030504040204" pitchFamily="34" charset="0"/>
            </a:endParaRPr>
          </a:p>
        </p:txBody>
      </p:sp>
      <p:sp>
        <p:nvSpPr>
          <p:cNvPr id="1515524" name="Rectangle 4">
            <a:extLst>
              <a:ext uri="{FF2B5EF4-FFF2-40B4-BE49-F238E27FC236}">
                <a16:creationId xmlns:a16="http://schemas.microsoft.com/office/drawing/2014/main" id="{1328ABB2-2803-477D-A82D-A0534E79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7543800" cy="1676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Determine </a:t>
            </a:r>
            <a:r>
              <a:rPr lang="en-US" altLang="en-US" u="sng">
                <a:solidFill>
                  <a:schemeClr val="folHlink"/>
                </a:solidFill>
                <a:cs typeface="Tahoma" panose="020B0604030504040204" pitchFamily="34" charset="0"/>
              </a:rPr>
              <a:t>actual</a:t>
            </a: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 reward and compare 	to </a:t>
            </a:r>
            <a:r>
              <a:rPr lang="en-US" altLang="en-US" u="sng">
                <a:solidFill>
                  <a:schemeClr val="folHlink"/>
                </a:solidFill>
                <a:cs typeface="Tahoma" panose="020B0604030504040204" pitchFamily="34" charset="0"/>
              </a:rPr>
              <a:t>predicted</a:t>
            </a: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 reward </a:t>
            </a:r>
            <a:b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</a:b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Adjust prediction to reduce </a:t>
            </a:r>
            <a:r>
              <a:rPr lang="en-US" altLang="en-US" u="sng">
                <a:solidFill>
                  <a:schemeClr val="folHlink"/>
                </a:solidFill>
                <a:cs typeface="Tahoma" panose="020B0604030504040204" pitchFamily="34" charset="0"/>
              </a:rPr>
              <a:t>error</a:t>
            </a:r>
            <a:endParaRPr lang="th-TH" altLang="en-US" u="sng">
              <a:cs typeface="Tahoma" panose="020B0604030504040204" pitchFamily="34" charset="0"/>
            </a:endParaRPr>
          </a:p>
        </p:txBody>
      </p:sp>
      <p:sp>
        <p:nvSpPr>
          <p:cNvPr id="1515525" name="Rectangle 5">
            <a:extLst>
              <a:ext uri="{FF2B5EF4-FFF2-40B4-BE49-F238E27FC236}">
                <a16:creationId xmlns:a16="http://schemas.microsoft.com/office/drawing/2014/main" id="{284DBD6D-5A23-415A-8B95-B1FADAFC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cs typeface="Tahoma" panose="020B0604030504040204" pitchFamily="34" charset="0"/>
              </a:rPr>
              <a:t>(1 ) I.e., follow the current policy</a:t>
            </a:r>
          </a:p>
          <a:p>
            <a:pPr eaLnBrk="1" hangingPunct="1">
              <a:buFontTx/>
              <a:buNone/>
            </a:pPr>
            <a:endParaRPr lang="th-TH" altLang="en-US" sz="2000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>
            <a:extLst>
              <a:ext uri="{FF2B5EF4-FFF2-40B4-BE49-F238E27FC236}">
                <a16:creationId xmlns:a16="http://schemas.microsoft.com/office/drawing/2014/main" id="{52C0D88F-C677-466F-B606-01550D5B5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7772400" cy="1431925"/>
          </a:xfrm>
        </p:spPr>
        <p:txBody>
          <a:bodyPr/>
          <a:lstStyle/>
          <a:p>
            <a:r>
              <a:rPr lang="en-US" altLang="en-US" sz="4000"/>
              <a:t>How Many Actions Should We Take Before Updating </a:t>
            </a:r>
            <a:r>
              <a:rPr lang="en-US" altLang="en-US" sz="4000" i="1"/>
              <a:t>Q</a:t>
            </a:r>
            <a:r>
              <a:rPr lang="en-US" altLang="en-US" sz="1400" i="1"/>
              <a:t> </a:t>
            </a:r>
            <a:r>
              <a:rPr lang="en-US" altLang="en-US" sz="4000"/>
              <a:t>?</a:t>
            </a:r>
            <a:endParaRPr lang="th-TH" altLang="en-US" sz="4000"/>
          </a:p>
        </p:txBody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F5B28A0F-48C6-45A6-8765-F26AC3ADB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5000"/>
              </a:spcAft>
              <a:buFontTx/>
              <a:buNone/>
            </a:pPr>
            <a:r>
              <a:rPr lang="en-US" altLang="en-US"/>
              <a:t>Why not do so after </a:t>
            </a:r>
            <a:r>
              <a:rPr lang="en-US" altLang="en-US" u="sng"/>
              <a:t>each</a:t>
            </a:r>
            <a:r>
              <a:rPr lang="en-US" altLang="en-US"/>
              <a:t> action?</a:t>
            </a:r>
          </a:p>
          <a:p>
            <a:pPr lvl="1"/>
            <a:r>
              <a:rPr lang="en-US" altLang="en-US"/>
              <a:t>“1 – Step Q learning”</a:t>
            </a:r>
          </a:p>
          <a:p>
            <a:pPr lvl="1"/>
            <a:r>
              <a:rPr lang="en-US" altLang="en-US"/>
              <a:t>Most common approach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th-TH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58" name="Rectangle 2">
            <a:extLst>
              <a:ext uri="{FF2B5EF4-FFF2-40B4-BE49-F238E27FC236}">
                <a16:creationId xmlns:a16="http://schemas.microsoft.com/office/drawing/2014/main" id="{B580BCD3-B763-46E1-A5A2-1A6BB4DF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7924800" cy="1431925"/>
          </a:xfrm>
        </p:spPr>
        <p:txBody>
          <a:bodyPr/>
          <a:lstStyle/>
          <a:p>
            <a:r>
              <a:rPr lang="en-US" altLang="en-US"/>
              <a:t>Exploration vs. Exploitation</a:t>
            </a:r>
            <a:endParaRPr lang="th-TH" altLang="en-US"/>
          </a:p>
        </p:txBody>
      </p:sp>
      <p:sp>
        <p:nvSpPr>
          <p:cNvPr id="1529859" name="Rectangle 3">
            <a:extLst>
              <a:ext uri="{FF2B5EF4-FFF2-40B4-BE49-F238E27FC236}">
                <a16:creationId xmlns:a16="http://schemas.microsoft.com/office/drawing/2014/main" id="{45D51523-F585-4FDC-89F1-0B8FAAC1B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>
                <a:cs typeface="Tahoma" panose="020B0604030504040204" pitchFamily="34" charset="0"/>
              </a:rPr>
              <a:t>In order to learn about better alternatives, we can’t always follow </a:t>
            </a:r>
            <a:br>
              <a:rPr lang="en-US" altLang="en-US">
                <a:cs typeface="Tahoma" panose="020B0604030504040204" pitchFamily="34" charset="0"/>
              </a:rPr>
            </a:br>
            <a:r>
              <a:rPr lang="en-US" altLang="en-US">
                <a:cs typeface="Tahoma" panose="020B0604030504040204" pitchFamily="34" charset="0"/>
              </a:rPr>
              <a:t>the current policy </a:t>
            </a: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(“exploitation”)</a:t>
            </a:r>
          </a:p>
          <a:p>
            <a:pPr marL="0" indent="0">
              <a:buNone/>
            </a:pPr>
            <a:endParaRPr lang="en-US" altLang="en-US"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>
                <a:cs typeface="Tahoma" panose="020B0604030504040204" pitchFamily="34" charset="0"/>
              </a:rPr>
              <a:t>Sometimes, need to try </a:t>
            </a:r>
            <a:br>
              <a:rPr lang="en-US" altLang="en-US">
                <a:cs typeface="Tahoma" panose="020B0604030504040204" pitchFamily="34" charset="0"/>
              </a:rPr>
            </a:br>
            <a:r>
              <a:rPr lang="en-US" altLang="en-US">
                <a:cs typeface="Tahoma" panose="020B0604030504040204" pitchFamily="34" charset="0"/>
              </a:rPr>
              <a:t>“random” moves </a:t>
            </a:r>
            <a:r>
              <a:rPr lang="en-US" altLang="en-US">
                <a:solidFill>
                  <a:srgbClr val="CC0000"/>
                </a:solidFill>
                <a:cs typeface="Tahoma" panose="020B0604030504040204" pitchFamily="34" charset="0"/>
              </a:rPr>
              <a:t>(“exploration”)</a:t>
            </a:r>
          </a:p>
          <a:p>
            <a:pPr marL="0" indent="0">
              <a:buNone/>
            </a:pPr>
            <a:endParaRPr lang="th-TH" altLang="en-US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>
            <a:extLst>
              <a:ext uri="{FF2B5EF4-FFF2-40B4-BE49-F238E27FC236}">
                <a16:creationId xmlns:a16="http://schemas.microsoft.com/office/drawing/2014/main" id="{E9115B8E-0CA3-4203-BEC1-F69B3344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8077200" cy="1431925"/>
          </a:xfrm>
        </p:spPr>
        <p:txBody>
          <a:bodyPr/>
          <a:lstStyle/>
          <a:p>
            <a:r>
              <a:rPr lang="en-US" altLang="en-US"/>
              <a:t>Exploration vs. Exploitation (cont)</a:t>
            </a:r>
            <a:endParaRPr lang="th-TH" altLang="en-US"/>
          </a:p>
        </p:txBody>
      </p:sp>
      <p:sp>
        <p:nvSpPr>
          <p:cNvPr id="1530883" name="Rectangle 3">
            <a:extLst>
              <a:ext uri="{FF2B5EF4-FFF2-40B4-BE49-F238E27FC236}">
                <a16:creationId xmlns:a16="http://schemas.microsoft.com/office/drawing/2014/main" id="{F71269A7-6471-4C14-B3C6-9A9F7B09CB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68580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marL="609600" indent="-609600">
              <a:buNone/>
            </a:pPr>
            <a:r>
              <a:rPr lang="en-US" altLang="en-US" u="sng">
                <a:cs typeface="Tahoma" panose="020B0604030504040204" pitchFamily="34" charset="0"/>
              </a:rPr>
              <a:t>Approaches</a:t>
            </a:r>
          </a:p>
          <a:p>
            <a:pPr marL="609600" indent="-609600">
              <a:buNone/>
            </a:pP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1) </a:t>
            </a:r>
            <a:r>
              <a:rPr lang="en-US" altLang="en-US" i="1">
                <a:solidFill>
                  <a:schemeClr val="folHlink"/>
                </a:solidFill>
                <a:cs typeface="Tahoma" panose="020B0604030504040204" pitchFamily="34" charset="0"/>
              </a:rPr>
              <a:t>p</a:t>
            </a: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 percent of the time, make a random move; could let</a:t>
            </a:r>
          </a:p>
          <a:p>
            <a:pPr marL="609600" indent="-609600"/>
            <a:endParaRPr lang="en-US" altLang="en-US">
              <a:cs typeface="Tahoma" panose="020B0604030504040204" pitchFamily="34" charset="0"/>
            </a:endParaRPr>
          </a:p>
          <a:p>
            <a:pPr marL="609600" indent="-609600">
              <a:buNone/>
            </a:pPr>
            <a:endParaRPr lang="en-US" altLang="en-US">
              <a:cs typeface="Tahoma" panose="020B0604030504040204" pitchFamily="34" charset="0"/>
            </a:endParaRPr>
          </a:p>
          <a:p>
            <a:pPr marL="609600" indent="-609600">
              <a:buNone/>
            </a:pP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2) Prob(picking action</a:t>
            </a:r>
          </a:p>
          <a:p>
            <a:pPr marL="609600" indent="-609600">
              <a:buNone/>
            </a:pP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        </a:t>
            </a:r>
            <a:r>
              <a:rPr lang="en-US" altLang="en-US" i="1">
                <a:solidFill>
                  <a:schemeClr val="folHlink"/>
                </a:solidFill>
                <a:cs typeface="Tahoma" panose="020B0604030504040204" pitchFamily="34" charset="0"/>
              </a:rPr>
              <a:t>A</a:t>
            </a: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 in state </a:t>
            </a:r>
            <a:r>
              <a:rPr lang="en-US" altLang="en-US" i="1">
                <a:solidFill>
                  <a:schemeClr val="folHlink"/>
                </a:solidFill>
                <a:cs typeface="Tahoma" panose="020B0604030504040204" pitchFamily="34" charset="0"/>
              </a:rPr>
              <a:t>S</a:t>
            </a:r>
            <a:r>
              <a:rPr lang="en-US" altLang="en-US" sz="1000" i="1">
                <a:solidFill>
                  <a:schemeClr val="folHlink"/>
                </a:solidFill>
                <a:cs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chemeClr val="folHlink"/>
                </a:solidFill>
                <a:cs typeface="Tahoma" panose="020B0604030504040204" pitchFamily="34" charset="0"/>
              </a:rPr>
              <a:t> </a:t>
            </a:r>
            <a:r>
              <a:rPr lang="en-US" altLang="en-US">
                <a:solidFill>
                  <a:schemeClr val="folHlink"/>
                </a:solidFill>
                <a:cs typeface="Tahoma" panose="020B0604030504040204" pitchFamily="34" charset="0"/>
              </a:rPr>
              <a:t>)</a:t>
            </a:r>
            <a:endParaRPr lang="th-TH" altLang="en-US">
              <a:solidFill>
                <a:schemeClr val="folHlink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1530884" name="Object 4">
            <a:extLst>
              <a:ext uri="{FF2B5EF4-FFF2-40B4-BE49-F238E27FC236}">
                <a16:creationId xmlns:a16="http://schemas.microsoft.com/office/drawing/2014/main" id="{B188ED9A-2E6F-4054-A1FD-0339AD5C814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248400" y="3048001"/>
          <a:ext cx="2819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384200" imgH="444240" progId="Equation.3">
                  <p:embed/>
                </p:oleObj>
              </mc:Choice>
              <mc:Fallback>
                <p:oleObj name="Equation" r:id="rId3" imgW="1384200" imgH="444240" progId="Equation.3">
                  <p:embed/>
                  <p:pic>
                    <p:nvPicPr>
                      <p:cNvPr id="1530884" name="Object 4">
                        <a:extLst>
                          <a:ext uri="{FF2B5EF4-FFF2-40B4-BE49-F238E27FC236}">
                            <a16:creationId xmlns:a16="http://schemas.microsoft.com/office/drawing/2014/main" id="{B188ED9A-2E6F-4054-A1FD-0339AD5C8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1"/>
                        <a:ext cx="2819400" cy="9048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0885" name="Object 5">
            <a:extLst>
              <a:ext uri="{FF2B5EF4-FFF2-40B4-BE49-F238E27FC236}">
                <a16:creationId xmlns:a16="http://schemas.microsoft.com/office/drawing/2014/main" id="{34349D88-BDC7-4917-910C-33E6220BFF4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248400" y="4284664"/>
          <a:ext cx="28194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054080" imgH="558720" progId="Equation.3">
                  <p:embed/>
                </p:oleObj>
              </mc:Choice>
              <mc:Fallback>
                <p:oleObj name="Equation" r:id="rId5" imgW="1054080" imgH="558720" progId="Equation.3">
                  <p:embed/>
                  <p:pic>
                    <p:nvPicPr>
                      <p:cNvPr id="1530885" name="Object 5">
                        <a:extLst>
                          <a:ext uri="{FF2B5EF4-FFF2-40B4-BE49-F238E27FC236}">
                            <a16:creationId xmlns:a16="http://schemas.microsoft.com/office/drawing/2014/main" id="{34349D88-BDC7-4917-910C-33E6220BF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284664"/>
                        <a:ext cx="2819400" cy="14938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0886" name="AutoShape 6">
            <a:extLst>
              <a:ext uri="{FF2B5EF4-FFF2-40B4-BE49-F238E27FC236}">
                <a16:creationId xmlns:a16="http://schemas.microsoft.com/office/drawing/2014/main" id="{D6E6D1C2-564E-42DC-8B3E-8955B0422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733800"/>
            <a:ext cx="1524000" cy="1371600"/>
          </a:xfrm>
          <a:prstGeom prst="wedgeRoundRectCallout">
            <a:avLst>
              <a:gd name="adj1" fmla="val -48852"/>
              <a:gd name="adj2" fmla="val 63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Exponentia-ting gets rid of </a:t>
            </a:r>
            <a:r>
              <a:rPr lang="en-US" altLang="en-US" u="sng">
                <a:solidFill>
                  <a:srgbClr val="FF0000"/>
                </a:solidFill>
              </a:rPr>
              <a:t>negative</a:t>
            </a:r>
            <a:r>
              <a:rPr lang="en-US" altLang="en-US">
                <a:solidFill>
                  <a:srgbClr val="FF0000"/>
                </a:solidFill>
              </a:rPr>
              <a:t>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>
            <a:extLst>
              <a:ext uri="{FF2B5EF4-FFF2-40B4-BE49-F238E27FC236}">
                <a16:creationId xmlns:a16="http://schemas.microsoft.com/office/drawing/2014/main" id="{C9DBBBA2-571D-49CE-A740-593733BA50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71800" y="2133600"/>
            <a:ext cx="7543800" cy="4114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US" altLang="en-US" sz="2000" b="1"/>
              <a:t>0.	</a:t>
            </a:r>
            <a:r>
              <a:rPr lang="en-US" altLang="en-US" sz="2000" b="1">
                <a:solidFill>
                  <a:srgbClr val="FF0000"/>
                </a:solidFill>
              </a:rPr>
              <a:t>S</a:t>
            </a:r>
            <a:r>
              <a:rPr lang="en-US" altLang="en-US" sz="2000" b="1"/>
              <a:t> </a:t>
            </a:r>
            <a:r>
              <a:rPr lang="en-US" altLang="en-US" sz="2000" b="1">
                <a:sym typeface="Wingdings" panose="05000000000000000000" pitchFamily="2" charset="2"/>
              </a:rPr>
              <a:t> initial state</a:t>
            </a:r>
          </a:p>
          <a:p>
            <a:pPr marL="609600" indent="-609600">
              <a:buNone/>
            </a:pPr>
            <a:endParaRPr lang="en-US" altLang="en-US" sz="1000" b="1">
              <a:sym typeface="Wingdings" panose="05000000000000000000" pitchFamily="2" charset="2"/>
            </a:endParaRPr>
          </a:p>
          <a:p>
            <a:pPr marL="609600" indent="-609600"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1. 	If random # </a:t>
            </a:r>
            <a:r>
              <a:rPr lang="en-US" altLang="en-US" sz="2000">
                <a:sym typeface="Symbol" panose="05050102010706020507" pitchFamily="18" charset="2"/>
              </a:rPr>
              <a:t></a:t>
            </a:r>
            <a:r>
              <a:rPr lang="en-US" altLang="en-US" sz="2000" b="1">
                <a:sym typeface="Wingdings" panose="05000000000000000000" pitchFamily="2" charset="2"/>
              </a:rPr>
              <a:t> P</a:t>
            </a:r>
          </a:p>
          <a:p>
            <a:pPr marL="1371600" lvl="2" indent="-457200">
              <a:buNone/>
            </a:pPr>
            <a:r>
              <a:rPr lang="en-US" altLang="en-US" b="1">
                <a:solidFill>
                  <a:srgbClr val="FFFF66"/>
                </a:solidFill>
                <a:sym typeface="Wingdings" panose="05000000000000000000" pitchFamily="2" charset="2"/>
              </a:rPr>
              <a:t>then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b="1">
                <a:solidFill>
                  <a:srgbClr val="FFFF66"/>
                </a:solidFill>
                <a:sym typeface="Wingdings" panose="05000000000000000000" pitchFamily="2" charset="2"/>
              </a:rPr>
              <a:t> = random choice</a:t>
            </a:r>
          </a:p>
          <a:p>
            <a:pPr marL="1371600" lvl="2" indent="-457200">
              <a:buNone/>
            </a:pPr>
            <a:r>
              <a:rPr lang="en-US" altLang="en-US" b="1">
                <a:solidFill>
                  <a:srgbClr val="FFFF66"/>
                </a:solidFill>
                <a:sym typeface="Wingdings" panose="05000000000000000000" pitchFamily="2" charset="2"/>
              </a:rPr>
              <a:t>Else  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b="1">
                <a:solidFill>
                  <a:srgbClr val="FFFF66"/>
                </a:solidFill>
                <a:sym typeface="Wingdings" panose="05000000000000000000" pitchFamily="2" charset="2"/>
              </a:rPr>
              <a:t> = </a:t>
            </a:r>
            <a:r>
              <a:rPr lang="en-US" altLang="en-US" b="1">
                <a:solidFill>
                  <a:srgbClr val="FFFF66"/>
                </a:solidFill>
                <a:sym typeface="Symbol" panose="05050102010706020507" pitchFamily="18" charset="2"/>
              </a:rPr>
              <a:t></a:t>
            </a:r>
            <a:r>
              <a:rPr lang="en-US" altLang="en-US" b="1" baseline="-25000">
                <a:solidFill>
                  <a:srgbClr val="FFFF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b="1">
                <a:solidFill>
                  <a:srgbClr val="FFFF66"/>
                </a:solidFill>
                <a:sym typeface="Wingdings" panose="05000000000000000000" pitchFamily="2" charset="2"/>
              </a:rPr>
              <a:t>(</a:t>
            </a:r>
            <a:r>
              <a:rPr lang="en-US" altLang="en-US" b="1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en-US" b="1">
                <a:solidFill>
                  <a:srgbClr val="FFFF66"/>
                </a:solidFill>
                <a:sym typeface="Wingdings" panose="05000000000000000000" pitchFamily="2" charset="2"/>
              </a:rPr>
              <a:t>)</a:t>
            </a:r>
          </a:p>
          <a:p>
            <a:pPr marL="1371600" lvl="2" indent="-457200">
              <a:buNone/>
            </a:pPr>
            <a:endParaRPr lang="en-US" altLang="en-US" sz="1000" b="1">
              <a:solidFill>
                <a:srgbClr val="FFFF66"/>
              </a:solidFill>
              <a:sym typeface="Wingdings" panose="05000000000000000000" pitchFamily="2" charset="2"/>
            </a:endParaRPr>
          </a:p>
          <a:p>
            <a:pPr marL="609600" indent="-609600"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2. 	</a:t>
            </a:r>
            <a:r>
              <a:rPr lang="en-US" altLang="en-US" sz="2000" b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000" b="1" baseline="-25000">
                <a:solidFill>
                  <a:schemeClr val="accent1"/>
                </a:solidFill>
                <a:sym typeface="Wingdings" panose="05000000000000000000" pitchFamily="2" charset="2"/>
              </a:rPr>
              <a:t>new</a:t>
            </a:r>
            <a:r>
              <a:rPr lang="en-US" altLang="en-US" sz="2000" b="1">
                <a:sym typeface="Wingdings" panose="05000000000000000000" pitchFamily="2" charset="2"/>
              </a:rPr>
              <a:t>       W(</a:t>
            </a:r>
            <a:r>
              <a:rPr lang="en-US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000" b="1">
                <a:sym typeface="Wingdings" panose="05000000000000000000" pitchFamily="2" charset="2"/>
              </a:rPr>
              <a:t>, </a:t>
            </a:r>
            <a:r>
              <a:rPr lang="en-US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000" b="1">
                <a:sym typeface="Wingdings" panose="05000000000000000000" pitchFamily="2" charset="2"/>
              </a:rPr>
              <a:t>)</a:t>
            </a:r>
          </a:p>
          <a:p>
            <a:pPr marL="609600" indent="-609600">
              <a:buNone/>
            </a:pPr>
            <a:r>
              <a:rPr lang="en-US" altLang="en-US" sz="2000" b="1">
                <a:sym typeface="Wingdings" panose="05000000000000000000" pitchFamily="2" charset="2"/>
              </a:rPr>
              <a:t>	</a:t>
            </a:r>
            <a:r>
              <a:rPr lang="en-US" altLang="en-US" sz="2000" b="1">
                <a:solidFill>
                  <a:schemeClr val="accent1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000" b="1" baseline="-25000">
                <a:solidFill>
                  <a:schemeClr val="accent1"/>
                </a:solidFill>
                <a:sym typeface="Wingdings" panose="05000000000000000000" pitchFamily="2" charset="2"/>
              </a:rPr>
              <a:t>immed</a:t>
            </a:r>
            <a:r>
              <a:rPr lang="en-US" altLang="en-US" sz="2000" b="1">
                <a:sym typeface="Wingdings" panose="05000000000000000000" pitchFamily="2" charset="2"/>
              </a:rPr>
              <a:t>    R(</a:t>
            </a:r>
            <a:r>
              <a:rPr lang="en-US" altLang="en-US" sz="2000" b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000" b="1" baseline="-25000">
                <a:solidFill>
                  <a:schemeClr val="accent1"/>
                </a:solidFill>
                <a:sym typeface="Wingdings" panose="05000000000000000000" pitchFamily="2" charset="2"/>
              </a:rPr>
              <a:t>new</a:t>
            </a:r>
            <a:r>
              <a:rPr lang="en-US" altLang="en-US" sz="2000" b="1">
                <a:sym typeface="Wingdings" panose="05000000000000000000" pitchFamily="2" charset="2"/>
              </a:rPr>
              <a:t>) </a:t>
            </a:r>
          </a:p>
          <a:p>
            <a:pPr marL="609600" indent="-609600">
              <a:buNone/>
            </a:pPr>
            <a:endParaRPr lang="en-US" altLang="en-US" sz="1000" b="1">
              <a:sym typeface="Wingdings" panose="05000000000000000000" pitchFamily="2" charset="2"/>
            </a:endParaRPr>
          </a:p>
          <a:p>
            <a:pPr marL="609600" indent="-609600">
              <a:buClr>
                <a:srgbClr val="FFFF66"/>
              </a:buClr>
              <a:buFontTx/>
              <a:buAutoNum type="arabicPeriod" startAt="3"/>
            </a:pPr>
            <a:r>
              <a:rPr lang="en-US" altLang="en-US" sz="2000" b="1">
                <a:sym typeface="Wingdings" panose="05000000000000000000" pitchFamily="2" charset="2"/>
              </a:rPr>
              <a:t>Q(</a:t>
            </a:r>
            <a:r>
              <a:rPr lang="en-US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000" b="1">
                <a:sym typeface="Wingdings" panose="05000000000000000000" pitchFamily="2" charset="2"/>
              </a:rPr>
              <a:t>, </a:t>
            </a:r>
            <a:r>
              <a:rPr lang="en-US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000" b="1">
                <a:sym typeface="Wingdings" panose="05000000000000000000" pitchFamily="2" charset="2"/>
              </a:rPr>
              <a:t>)  </a:t>
            </a:r>
            <a:r>
              <a:rPr lang="en-US" altLang="en-US" sz="2000" b="1">
                <a:solidFill>
                  <a:schemeClr val="accent1"/>
                </a:solidFill>
                <a:sym typeface="Wingdings" panose="05000000000000000000" pitchFamily="2" charset="2"/>
              </a:rPr>
              <a:t>R</a:t>
            </a:r>
            <a:r>
              <a:rPr lang="en-US" altLang="en-US" sz="2000" b="1" baseline="-25000">
                <a:solidFill>
                  <a:schemeClr val="accent1"/>
                </a:solidFill>
                <a:sym typeface="Wingdings" panose="05000000000000000000" pitchFamily="2" charset="2"/>
              </a:rPr>
              <a:t>immed</a:t>
            </a:r>
            <a:r>
              <a:rPr lang="en-US" altLang="en-US" sz="2000" b="1">
                <a:sym typeface="Wingdings" panose="05000000000000000000" pitchFamily="2" charset="2"/>
              </a:rPr>
              <a:t>  + </a:t>
            </a:r>
            <a:r>
              <a:rPr lang="en-US" altLang="en-US" sz="2000" b="1">
                <a:latin typeface="Symbol" panose="05050102010706020507" pitchFamily="18" charset="2"/>
                <a:sym typeface="Wingdings" panose="05000000000000000000" pitchFamily="2" charset="2"/>
              </a:rPr>
              <a:t>g </a:t>
            </a:r>
            <a:r>
              <a:rPr lang="en-US" altLang="en-US" sz="2000" b="1">
                <a:sym typeface="Wingdings" panose="05000000000000000000" pitchFamily="2" charset="2"/>
              </a:rPr>
              <a:t>max</a:t>
            </a:r>
            <a:r>
              <a:rPr lang="en-US" altLang="en-US" sz="2000" b="1" baseline="-25000">
                <a:solidFill>
                  <a:srgbClr val="FF0000"/>
                </a:solidFill>
                <a:sym typeface="Wingdings" panose="05000000000000000000" pitchFamily="2" charset="2"/>
              </a:rPr>
              <a:t>a’</a:t>
            </a:r>
            <a:r>
              <a:rPr lang="en-US" altLang="en-US" sz="2000" b="1">
                <a:sym typeface="Wingdings" panose="05000000000000000000" pitchFamily="2" charset="2"/>
              </a:rPr>
              <a:t> Q(</a:t>
            </a:r>
            <a:r>
              <a:rPr lang="en-US" altLang="en-US" sz="2000" b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000" b="1" baseline="-25000">
                <a:solidFill>
                  <a:schemeClr val="accent1"/>
                </a:solidFill>
                <a:sym typeface="Wingdings" panose="05000000000000000000" pitchFamily="2" charset="2"/>
              </a:rPr>
              <a:t>new</a:t>
            </a:r>
            <a:r>
              <a:rPr lang="en-US" altLang="en-US" sz="2000" b="1">
                <a:sym typeface="Wingdings" panose="05000000000000000000" pitchFamily="2" charset="2"/>
              </a:rPr>
              <a:t>, </a:t>
            </a:r>
            <a:r>
              <a:rPr lang="en-US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a’</a:t>
            </a:r>
            <a:r>
              <a:rPr lang="en-US" altLang="en-US" sz="2000" b="1">
                <a:sym typeface="Wingdings" panose="05000000000000000000" pitchFamily="2" charset="2"/>
              </a:rPr>
              <a:t>)</a:t>
            </a:r>
          </a:p>
          <a:p>
            <a:pPr marL="609600" indent="-609600">
              <a:buClr>
                <a:srgbClr val="FFFF66"/>
              </a:buClr>
              <a:buNone/>
            </a:pPr>
            <a:endParaRPr lang="en-US" altLang="en-US" sz="1000" b="1">
              <a:sym typeface="Wingdings" panose="05000000000000000000" pitchFamily="2" charset="2"/>
            </a:endParaRPr>
          </a:p>
          <a:p>
            <a:pPr marL="609600" indent="-609600">
              <a:buClr>
                <a:srgbClr val="FFFF66"/>
              </a:buClr>
              <a:buNone/>
            </a:pPr>
            <a:r>
              <a:rPr lang="en-US" altLang="en-US" sz="2000" b="1">
                <a:solidFill>
                  <a:srgbClr val="FFFF99"/>
                </a:solidFill>
                <a:sym typeface="Wingdings" panose="05000000000000000000" pitchFamily="2" charset="2"/>
              </a:rPr>
              <a:t>4.</a:t>
            </a:r>
            <a:r>
              <a:rPr lang="en-US" altLang="en-US" sz="2000" b="1">
                <a:solidFill>
                  <a:srgbClr val="FF0000"/>
                </a:solidFill>
                <a:sym typeface="Wingdings" panose="05000000000000000000" pitchFamily="2" charset="2"/>
              </a:rPr>
              <a:t>    S</a:t>
            </a:r>
            <a:r>
              <a:rPr lang="en-US" altLang="en-US" sz="2000" b="1">
                <a:sym typeface="Wingdings" panose="05000000000000000000" pitchFamily="2" charset="2"/>
              </a:rPr>
              <a:t>  </a:t>
            </a:r>
            <a:r>
              <a:rPr lang="en-US" altLang="en-US" sz="2000" b="1">
                <a:solidFill>
                  <a:schemeClr val="accent1"/>
                </a:solidFill>
                <a:sym typeface="Wingdings" panose="05000000000000000000" pitchFamily="2" charset="2"/>
              </a:rPr>
              <a:t>S</a:t>
            </a:r>
            <a:r>
              <a:rPr lang="en-US" altLang="en-US" sz="2000" b="1" baseline="-25000">
                <a:solidFill>
                  <a:schemeClr val="accent1"/>
                </a:solidFill>
                <a:sym typeface="Wingdings" panose="05000000000000000000" pitchFamily="2" charset="2"/>
              </a:rPr>
              <a:t>new</a:t>
            </a:r>
            <a:endParaRPr lang="en-US" altLang="en-US" sz="2000" b="1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609600" indent="-609600">
              <a:buClr>
                <a:srgbClr val="FFFF66"/>
              </a:buClr>
            </a:pPr>
            <a:endParaRPr lang="en-US" altLang="en-US" sz="1000" b="1">
              <a:sym typeface="Wingdings" panose="05000000000000000000" pitchFamily="2" charset="2"/>
            </a:endParaRPr>
          </a:p>
          <a:p>
            <a:pPr marL="609600" indent="-609600">
              <a:buClr>
                <a:srgbClr val="FFFF66"/>
              </a:buClr>
            </a:pPr>
            <a:r>
              <a:rPr lang="en-US" altLang="en-US" sz="2000" b="1">
                <a:sym typeface="Wingdings" panose="05000000000000000000" pitchFamily="2" charset="2"/>
              </a:rPr>
              <a:t>Go to 1</a:t>
            </a:r>
            <a:endParaRPr lang="ru-RU" altLang="en-US" sz="2000" b="1">
              <a:sym typeface="Wingdings" panose="05000000000000000000" pitchFamily="2" charset="2"/>
            </a:endParaRPr>
          </a:p>
        </p:txBody>
      </p:sp>
      <p:sp>
        <p:nvSpPr>
          <p:cNvPr id="1532931" name="Rectangle 3">
            <a:extLst>
              <a:ext uri="{FF2B5EF4-FFF2-40B4-BE49-F238E27FC236}">
                <a16:creationId xmlns:a16="http://schemas.microsoft.com/office/drawing/2014/main" id="{1107C44C-3BEB-405C-86B7-36F0AF910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One-Step Q-Learning Algo</a:t>
            </a: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6AF2324E-908B-4E35-9706-389433002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1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Act on world and get reward</a:t>
            </a:r>
          </a:p>
        </p:txBody>
      </p:sp>
      <p:sp>
        <p:nvSpPr>
          <p:cNvPr id="1532933" name="AutoShape 5">
            <a:extLst>
              <a:ext uri="{FF2B5EF4-FFF2-40B4-BE49-F238E27FC236}">
                <a16:creationId xmlns:a16="http://schemas.microsoft.com/office/drawing/2014/main" id="{C071B13B-870F-49DF-BB28-4A16093B64D2}"/>
              </a:ext>
            </a:extLst>
          </p:cNvPr>
          <p:cNvSpPr>
            <a:spLocks/>
          </p:cNvSpPr>
          <p:nvPr/>
        </p:nvSpPr>
        <p:spPr bwMode="auto">
          <a:xfrm>
            <a:off x="6400800" y="37338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>
            <a:extLst>
              <a:ext uri="{FF2B5EF4-FFF2-40B4-BE49-F238E27FC236}">
                <a16:creationId xmlns:a16="http://schemas.microsoft.com/office/drawing/2014/main" id="{26EDE448-2920-4CC5-992C-5B6B2A892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7848600" cy="143192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 sz="4000"/>
              <a:t>A Simple Example </a:t>
            </a:r>
            <a:br>
              <a:rPr lang="en-US" altLang="en-US" sz="4000"/>
            </a:br>
            <a:r>
              <a:rPr lang="en-US" altLang="en-US" sz="2000"/>
              <a:t>(of Q-learning </a:t>
            </a:r>
            <a:r>
              <a:rPr lang="en-US" altLang="en-US" sz="2000">
                <a:cs typeface="Tahoma" panose="020B0604030504040204" pitchFamily="34" charset="0"/>
              </a:rPr>
              <a:t>- with updates after each step, ie </a:t>
            </a:r>
            <a:r>
              <a:rPr lang="en-US" altLang="en-US" sz="2000" i="1">
                <a:cs typeface="Tahoma" panose="020B0604030504040204" pitchFamily="34" charset="0"/>
              </a:rPr>
              <a:t>N </a:t>
            </a:r>
            <a:r>
              <a:rPr lang="en-US" altLang="en-US" sz="2000">
                <a:cs typeface="Tahoma" panose="020B0604030504040204" pitchFamily="34" charset="0"/>
              </a:rPr>
              <a:t>=1)</a:t>
            </a:r>
            <a:endParaRPr lang="th-TH" altLang="en-US" sz="2000">
              <a:cs typeface="Tahoma" panose="020B0604030504040204" pitchFamily="34" charset="0"/>
            </a:endParaRPr>
          </a:p>
        </p:txBody>
      </p:sp>
      <p:graphicFrame>
        <p:nvGraphicFramePr>
          <p:cNvPr id="1520643" name="Object 3">
            <a:extLst>
              <a:ext uri="{FF2B5EF4-FFF2-40B4-BE49-F238E27FC236}">
                <a16:creationId xmlns:a16="http://schemas.microsoft.com/office/drawing/2014/main" id="{112EB782-543F-42F0-B7ED-AA75D99FD4A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553200" y="4686301"/>
          <a:ext cx="4114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409400" imgH="253800" progId="Equation.3">
                  <p:embed/>
                </p:oleObj>
              </mc:Choice>
              <mc:Fallback>
                <p:oleObj name="Equation" r:id="rId3" imgW="1409400" imgH="253800" progId="Equation.3">
                  <p:embed/>
                  <p:pic>
                    <p:nvPicPr>
                      <p:cNvPr id="1520643" name="Object 3">
                        <a:extLst>
                          <a:ext uri="{FF2B5EF4-FFF2-40B4-BE49-F238E27FC236}">
                            <a16:creationId xmlns:a16="http://schemas.microsoft.com/office/drawing/2014/main" id="{112EB782-543F-42F0-B7ED-AA75D99FD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86301"/>
                        <a:ext cx="4114800" cy="727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0644" name="Text Box 4">
            <a:extLst>
              <a:ext uri="{FF2B5EF4-FFF2-40B4-BE49-F238E27FC236}">
                <a16:creationId xmlns:a16="http://schemas.microsoft.com/office/drawing/2014/main" id="{47830AB4-4E32-41D8-9579-9FEA0204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1"/>
            <a:ext cx="4114800" cy="7794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Repeat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(deterministic world, so </a:t>
            </a:r>
            <a:r>
              <a:rPr lang="el-GR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>
                <a:solidFill>
                  <a:srgbClr val="000000"/>
                </a:solidFill>
              </a:rPr>
              <a:t>=1)</a:t>
            </a:r>
            <a:endParaRPr lang="th-TH" altLang="en-US">
              <a:solidFill>
                <a:srgbClr val="000000"/>
              </a:solidFill>
            </a:endParaRPr>
          </a:p>
        </p:txBody>
      </p:sp>
      <p:sp>
        <p:nvSpPr>
          <p:cNvPr id="1520645" name="Rectangle 5">
            <a:extLst>
              <a:ext uri="{FF2B5EF4-FFF2-40B4-BE49-F238E27FC236}">
                <a16:creationId xmlns:a16="http://schemas.microsoft.com/office/drawing/2014/main" id="{BF348416-C0E2-48B8-93D8-128370BD3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48100"/>
            <a:ext cx="41148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Algo</a:t>
            </a:r>
            <a:r>
              <a:rPr lang="en-US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Pick State +Action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altLang="en-US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20646" name="Oval 6">
            <a:extLst>
              <a:ext uri="{FF2B5EF4-FFF2-40B4-BE49-F238E27FC236}">
                <a16:creationId xmlns:a16="http://schemas.microsoft.com/office/drawing/2014/main" id="{61C3994F-4BB2-4014-BD15-3E57A7D6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0647" name="Oval 7">
            <a:extLst>
              <a:ext uri="{FF2B5EF4-FFF2-40B4-BE49-F238E27FC236}">
                <a16:creationId xmlns:a16="http://schemas.microsoft.com/office/drawing/2014/main" id="{C3F11160-0FC9-42D1-938D-B3D58269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0648" name="Oval 8">
            <a:extLst>
              <a:ext uri="{FF2B5EF4-FFF2-40B4-BE49-F238E27FC236}">
                <a16:creationId xmlns:a16="http://schemas.microsoft.com/office/drawing/2014/main" id="{6A3CE920-4C7D-4A7D-96BA-EF169D447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0649" name="Oval 9">
            <a:extLst>
              <a:ext uri="{FF2B5EF4-FFF2-40B4-BE49-F238E27FC236}">
                <a16:creationId xmlns:a16="http://schemas.microsoft.com/office/drawing/2014/main" id="{490DC972-1572-4CA5-9D9F-B303A257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-1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0650" name="Oval 10">
            <a:extLst>
              <a:ext uri="{FF2B5EF4-FFF2-40B4-BE49-F238E27FC236}">
                <a16:creationId xmlns:a16="http://schemas.microsoft.com/office/drawing/2014/main" id="{9F269E4E-DD8E-4BB2-AB0D-30F0D07E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3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0651" name="Rectangle 11">
            <a:extLst>
              <a:ext uri="{FF2B5EF4-FFF2-40B4-BE49-F238E27FC236}">
                <a16:creationId xmlns:a16="http://schemas.microsoft.com/office/drawing/2014/main" id="{89878D41-71EA-4EBB-B66B-B1371843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198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Let </a:t>
            </a:r>
            <a:r>
              <a:rPr lang="en-US" altLang="en-US" sz="2400">
                <a:solidFill>
                  <a:schemeClr val="folHlink"/>
                </a:solidFill>
                <a:sym typeface="Symbol" panose="05050102010706020507" pitchFamily="18" charset="2"/>
              </a:rPr>
              <a:t> = 2/3</a:t>
            </a:r>
            <a:endParaRPr lang="th-TH" altLang="en-US" sz="2400"/>
          </a:p>
        </p:txBody>
      </p:sp>
      <p:sp>
        <p:nvSpPr>
          <p:cNvPr id="1520652" name="Line 12">
            <a:extLst>
              <a:ext uri="{FF2B5EF4-FFF2-40B4-BE49-F238E27FC236}">
                <a16:creationId xmlns:a16="http://schemas.microsoft.com/office/drawing/2014/main" id="{AFB88194-3ABB-4F60-BB5B-A90681D1C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667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0653" name="Line 13">
            <a:extLst>
              <a:ext uri="{FF2B5EF4-FFF2-40B4-BE49-F238E27FC236}">
                <a16:creationId xmlns:a16="http://schemas.microsoft.com/office/drawing/2014/main" id="{B46C1DF9-2EA5-46DA-A70A-66DB384A4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0654" name="Line 14">
            <a:extLst>
              <a:ext uri="{FF2B5EF4-FFF2-40B4-BE49-F238E27FC236}">
                <a16:creationId xmlns:a16="http://schemas.microsoft.com/office/drawing/2014/main" id="{A5F6D898-AA96-495E-90ED-64168655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0655" name="Line 15">
            <a:extLst>
              <a:ext uri="{FF2B5EF4-FFF2-40B4-BE49-F238E27FC236}">
                <a16:creationId xmlns:a16="http://schemas.microsoft.com/office/drawing/2014/main" id="{BB6BF97E-0846-4916-B11F-1B1C8A0E3D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0656" name="Line 16">
            <a:extLst>
              <a:ext uri="{FF2B5EF4-FFF2-40B4-BE49-F238E27FC236}">
                <a16:creationId xmlns:a16="http://schemas.microsoft.com/office/drawing/2014/main" id="{AC356BBC-C7EF-4FC4-9027-2CA694510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520657" name="AutoShape 17">
            <a:extLst>
              <a:ext uri="{FF2B5EF4-FFF2-40B4-BE49-F238E27FC236}">
                <a16:creationId xmlns:a16="http://schemas.microsoft.com/office/drawing/2014/main" id="{656CAAC2-AA8B-436D-9555-BBF993EB2FF9}"/>
              </a:ext>
            </a:extLst>
          </p:cNvPr>
          <p:cNvCxnSpPr>
            <a:cxnSpLocks noChangeShapeType="1"/>
            <a:stCxn id="1520648" idx="6"/>
            <a:endCxn id="1520648" idx="7"/>
          </p:cNvCxnSpPr>
          <p:nvPr/>
        </p:nvCxnSpPr>
        <p:spPr bwMode="auto">
          <a:xfrm flipH="1" flipV="1">
            <a:off x="5299076" y="3692526"/>
            <a:ext cx="111125" cy="269875"/>
          </a:xfrm>
          <a:prstGeom prst="curvedConnector4">
            <a:avLst>
              <a:gd name="adj1" fmla="val -205713"/>
              <a:gd name="adj2" fmla="val 225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0658" name="Text Box 18">
            <a:extLst>
              <a:ext uri="{FF2B5EF4-FFF2-40B4-BE49-F238E27FC236}">
                <a16:creationId xmlns:a16="http://schemas.microsoft.com/office/drawing/2014/main" id="{40D410EB-5333-49A8-9E01-84184AF2D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4384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0659" name="Text Box 19">
            <a:extLst>
              <a:ext uri="{FF2B5EF4-FFF2-40B4-BE49-F238E27FC236}">
                <a16:creationId xmlns:a16="http://schemas.microsoft.com/office/drawing/2014/main" id="{ED65570F-000E-4B73-8FB1-2F8BEF283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8006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0660" name="Text Box 20">
            <a:extLst>
              <a:ext uri="{FF2B5EF4-FFF2-40B4-BE49-F238E27FC236}">
                <a16:creationId xmlns:a16="http://schemas.microsoft.com/office/drawing/2014/main" id="{3BE0189B-8819-44F9-90D0-E198E159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048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0661" name="Text Box 21">
            <a:extLst>
              <a:ext uri="{FF2B5EF4-FFF2-40B4-BE49-F238E27FC236}">
                <a16:creationId xmlns:a16="http://schemas.microsoft.com/office/drawing/2014/main" id="{E255B801-5C83-41BA-997B-213687469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3429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0662" name="Text Box 22">
            <a:extLst>
              <a:ext uri="{FF2B5EF4-FFF2-40B4-BE49-F238E27FC236}">
                <a16:creationId xmlns:a16="http://schemas.microsoft.com/office/drawing/2014/main" id="{9828D829-545F-4423-8037-032101C97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572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0663" name="Text Box 23">
            <a:extLst>
              <a:ext uri="{FF2B5EF4-FFF2-40B4-BE49-F238E27FC236}">
                <a16:creationId xmlns:a16="http://schemas.microsoft.com/office/drawing/2014/main" id="{F465A8C8-C8F7-4E54-B029-D82FEBFE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3429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Rectangle 2">
            <a:extLst>
              <a:ext uri="{FF2B5EF4-FFF2-40B4-BE49-F238E27FC236}">
                <a16:creationId xmlns:a16="http://schemas.microsoft.com/office/drawing/2014/main" id="{9B246035-D38C-47E3-88EF-B480FA67D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7772400" cy="1431925"/>
          </a:xfrm>
        </p:spPr>
        <p:txBody>
          <a:bodyPr/>
          <a:lstStyle/>
          <a:p>
            <a:r>
              <a:rPr lang="en-US" altLang="en-US"/>
              <a:t>A Simple Example (Step 1)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2800">
                <a:solidFill>
                  <a:schemeClr val="accent1"/>
                </a:solidFill>
              </a:rPr>
              <a:t>S</a:t>
            </a:r>
            <a:r>
              <a:rPr lang="en-US" altLang="en-US" sz="2800" baseline="-25000">
                <a:solidFill>
                  <a:schemeClr val="accent1"/>
                </a:solidFill>
              </a:rPr>
              <a:t>0</a:t>
            </a:r>
            <a:r>
              <a:rPr lang="en-US" altLang="en-US" sz="2800">
                <a:solidFill>
                  <a:schemeClr val="accent1"/>
                </a:solidFill>
              </a:rPr>
              <a:t> </a:t>
            </a:r>
            <a:r>
              <a:rPr lang="en-US" altLang="en-US" sz="2800">
                <a:solidFill>
                  <a:schemeClr val="accent1"/>
                </a:solidFill>
                <a:sym typeface="Symbol" panose="05050102010706020507" pitchFamily="18" charset="2"/>
              </a:rPr>
              <a:t> S</a:t>
            </a:r>
            <a:r>
              <a:rPr lang="en-US" altLang="en-US" sz="2800" baseline="-25000">
                <a:solidFill>
                  <a:schemeClr val="accent1"/>
                </a:solidFill>
                <a:sym typeface="Symbol" panose="05050102010706020507" pitchFamily="18" charset="2"/>
              </a:rPr>
              <a:t>2</a:t>
            </a:r>
            <a:endParaRPr lang="en-US" altLang="en-US" sz="2800" baseline="-25000">
              <a:solidFill>
                <a:schemeClr val="accent1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521667" name="Object 3">
            <a:extLst>
              <a:ext uri="{FF2B5EF4-FFF2-40B4-BE49-F238E27FC236}">
                <a16:creationId xmlns:a16="http://schemas.microsoft.com/office/drawing/2014/main" id="{61210BB6-B300-4DF0-B005-DB8DECB3CD5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553200" y="4686301"/>
          <a:ext cx="4114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09400" imgH="253800" progId="Equation.3">
                  <p:embed/>
                </p:oleObj>
              </mc:Choice>
              <mc:Fallback>
                <p:oleObj name="Equation" r:id="rId3" imgW="1409400" imgH="253800" progId="Equation.3">
                  <p:embed/>
                  <p:pic>
                    <p:nvPicPr>
                      <p:cNvPr id="1521667" name="Object 3">
                        <a:extLst>
                          <a:ext uri="{FF2B5EF4-FFF2-40B4-BE49-F238E27FC236}">
                            <a16:creationId xmlns:a16="http://schemas.microsoft.com/office/drawing/2014/main" id="{61210BB6-B300-4DF0-B005-DB8DECB3C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86301"/>
                        <a:ext cx="4114800" cy="727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68" name="Text Box 4">
            <a:extLst>
              <a:ext uri="{FF2B5EF4-FFF2-40B4-BE49-F238E27FC236}">
                <a16:creationId xmlns:a16="http://schemas.microsoft.com/office/drawing/2014/main" id="{C4EA615D-2506-42FC-B97A-56B7182B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1"/>
            <a:ext cx="4114800" cy="7794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Repeat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(deterministic world, so </a:t>
            </a:r>
            <a:r>
              <a:rPr lang="el-GR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>
                <a:solidFill>
                  <a:srgbClr val="000000"/>
                </a:solidFill>
              </a:rPr>
              <a:t>=1)</a:t>
            </a:r>
            <a:endParaRPr lang="th-TH" altLang="en-US">
              <a:solidFill>
                <a:srgbClr val="000000"/>
              </a:solidFill>
            </a:endParaRPr>
          </a:p>
        </p:txBody>
      </p:sp>
      <p:sp>
        <p:nvSpPr>
          <p:cNvPr id="1521669" name="Rectangle 5">
            <a:extLst>
              <a:ext uri="{FF2B5EF4-FFF2-40B4-BE49-F238E27FC236}">
                <a16:creationId xmlns:a16="http://schemas.microsoft.com/office/drawing/2014/main" id="{58BD1AC1-8437-40AB-9523-B86F0BA4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48100"/>
            <a:ext cx="4114800" cy="83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u="sng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Algo</a:t>
            </a:r>
            <a:r>
              <a:rPr lang="en-US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Pick State +Action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altLang="en-US" sz="2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21670" name="Oval 6">
            <a:extLst>
              <a:ext uri="{FF2B5EF4-FFF2-40B4-BE49-F238E27FC236}">
                <a16:creationId xmlns:a16="http://schemas.microsoft.com/office/drawing/2014/main" id="{0504A52B-A3B3-498D-9CDC-6B56B6DE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1671" name="Oval 7">
            <a:extLst>
              <a:ext uri="{FF2B5EF4-FFF2-40B4-BE49-F238E27FC236}">
                <a16:creationId xmlns:a16="http://schemas.microsoft.com/office/drawing/2014/main" id="{E38A063E-BBA1-4BBB-A765-4C36A540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1672" name="Oval 8">
            <a:extLst>
              <a:ext uri="{FF2B5EF4-FFF2-40B4-BE49-F238E27FC236}">
                <a16:creationId xmlns:a16="http://schemas.microsoft.com/office/drawing/2014/main" id="{33A30EAD-2C76-4B1B-99D7-C08BAAC7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0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1673" name="Oval 9">
            <a:extLst>
              <a:ext uri="{FF2B5EF4-FFF2-40B4-BE49-F238E27FC236}">
                <a16:creationId xmlns:a16="http://schemas.microsoft.com/office/drawing/2014/main" id="{A77F41FB-B657-45B9-9216-23FA0CFD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-1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1674" name="Oval 10">
            <a:extLst>
              <a:ext uri="{FF2B5EF4-FFF2-40B4-BE49-F238E27FC236}">
                <a16:creationId xmlns:a16="http://schemas.microsoft.com/office/drawing/2014/main" id="{DC67714E-67DB-4903-B23A-02B3754C7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S</a:t>
            </a:r>
            <a:r>
              <a:rPr lang="en-US" altLang="en-US" baseline="-2500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R = 3</a:t>
            </a:r>
            <a:endParaRPr lang="th-TH" altLang="en-US">
              <a:solidFill>
                <a:schemeClr val="bg1"/>
              </a:solidFill>
            </a:endParaRPr>
          </a:p>
        </p:txBody>
      </p:sp>
      <p:sp>
        <p:nvSpPr>
          <p:cNvPr id="1521675" name="Rectangle 11">
            <a:extLst>
              <a:ext uri="{FF2B5EF4-FFF2-40B4-BE49-F238E27FC236}">
                <a16:creationId xmlns:a16="http://schemas.microsoft.com/office/drawing/2014/main" id="{1756E2A2-0E91-4645-90EB-E490911B2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198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FF99"/>
              </a:buClr>
              <a:buChar char="•"/>
              <a:defRPr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Let </a:t>
            </a:r>
            <a:r>
              <a:rPr lang="en-US" altLang="en-US" sz="2400">
                <a:solidFill>
                  <a:schemeClr val="folHlink"/>
                </a:solidFill>
                <a:sym typeface="Symbol" panose="05050102010706020507" pitchFamily="18" charset="2"/>
              </a:rPr>
              <a:t> = 2/3</a:t>
            </a:r>
          </a:p>
          <a:p>
            <a:pPr eaLnBrk="1" hangingPunct="1">
              <a:buFontTx/>
              <a:buNone/>
            </a:pPr>
            <a:endParaRPr lang="en-US" altLang="en-US" sz="24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th-TH" altLang="en-US" sz="2400"/>
          </a:p>
        </p:txBody>
      </p:sp>
      <p:sp>
        <p:nvSpPr>
          <p:cNvPr id="1521676" name="Line 12">
            <a:extLst>
              <a:ext uri="{FF2B5EF4-FFF2-40B4-BE49-F238E27FC236}">
                <a16:creationId xmlns:a16="http://schemas.microsoft.com/office/drawing/2014/main" id="{34AB265D-E7CE-4C02-8034-010BBC87A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667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1677" name="Line 13">
            <a:extLst>
              <a:ext uri="{FF2B5EF4-FFF2-40B4-BE49-F238E27FC236}">
                <a16:creationId xmlns:a16="http://schemas.microsoft.com/office/drawing/2014/main" id="{6DBD874F-A2C0-4858-B4B6-E4ECF1E82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1678" name="Line 14">
            <a:extLst>
              <a:ext uri="{FF2B5EF4-FFF2-40B4-BE49-F238E27FC236}">
                <a16:creationId xmlns:a16="http://schemas.microsoft.com/office/drawing/2014/main" id="{32A6379D-8093-43F6-BEEC-99FC3243B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1679" name="Line 15">
            <a:extLst>
              <a:ext uri="{FF2B5EF4-FFF2-40B4-BE49-F238E27FC236}">
                <a16:creationId xmlns:a16="http://schemas.microsoft.com/office/drawing/2014/main" id="{0E6BEABE-F9F7-4ED1-8C79-5476C20BC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1680" name="Line 16">
            <a:extLst>
              <a:ext uri="{FF2B5EF4-FFF2-40B4-BE49-F238E27FC236}">
                <a16:creationId xmlns:a16="http://schemas.microsoft.com/office/drawing/2014/main" id="{FBD30250-FAB4-4151-8CD4-3E9C950EC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521681" name="AutoShape 17">
            <a:extLst>
              <a:ext uri="{FF2B5EF4-FFF2-40B4-BE49-F238E27FC236}">
                <a16:creationId xmlns:a16="http://schemas.microsoft.com/office/drawing/2014/main" id="{E8F662E8-B804-4D04-BBAE-DB3BD9485EA9}"/>
              </a:ext>
            </a:extLst>
          </p:cNvPr>
          <p:cNvCxnSpPr>
            <a:cxnSpLocks noChangeShapeType="1"/>
            <a:stCxn id="1521672" idx="6"/>
            <a:endCxn id="1521672" idx="7"/>
          </p:cNvCxnSpPr>
          <p:nvPr/>
        </p:nvCxnSpPr>
        <p:spPr bwMode="auto">
          <a:xfrm flipH="1" flipV="1">
            <a:off x="5299076" y="3692526"/>
            <a:ext cx="111125" cy="269875"/>
          </a:xfrm>
          <a:prstGeom prst="curvedConnector4">
            <a:avLst>
              <a:gd name="adj1" fmla="val -205713"/>
              <a:gd name="adj2" fmla="val 225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1682" name="Text Box 18">
            <a:extLst>
              <a:ext uri="{FF2B5EF4-FFF2-40B4-BE49-F238E27FC236}">
                <a16:creationId xmlns:a16="http://schemas.microsoft.com/office/drawing/2014/main" id="{5D5DA0D0-5811-4350-ADCC-72F0C334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4384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1683" name="Text Box 19">
            <a:extLst>
              <a:ext uri="{FF2B5EF4-FFF2-40B4-BE49-F238E27FC236}">
                <a16:creationId xmlns:a16="http://schemas.microsoft.com/office/drawing/2014/main" id="{3A20A9E1-B42F-4259-9340-3BE84F30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8006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1684" name="Text Box 20">
            <a:extLst>
              <a:ext uri="{FF2B5EF4-FFF2-40B4-BE49-F238E27FC236}">
                <a16:creationId xmlns:a16="http://schemas.microsoft.com/office/drawing/2014/main" id="{B503B7C0-27DA-4689-835D-6E134159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048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1685" name="Text Box 21">
            <a:extLst>
              <a:ext uri="{FF2B5EF4-FFF2-40B4-BE49-F238E27FC236}">
                <a16:creationId xmlns:a16="http://schemas.microsoft.com/office/drawing/2014/main" id="{4DE3A5ED-1632-415B-B695-CDFD471D3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3429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1686" name="Text Box 22">
            <a:extLst>
              <a:ext uri="{FF2B5EF4-FFF2-40B4-BE49-F238E27FC236}">
                <a16:creationId xmlns:a16="http://schemas.microsoft.com/office/drawing/2014/main" id="{9EC75A8E-EBD4-4278-9DEC-0452D7FE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572000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 = 0</a:t>
            </a:r>
            <a:endParaRPr lang="th-TH" altLang="en-US"/>
          </a:p>
        </p:txBody>
      </p:sp>
      <p:sp>
        <p:nvSpPr>
          <p:cNvPr id="1521687" name="Text Box 23">
            <a:extLst>
              <a:ext uri="{FF2B5EF4-FFF2-40B4-BE49-F238E27FC236}">
                <a16:creationId xmlns:a16="http://schemas.microsoft.com/office/drawing/2014/main" id="{B51B911D-1800-488F-BBC8-5D2E70DF1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505200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 = -1</a:t>
            </a:r>
            <a:endParaRPr lang="th-TH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2741</TotalTime>
  <Words>893</Words>
  <Application>Microsoft Office PowerPoint</Application>
  <PresentationFormat>Widescreen</PresentationFormat>
  <Paragraphs>231</Paragraphs>
  <Slides>21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40" baseType="lpstr">
      <vt:lpstr>Angsana New</vt:lpstr>
      <vt:lpstr>Arial</vt:lpstr>
      <vt:lpstr>Arial Unicode MS</vt:lpstr>
      <vt:lpstr>Calibri</vt:lpstr>
      <vt:lpstr>Calibri Light</vt:lpstr>
      <vt:lpstr>Casper</vt:lpstr>
      <vt:lpstr>Cordia New</vt:lpstr>
      <vt:lpstr>Karla</vt:lpstr>
      <vt:lpstr>Math1</vt:lpstr>
      <vt:lpstr>Raleway ExtraBold</vt:lpstr>
      <vt:lpstr>Symbol</vt:lpstr>
      <vt:lpstr>Tahoma</vt:lpstr>
      <vt:lpstr>Times New Roman</vt:lpstr>
      <vt:lpstr>Wingdings</vt:lpstr>
      <vt:lpstr>Unit 2.1</vt:lpstr>
      <vt:lpstr>Contents Slide Master</vt:lpstr>
      <vt:lpstr>CorelDRAW</vt:lpstr>
      <vt:lpstr>Microsoft Equation 3.0</vt:lpstr>
      <vt:lpstr>MathType 5.0 Equation</vt:lpstr>
      <vt:lpstr>PowerPoint Presentation</vt:lpstr>
      <vt:lpstr>Q-Learning </vt:lpstr>
      <vt:lpstr>Q-Learning (cont.)</vt:lpstr>
      <vt:lpstr>How Many Actions Should We Take Before Updating Q ?</vt:lpstr>
      <vt:lpstr>Exploration vs. Exploitation</vt:lpstr>
      <vt:lpstr>Exploration vs. Exploitation (cont)</vt:lpstr>
      <vt:lpstr>One-Step Q-Learning Algo</vt:lpstr>
      <vt:lpstr>A Simple Example  (of Q-learning - with updates after each step, ie N =1)</vt:lpstr>
      <vt:lpstr>A Simple Example (Step 1)  S0  S2</vt:lpstr>
      <vt:lpstr>A Simple Example (Step 2)   S2  S4</vt:lpstr>
      <vt:lpstr>A Simple Example (Step ) </vt:lpstr>
      <vt:lpstr>Q-Learning:  Implementation Details</vt:lpstr>
      <vt:lpstr>Q-Learning:  Convergence Proof </vt:lpstr>
      <vt:lpstr>Q-Learning Convergence Proof (cont.)</vt:lpstr>
      <vt:lpstr>Q-Learning Convergence Proof (cont.)</vt:lpstr>
      <vt:lpstr>Q-Learning Convergence Proof (cont.)</vt:lpstr>
      <vt:lpstr>Q-Learning Convergence Proof (cont.)</vt:lpstr>
      <vt:lpstr>Q-Learning Convergence Proof (concluded)</vt:lpstr>
      <vt:lpstr>Representing Q Functions  More Compactly</vt:lpstr>
      <vt:lpstr>Q Tables vs Q Nets</vt:lpstr>
      <vt:lpstr>Why Use a Compact  Q-Function?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36</cp:revision>
  <dcterms:created xsi:type="dcterms:W3CDTF">2020-06-09T06:07:05Z</dcterms:created>
  <dcterms:modified xsi:type="dcterms:W3CDTF">2024-01-01T08:17:36Z</dcterms:modified>
</cp:coreProperties>
</file>