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3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42"/>
  </p:notesMasterIdLst>
  <p:handoutMasterIdLst>
    <p:handoutMasterId r:id="rId43"/>
  </p:handoutMasterIdLst>
  <p:sldIdLst>
    <p:sldId id="731" r:id="rId3"/>
    <p:sldId id="261" r:id="rId4"/>
    <p:sldId id="262" r:id="rId5"/>
    <p:sldId id="263" r:id="rId6"/>
    <p:sldId id="264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1027" r:id="rId15"/>
    <p:sldId id="1028" r:id="rId16"/>
    <p:sldId id="274" r:id="rId17"/>
    <p:sldId id="1030" r:id="rId18"/>
    <p:sldId id="1029" r:id="rId19"/>
    <p:sldId id="275" r:id="rId20"/>
    <p:sldId id="276" r:id="rId21"/>
    <p:sldId id="277" r:id="rId22"/>
    <p:sldId id="278" r:id="rId23"/>
    <p:sldId id="279" r:id="rId24"/>
    <p:sldId id="280" r:id="rId25"/>
    <p:sldId id="1034" r:id="rId26"/>
    <p:sldId id="1033" r:id="rId27"/>
    <p:sldId id="281" r:id="rId28"/>
    <p:sldId id="282" r:id="rId29"/>
    <p:sldId id="283" r:id="rId30"/>
    <p:sldId id="284" r:id="rId31"/>
    <p:sldId id="285" r:id="rId32"/>
    <p:sldId id="1032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8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5E5A1-5C33-407D-84C4-3BD628111D61}" type="slidenum">
              <a:rPr lang="en-US"/>
              <a:pPr/>
              <a:t>12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27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A13D4-2BFE-4B45-A03D-B70997BEE964}" type="slidenum">
              <a:rPr lang="en-US"/>
              <a:pPr/>
              <a:t>13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600" dirty="0"/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1329792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What should be the first attribute we select?
https://www.polleverywhere.com/multiple_choice_polls/o4pcaU3XGtbD6WgVa8GTe?flow=Default&amp;onscreen=persist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7ED2E-73EE-46B9-840A-A0AFB44894A3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8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A13D4-2BFE-4B45-A03D-B70997BEE964}" type="slidenum">
              <a:rPr lang="en-US"/>
              <a:pPr/>
              <a:t>15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600" dirty="0"/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3951505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A13D4-2BFE-4B45-A03D-B70997BEE964}" type="slidenum">
              <a:rPr lang="en-US"/>
              <a:pPr/>
              <a:t>16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39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What should be the first attribute we select?
https://www.polleverywhere.com/multiple_choice_polls/o4pcaU3XGtbD6WgVa8GTe?flow=Default&amp;onscreen=persist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7ED2E-73EE-46B9-840A-A0AFB44894A3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67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A13D4-2BFE-4B45-A03D-B70997BEE964}" type="slidenum">
              <a:rPr lang="en-US"/>
              <a:pPr/>
              <a:t>18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4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91ED6-DC27-499B-8C82-F2C361C57439}" type="slidenum">
              <a:rPr lang="en-US"/>
              <a:pPr/>
              <a:t>19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29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57AC19-7EA9-436D-B97C-0D86FF6E474B}" type="slidenum">
              <a:rPr lang="en-US"/>
              <a:pPr/>
              <a:t>20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0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57AC19-7EA9-436D-B97C-0D86FF6E474B}" type="slidenum">
              <a:rPr lang="en-US"/>
              <a:pPr/>
              <a:t>21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2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3AD76-E6DA-48C6-AB0E-B8B0ECF38333}" type="slidenum">
              <a:rPr lang="en-US"/>
              <a:pPr/>
              <a:t>2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0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57AC19-7EA9-436D-B97C-0D86FF6E474B}" type="slidenum">
              <a:rPr lang="en-US"/>
              <a:pPr/>
              <a:t>22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1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00128E-6BD0-43F3-BFC5-977B1F521970}" type="slidenum">
              <a:rPr lang="en-US"/>
              <a:pPr/>
              <a:t>23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/>
              <a:t>The A, B case:</a:t>
            </a:r>
          </a:p>
          <a:p>
            <a:r>
              <a:rPr lang="en-US" sz="5400"/>
              <a:t>If we choose A: the reduction is: 100/203 Ent(100,0) + 103/203 Ent(100,3) ~~ 0</a:t>
            </a:r>
          </a:p>
          <a:p>
            <a:r>
              <a:rPr lang="en-US" sz="5400"/>
              <a:t>If we choose B: the reduction is: 53/203 Ent(53,0) + 150/203 Ent(100,50) &gt;&gt; 0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41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4AC84C-072A-4336-8F5C-B3629C079362}" type="slidenum">
              <a:rPr lang="en-US"/>
              <a:pPr/>
              <a:t>24</a:t>
            </a:fld>
            <a:endParaRPr lang="en-US"/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81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61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8DDBF-0E07-4870-8D57-22FD1281DC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79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How difficult was the lecture today?
https://www.polleverywhere.com/multiple_choice_polls/NZ7gbOibqs6U3BIbkFlse?flow=Default&amp;onscreen=persist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47283-AD3B-EE49-8B53-C7D74121EF4E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04E56-2943-426E-AD19-B61939F09AD3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40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3F319-834F-49D9-8B86-C5D5860C7134}" type="slidenum">
              <a:rPr lang="en-US"/>
              <a:pPr/>
              <a:t>32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96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3F319-834F-49D9-8B86-C5D5860C7134}" type="slidenum">
              <a:rPr lang="en-US"/>
              <a:pPr/>
              <a:t>33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75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3F319-834F-49D9-8B86-C5D5860C7134}" type="slidenum">
              <a:rPr lang="en-US"/>
              <a:pPr/>
              <a:t>34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44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843E7-FD10-4C57-A9D7-7B0BCC46F472}" type="slidenum">
              <a:rPr lang="en-US"/>
              <a:pPr/>
              <a:t>35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5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EB5D8-D7F1-44A6-ACA4-214E2AEA7306}" type="slidenum">
              <a:rPr lang="en-US"/>
              <a:pPr/>
              <a:t>3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879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0E5E84-16CE-46D5-B677-B80ABC8DFB1F}" type="slidenum">
              <a:rPr lang="en-US"/>
              <a:pPr/>
              <a:t>36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376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8B2A7-A251-48DF-A6CD-1365F7476509}" type="slidenum">
              <a:rPr lang="en-US"/>
              <a:pPr/>
              <a:t>37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34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54705-00F1-4470-BABB-89136F13BE4B}" type="slidenum">
              <a:rPr lang="en-US"/>
              <a:pPr/>
              <a:t>39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0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31DC1-9540-45CC-8664-056B45D28755}" type="slidenum">
              <a:rPr lang="en-US"/>
              <a:pPr/>
              <a:t>4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15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FD429-D777-4DA3-B1E8-63724D29F849}" type="slidenum">
              <a:rPr lang="en-US"/>
              <a:pPr/>
              <a:t>5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11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A0C69-4DFD-43AB-8AE9-778CFA813093}" type="slidenum">
              <a:rPr lang="en-US"/>
              <a:pPr/>
              <a:t>6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39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30041-623C-4593-845E-3A7B666B9C20}" type="slidenum">
              <a:rPr lang="en-US"/>
              <a:pPr/>
              <a:t>7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84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D6C08-1714-49E0-A4BF-C6DEB5B3716B}" type="slidenum">
              <a:rPr lang="en-US"/>
              <a:pPr/>
              <a:t>10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0BBC9E-C106-48B8-8A0B-A13ED33BD9A6}" type="slidenum">
              <a:rPr lang="en-US"/>
              <a:pPr/>
              <a:t>11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65332"/>
            <a:ext cx="28448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13536" y="20647"/>
            <a:ext cx="10972800" cy="9248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573952" y="1203159"/>
            <a:ext cx="10972800" cy="492106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771" y="945083"/>
            <a:ext cx="11589172" cy="63343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</p:grpSp>
    </p:spTree>
    <p:extLst>
      <p:ext uri="{BB962C8B-B14F-4D97-AF65-F5344CB8AC3E}">
        <p14:creationId xmlns:p14="http://schemas.microsoft.com/office/powerpoint/2010/main" val="1014660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26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520826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1751014" y="5902326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CorelDRAW" r:id="rId4" imgW="2169000" imgH="2169360" progId="">
                  <p:embed/>
                </p:oleObj>
              </mc:Choice>
              <mc:Fallback>
                <p:oleObj name="CorelDRAW" r:id="rId4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3814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6" y="1335194"/>
            <a:ext cx="7392987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23CSH-651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Meena </a:t>
            </a:r>
            <a:r>
              <a:rPr lang="en-US" altLang="en-US" sz="2400" b="1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endParaRPr lang="en-US" altLang="en-US" sz="24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Decision Trees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083" y="1203159"/>
            <a:ext cx="6927669" cy="4921064"/>
          </a:xfrm>
        </p:spPr>
        <p:txBody>
          <a:bodyPr/>
          <a:lstStyle/>
          <a:p>
            <a:r>
              <a:rPr lang="en-US" dirty="0"/>
              <a:t>Data is processed in Batch (i.e. all the data available)</a:t>
            </a:r>
          </a:p>
          <a:p>
            <a:r>
              <a:rPr lang="en-US" dirty="0"/>
              <a:t>Recursively build a decision tree top down.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7820805" y="1792116"/>
            <a:ext cx="1211037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dirty="0">
                <a:solidFill>
                  <a:srgbClr val="FC0128"/>
                </a:solidFill>
                <a:latin typeface="+mj-lt"/>
              </a:rPr>
              <a:t>Algorithm?</a:t>
            </a:r>
          </a:p>
        </p:txBody>
      </p:sp>
      <p:grpSp>
        <p:nvGrpSpPr>
          <p:cNvPr id="39" name="Group 4"/>
          <p:cNvGrpSpPr>
            <a:grpSpLocks/>
          </p:cNvGrpSpPr>
          <p:nvPr/>
        </p:nvGrpSpPr>
        <p:grpSpPr bwMode="auto">
          <a:xfrm>
            <a:off x="6122641" y="3288925"/>
            <a:ext cx="4155944" cy="2803201"/>
            <a:chOff x="3648" y="2352"/>
            <a:chExt cx="1931" cy="1572"/>
          </a:xfrm>
        </p:grpSpPr>
        <p:sp>
          <p:nvSpPr>
            <p:cNvPr id="40" name="Text Box 5"/>
            <p:cNvSpPr txBox="1">
              <a:spLocks noChangeArrowheads="1"/>
            </p:cNvSpPr>
            <p:nvPr/>
          </p:nvSpPr>
          <p:spPr bwMode="auto">
            <a:xfrm>
              <a:off x="4456" y="3218"/>
              <a:ext cx="24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>
                  <a:solidFill>
                    <a:srgbClr val="0000FF"/>
                  </a:solidFill>
                </a:rPr>
                <a:t>Yes</a:t>
              </a:r>
            </a:p>
          </p:txBody>
        </p:sp>
        <p:grpSp>
          <p:nvGrpSpPr>
            <p:cNvPr id="41" name="Group 6"/>
            <p:cNvGrpSpPr>
              <a:grpSpLocks/>
            </p:cNvGrpSpPr>
            <p:nvPr/>
          </p:nvGrpSpPr>
          <p:grpSpPr bwMode="auto">
            <a:xfrm>
              <a:off x="3648" y="3156"/>
              <a:ext cx="864" cy="768"/>
              <a:chOff x="3792" y="2196"/>
              <a:chExt cx="864" cy="768"/>
            </a:xfrm>
          </p:grpSpPr>
          <p:sp>
            <p:nvSpPr>
              <p:cNvPr id="60" name="Text Box 7"/>
              <p:cNvSpPr txBox="1">
                <a:spLocks noChangeArrowheads="1"/>
              </p:cNvSpPr>
              <p:nvPr/>
            </p:nvSpPr>
            <p:spPr bwMode="auto">
              <a:xfrm>
                <a:off x="3960" y="2196"/>
                <a:ext cx="542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FF"/>
                    </a:solidFill>
                  </a:rPr>
                  <a:t>Humidity</a:t>
                </a:r>
              </a:p>
            </p:txBody>
          </p:sp>
          <p:sp>
            <p:nvSpPr>
              <p:cNvPr id="61" name="Text Box 8"/>
              <p:cNvSpPr txBox="1">
                <a:spLocks noChangeArrowheads="1"/>
              </p:cNvSpPr>
              <p:nvPr/>
            </p:nvSpPr>
            <p:spPr bwMode="auto">
              <a:xfrm>
                <a:off x="4201" y="2590"/>
                <a:ext cx="455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Normal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62" name="Text Box 9"/>
              <p:cNvSpPr txBox="1">
                <a:spLocks noChangeArrowheads="1"/>
              </p:cNvSpPr>
              <p:nvPr/>
            </p:nvSpPr>
            <p:spPr bwMode="auto">
              <a:xfrm>
                <a:off x="3792" y="2590"/>
                <a:ext cx="31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High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63" name="AutoShape 10"/>
              <p:cNvCxnSpPr>
                <a:cxnSpLocks noChangeShapeType="1"/>
                <a:stCxn id="61" idx="0"/>
                <a:endCxn id="60" idx="2"/>
              </p:cNvCxnSpPr>
              <p:nvPr/>
            </p:nvCxnSpPr>
            <p:spPr bwMode="auto">
              <a:xfrm flipH="1" flipV="1">
                <a:off x="4231" y="2420"/>
                <a:ext cx="197" cy="17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AutoShape 11"/>
              <p:cNvCxnSpPr>
                <a:cxnSpLocks noChangeShapeType="1"/>
                <a:stCxn id="62" idx="0"/>
                <a:endCxn id="60" idx="2"/>
              </p:cNvCxnSpPr>
              <p:nvPr/>
            </p:nvCxnSpPr>
            <p:spPr bwMode="auto">
              <a:xfrm flipV="1">
                <a:off x="3948" y="2420"/>
                <a:ext cx="284" cy="17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5" name="Text Box 12"/>
              <p:cNvSpPr txBox="1">
                <a:spLocks noChangeArrowheads="1"/>
              </p:cNvSpPr>
              <p:nvPr/>
            </p:nvSpPr>
            <p:spPr bwMode="auto">
              <a:xfrm>
                <a:off x="3820" y="2740"/>
                <a:ext cx="22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u="sng">
                    <a:solidFill>
                      <a:srgbClr val="0000FF"/>
                    </a:solidFill>
                  </a:rPr>
                  <a:t>No</a:t>
                </a:r>
              </a:p>
            </p:txBody>
          </p:sp>
          <p:sp>
            <p:nvSpPr>
              <p:cNvPr id="66" name="Text Box 13"/>
              <p:cNvSpPr txBox="1">
                <a:spLocks noChangeArrowheads="1"/>
              </p:cNvSpPr>
              <p:nvPr/>
            </p:nvSpPr>
            <p:spPr bwMode="auto">
              <a:xfrm>
                <a:off x="4258" y="2733"/>
                <a:ext cx="246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u="sng">
                    <a:solidFill>
                      <a:srgbClr val="0000FF"/>
                    </a:solidFill>
                  </a:rPr>
                  <a:t>Yes</a:t>
                </a:r>
              </a:p>
            </p:txBody>
          </p:sp>
        </p:grpSp>
        <p:grpSp>
          <p:nvGrpSpPr>
            <p:cNvPr id="42" name="Group 14"/>
            <p:cNvGrpSpPr>
              <a:grpSpLocks/>
            </p:cNvGrpSpPr>
            <p:nvPr/>
          </p:nvGrpSpPr>
          <p:grpSpPr bwMode="auto">
            <a:xfrm>
              <a:off x="4803" y="3156"/>
              <a:ext cx="776" cy="761"/>
              <a:chOff x="4947" y="2196"/>
              <a:chExt cx="776" cy="761"/>
            </a:xfrm>
          </p:grpSpPr>
          <p:sp>
            <p:nvSpPr>
              <p:cNvPr id="53" name="Text Box 15"/>
              <p:cNvSpPr txBox="1">
                <a:spLocks noChangeArrowheads="1"/>
              </p:cNvSpPr>
              <p:nvPr/>
            </p:nvSpPr>
            <p:spPr bwMode="auto">
              <a:xfrm>
                <a:off x="5164" y="2196"/>
                <a:ext cx="35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FF"/>
                    </a:solidFill>
                  </a:rPr>
                  <a:t>Wind</a:t>
                </a:r>
              </a:p>
            </p:txBody>
          </p:sp>
          <p:sp>
            <p:nvSpPr>
              <p:cNvPr id="54" name="Text Box 16"/>
              <p:cNvSpPr txBox="1">
                <a:spLocks noChangeArrowheads="1"/>
              </p:cNvSpPr>
              <p:nvPr/>
            </p:nvSpPr>
            <p:spPr bwMode="auto">
              <a:xfrm>
                <a:off x="5357" y="2590"/>
                <a:ext cx="366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Weak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5" name="Text Box 17"/>
              <p:cNvSpPr txBox="1">
                <a:spLocks noChangeArrowheads="1"/>
              </p:cNvSpPr>
              <p:nvPr/>
            </p:nvSpPr>
            <p:spPr bwMode="auto">
              <a:xfrm>
                <a:off x="4947" y="2590"/>
                <a:ext cx="40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dirty="0">
                    <a:solidFill>
                      <a:srgbClr val="000066"/>
                    </a:solidFill>
                  </a:rPr>
                  <a:t>Strong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6" name="Text Box 18"/>
              <p:cNvSpPr txBox="1">
                <a:spLocks noChangeArrowheads="1"/>
              </p:cNvSpPr>
              <p:nvPr/>
            </p:nvSpPr>
            <p:spPr bwMode="auto">
              <a:xfrm>
                <a:off x="4975" y="2733"/>
                <a:ext cx="22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u="sng">
                    <a:solidFill>
                      <a:srgbClr val="0000FF"/>
                    </a:solidFill>
                  </a:rPr>
                  <a:t>No</a:t>
                </a:r>
              </a:p>
            </p:txBody>
          </p:sp>
          <p:sp>
            <p:nvSpPr>
              <p:cNvPr id="57" name="Text Box 19"/>
              <p:cNvSpPr txBox="1">
                <a:spLocks noChangeArrowheads="1"/>
              </p:cNvSpPr>
              <p:nvPr/>
            </p:nvSpPr>
            <p:spPr bwMode="auto">
              <a:xfrm>
                <a:off x="5413" y="2727"/>
                <a:ext cx="246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u="sng">
                    <a:solidFill>
                      <a:srgbClr val="0000FF"/>
                    </a:solidFill>
                  </a:rPr>
                  <a:t>Yes</a:t>
                </a:r>
              </a:p>
            </p:txBody>
          </p:sp>
          <p:cxnSp>
            <p:nvCxnSpPr>
              <p:cNvPr id="58" name="AutoShape 20"/>
              <p:cNvCxnSpPr>
                <a:cxnSpLocks noChangeShapeType="1"/>
                <a:stCxn id="53" idx="2"/>
                <a:endCxn id="54" idx="0"/>
              </p:cNvCxnSpPr>
              <p:nvPr/>
            </p:nvCxnSpPr>
            <p:spPr bwMode="auto">
              <a:xfrm>
                <a:off x="5340" y="2420"/>
                <a:ext cx="200" cy="17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" name="AutoShape 21"/>
              <p:cNvCxnSpPr>
                <a:cxnSpLocks noChangeShapeType="1"/>
                <a:stCxn id="55" idx="0"/>
                <a:endCxn id="53" idx="2"/>
              </p:cNvCxnSpPr>
              <p:nvPr/>
            </p:nvCxnSpPr>
            <p:spPr bwMode="auto">
              <a:xfrm flipV="1">
                <a:off x="5152" y="2420"/>
                <a:ext cx="188" cy="17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3" name="Group 22"/>
            <p:cNvGrpSpPr>
              <a:grpSpLocks/>
            </p:cNvGrpSpPr>
            <p:nvPr/>
          </p:nvGrpSpPr>
          <p:grpSpPr bwMode="auto">
            <a:xfrm>
              <a:off x="3856" y="2352"/>
              <a:ext cx="1431" cy="866"/>
              <a:chOff x="4000" y="1392"/>
              <a:chExt cx="1431" cy="866"/>
            </a:xfrm>
          </p:grpSpPr>
          <p:sp>
            <p:nvSpPr>
              <p:cNvPr id="44" name="Text Box 23"/>
              <p:cNvSpPr txBox="1">
                <a:spLocks noChangeArrowheads="1"/>
              </p:cNvSpPr>
              <p:nvPr/>
            </p:nvSpPr>
            <p:spPr bwMode="auto">
              <a:xfrm>
                <a:off x="4486" y="1392"/>
                <a:ext cx="513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FF"/>
                    </a:solidFill>
                  </a:rPr>
                  <a:t>Outlook </a:t>
                </a:r>
              </a:p>
            </p:txBody>
          </p:sp>
          <p:sp>
            <p:nvSpPr>
              <p:cNvPr id="45" name="Text Box 24"/>
              <p:cNvSpPr txBox="1">
                <a:spLocks noChangeArrowheads="1"/>
              </p:cNvSpPr>
              <p:nvPr/>
            </p:nvSpPr>
            <p:spPr bwMode="auto">
              <a:xfrm>
                <a:off x="4480" y="1966"/>
                <a:ext cx="51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Overcast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6" name="Text Box 25"/>
              <p:cNvSpPr txBox="1">
                <a:spLocks noChangeArrowheads="1"/>
              </p:cNvSpPr>
              <p:nvPr/>
            </p:nvSpPr>
            <p:spPr bwMode="auto">
              <a:xfrm>
                <a:off x="5126" y="1944"/>
                <a:ext cx="305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Rain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7" name="AutoShape 26"/>
              <p:cNvCxnSpPr>
                <a:cxnSpLocks noChangeShapeType="1"/>
                <a:stCxn id="44" idx="2"/>
                <a:endCxn id="46" idx="0"/>
              </p:cNvCxnSpPr>
              <p:nvPr/>
            </p:nvCxnSpPr>
            <p:spPr bwMode="auto">
              <a:xfrm>
                <a:off x="4743" y="1616"/>
                <a:ext cx="536" cy="3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27"/>
              <p:cNvCxnSpPr>
                <a:cxnSpLocks noChangeShapeType="1"/>
                <a:stCxn id="44" idx="2"/>
                <a:endCxn id="45" idx="0"/>
              </p:cNvCxnSpPr>
              <p:nvPr/>
            </p:nvCxnSpPr>
            <p:spPr bwMode="auto">
              <a:xfrm flipH="1">
                <a:off x="4739" y="1616"/>
                <a:ext cx="4" cy="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9" name="Text Box 28"/>
              <p:cNvSpPr txBox="1">
                <a:spLocks noChangeArrowheads="1"/>
              </p:cNvSpPr>
              <p:nvPr/>
            </p:nvSpPr>
            <p:spPr bwMode="auto">
              <a:xfrm>
                <a:off x="4000" y="1966"/>
                <a:ext cx="38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Sunny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50" name="AutoShape 29"/>
              <p:cNvCxnSpPr>
                <a:cxnSpLocks noChangeShapeType="1"/>
                <a:stCxn id="44" idx="2"/>
                <a:endCxn id="49" idx="0"/>
              </p:cNvCxnSpPr>
              <p:nvPr/>
            </p:nvCxnSpPr>
            <p:spPr bwMode="auto">
              <a:xfrm flipH="1">
                <a:off x="4195" y="1616"/>
                <a:ext cx="548" cy="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AutoShape 30"/>
              <p:cNvCxnSpPr>
                <a:cxnSpLocks noChangeShapeType="1"/>
                <a:stCxn id="40" idx="0"/>
                <a:endCxn id="45" idx="2"/>
              </p:cNvCxnSpPr>
              <p:nvPr/>
            </p:nvCxnSpPr>
            <p:spPr bwMode="auto">
              <a:xfrm flipV="1">
                <a:off x="4723" y="2190"/>
                <a:ext cx="16" cy="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aphicFrame>
        <p:nvGraphicFramePr>
          <p:cNvPr id="67" name="Content Placeholder 5">
            <a:extLst>
              <a:ext uri="{FF2B5EF4-FFF2-40B4-BE49-F238E27FC236}">
                <a16:creationId xmlns:a16="http://schemas.microsoft.com/office/drawing/2014/main" id="{70F0BDF8-C296-B841-967A-601B35D2815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58439" y="1202267"/>
          <a:ext cx="3188106" cy="4610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71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8652"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baseline="0" dirty="0"/>
                        <a:t> O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H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W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Play?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61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583" y="1249262"/>
            <a:ext cx="3567011" cy="261767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Decision Tree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SzTx/>
            </a:pPr>
            <a:r>
              <a:rPr lang="en-US" sz="2000" dirty="0">
                <a:latin typeface="Calibri" pitchFamily="34" charset="0"/>
              </a:rPr>
              <a:t>Let 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 S </a:t>
            </a:r>
            <a:r>
              <a:rPr lang="en-US" sz="2000" dirty="0">
                <a:latin typeface="Calibri" pitchFamily="34" charset="0"/>
              </a:rPr>
              <a:t>be the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en-US" sz="2000" dirty="0">
                <a:solidFill>
                  <a:srgbClr val="000066"/>
                </a:solidFill>
                <a:latin typeface="Calibri" pitchFamily="34" charset="0"/>
              </a:rPr>
              <a:t>set of Examples</a:t>
            </a:r>
          </a:p>
          <a:p>
            <a:pPr lvl="1">
              <a:buSzTx/>
            </a:pPr>
            <a:r>
              <a:rPr lang="en-US" sz="1600" dirty="0">
                <a:solidFill>
                  <a:srgbClr val="0000FF"/>
                </a:solidFill>
                <a:latin typeface="Calibri" pitchFamily="34" charset="0"/>
              </a:rPr>
              <a:t>Label  </a:t>
            </a:r>
            <a:r>
              <a:rPr lang="en-US" sz="1600" dirty="0">
                <a:solidFill>
                  <a:srgbClr val="000066"/>
                </a:solidFill>
                <a:latin typeface="Calibri" pitchFamily="34" charset="0"/>
              </a:rPr>
              <a:t>is the target attribute (the prediction) </a:t>
            </a:r>
          </a:p>
          <a:p>
            <a:pPr lvl="1">
              <a:buSzTx/>
            </a:pPr>
            <a:r>
              <a:rPr lang="en-US" sz="1600" dirty="0">
                <a:solidFill>
                  <a:srgbClr val="0000FF"/>
                </a:solidFill>
                <a:latin typeface="Calibri" pitchFamily="34" charset="0"/>
              </a:rPr>
              <a:t>Attributes </a:t>
            </a:r>
            <a:r>
              <a:rPr lang="en-US" sz="1600" dirty="0">
                <a:solidFill>
                  <a:srgbClr val="000066"/>
                </a:solidFill>
                <a:latin typeface="Calibri" pitchFamily="34" charset="0"/>
              </a:rPr>
              <a:t>is the set of measured attributes</a:t>
            </a:r>
          </a:p>
          <a:p>
            <a:pPr>
              <a:buSzTx/>
            </a:pP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ID3(</a:t>
            </a:r>
            <a:r>
              <a:rPr lang="en-US" sz="2000" i="1" dirty="0">
                <a:solidFill>
                  <a:srgbClr val="0000FF"/>
                </a:solidFill>
                <a:latin typeface="Calibri" pitchFamily="34" charset="0"/>
              </a:rPr>
              <a:t>S</a:t>
            </a:r>
            <a:r>
              <a:rPr lang="en-US" sz="2000" dirty="0">
                <a:solidFill>
                  <a:srgbClr val="0000FF"/>
                </a:solidFill>
                <a:latin typeface="Calibri" pitchFamily="34" charset="0"/>
              </a:rPr>
              <a:t>, Attributes, Label)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900CC"/>
                </a:solidFill>
                <a:latin typeface="Calibri" pitchFamily="34" charset="0"/>
              </a:rPr>
              <a:t>If </a:t>
            </a:r>
            <a:r>
              <a:rPr lang="en-US" sz="1800" dirty="0">
                <a:solidFill>
                  <a:srgbClr val="000066"/>
                </a:solidFill>
                <a:latin typeface="Calibri" pitchFamily="34" charset="0"/>
              </a:rPr>
              <a:t>all examples are labeled the same return a single node tree with Label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900CC"/>
                </a:solidFill>
                <a:latin typeface="Calibri" pitchFamily="34" charset="0"/>
              </a:rPr>
              <a:t>     Otherwise</a:t>
            </a:r>
            <a:r>
              <a:rPr lang="en-US" sz="1800" dirty="0">
                <a:solidFill>
                  <a:srgbClr val="000066"/>
                </a:solidFill>
                <a:latin typeface="Calibri" pitchFamily="34" charset="0"/>
              </a:rPr>
              <a:t> Begin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66"/>
                </a:solidFill>
                <a:latin typeface="Calibri" pitchFamily="34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A</a:t>
            </a:r>
            <a:r>
              <a:rPr lang="en-US" sz="1800" dirty="0">
                <a:solidFill>
                  <a:srgbClr val="000066"/>
                </a:solidFill>
                <a:latin typeface="Calibri" pitchFamily="34" charset="0"/>
              </a:rPr>
              <a:t> =  attribute in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Attributes</a:t>
            </a:r>
            <a:r>
              <a:rPr lang="en-US" sz="1800" dirty="0">
                <a:solidFill>
                  <a:srgbClr val="000066"/>
                </a:solidFill>
                <a:latin typeface="Calibri" pitchFamily="34" charset="0"/>
              </a:rPr>
              <a:t> that </a:t>
            </a:r>
            <a:r>
              <a:rPr lang="en-US" sz="1800" i="1" u="sng" dirty="0">
                <a:solidFill>
                  <a:srgbClr val="A50021"/>
                </a:solidFill>
                <a:latin typeface="Calibri" pitchFamily="34" charset="0"/>
              </a:rPr>
              <a:t>best </a:t>
            </a:r>
            <a:r>
              <a:rPr lang="en-US" sz="1800" dirty="0">
                <a:solidFill>
                  <a:srgbClr val="000066"/>
                </a:solidFill>
                <a:latin typeface="Calibri" pitchFamily="34" charset="0"/>
              </a:rPr>
              <a:t>classifies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S   </a:t>
            </a:r>
            <a:r>
              <a:rPr lang="en-US" sz="1400" dirty="0">
                <a:latin typeface="Calibri" pitchFamily="34" charset="0"/>
              </a:rPr>
              <a:t>(Create a Root node for tree)</a:t>
            </a:r>
            <a:endParaRPr lang="en-US" sz="1800" dirty="0">
              <a:solidFill>
                <a:srgbClr val="000066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66"/>
                </a:solidFill>
                <a:latin typeface="Calibri" pitchFamily="34" charset="0"/>
              </a:rPr>
              <a:t>	 for each possible value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 v</a:t>
            </a:r>
            <a:r>
              <a:rPr lang="en-US" sz="1800" dirty="0">
                <a:solidFill>
                  <a:srgbClr val="000066"/>
                </a:solidFill>
                <a:latin typeface="Calibri" pitchFamily="34" charset="0"/>
              </a:rPr>
              <a:t> of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A</a:t>
            </a:r>
            <a:endParaRPr lang="en-US" sz="1800" dirty="0">
              <a:solidFill>
                <a:srgbClr val="000066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66"/>
                </a:solidFill>
                <a:latin typeface="Calibri" pitchFamily="34" charset="0"/>
              </a:rPr>
              <a:t>	         Add a new tree branch corresponding to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A=v</a:t>
            </a:r>
            <a:endParaRPr lang="en-US" sz="1800" dirty="0">
              <a:solidFill>
                <a:srgbClr val="000066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66"/>
                </a:solidFill>
                <a:latin typeface="Calibri" pitchFamily="34" charset="0"/>
              </a:rPr>
              <a:t>	   Let </a:t>
            </a:r>
            <a:r>
              <a:rPr lang="en-US" sz="1800" i="1" dirty="0" err="1">
                <a:solidFill>
                  <a:srgbClr val="0000FF"/>
                </a:solidFill>
                <a:latin typeface="Calibri" pitchFamily="34" charset="0"/>
              </a:rPr>
              <a:t>Sv</a:t>
            </a:r>
            <a:r>
              <a:rPr lang="en-US" sz="1800" i="1" dirty="0">
                <a:solidFill>
                  <a:srgbClr val="0000FF"/>
                </a:solidFill>
                <a:latin typeface="Calibri" pitchFamily="34" charset="0"/>
              </a:rPr>
              <a:t>  </a:t>
            </a:r>
            <a:r>
              <a:rPr lang="en-US" sz="1800" dirty="0">
                <a:solidFill>
                  <a:srgbClr val="000066"/>
                </a:solidFill>
                <a:latin typeface="Calibri" pitchFamily="34" charset="0"/>
              </a:rPr>
              <a:t>be the subset of examples in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S</a:t>
            </a:r>
            <a:r>
              <a:rPr lang="en-US" sz="1800" dirty="0">
                <a:solidFill>
                  <a:srgbClr val="000066"/>
                </a:solidFill>
                <a:latin typeface="Calibri" pitchFamily="34" charset="0"/>
              </a:rPr>
              <a:t> with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A=v</a:t>
            </a:r>
            <a:endParaRPr lang="en-US" sz="1800" dirty="0">
              <a:solidFill>
                <a:srgbClr val="000066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66"/>
                </a:solidFill>
                <a:latin typeface="Calibri" pitchFamily="34" charset="0"/>
              </a:rPr>
              <a:t>	      if </a:t>
            </a:r>
            <a:r>
              <a:rPr lang="en-US" sz="1800" i="1" dirty="0" err="1">
                <a:solidFill>
                  <a:srgbClr val="0000FF"/>
                </a:solidFill>
                <a:latin typeface="Calibri" pitchFamily="34" charset="0"/>
              </a:rPr>
              <a:t>Sv</a:t>
            </a:r>
            <a:r>
              <a:rPr lang="en-US" sz="1800" dirty="0">
                <a:solidFill>
                  <a:srgbClr val="000066"/>
                </a:solidFill>
                <a:latin typeface="Calibri" pitchFamily="34" charset="0"/>
              </a:rPr>
              <a:t>  is empty:  add leaf node with the common value of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Label</a:t>
            </a:r>
            <a:r>
              <a:rPr lang="en-US" sz="1800" dirty="0">
                <a:solidFill>
                  <a:srgbClr val="000066"/>
                </a:solidFill>
                <a:latin typeface="Calibri" pitchFamily="34" charset="0"/>
              </a:rPr>
              <a:t> in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S</a:t>
            </a:r>
            <a:endParaRPr lang="en-US" sz="1800" dirty="0">
              <a:solidFill>
                <a:srgbClr val="000066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66"/>
                </a:solidFill>
                <a:latin typeface="Calibri" pitchFamily="34" charset="0"/>
              </a:rPr>
              <a:t>	     Else:  below this branch add the </a:t>
            </a:r>
            <a:r>
              <a:rPr lang="en-US" sz="1800" dirty="0" err="1">
                <a:solidFill>
                  <a:srgbClr val="000066"/>
                </a:solidFill>
                <a:latin typeface="Calibri" pitchFamily="34" charset="0"/>
              </a:rPr>
              <a:t>subtree</a:t>
            </a:r>
            <a:endParaRPr lang="en-US" sz="1800" dirty="0">
              <a:solidFill>
                <a:srgbClr val="000066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66"/>
                </a:solidFill>
                <a:latin typeface="Calibri" pitchFamily="34" charset="0"/>
              </a:rPr>
              <a:t>		 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ID3(</a:t>
            </a:r>
            <a:r>
              <a:rPr lang="en-US" sz="1800" i="1" dirty="0" err="1">
                <a:solidFill>
                  <a:srgbClr val="0000FF"/>
                </a:solidFill>
                <a:latin typeface="Calibri" pitchFamily="34" charset="0"/>
              </a:rPr>
              <a:t>Sv</a:t>
            </a:r>
            <a:r>
              <a:rPr lang="en-US" sz="1800" dirty="0">
                <a:solidFill>
                  <a:srgbClr val="0000FF"/>
                </a:solidFill>
                <a:latin typeface="Calibri" pitchFamily="34" charset="0"/>
              </a:rPr>
              <a:t>, Attributes - {a}, Label)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66"/>
                </a:solidFill>
                <a:latin typeface="Calibri" pitchFamily="34" charset="0"/>
              </a:rPr>
              <a:t>      End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66"/>
                </a:solidFill>
                <a:latin typeface="Calibri" pitchFamily="34" charset="0"/>
              </a:rPr>
              <a:t>      Return Root</a:t>
            </a:r>
            <a:r>
              <a:rPr lang="en-US" sz="1800" dirty="0">
                <a:latin typeface="Calibri" pitchFamily="34" charset="0"/>
              </a:rPr>
              <a:t> </a:t>
            </a:r>
            <a:endParaRPr lang="en-US" sz="1800" dirty="0">
              <a:solidFill>
                <a:srgbClr val="9900CC"/>
              </a:solidFill>
              <a:latin typeface="Calibri" pitchFamily="34" charset="0"/>
            </a:endParaRP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7255728" y="4245519"/>
            <a:ext cx="669799" cy="338554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why? </a:t>
            </a:r>
          </a:p>
        </p:txBody>
      </p:sp>
      <p:sp>
        <p:nvSpPr>
          <p:cNvPr id="7" name="Rectangle 6"/>
          <p:cNvSpPr/>
          <p:nvPr/>
        </p:nvSpPr>
        <p:spPr>
          <a:xfrm>
            <a:off x="6760120" y="4687890"/>
            <a:ext cx="1802929" cy="338554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For evaluation time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E66B73A-EACE-4E6D-9102-D4A7A5BA7811}"/>
              </a:ext>
            </a:extLst>
          </p:cNvPr>
          <p:cNvSpPr/>
          <p:nvPr/>
        </p:nvSpPr>
        <p:spPr>
          <a:xfrm>
            <a:off x="375690" y="3107265"/>
            <a:ext cx="346092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1123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Root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have the resulting decision tree as small as possible (Occam’s Razor)</a:t>
            </a:r>
          </a:p>
          <a:p>
            <a:pPr lvl="1"/>
            <a:r>
              <a:rPr lang="en-US" dirty="0"/>
              <a:t>But, finding the minimal decision tree consistent with the data is NP-hard</a:t>
            </a:r>
          </a:p>
          <a:p>
            <a:r>
              <a:rPr lang="en-US" dirty="0"/>
              <a:t>The recursive algorithm is a greedy heuristic search for a simple tree, but cannot guarantee optimality.</a:t>
            </a:r>
          </a:p>
          <a:p>
            <a:r>
              <a:rPr lang="en-US" dirty="0"/>
              <a:t>The main decision in the algorithm is </a:t>
            </a:r>
            <a:r>
              <a:rPr lang="en-US" dirty="0">
                <a:solidFill>
                  <a:srgbClr val="0070C0"/>
                </a:solidFill>
              </a:rPr>
              <a:t>the selection of the next attribute to condition on.</a:t>
            </a:r>
          </a:p>
        </p:txBody>
      </p:sp>
    </p:spTree>
    <p:extLst>
      <p:ext uri="{BB962C8B-B14F-4D97-AF65-F5344CB8AC3E}">
        <p14:creationId xmlns:p14="http://schemas.microsoft.com/office/powerpoint/2010/main" val="193984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Root Attribute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3953" y="1203159"/>
            <a:ext cx="6581815" cy="4921064"/>
          </a:xfrm>
        </p:spPr>
        <p:txBody>
          <a:bodyPr/>
          <a:lstStyle/>
          <a:p>
            <a:pPr>
              <a:buSzTx/>
            </a:pPr>
            <a:r>
              <a:rPr lang="en-US" sz="2000" dirty="0"/>
              <a:t>Consider data with two Boolean attributes (A,B).</a:t>
            </a:r>
          </a:p>
          <a:p>
            <a:pPr>
              <a:buSzTx/>
              <a:buFontTx/>
              <a:buNone/>
            </a:pPr>
            <a:r>
              <a:rPr lang="en-US" sz="2000" dirty="0"/>
              <a:t>                 &lt;  (A=0,B=0), </a:t>
            </a:r>
            <a:r>
              <a:rPr lang="en-US" sz="2000" dirty="0">
                <a:solidFill>
                  <a:srgbClr val="0000FF"/>
                </a:solidFill>
              </a:rPr>
              <a:t>-</a:t>
            </a:r>
            <a:r>
              <a:rPr lang="en-US" sz="2000" dirty="0"/>
              <a:t>  &gt;:    50 examples</a:t>
            </a:r>
          </a:p>
          <a:p>
            <a:pPr>
              <a:buSzTx/>
              <a:buFontTx/>
              <a:buNone/>
            </a:pPr>
            <a:r>
              <a:rPr lang="en-US" sz="2000" dirty="0"/>
              <a:t>                 &lt;  (A=0,B=1), </a:t>
            </a:r>
            <a:r>
              <a:rPr lang="en-US" sz="2000" dirty="0">
                <a:solidFill>
                  <a:srgbClr val="0000FF"/>
                </a:solidFill>
              </a:rPr>
              <a:t>-</a:t>
            </a:r>
            <a:r>
              <a:rPr lang="en-US" sz="2000" dirty="0"/>
              <a:t>  &gt;:    50 examples</a:t>
            </a:r>
          </a:p>
          <a:p>
            <a:pPr>
              <a:buSzTx/>
              <a:buFontTx/>
              <a:buNone/>
            </a:pPr>
            <a:r>
              <a:rPr lang="en-US" sz="2000" dirty="0"/>
              <a:t>                 &lt;  (A=1,B=0), </a:t>
            </a:r>
            <a:r>
              <a:rPr lang="en-US" sz="2000" dirty="0">
                <a:solidFill>
                  <a:srgbClr val="0000FF"/>
                </a:solidFill>
              </a:rPr>
              <a:t>-</a:t>
            </a:r>
            <a:r>
              <a:rPr lang="en-US" sz="2000" dirty="0"/>
              <a:t>  &gt;:      0 examples</a:t>
            </a:r>
          </a:p>
          <a:p>
            <a:pPr>
              <a:buSzTx/>
              <a:buFontTx/>
              <a:buNone/>
            </a:pPr>
            <a:r>
              <a:rPr lang="en-US" sz="2000" dirty="0"/>
              <a:t>                 &lt;  (A=1,B=1), </a:t>
            </a:r>
            <a:r>
              <a:rPr lang="en-US" sz="2000" dirty="0">
                <a:solidFill>
                  <a:srgbClr val="FF9900"/>
                </a:solidFill>
              </a:rPr>
              <a:t>+</a:t>
            </a:r>
            <a:r>
              <a:rPr lang="en-US" sz="2000" dirty="0"/>
              <a:t>  &gt;: 100 examples</a:t>
            </a:r>
          </a:p>
          <a:p>
            <a:r>
              <a:rPr lang="en-US" sz="2000" dirty="0"/>
              <a:t>What should be the first attribute we select?</a:t>
            </a:r>
            <a:r>
              <a:rPr lang="en-US" sz="2133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25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12ADA1-B9B5-4399-BDE3-F338300D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2AC43-251E-475A-B827-7BB42022086D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8667" y="338667"/>
            <a:ext cx="11514667" cy="61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72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Root Attribute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3953" y="1203159"/>
            <a:ext cx="6581815" cy="4921064"/>
          </a:xfrm>
        </p:spPr>
        <p:txBody>
          <a:bodyPr>
            <a:normAutofit lnSpcReduction="10000"/>
          </a:bodyPr>
          <a:lstStyle/>
          <a:p>
            <a:pPr>
              <a:buSzTx/>
            </a:pPr>
            <a:r>
              <a:rPr lang="en-US" sz="2000" dirty="0"/>
              <a:t>Consider data with two Boolean attributes (A,B).</a:t>
            </a:r>
          </a:p>
          <a:p>
            <a:pPr>
              <a:buSzTx/>
              <a:buFontTx/>
              <a:buNone/>
            </a:pPr>
            <a:r>
              <a:rPr lang="en-US" sz="2000" dirty="0"/>
              <a:t>                 &lt;  (A=0,B=0), </a:t>
            </a:r>
            <a:r>
              <a:rPr lang="en-US" sz="2000" dirty="0">
                <a:solidFill>
                  <a:srgbClr val="0000FF"/>
                </a:solidFill>
              </a:rPr>
              <a:t>-</a:t>
            </a:r>
            <a:r>
              <a:rPr lang="en-US" sz="2000" dirty="0"/>
              <a:t>  &gt;:    50 examples</a:t>
            </a:r>
          </a:p>
          <a:p>
            <a:pPr>
              <a:buSzTx/>
              <a:buFontTx/>
              <a:buNone/>
            </a:pPr>
            <a:r>
              <a:rPr lang="en-US" sz="2000" dirty="0"/>
              <a:t>                 &lt;  (A=0,B=1), </a:t>
            </a:r>
            <a:r>
              <a:rPr lang="en-US" sz="2000" dirty="0">
                <a:solidFill>
                  <a:srgbClr val="0000FF"/>
                </a:solidFill>
              </a:rPr>
              <a:t>-</a:t>
            </a:r>
            <a:r>
              <a:rPr lang="en-US" sz="2000" dirty="0"/>
              <a:t>  &gt;:    50 examples</a:t>
            </a:r>
          </a:p>
          <a:p>
            <a:pPr>
              <a:buSzTx/>
              <a:buFontTx/>
              <a:buNone/>
            </a:pPr>
            <a:r>
              <a:rPr lang="en-US" sz="2000" dirty="0"/>
              <a:t>                 &lt;  (A=1,B=0), </a:t>
            </a:r>
            <a:r>
              <a:rPr lang="en-US" sz="2000" dirty="0">
                <a:solidFill>
                  <a:srgbClr val="0000FF"/>
                </a:solidFill>
              </a:rPr>
              <a:t>-</a:t>
            </a:r>
            <a:r>
              <a:rPr lang="en-US" sz="2000" dirty="0"/>
              <a:t>  &gt;:      0 examples</a:t>
            </a:r>
          </a:p>
          <a:p>
            <a:pPr>
              <a:buSzTx/>
              <a:buFontTx/>
              <a:buNone/>
            </a:pPr>
            <a:r>
              <a:rPr lang="en-US" sz="2000" dirty="0"/>
              <a:t>                 &lt;  (A=1,B=1), </a:t>
            </a:r>
            <a:r>
              <a:rPr lang="en-US" sz="2000" dirty="0">
                <a:solidFill>
                  <a:srgbClr val="FF9900"/>
                </a:solidFill>
              </a:rPr>
              <a:t>+</a:t>
            </a:r>
            <a:r>
              <a:rPr lang="en-US" sz="2000" dirty="0"/>
              <a:t>  &gt;: 100 examples</a:t>
            </a:r>
          </a:p>
          <a:p>
            <a:r>
              <a:rPr lang="en-US" sz="2000" dirty="0"/>
              <a:t>What should be the first attribute we select?</a:t>
            </a:r>
            <a:r>
              <a:rPr lang="en-US" sz="2133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Splitting on A: </a:t>
            </a:r>
            <a:r>
              <a:rPr lang="en-US" sz="1600" dirty="0"/>
              <a:t>we get purely labeled nodes.</a:t>
            </a:r>
            <a:endParaRPr lang="en-US" sz="1467" dirty="0"/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Splitting on B:</a:t>
            </a:r>
            <a:r>
              <a:rPr lang="en-US" sz="1600" dirty="0"/>
              <a:t> we don’t get purely labeled nodes.</a:t>
            </a:r>
            <a:endParaRPr lang="en-US" sz="2133" dirty="0">
              <a:solidFill>
                <a:srgbClr val="FF0000"/>
              </a:solidFill>
            </a:endParaRPr>
          </a:p>
          <a:p>
            <a:pPr lvl="1"/>
            <a:r>
              <a:rPr lang="en-US" sz="1600" dirty="0"/>
              <a:t>What if we have: </a:t>
            </a:r>
            <a:r>
              <a:rPr lang="en-US" sz="1600" dirty="0">
                <a:solidFill>
                  <a:srgbClr val="FF0000"/>
                </a:solidFill>
              </a:rPr>
              <a:t>&lt;(A=1,B=0), -  &gt;: 3 examples</a:t>
            </a:r>
            <a:r>
              <a:rPr lang="en-US" sz="1600" dirty="0"/>
              <a:t>?</a:t>
            </a:r>
            <a:endParaRPr lang="en-US" sz="1800" dirty="0"/>
          </a:p>
          <a:p>
            <a:pPr>
              <a:buSzTx/>
            </a:pPr>
            <a:endParaRPr lang="en-US" sz="1800" dirty="0"/>
          </a:p>
          <a:p>
            <a:pPr>
              <a:buSzTx/>
            </a:pPr>
            <a:endParaRPr lang="en-US" sz="1400" dirty="0"/>
          </a:p>
          <a:p>
            <a:pPr>
              <a:buSzTx/>
              <a:buFontTx/>
              <a:buNone/>
            </a:pPr>
            <a:endParaRPr lang="en-US" sz="1800" dirty="0"/>
          </a:p>
          <a:p>
            <a:r>
              <a:rPr lang="en-US" sz="1867" dirty="0"/>
              <a:t>(one way to think about it: # of queries required to label a random data point)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DC9643-E5DF-734E-9AF1-DCA02B9F7146}"/>
              </a:ext>
            </a:extLst>
          </p:cNvPr>
          <p:cNvGrpSpPr/>
          <p:nvPr/>
        </p:nvGrpSpPr>
        <p:grpSpPr>
          <a:xfrm>
            <a:off x="8330379" y="1271025"/>
            <a:ext cx="1421045" cy="1164635"/>
            <a:chOff x="6379101" y="777260"/>
            <a:chExt cx="1065784" cy="87347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07A4DD-40D2-6940-84DE-259BBD226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4147" y="1055194"/>
              <a:ext cx="257846" cy="36008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9D0A3FB-FF71-974B-9E6F-029F4ECB95F2}"/>
                </a:ext>
              </a:extLst>
            </p:cNvPr>
            <p:cNvCxnSpPr>
              <a:cxnSpLocks/>
            </p:cNvCxnSpPr>
            <p:nvPr/>
          </p:nvCxnSpPr>
          <p:spPr>
            <a:xfrm>
              <a:off x="6911993" y="1055194"/>
              <a:ext cx="277885" cy="3558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217CED6-8187-C840-B79B-DDB044E29ABB}"/>
                </a:ext>
              </a:extLst>
            </p:cNvPr>
            <p:cNvSpPr/>
            <p:nvPr/>
          </p:nvSpPr>
          <p:spPr>
            <a:xfrm>
              <a:off x="6379101" y="777260"/>
              <a:ext cx="1065784" cy="27793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5F8547DE-1A16-EC4A-9F25-FAEA2C5915DA}"/>
                </a:ext>
              </a:extLst>
            </p:cNvPr>
            <p:cNvSpPr/>
            <p:nvPr/>
          </p:nvSpPr>
          <p:spPr>
            <a:xfrm>
              <a:off x="7050882" y="1411090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-</a:t>
              </a:r>
              <a:endParaRPr lang="en-US" sz="2400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0D6D56B-4AE3-464E-B5DF-894797452A39}"/>
                </a:ext>
              </a:extLst>
            </p:cNvPr>
            <p:cNvSpPr/>
            <p:nvPr/>
          </p:nvSpPr>
          <p:spPr>
            <a:xfrm>
              <a:off x="6515151" y="1415281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+</a:t>
              </a:r>
              <a:endParaRPr lang="en-US" sz="2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AE13495-D3F6-6C44-8FE2-61F9655566F9}"/>
                </a:ext>
              </a:extLst>
            </p:cNvPr>
            <p:cNvSpPr txBox="1"/>
            <p:nvPr/>
          </p:nvSpPr>
          <p:spPr>
            <a:xfrm>
              <a:off x="6505820" y="1000399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73CC5E3-98ED-D545-8058-161D0BFB72EF}"/>
                </a:ext>
              </a:extLst>
            </p:cNvPr>
            <p:cNvSpPr txBox="1"/>
            <p:nvPr/>
          </p:nvSpPr>
          <p:spPr>
            <a:xfrm>
              <a:off x="7147427" y="1007669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6C3AAA3-107A-314D-B8C2-3953D7FEFB45}"/>
              </a:ext>
            </a:extLst>
          </p:cNvPr>
          <p:cNvSpPr txBox="1"/>
          <p:nvPr/>
        </p:nvSpPr>
        <p:spPr>
          <a:xfrm>
            <a:off x="8013286" y="2728289"/>
            <a:ext cx="1824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splitting on 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4E5C6AD-4646-1449-8A00-17CB93B52A28}"/>
              </a:ext>
            </a:extLst>
          </p:cNvPr>
          <p:cNvCxnSpPr>
            <a:cxnSpLocks/>
          </p:cNvCxnSpPr>
          <p:nvPr/>
        </p:nvCxnSpPr>
        <p:spPr>
          <a:xfrm flipH="1">
            <a:off x="8811261" y="4023197"/>
            <a:ext cx="352872" cy="44856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65B5E3-7E09-034E-979C-41A7793169E8}"/>
              </a:ext>
            </a:extLst>
          </p:cNvPr>
          <p:cNvCxnSpPr>
            <a:cxnSpLocks/>
          </p:cNvCxnSpPr>
          <p:nvPr/>
        </p:nvCxnSpPr>
        <p:spPr>
          <a:xfrm>
            <a:off x="9164134" y="4023196"/>
            <a:ext cx="370513" cy="424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9AC3855-D819-2F47-AB57-01A944179CCA}"/>
              </a:ext>
            </a:extLst>
          </p:cNvPr>
          <p:cNvSpPr/>
          <p:nvPr/>
        </p:nvSpPr>
        <p:spPr>
          <a:xfrm>
            <a:off x="8453611" y="3652617"/>
            <a:ext cx="1421045" cy="37057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1B385FB-F984-B349-8B8A-59BE34DF1D2D}"/>
              </a:ext>
            </a:extLst>
          </p:cNvPr>
          <p:cNvSpPr/>
          <p:nvPr/>
        </p:nvSpPr>
        <p:spPr>
          <a:xfrm>
            <a:off x="9349319" y="4447959"/>
            <a:ext cx="370655" cy="3139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-</a:t>
            </a:r>
            <a:endParaRPr lang="en-US" sz="2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1A70F1-12BD-5D49-B319-10C303EB28E5}"/>
              </a:ext>
            </a:extLst>
          </p:cNvPr>
          <p:cNvSpPr txBox="1"/>
          <p:nvPr/>
        </p:nvSpPr>
        <p:spPr>
          <a:xfrm>
            <a:off x="8635011" y="3925254"/>
            <a:ext cx="18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63BAE1-95DC-7A41-85F5-70960630389B}"/>
              </a:ext>
            </a:extLst>
          </p:cNvPr>
          <p:cNvSpPr txBox="1"/>
          <p:nvPr/>
        </p:nvSpPr>
        <p:spPr>
          <a:xfrm>
            <a:off x="9390956" y="3910065"/>
            <a:ext cx="18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C02B0A6-C0E4-CF48-B413-B57A71DD3F36}"/>
              </a:ext>
            </a:extLst>
          </p:cNvPr>
          <p:cNvCxnSpPr>
            <a:cxnSpLocks/>
          </p:cNvCxnSpPr>
          <p:nvPr/>
        </p:nvCxnSpPr>
        <p:spPr>
          <a:xfrm flipH="1">
            <a:off x="8517375" y="4842337"/>
            <a:ext cx="293887" cy="49122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56677B-A98A-564B-AE60-7336C695A840}"/>
              </a:ext>
            </a:extLst>
          </p:cNvPr>
          <p:cNvCxnSpPr>
            <a:cxnSpLocks/>
          </p:cNvCxnSpPr>
          <p:nvPr/>
        </p:nvCxnSpPr>
        <p:spPr>
          <a:xfrm>
            <a:off x="8811261" y="4842337"/>
            <a:ext cx="283424" cy="486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FD68F90-5DE0-B342-A4A1-4094B08964C2}"/>
              </a:ext>
            </a:extLst>
          </p:cNvPr>
          <p:cNvSpPr/>
          <p:nvPr/>
        </p:nvSpPr>
        <p:spPr>
          <a:xfrm>
            <a:off x="8100739" y="4471757"/>
            <a:ext cx="1421045" cy="37057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0FA846D-742D-564F-B471-E9D8DC925E4D}"/>
              </a:ext>
            </a:extLst>
          </p:cNvPr>
          <p:cNvSpPr/>
          <p:nvPr/>
        </p:nvSpPr>
        <p:spPr>
          <a:xfrm>
            <a:off x="8909358" y="5329306"/>
            <a:ext cx="370655" cy="3139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-</a:t>
            </a:r>
            <a:endParaRPr lang="en-US" sz="240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522B8FC-9131-074B-B3A9-1ADAF8F266D4}"/>
              </a:ext>
            </a:extLst>
          </p:cNvPr>
          <p:cNvSpPr/>
          <p:nvPr/>
        </p:nvSpPr>
        <p:spPr>
          <a:xfrm>
            <a:off x="8332047" y="5333562"/>
            <a:ext cx="370655" cy="3139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+</a:t>
            </a:r>
            <a:endParaRPr lang="en-US" sz="2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AFF3D1-646E-144A-93A5-9ED6D1C8AC0D}"/>
              </a:ext>
            </a:extLst>
          </p:cNvPr>
          <p:cNvSpPr txBox="1"/>
          <p:nvPr/>
        </p:nvSpPr>
        <p:spPr>
          <a:xfrm>
            <a:off x="8282139" y="4806601"/>
            <a:ext cx="18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458DE2-9485-C542-B272-038CA7800A3F}"/>
              </a:ext>
            </a:extLst>
          </p:cNvPr>
          <p:cNvSpPr txBox="1"/>
          <p:nvPr/>
        </p:nvSpPr>
        <p:spPr>
          <a:xfrm>
            <a:off x="8988319" y="4791412"/>
            <a:ext cx="18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EF6CCD-CF0B-6C4E-B5B4-582806827C68}"/>
              </a:ext>
            </a:extLst>
          </p:cNvPr>
          <p:cNvSpPr txBox="1"/>
          <p:nvPr/>
        </p:nvSpPr>
        <p:spPr>
          <a:xfrm>
            <a:off x="8013285" y="5806410"/>
            <a:ext cx="18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splitting on B</a:t>
            </a:r>
          </a:p>
        </p:txBody>
      </p:sp>
    </p:spTree>
    <p:extLst>
      <p:ext uri="{BB962C8B-B14F-4D97-AF65-F5344CB8AC3E}">
        <p14:creationId xmlns:p14="http://schemas.microsoft.com/office/powerpoint/2010/main" val="173119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3" grpId="0" animBg="1"/>
      <p:bldP spid="44" grpId="0"/>
      <p:bldP spid="45" grpId="0"/>
      <p:bldP spid="48" grpId="0"/>
      <p:bldP spid="49" grpId="0" animBg="1"/>
      <p:bldP spid="50" grpId="0" animBg="1"/>
      <p:bldP spid="51" grpId="0"/>
      <p:bldP spid="52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Root Attribute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Tx/>
            </a:pPr>
            <a:r>
              <a:rPr lang="en-US" sz="2000" dirty="0"/>
              <a:t>Consider data with two Boolean attributes (A,B).</a:t>
            </a:r>
          </a:p>
          <a:p>
            <a:pPr>
              <a:buSzTx/>
              <a:buFontTx/>
              <a:buNone/>
            </a:pPr>
            <a:r>
              <a:rPr lang="en-US" sz="2000" dirty="0"/>
              <a:t>                 &lt;  (A=0,B=0), </a:t>
            </a:r>
            <a:r>
              <a:rPr lang="en-US" sz="2000" dirty="0">
                <a:solidFill>
                  <a:srgbClr val="0000FF"/>
                </a:solidFill>
              </a:rPr>
              <a:t>-</a:t>
            </a:r>
            <a:r>
              <a:rPr lang="en-US" sz="2000" dirty="0"/>
              <a:t>  &gt;:    50 examples</a:t>
            </a:r>
          </a:p>
          <a:p>
            <a:pPr>
              <a:buSzTx/>
              <a:buFontTx/>
              <a:buNone/>
            </a:pPr>
            <a:r>
              <a:rPr lang="en-US" sz="2000" dirty="0"/>
              <a:t>                 &lt;  (A=0,B=1), </a:t>
            </a:r>
            <a:r>
              <a:rPr lang="en-US" sz="2000" dirty="0">
                <a:solidFill>
                  <a:srgbClr val="0000FF"/>
                </a:solidFill>
              </a:rPr>
              <a:t>-</a:t>
            </a:r>
            <a:r>
              <a:rPr lang="en-US" sz="2000" dirty="0"/>
              <a:t>  &gt;:    50 examples</a:t>
            </a:r>
          </a:p>
          <a:p>
            <a:pPr>
              <a:buSzTx/>
              <a:buFontTx/>
              <a:buNone/>
            </a:pPr>
            <a:r>
              <a:rPr lang="en-US" sz="2000" dirty="0"/>
              <a:t>                 &lt;  (A=1,B=0), </a:t>
            </a:r>
            <a:r>
              <a:rPr lang="en-US" sz="2000" dirty="0">
                <a:solidFill>
                  <a:srgbClr val="0000FF"/>
                </a:solidFill>
              </a:rPr>
              <a:t>-</a:t>
            </a:r>
            <a:r>
              <a:rPr lang="en-US" sz="2000" dirty="0"/>
              <a:t>  &gt;:      0 examples       3 examples</a:t>
            </a:r>
          </a:p>
          <a:p>
            <a:pPr>
              <a:buSzTx/>
              <a:buFontTx/>
              <a:buNone/>
            </a:pPr>
            <a:r>
              <a:rPr lang="en-US" sz="2000" dirty="0"/>
              <a:t>                 &lt;  (A=1,B=1), </a:t>
            </a:r>
            <a:r>
              <a:rPr lang="en-US" sz="2000" dirty="0">
                <a:solidFill>
                  <a:srgbClr val="FF9900"/>
                </a:solidFill>
              </a:rPr>
              <a:t>+</a:t>
            </a:r>
            <a:r>
              <a:rPr lang="en-US" sz="2000" dirty="0"/>
              <a:t>  &gt;: 100 examples</a:t>
            </a:r>
          </a:p>
          <a:p>
            <a:pPr>
              <a:buSzTx/>
            </a:pPr>
            <a:r>
              <a:rPr lang="en-US" sz="2000" dirty="0"/>
              <a:t>What should be the first attribute we select?</a:t>
            </a:r>
          </a:p>
          <a:p>
            <a:pPr>
              <a:buSzTx/>
            </a:pPr>
            <a:endParaRPr lang="en-US" sz="1400" dirty="0"/>
          </a:p>
          <a:p>
            <a:pPr>
              <a:buSzTx/>
              <a:buFontTx/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3535933" y="2524512"/>
            <a:ext cx="167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12ADA1-B9B5-4399-BDE3-F338300D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2AC43-251E-475A-B827-7BB42022086D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8667" y="338667"/>
            <a:ext cx="11514667" cy="61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Root Attribute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SzTx/>
            </a:pPr>
            <a:r>
              <a:rPr lang="en-US" sz="2000" dirty="0"/>
              <a:t>Consider data with two Boolean attributes (A,B).</a:t>
            </a:r>
          </a:p>
          <a:p>
            <a:pPr>
              <a:buSzTx/>
              <a:buFontTx/>
              <a:buNone/>
            </a:pPr>
            <a:r>
              <a:rPr lang="en-US" sz="2000" dirty="0"/>
              <a:t>                 &lt;  (A=0,B=0), </a:t>
            </a:r>
            <a:r>
              <a:rPr lang="en-US" sz="2000" dirty="0">
                <a:solidFill>
                  <a:srgbClr val="0000FF"/>
                </a:solidFill>
              </a:rPr>
              <a:t>-</a:t>
            </a:r>
            <a:r>
              <a:rPr lang="en-US" sz="2000" dirty="0"/>
              <a:t>  &gt;:    50 examples</a:t>
            </a:r>
          </a:p>
          <a:p>
            <a:pPr>
              <a:buSzTx/>
              <a:buFontTx/>
              <a:buNone/>
            </a:pPr>
            <a:r>
              <a:rPr lang="en-US" sz="2000" dirty="0"/>
              <a:t>                 &lt;  (A=0,B=1), </a:t>
            </a:r>
            <a:r>
              <a:rPr lang="en-US" sz="2000" dirty="0">
                <a:solidFill>
                  <a:srgbClr val="0000FF"/>
                </a:solidFill>
              </a:rPr>
              <a:t>-</a:t>
            </a:r>
            <a:r>
              <a:rPr lang="en-US" sz="2000" dirty="0"/>
              <a:t>  &gt;:    50 examples</a:t>
            </a:r>
          </a:p>
          <a:p>
            <a:pPr>
              <a:buSzTx/>
              <a:buFontTx/>
              <a:buNone/>
            </a:pPr>
            <a:r>
              <a:rPr lang="en-US" sz="2000" dirty="0"/>
              <a:t>                 &lt;  (A=1,B=0), </a:t>
            </a:r>
            <a:r>
              <a:rPr lang="en-US" sz="2000" dirty="0">
                <a:solidFill>
                  <a:srgbClr val="0000FF"/>
                </a:solidFill>
              </a:rPr>
              <a:t>-</a:t>
            </a:r>
            <a:r>
              <a:rPr lang="en-US" sz="2000" dirty="0"/>
              <a:t>  &gt;:      0 examples       3 examples</a:t>
            </a:r>
          </a:p>
          <a:p>
            <a:pPr>
              <a:buSzTx/>
              <a:buFontTx/>
              <a:buNone/>
            </a:pPr>
            <a:r>
              <a:rPr lang="en-US" sz="2000" dirty="0"/>
              <a:t>                 &lt;  (A=1,B=1), </a:t>
            </a:r>
            <a:r>
              <a:rPr lang="en-US" sz="2000" dirty="0">
                <a:solidFill>
                  <a:srgbClr val="FF9900"/>
                </a:solidFill>
              </a:rPr>
              <a:t>+</a:t>
            </a:r>
            <a:r>
              <a:rPr lang="en-US" sz="2000" dirty="0"/>
              <a:t>  &gt;: 100 examples</a:t>
            </a:r>
          </a:p>
          <a:p>
            <a:pPr>
              <a:buSzTx/>
            </a:pPr>
            <a:r>
              <a:rPr lang="en-US" sz="2000" dirty="0"/>
              <a:t>What should be the first attribute we select?</a:t>
            </a:r>
          </a:p>
          <a:p>
            <a:pPr>
              <a:buSzTx/>
            </a:pPr>
            <a:r>
              <a:rPr lang="en-US" sz="2000" dirty="0"/>
              <a:t>Trees looks structurally similar; which attribute should we choose?</a:t>
            </a:r>
          </a:p>
          <a:p>
            <a:pPr>
              <a:buSzTx/>
            </a:pPr>
            <a:endParaRPr lang="en-US" sz="1400" dirty="0"/>
          </a:p>
          <a:p>
            <a:pPr>
              <a:buSzTx/>
            </a:pPr>
            <a:endParaRPr lang="en-US" sz="1400" dirty="0"/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</a:rPr>
              <a:t>                                                                                         </a:t>
            </a:r>
          </a:p>
          <a:p>
            <a:pPr>
              <a:buSzTx/>
              <a:buFontTx/>
              <a:buNone/>
            </a:pPr>
            <a:r>
              <a:rPr lang="en-US" sz="1100" dirty="0">
                <a:solidFill>
                  <a:srgbClr val="FF0000"/>
                </a:solidFill>
              </a:rPr>
              <a:t>                                                    </a:t>
            </a:r>
            <a:r>
              <a:rPr lang="en-US" sz="1800" dirty="0"/>
              <a:t>Advantage </a:t>
            </a:r>
            <a:r>
              <a:rPr lang="en-US" sz="1800" dirty="0">
                <a:solidFill>
                  <a:srgbClr val="FF0000"/>
                </a:solidFill>
              </a:rPr>
              <a:t>A</a:t>
            </a:r>
            <a:r>
              <a:rPr lang="en-US" sz="1800" dirty="0"/>
              <a:t>. But…</a:t>
            </a:r>
          </a:p>
          <a:p>
            <a:pPr>
              <a:buSzTx/>
              <a:buFontTx/>
              <a:buNone/>
            </a:pPr>
            <a:r>
              <a:rPr lang="en-US" sz="1800" dirty="0"/>
              <a:t>			  Need a way to quantify things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400" dirty="0"/>
              <a:t>One way to think about it: # of queries required to </a:t>
            </a:r>
          </a:p>
          <a:p>
            <a:pPr marL="0" indent="0">
              <a:buNone/>
            </a:pPr>
            <a:r>
              <a:rPr lang="en-US" sz="1400" dirty="0"/>
              <a:t>            label a random data point.</a:t>
            </a:r>
          </a:p>
          <a:p>
            <a:r>
              <a:rPr lang="en-US" sz="1400" dirty="0"/>
              <a:t>If we choose </a:t>
            </a:r>
            <a:r>
              <a:rPr lang="en-US" sz="1400" dirty="0">
                <a:solidFill>
                  <a:srgbClr val="FF0000"/>
                </a:solidFill>
              </a:rPr>
              <a:t>A</a:t>
            </a:r>
            <a:r>
              <a:rPr lang="en-US" sz="1400" dirty="0"/>
              <a:t> we have less uncertainty about </a:t>
            </a:r>
          </a:p>
          <a:p>
            <a:pPr marL="0" indent="0">
              <a:buNone/>
            </a:pPr>
            <a:r>
              <a:rPr lang="en-US" sz="1400" dirty="0"/>
              <a:t>            the labels. </a:t>
            </a:r>
          </a:p>
          <a:p>
            <a:pPr>
              <a:buSzTx/>
            </a:pPr>
            <a:endParaRPr lang="en-US" sz="1400" dirty="0"/>
          </a:p>
          <a:p>
            <a:pPr>
              <a:buSzTx/>
              <a:buFontTx/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3535933" y="2524512"/>
            <a:ext cx="167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Rectangle 44">
            <a:extLst>
              <a:ext uri="{FF2B5EF4-FFF2-40B4-BE49-F238E27FC236}">
                <a16:creationId xmlns:a16="http://schemas.microsoft.com/office/drawing/2014/main" id="{4577A8C4-00AA-D047-9124-0BD2AA55A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090" y="4887146"/>
            <a:ext cx="604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SzTx/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53</a:t>
            </a:r>
          </a:p>
        </p:txBody>
      </p:sp>
      <p:sp>
        <p:nvSpPr>
          <p:cNvPr id="69" name="Rectangle 47">
            <a:extLst>
              <a:ext uri="{FF2B5EF4-FFF2-40B4-BE49-F238E27FC236}">
                <a16:creationId xmlns:a16="http://schemas.microsoft.com/office/drawing/2014/main" id="{9E4B68CF-F058-8A40-BD35-EDCB0CBEE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5137" y="5719624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800">
                <a:solidFill>
                  <a:srgbClr val="0000FF"/>
                </a:solidFill>
              </a:rPr>
              <a:t>50</a:t>
            </a:r>
          </a:p>
        </p:txBody>
      </p:sp>
      <p:sp>
        <p:nvSpPr>
          <p:cNvPr id="70" name="Rectangle 51">
            <a:extLst>
              <a:ext uri="{FF2B5EF4-FFF2-40B4-BE49-F238E27FC236}">
                <a16:creationId xmlns:a16="http://schemas.microsoft.com/office/drawing/2014/main" id="{9E51F0B8-C572-164B-A784-0343F3B0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462" y="5708380"/>
            <a:ext cx="7328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800">
                <a:solidFill>
                  <a:srgbClr val="0000FF"/>
                </a:solidFill>
              </a:rPr>
              <a:t>100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BEF28FD-7A4D-8F40-ABA2-A6D3BCC850ED}"/>
              </a:ext>
            </a:extLst>
          </p:cNvPr>
          <p:cNvGrpSpPr/>
          <p:nvPr/>
        </p:nvGrpSpPr>
        <p:grpSpPr>
          <a:xfrm>
            <a:off x="8698929" y="3953469"/>
            <a:ext cx="1919588" cy="1782244"/>
            <a:chOff x="3496436" y="3066609"/>
            <a:chExt cx="1439691" cy="1336683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32FA0EC-25DF-F147-AC25-7F42DFF63E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9328" y="3344543"/>
              <a:ext cx="373907" cy="22523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0FB941E-9BD7-B742-AA64-DC312B792CE6}"/>
                </a:ext>
              </a:extLst>
            </p:cNvPr>
            <p:cNvCxnSpPr>
              <a:cxnSpLocks/>
            </p:cNvCxnSpPr>
            <p:nvPr/>
          </p:nvCxnSpPr>
          <p:spPr>
            <a:xfrm>
              <a:off x="4403235" y="3344543"/>
              <a:ext cx="333870" cy="2066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89834E32-ABCE-964B-842E-40C5D085EDC1}"/>
                </a:ext>
              </a:extLst>
            </p:cNvPr>
            <p:cNvSpPr/>
            <p:nvPr/>
          </p:nvSpPr>
          <p:spPr>
            <a:xfrm>
              <a:off x="3870343" y="3066609"/>
              <a:ext cx="1065784" cy="27793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7CF7519-38D6-D94A-AD41-2295A8EF558E}"/>
                </a:ext>
              </a:extLst>
            </p:cNvPr>
            <p:cNvSpPr/>
            <p:nvPr/>
          </p:nvSpPr>
          <p:spPr>
            <a:xfrm>
              <a:off x="4598109" y="3551145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-</a:t>
              </a:r>
              <a:endParaRPr lang="en-US" sz="2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DAFE48D-1746-0140-9E15-1685D72A8613}"/>
                </a:ext>
              </a:extLst>
            </p:cNvPr>
            <p:cNvSpPr txBox="1"/>
            <p:nvPr/>
          </p:nvSpPr>
          <p:spPr>
            <a:xfrm>
              <a:off x="3950499" y="3198135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69D8AC4-5828-7C47-A147-A8B37841CFF1}"/>
                </a:ext>
              </a:extLst>
            </p:cNvPr>
            <p:cNvSpPr txBox="1"/>
            <p:nvPr/>
          </p:nvSpPr>
          <p:spPr>
            <a:xfrm>
              <a:off x="4592014" y="3157053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C6FBE51-F91A-3040-A528-940F329C5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2622" y="3847715"/>
              <a:ext cx="376706" cy="29213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9B4A5E3-6787-714A-A06D-1AD35EA5F569}"/>
                </a:ext>
              </a:extLst>
            </p:cNvPr>
            <p:cNvCxnSpPr>
              <a:cxnSpLocks/>
            </p:cNvCxnSpPr>
            <p:nvPr/>
          </p:nvCxnSpPr>
          <p:spPr>
            <a:xfrm>
              <a:off x="4029328" y="3847715"/>
              <a:ext cx="320955" cy="3201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4D8791BF-0554-CF41-B89A-08CB5FE1E6BE}"/>
                </a:ext>
              </a:extLst>
            </p:cNvPr>
            <p:cNvSpPr/>
            <p:nvPr/>
          </p:nvSpPr>
          <p:spPr>
            <a:xfrm>
              <a:off x="3496436" y="3569781"/>
              <a:ext cx="1065784" cy="27793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3EEA46F7-56A2-244A-8422-E55FD6FAA186}"/>
                </a:ext>
              </a:extLst>
            </p:cNvPr>
            <p:cNvSpPr/>
            <p:nvPr/>
          </p:nvSpPr>
          <p:spPr>
            <a:xfrm>
              <a:off x="4211287" y="4167837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-</a:t>
              </a:r>
              <a:endParaRPr lang="en-US" sz="2400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1F7E649E-6E22-C242-9557-3BF6CF7FCDEE}"/>
                </a:ext>
              </a:extLst>
            </p:cNvPr>
            <p:cNvSpPr/>
            <p:nvPr/>
          </p:nvSpPr>
          <p:spPr>
            <a:xfrm>
              <a:off x="3513626" y="4139845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+</a:t>
              </a:r>
              <a:endParaRPr lang="en-US" sz="24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F59C4A9-9C20-6D43-B6C3-92C3D7909E6B}"/>
                </a:ext>
              </a:extLst>
            </p:cNvPr>
            <p:cNvSpPr txBox="1"/>
            <p:nvPr/>
          </p:nvSpPr>
          <p:spPr>
            <a:xfrm>
              <a:off x="3564427" y="3748563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6890510-CFCF-4B42-9A4D-B4405CFCC27C}"/>
                </a:ext>
              </a:extLst>
            </p:cNvPr>
            <p:cNvSpPr txBox="1"/>
            <p:nvPr/>
          </p:nvSpPr>
          <p:spPr>
            <a:xfrm>
              <a:off x="4222003" y="3734690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86" name="Rectangle 44">
            <a:extLst>
              <a:ext uri="{FF2B5EF4-FFF2-40B4-BE49-F238E27FC236}">
                <a16:creationId xmlns:a16="http://schemas.microsoft.com/office/drawing/2014/main" id="{4F545262-6367-D144-AAAA-D05C8A4CE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743" y="4864065"/>
            <a:ext cx="93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SzTx/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87" name="Rectangle 47">
            <a:extLst>
              <a:ext uri="{FF2B5EF4-FFF2-40B4-BE49-F238E27FC236}">
                <a16:creationId xmlns:a16="http://schemas.microsoft.com/office/drawing/2014/main" id="{F4B107CE-50C0-9949-BE9B-5B08760E4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791" y="5696543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8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88" name="Rectangle 51">
            <a:extLst>
              <a:ext uri="{FF2B5EF4-FFF2-40B4-BE49-F238E27FC236}">
                <a16:creationId xmlns:a16="http://schemas.microsoft.com/office/drawing/2014/main" id="{F5282E66-E932-D043-8E0A-BC76B751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117" y="5685299"/>
            <a:ext cx="7328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800">
                <a:solidFill>
                  <a:srgbClr val="0000FF"/>
                </a:solidFill>
              </a:rPr>
              <a:t>100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F170B6B-2AAF-8048-BF31-91D43C3F62FA}"/>
              </a:ext>
            </a:extLst>
          </p:cNvPr>
          <p:cNvGrpSpPr/>
          <p:nvPr/>
        </p:nvGrpSpPr>
        <p:grpSpPr>
          <a:xfrm>
            <a:off x="5101583" y="3930387"/>
            <a:ext cx="1919588" cy="1782244"/>
            <a:chOff x="3496436" y="3066609"/>
            <a:chExt cx="1439691" cy="1336683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A62C450-3528-6644-B27E-CAE5720ACC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9328" y="3344543"/>
              <a:ext cx="373907" cy="22523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4581928-54AB-0146-9890-4B5C9ADF597C}"/>
                </a:ext>
              </a:extLst>
            </p:cNvPr>
            <p:cNvCxnSpPr>
              <a:cxnSpLocks/>
            </p:cNvCxnSpPr>
            <p:nvPr/>
          </p:nvCxnSpPr>
          <p:spPr>
            <a:xfrm>
              <a:off x="4403235" y="3344543"/>
              <a:ext cx="333870" cy="2066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67566D3A-4B60-5A4B-A182-8D9154E97CE7}"/>
                </a:ext>
              </a:extLst>
            </p:cNvPr>
            <p:cNvSpPr/>
            <p:nvPr/>
          </p:nvSpPr>
          <p:spPr>
            <a:xfrm>
              <a:off x="3870343" y="3066609"/>
              <a:ext cx="1065784" cy="27793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5A6F1A7-6A58-354B-9155-8E389CE04D4F}"/>
                </a:ext>
              </a:extLst>
            </p:cNvPr>
            <p:cNvSpPr/>
            <p:nvPr/>
          </p:nvSpPr>
          <p:spPr>
            <a:xfrm>
              <a:off x="4598109" y="3551145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-</a:t>
              </a:r>
              <a:endParaRPr lang="en-US" sz="24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EADD06D-695C-034B-B7D2-5D40CE422C4A}"/>
                </a:ext>
              </a:extLst>
            </p:cNvPr>
            <p:cNvSpPr txBox="1"/>
            <p:nvPr/>
          </p:nvSpPr>
          <p:spPr>
            <a:xfrm>
              <a:off x="3950499" y="3198135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DC8CDAB-0D68-5F44-8D57-18470CFA6D0F}"/>
                </a:ext>
              </a:extLst>
            </p:cNvPr>
            <p:cNvSpPr txBox="1"/>
            <p:nvPr/>
          </p:nvSpPr>
          <p:spPr>
            <a:xfrm>
              <a:off x="4592014" y="3157053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F91BB4F-424D-794F-88E5-720CCAB42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2622" y="3847715"/>
              <a:ext cx="376706" cy="29213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50F94B2-818C-C643-A279-57EE44BBBE3B}"/>
                </a:ext>
              </a:extLst>
            </p:cNvPr>
            <p:cNvCxnSpPr>
              <a:cxnSpLocks/>
            </p:cNvCxnSpPr>
            <p:nvPr/>
          </p:nvCxnSpPr>
          <p:spPr>
            <a:xfrm>
              <a:off x="4029328" y="3847715"/>
              <a:ext cx="320955" cy="3201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6C0DD02D-3DB1-D84E-AA5D-D0123B4DC6C4}"/>
                </a:ext>
              </a:extLst>
            </p:cNvPr>
            <p:cNvSpPr/>
            <p:nvPr/>
          </p:nvSpPr>
          <p:spPr>
            <a:xfrm>
              <a:off x="3496436" y="3569781"/>
              <a:ext cx="1065784" cy="27793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0F2B77EC-BBA4-8943-B0DF-63F327708E53}"/>
                </a:ext>
              </a:extLst>
            </p:cNvPr>
            <p:cNvSpPr/>
            <p:nvPr/>
          </p:nvSpPr>
          <p:spPr>
            <a:xfrm>
              <a:off x="4211287" y="4167837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-</a:t>
              </a:r>
              <a:endParaRPr lang="en-US" sz="2400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BD1820FE-443F-434A-A7D2-831D51DA6543}"/>
                </a:ext>
              </a:extLst>
            </p:cNvPr>
            <p:cNvSpPr/>
            <p:nvPr/>
          </p:nvSpPr>
          <p:spPr>
            <a:xfrm>
              <a:off x="3513626" y="4139845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+</a:t>
              </a:r>
              <a:endParaRPr lang="en-US" sz="24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7EF0EE5-1872-2E4F-B04D-5D74B3723C99}"/>
                </a:ext>
              </a:extLst>
            </p:cNvPr>
            <p:cNvSpPr txBox="1"/>
            <p:nvPr/>
          </p:nvSpPr>
          <p:spPr>
            <a:xfrm>
              <a:off x="3564427" y="3748563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6E96AD9-9BDE-E346-9FEC-5923DCD28E90}"/>
                </a:ext>
              </a:extLst>
            </p:cNvPr>
            <p:cNvSpPr txBox="1"/>
            <p:nvPr/>
          </p:nvSpPr>
          <p:spPr>
            <a:xfrm>
              <a:off x="4222003" y="3734690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3387780-BBD0-B140-8B56-FE691CFFC3D5}"/>
              </a:ext>
            </a:extLst>
          </p:cNvPr>
          <p:cNvSpPr txBox="1"/>
          <p:nvPr/>
        </p:nvSpPr>
        <p:spPr>
          <a:xfrm>
            <a:off x="5192238" y="6088346"/>
            <a:ext cx="1824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splitting on 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F353735-1910-A04F-9570-B992545E1282}"/>
              </a:ext>
            </a:extLst>
          </p:cNvPr>
          <p:cNvSpPr txBox="1"/>
          <p:nvPr/>
        </p:nvSpPr>
        <p:spPr>
          <a:xfrm>
            <a:off x="8741697" y="6094648"/>
            <a:ext cx="18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splitting on B</a:t>
            </a:r>
          </a:p>
        </p:txBody>
      </p:sp>
    </p:spTree>
    <p:extLst>
      <p:ext uri="{BB962C8B-B14F-4D97-AF65-F5344CB8AC3E}">
        <p14:creationId xmlns:p14="http://schemas.microsoft.com/office/powerpoint/2010/main" val="205302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86" grpId="0"/>
      <p:bldP spid="87" grpId="0"/>
      <p:bldP spid="88" grpId="0"/>
      <p:bldP spid="103" grpId="0"/>
      <p:bldP spid="1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Root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have the resulting decision tree as small as possible (Occam’s Razor)</a:t>
            </a:r>
          </a:p>
          <a:p>
            <a:pPr lvl="1"/>
            <a:r>
              <a:rPr lang="en-US" dirty="0"/>
              <a:t>The main decision in the algorithm is </a:t>
            </a:r>
            <a:r>
              <a:rPr lang="en-US" dirty="0">
                <a:solidFill>
                  <a:srgbClr val="0070C0"/>
                </a:solidFill>
              </a:rPr>
              <a:t>the selection of the next attribute to condition on.</a:t>
            </a:r>
          </a:p>
          <a:p>
            <a:r>
              <a:rPr lang="en-US" dirty="0"/>
              <a:t>We want attributes that split the examples to sets that are </a:t>
            </a:r>
            <a:r>
              <a:rPr lang="en-US" dirty="0">
                <a:solidFill>
                  <a:schemeClr val="accent1"/>
                </a:solidFill>
              </a:rPr>
              <a:t>relatively pure in one label</a:t>
            </a:r>
            <a:r>
              <a:rPr lang="en-US" dirty="0"/>
              <a:t>; this way we are closer to a leaf node.</a:t>
            </a:r>
          </a:p>
          <a:p>
            <a:pPr lvl="1"/>
            <a:r>
              <a:rPr lang="en-US" dirty="0"/>
              <a:t>The most popular heuristics is based on </a:t>
            </a:r>
            <a:r>
              <a:rPr lang="en-US" dirty="0">
                <a:solidFill>
                  <a:schemeClr val="accent1"/>
                </a:solidFill>
              </a:rPr>
              <a:t>information gain</a:t>
            </a:r>
            <a:r>
              <a:rPr lang="en-US" dirty="0"/>
              <a:t>, originated with the ID3 system of Quinlan.</a:t>
            </a:r>
          </a:p>
        </p:txBody>
      </p:sp>
    </p:spTree>
    <p:extLst>
      <p:ext uri="{BB962C8B-B14F-4D97-AF65-F5344CB8AC3E}">
        <p14:creationId xmlns:p14="http://schemas.microsoft.com/office/powerpoint/2010/main" val="357566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52" y="1203160"/>
            <a:ext cx="10972800" cy="29425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hierarchical data structure that represents data by implementing a divide and conquer strategy</a:t>
            </a:r>
          </a:p>
          <a:p>
            <a:pPr lvl="1"/>
            <a:r>
              <a:rPr lang="en-US" dirty="0"/>
              <a:t>Can be used as a non-parametric classification and regression method (real numbers associated with each example, rather than a categorical label)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Given a collection of examples, learn a decision tree that represents it.</a:t>
            </a:r>
          </a:p>
          <a:p>
            <a:pPr lvl="1"/>
            <a:r>
              <a:rPr lang="en-US" dirty="0"/>
              <a:t>Use this representation to classify new examples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6130CA-26E9-444C-B86C-A570E1EC4B69}"/>
              </a:ext>
            </a:extLst>
          </p:cNvPr>
          <p:cNvGrpSpPr/>
          <p:nvPr/>
        </p:nvGrpSpPr>
        <p:grpSpPr>
          <a:xfrm>
            <a:off x="2635890" y="4224400"/>
            <a:ext cx="6528093" cy="2027149"/>
            <a:chOff x="1339999" y="4340196"/>
            <a:chExt cx="5670401" cy="1832004"/>
          </a:xfrm>
        </p:grpSpPr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41BFBB04-D62A-5847-9550-D637D77A0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718324"/>
              <a:ext cx="225637" cy="46935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37">
              <a:extLst>
                <a:ext uri="{FF2B5EF4-FFF2-40B4-BE49-F238E27FC236}">
                  <a16:creationId xmlns:a16="http://schemas.microsoft.com/office/drawing/2014/main" id="{BCCEE081-D854-7240-9D28-6EDFF4468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5366025"/>
              <a:ext cx="225637" cy="469355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Oval 39">
              <a:extLst>
                <a:ext uri="{FF2B5EF4-FFF2-40B4-BE49-F238E27FC236}">
                  <a16:creationId xmlns:a16="http://schemas.microsoft.com/office/drawing/2014/main" id="{E84D1E4C-1C65-D54E-B18B-8FA3A38A9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756424"/>
              <a:ext cx="225637" cy="469355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40">
              <a:extLst>
                <a:ext uri="{FF2B5EF4-FFF2-40B4-BE49-F238E27FC236}">
                  <a16:creationId xmlns:a16="http://schemas.microsoft.com/office/drawing/2014/main" id="{E819864A-776E-1E4E-99B7-FD337D481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89824"/>
              <a:ext cx="225637" cy="469355"/>
            </a:xfrm>
            <a:prstGeom prst="ellipse">
              <a:avLst/>
            </a:prstGeom>
            <a:noFill/>
            <a:ln w="9525" algn="ctr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Rectangle 41">
              <a:extLst>
                <a:ext uri="{FF2B5EF4-FFF2-40B4-BE49-F238E27FC236}">
                  <a16:creationId xmlns:a16="http://schemas.microsoft.com/office/drawing/2014/main" id="{AE5B7328-EEC9-4D4B-8520-B825CF1FF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4633712"/>
              <a:ext cx="160460" cy="333778"/>
            </a:xfrm>
            <a:prstGeom prst="rect">
              <a:avLst/>
            </a:prstGeom>
            <a:noFill/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Rectangle 42">
              <a:extLst>
                <a:ext uri="{FF2B5EF4-FFF2-40B4-BE49-F238E27FC236}">
                  <a16:creationId xmlns:a16="http://schemas.microsoft.com/office/drawing/2014/main" id="{3861952F-220E-AB40-BA19-6A2260B59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1" y="4633712"/>
              <a:ext cx="160460" cy="333778"/>
            </a:xfrm>
            <a:prstGeom prst="rect">
              <a:avLst/>
            </a:prstGeom>
            <a:noFill/>
            <a:ln w="9525" algn="ctr">
              <a:solidFill>
                <a:srgbClr val="33CC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Rectangle 43">
              <a:extLst>
                <a:ext uri="{FF2B5EF4-FFF2-40B4-BE49-F238E27FC236}">
                  <a16:creationId xmlns:a16="http://schemas.microsoft.com/office/drawing/2014/main" id="{69D11222-9549-4C48-B0C9-787016812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167110"/>
              <a:ext cx="160460" cy="333778"/>
            </a:xfrm>
            <a:prstGeom prst="rect">
              <a:avLst/>
            </a:prstGeom>
            <a:noFill/>
            <a:ln w="9525" algn="ctr">
              <a:solidFill>
                <a:srgbClr val="33CC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Rectangle 44">
              <a:extLst>
                <a:ext uri="{FF2B5EF4-FFF2-40B4-BE49-F238E27FC236}">
                  <a16:creationId xmlns:a16="http://schemas.microsoft.com/office/drawing/2014/main" id="{12099B67-EB30-B442-8692-43964E975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5243311"/>
              <a:ext cx="160460" cy="333778"/>
            </a:xfrm>
            <a:prstGeom prst="rect">
              <a:avLst/>
            </a:prstGeom>
            <a:noFill/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Oval 45">
              <a:extLst>
                <a:ext uri="{FF2B5EF4-FFF2-40B4-BE49-F238E27FC236}">
                  <a16:creationId xmlns:a16="http://schemas.microsoft.com/office/drawing/2014/main" id="{390774F4-F224-774B-AD71-C2049B91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985025"/>
              <a:ext cx="990600" cy="469355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1" name="Group 58">
              <a:extLst>
                <a:ext uri="{FF2B5EF4-FFF2-40B4-BE49-F238E27FC236}">
                  <a16:creationId xmlns:a16="http://schemas.microsoft.com/office/drawing/2014/main" id="{2513E69C-DD88-344F-9DE2-874FB4EA25EA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4495800" y="5410200"/>
              <a:ext cx="381000" cy="990600"/>
              <a:chOff x="192" y="2928"/>
              <a:chExt cx="240" cy="624"/>
            </a:xfrm>
          </p:grpSpPr>
          <p:cxnSp>
            <p:nvCxnSpPr>
              <p:cNvPr id="63" name="AutoShape 59">
                <a:extLst>
                  <a:ext uri="{FF2B5EF4-FFF2-40B4-BE49-F238E27FC236}">
                    <a16:creationId xmlns:a16="http://schemas.microsoft.com/office/drawing/2014/main" id="{043274E8-9B81-A649-AA2F-E0D0FBA75B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92" y="2928"/>
                <a:ext cx="240" cy="432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AutoShape 60">
                <a:extLst>
                  <a:ext uri="{FF2B5EF4-FFF2-40B4-BE49-F238E27FC236}">
                    <a16:creationId xmlns:a16="http://schemas.microsoft.com/office/drawing/2014/main" id="{4B0576FC-6B4C-CC46-9084-846294DC60D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2" y="2928"/>
                <a:ext cx="0" cy="624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AutoShape 61">
                <a:extLst>
                  <a:ext uri="{FF2B5EF4-FFF2-40B4-BE49-F238E27FC236}">
                    <a16:creationId xmlns:a16="http://schemas.microsoft.com/office/drawing/2014/main" id="{12676FD4-9D77-144C-9EC5-59E03D55DD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2" y="3360"/>
                <a:ext cx="240" cy="192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2" name="Oval 66">
              <a:extLst>
                <a:ext uri="{FF2B5EF4-FFF2-40B4-BE49-F238E27FC236}">
                  <a16:creationId xmlns:a16="http://schemas.microsoft.com/office/drawing/2014/main" id="{F2B135DE-8828-F444-9C0D-F1BA17D47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756424"/>
              <a:ext cx="1066800" cy="469355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Oval 67">
              <a:extLst>
                <a:ext uri="{FF2B5EF4-FFF2-40B4-BE49-F238E27FC236}">
                  <a16:creationId xmlns:a16="http://schemas.microsoft.com/office/drawing/2014/main" id="{265D4839-379D-1944-A223-E425FEC3D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4950892"/>
              <a:ext cx="914400" cy="469355"/>
            </a:xfrm>
            <a:prstGeom prst="ellipse">
              <a:avLst/>
            </a:prstGeom>
            <a:noFill/>
            <a:ln w="9525" algn="ctr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en-US">
                <a:solidFill>
                  <a:srgbClr val="33CC33"/>
                </a:solidFill>
              </a:endParaRPr>
            </a:p>
          </p:txBody>
        </p:sp>
        <p:sp>
          <p:nvSpPr>
            <p:cNvPr id="54" name="Line 68">
              <a:extLst>
                <a:ext uri="{FF2B5EF4-FFF2-40B4-BE49-F238E27FC236}">
                  <a16:creationId xmlns:a16="http://schemas.microsoft.com/office/drawing/2014/main" id="{83E4105B-E812-B64A-9DCC-888987217C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4343400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" name="Line 69">
              <a:extLst>
                <a:ext uri="{FF2B5EF4-FFF2-40B4-BE49-F238E27FC236}">
                  <a16:creationId xmlns:a16="http://schemas.microsoft.com/office/drawing/2014/main" id="{7D7DF5CD-AF6F-9342-AADB-D96F1D3036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2800" y="4343400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6" name="Text Box 71">
              <a:extLst>
                <a:ext uri="{FF2B5EF4-FFF2-40B4-BE49-F238E27FC236}">
                  <a16:creationId xmlns:a16="http://schemas.microsoft.com/office/drawing/2014/main" id="{B97943F4-87F3-4645-AC66-B1EBFBE3A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4373197"/>
              <a:ext cx="1380418" cy="333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/>
                <a:t>     A</a:t>
              </a:r>
            </a:p>
          </p:txBody>
        </p:sp>
        <p:sp>
          <p:nvSpPr>
            <p:cNvPr id="57" name="Text Box 72">
              <a:extLst>
                <a:ext uri="{FF2B5EF4-FFF2-40B4-BE49-F238E27FC236}">
                  <a16:creationId xmlns:a16="http://schemas.microsoft.com/office/drawing/2014/main" id="{8D257CC1-7D1E-E84C-A1FA-408C3D232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999" y="4340196"/>
              <a:ext cx="350839" cy="333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/>
                <a:t>C           </a:t>
              </a:r>
            </a:p>
          </p:txBody>
        </p:sp>
        <p:sp>
          <p:nvSpPr>
            <p:cNvPr id="58" name="Text Box 73">
              <a:extLst>
                <a:ext uri="{FF2B5EF4-FFF2-40B4-BE49-F238E27FC236}">
                  <a16:creationId xmlns:a16="http://schemas.microsoft.com/office/drawing/2014/main" id="{C4DA3497-D36A-BF4F-8DFE-20D9EE182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103" y="4340197"/>
              <a:ext cx="350839" cy="333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grpSp>
          <p:nvGrpSpPr>
            <p:cNvPr id="59" name="Group 74">
              <a:extLst>
                <a:ext uri="{FF2B5EF4-FFF2-40B4-BE49-F238E27FC236}">
                  <a16:creationId xmlns:a16="http://schemas.microsoft.com/office/drawing/2014/main" id="{1CB260E7-E92A-A84F-A72C-A9A8C3C725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724400"/>
              <a:ext cx="381000" cy="990600"/>
              <a:chOff x="192" y="2928"/>
              <a:chExt cx="240" cy="624"/>
            </a:xfrm>
          </p:grpSpPr>
          <p:cxnSp>
            <p:nvCxnSpPr>
              <p:cNvPr id="60" name="AutoShape 75">
                <a:extLst>
                  <a:ext uri="{FF2B5EF4-FFF2-40B4-BE49-F238E27FC236}">
                    <a16:creationId xmlns:a16="http://schemas.microsoft.com/office/drawing/2014/main" id="{70FBE3E6-72CC-1844-8B66-AFB6298316E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92" y="2928"/>
                <a:ext cx="240" cy="432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" name="AutoShape 76">
                <a:extLst>
                  <a:ext uri="{FF2B5EF4-FFF2-40B4-BE49-F238E27FC236}">
                    <a16:creationId xmlns:a16="http://schemas.microsoft.com/office/drawing/2014/main" id="{A110ABBD-84E3-B949-A229-F942FE4567E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2" y="2928"/>
                <a:ext cx="0" cy="624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AutoShape 77">
                <a:extLst>
                  <a:ext uri="{FF2B5EF4-FFF2-40B4-BE49-F238E27FC236}">
                    <a16:creationId xmlns:a16="http://schemas.microsoft.com/office/drawing/2014/main" id="{A0ECAACC-57A6-1B4F-9ACF-6FA32CA515D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2" y="3360"/>
                <a:ext cx="240" cy="192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4" name="Rectangular Callout 9">
            <a:extLst>
              <a:ext uri="{FF2B5EF4-FFF2-40B4-BE49-F238E27FC236}">
                <a16:creationId xmlns:a16="http://schemas.microsoft.com/office/drawing/2014/main" id="{5BEF6A01-1102-42B5-978D-6FA51628BA61}"/>
              </a:ext>
            </a:extLst>
          </p:cNvPr>
          <p:cNvSpPr/>
          <p:nvPr/>
        </p:nvSpPr>
        <p:spPr>
          <a:xfrm>
            <a:off x="8596601" y="3850948"/>
            <a:ext cx="3148824" cy="622560"/>
          </a:xfrm>
          <a:prstGeom prst="wedgeRectCallout">
            <a:avLst>
              <a:gd name="adj1" fmla="val -59291"/>
              <a:gd name="adj2" fmla="val 81361"/>
            </a:avLst>
          </a:prstGeom>
          <a:solidFill>
            <a:srgbClr val="FFFFCC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Given this collection of shapes, what shapes are type A, B, and C?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455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A6F6034-1516-478C-9756-BC6A8296D6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3952" y="1203158"/>
                <a:ext cx="11008448" cy="519020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Entropy (impurity, disorder) of a set of examples, S, relative to a binary classification is: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proportion of positive examples in S 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proportion of  negatives examples in S</a:t>
                </a:r>
              </a:p>
              <a:p>
                <a:pPr lvl="1"/>
                <a:r>
                  <a:rPr lang="en-US" dirty="0"/>
                  <a:t>If all the examples belong to the same category [(1,0) or (0,1)]: Entropy = 0 </a:t>
                </a:r>
              </a:p>
              <a:p>
                <a:pPr lvl="1"/>
                <a:r>
                  <a:rPr lang="en-US" dirty="0"/>
                  <a:t>If all the examples are equally mixed (0.5, 0.5): Entropy = 1</a:t>
                </a:r>
              </a:p>
              <a:p>
                <a:pPr lvl="1"/>
                <a:r>
                  <a:rPr lang="en-US" dirty="0"/>
                  <a:t>Entropy  = Level of uncertainty. </a:t>
                </a:r>
              </a:p>
              <a:p>
                <a:r>
                  <a:rPr lang="en-US" dirty="0"/>
                  <a:t>In general, when p</a:t>
                </a:r>
                <a:r>
                  <a:rPr lang="en-US" baseline="-25000" dirty="0"/>
                  <a:t>i </a:t>
                </a:r>
                <a:r>
                  <a:rPr lang="en-US" dirty="0"/>
                  <a:t>is the fraction of examples labeled i:</a:t>
                </a:r>
              </a:p>
              <a:p>
                <a:pPr marL="45718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baseline="-2500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baseline="-2500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2  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,…,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baseline="-2500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Entropy can be viewed as the number of bits required, on average, to  encode the class of labels. If the probability for + is 0.5, a single bit is required for each example; if it is 0.8 – can use less then 1 bit.</a:t>
                </a:r>
              </a:p>
              <a:p>
                <a:pPr marL="457189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952" y="1203158"/>
                <a:ext cx="11008448" cy="5190207"/>
              </a:xfrm>
              <a:blipFill>
                <a:blip r:embed="rId3"/>
                <a:stretch>
                  <a:fillRect l="-941" t="-30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44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</a:t>
            </a:r>
            <a:endParaRPr lang="en-US" dirty="0"/>
          </a:p>
        </p:txBody>
      </p: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3352800" y="4495798"/>
            <a:ext cx="5867400" cy="1755774"/>
            <a:chOff x="768" y="2976"/>
            <a:chExt cx="3696" cy="1106"/>
          </a:xfrm>
        </p:grpSpPr>
        <p:grpSp>
          <p:nvGrpSpPr>
            <p:cNvPr id="16" name="Group 47"/>
            <p:cNvGrpSpPr>
              <a:grpSpLocks/>
            </p:cNvGrpSpPr>
            <p:nvPr/>
          </p:nvGrpSpPr>
          <p:grpSpPr bwMode="auto">
            <a:xfrm>
              <a:off x="3686" y="2976"/>
              <a:ext cx="778" cy="1106"/>
              <a:chOff x="3494" y="2976"/>
              <a:chExt cx="778" cy="1106"/>
            </a:xfrm>
          </p:grpSpPr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3744" y="3888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1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16"/>
              <p:cNvSpPr>
                <a:spLocks noChangeShapeType="1"/>
              </p:cNvSpPr>
              <p:nvPr/>
            </p:nvSpPr>
            <p:spPr bwMode="auto">
              <a:xfrm>
                <a:off x="3696" y="306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Text Box 17"/>
              <p:cNvSpPr txBox="1">
                <a:spLocks noChangeArrowheads="1"/>
              </p:cNvSpPr>
              <p:nvPr/>
            </p:nvSpPr>
            <p:spPr bwMode="auto">
              <a:xfrm>
                <a:off x="3494" y="2976"/>
                <a:ext cx="1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47" name="Line 18"/>
              <p:cNvSpPr>
                <a:spLocks noChangeShapeType="1"/>
              </p:cNvSpPr>
              <p:nvPr/>
            </p:nvSpPr>
            <p:spPr bwMode="auto">
              <a:xfrm>
                <a:off x="4128" y="3312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19"/>
              <p:cNvSpPr>
                <a:spLocks noChangeShapeType="1"/>
              </p:cNvSpPr>
              <p:nvPr/>
            </p:nvSpPr>
            <p:spPr bwMode="auto">
              <a:xfrm>
                <a:off x="3840" y="364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26"/>
              <p:cNvSpPr txBox="1">
                <a:spLocks noChangeArrowheads="1"/>
              </p:cNvSpPr>
              <p:nvPr/>
            </p:nvSpPr>
            <p:spPr bwMode="auto">
              <a:xfrm>
                <a:off x="3739" y="3809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b="1">
                    <a:solidFill>
                      <a:srgbClr val="FF0066"/>
                    </a:solidFill>
                  </a:rPr>
                  <a:t>--</a:t>
                </a:r>
              </a:p>
            </p:txBody>
          </p:sp>
          <p:sp>
            <p:nvSpPr>
              <p:cNvPr id="50" name="Text Box 27"/>
              <p:cNvSpPr txBox="1">
                <a:spLocks noChangeArrowheads="1"/>
              </p:cNvSpPr>
              <p:nvPr/>
            </p:nvSpPr>
            <p:spPr bwMode="auto">
              <a:xfrm>
                <a:off x="4037" y="3888"/>
                <a:ext cx="17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1400" b="1">
                    <a:solidFill>
                      <a:srgbClr val="0000FF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36"/>
            <p:cNvGrpSpPr>
              <a:grpSpLocks/>
            </p:cNvGrpSpPr>
            <p:nvPr/>
          </p:nvGrpSpPr>
          <p:grpSpPr bwMode="auto">
            <a:xfrm>
              <a:off x="854" y="2976"/>
              <a:ext cx="778" cy="1106"/>
              <a:chOff x="662" y="2976"/>
              <a:chExt cx="778" cy="1106"/>
            </a:xfrm>
          </p:grpSpPr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912" y="3888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>
                <a:off x="912" y="2976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864" y="306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662" y="2976"/>
                <a:ext cx="1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1296" y="3120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1008" y="3792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34"/>
              <p:cNvSpPr txBox="1">
                <a:spLocks noChangeArrowheads="1"/>
              </p:cNvSpPr>
              <p:nvPr/>
            </p:nvSpPr>
            <p:spPr bwMode="auto">
              <a:xfrm>
                <a:off x="907" y="3809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b="1">
                    <a:solidFill>
                      <a:srgbClr val="FF0066"/>
                    </a:solidFill>
                  </a:rPr>
                  <a:t>--</a:t>
                </a:r>
              </a:p>
            </p:txBody>
          </p:sp>
          <p:sp>
            <p:nvSpPr>
              <p:cNvPr id="38" name="Text Box 35"/>
              <p:cNvSpPr txBox="1">
                <a:spLocks noChangeArrowheads="1"/>
              </p:cNvSpPr>
              <p:nvPr/>
            </p:nvSpPr>
            <p:spPr bwMode="auto">
              <a:xfrm>
                <a:off x="1205" y="3888"/>
                <a:ext cx="17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1400" b="1">
                    <a:solidFill>
                      <a:srgbClr val="0000FF"/>
                    </a:solidFill>
                  </a:rPr>
                  <a:t>+</a:t>
                </a:r>
              </a:p>
            </p:txBody>
          </p:sp>
        </p:grpSp>
        <p:grpSp>
          <p:nvGrpSpPr>
            <p:cNvPr id="18" name="Group 49"/>
            <p:cNvGrpSpPr>
              <a:grpSpLocks/>
            </p:cNvGrpSpPr>
            <p:nvPr/>
          </p:nvGrpSpPr>
          <p:grpSpPr bwMode="auto">
            <a:xfrm>
              <a:off x="2270" y="2976"/>
              <a:ext cx="778" cy="1106"/>
              <a:chOff x="1910" y="2976"/>
              <a:chExt cx="778" cy="1106"/>
            </a:xfrm>
          </p:grpSpPr>
          <p:sp>
            <p:nvSpPr>
              <p:cNvPr id="22" name="Text Box 44"/>
              <p:cNvSpPr txBox="1">
                <a:spLocks noChangeArrowheads="1"/>
              </p:cNvSpPr>
              <p:nvPr/>
            </p:nvSpPr>
            <p:spPr bwMode="auto">
              <a:xfrm>
                <a:off x="2155" y="3809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b="1">
                    <a:solidFill>
                      <a:srgbClr val="FF0066"/>
                    </a:solidFill>
                  </a:rPr>
                  <a:t>--</a:t>
                </a:r>
              </a:p>
            </p:txBody>
          </p:sp>
          <p:sp>
            <p:nvSpPr>
              <p:cNvPr id="23" name="Line 38"/>
              <p:cNvSpPr>
                <a:spLocks noChangeShapeType="1"/>
              </p:cNvSpPr>
              <p:nvPr/>
            </p:nvSpPr>
            <p:spPr bwMode="auto">
              <a:xfrm>
                <a:off x="2160" y="3888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39"/>
              <p:cNvSpPr>
                <a:spLocks noChangeShapeType="1"/>
              </p:cNvSpPr>
              <p:nvPr/>
            </p:nvSpPr>
            <p:spPr bwMode="auto">
              <a:xfrm>
                <a:off x="2160" y="2976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40"/>
              <p:cNvSpPr>
                <a:spLocks noChangeShapeType="1"/>
              </p:cNvSpPr>
              <p:nvPr/>
            </p:nvSpPr>
            <p:spPr bwMode="auto">
              <a:xfrm>
                <a:off x="2112" y="306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41"/>
              <p:cNvSpPr txBox="1">
                <a:spLocks noChangeArrowheads="1"/>
              </p:cNvSpPr>
              <p:nvPr/>
            </p:nvSpPr>
            <p:spPr bwMode="auto">
              <a:xfrm>
                <a:off x="1910" y="2976"/>
                <a:ext cx="1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27" name="Line 42"/>
              <p:cNvSpPr>
                <a:spLocks noChangeShapeType="1"/>
              </p:cNvSpPr>
              <p:nvPr/>
            </p:nvSpPr>
            <p:spPr bwMode="auto">
              <a:xfrm>
                <a:off x="2544" y="3456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43"/>
              <p:cNvSpPr>
                <a:spLocks noChangeShapeType="1"/>
              </p:cNvSpPr>
              <p:nvPr/>
            </p:nvSpPr>
            <p:spPr bwMode="auto">
              <a:xfrm>
                <a:off x="2256" y="3792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45"/>
              <p:cNvSpPr txBox="1">
                <a:spLocks noChangeArrowheads="1"/>
              </p:cNvSpPr>
              <p:nvPr/>
            </p:nvSpPr>
            <p:spPr bwMode="auto">
              <a:xfrm>
                <a:off x="2453" y="3888"/>
                <a:ext cx="17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1400" b="1">
                    <a:solidFill>
                      <a:srgbClr val="0000FF"/>
                    </a:solidFill>
                  </a:rPr>
                  <a:t>+</a:t>
                </a:r>
              </a:p>
            </p:txBody>
          </p:sp>
          <p:sp>
            <p:nvSpPr>
              <p:cNvPr id="30" name="Line 46"/>
              <p:cNvSpPr>
                <a:spLocks noChangeShapeType="1"/>
              </p:cNvSpPr>
              <p:nvPr/>
            </p:nvSpPr>
            <p:spPr bwMode="auto">
              <a:xfrm>
                <a:off x="2256" y="3456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" name="Line 50"/>
            <p:cNvSpPr>
              <a:spLocks noChangeShapeType="1"/>
            </p:cNvSpPr>
            <p:nvPr/>
          </p:nvSpPr>
          <p:spPr bwMode="auto">
            <a:xfrm flipV="1">
              <a:off x="768" y="3744"/>
              <a:ext cx="0" cy="14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51"/>
            <p:cNvSpPr>
              <a:spLocks noChangeShapeType="1"/>
            </p:cNvSpPr>
            <p:nvPr/>
          </p:nvSpPr>
          <p:spPr bwMode="auto">
            <a:xfrm flipV="1">
              <a:off x="2208" y="3072"/>
              <a:ext cx="0" cy="81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52"/>
            <p:cNvSpPr>
              <a:spLocks noChangeShapeType="1"/>
            </p:cNvSpPr>
            <p:nvPr/>
          </p:nvSpPr>
          <p:spPr bwMode="auto">
            <a:xfrm flipV="1">
              <a:off x="3648" y="3360"/>
              <a:ext cx="0" cy="52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5562600" y="4572000"/>
            <a:ext cx="1524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848600" y="4572000"/>
            <a:ext cx="1524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76600" y="4572000"/>
            <a:ext cx="1524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BEAD8999-43F7-CD4B-9F0B-0A2474B5E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3952" y="1203159"/>
                <a:ext cx="11008448" cy="288058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Entropy (impurity, disorder) of a set of examples, S, relative to a binary classification is: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proportion of positive examples in S 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proportion of  negatives examples in S</a:t>
                </a:r>
              </a:p>
              <a:p>
                <a:pPr lvl="1"/>
                <a:r>
                  <a:rPr lang="en-US" dirty="0"/>
                  <a:t>If all the examples belong to the same category: Entropy = 0 </a:t>
                </a:r>
              </a:p>
              <a:p>
                <a:pPr lvl="1"/>
                <a:r>
                  <a:rPr lang="en-US" dirty="0"/>
                  <a:t>If all the examples are equally mixed (0.5, 0.5): Entropy = 1</a:t>
                </a:r>
              </a:p>
              <a:p>
                <a:pPr lvl="1"/>
                <a:r>
                  <a:rPr lang="en-US" b="1" dirty="0"/>
                  <a:t>Entropy  = Level of uncertainty. </a:t>
                </a:r>
              </a:p>
              <a:p>
                <a:pPr marL="457189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BEAD8999-43F7-CD4B-9F0B-0A2474B5E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952" y="1203159"/>
                <a:ext cx="11008448" cy="2880589"/>
              </a:xfrm>
              <a:blipFill>
                <a:blip r:embed="rId3"/>
                <a:stretch>
                  <a:fillRect l="-941" t="-5497" b="-21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11BFB5C7-CC28-4CAC-ADF1-2981F2C32593}"/>
              </a:ext>
            </a:extLst>
          </p:cNvPr>
          <p:cNvSpPr txBox="1"/>
          <p:nvPr/>
        </p:nvSpPr>
        <p:spPr>
          <a:xfrm>
            <a:off x="333028" y="4275010"/>
            <a:ext cx="2486369" cy="14052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Test yourself: assign </a:t>
            </a:r>
            <a:r>
              <a:rPr lang="en-US" sz="2133" dirty="0">
                <a:solidFill>
                  <a:srgbClr val="0070C0"/>
                </a:solidFill>
              </a:rPr>
              <a:t>high, medium, low </a:t>
            </a:r>
            <a:r>
              <a:rPr lang="en-US" sz="2133" dirty="0"/>
              <a:t>to each of these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754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2" grpId="0" animBg="1"/>
      <p:bldP spid="43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</a:t>
            </a:r>
            <a:endParaRPr lang="en-US" dirty="0"/>
          </a:p>
        </p:txBody>
      </p:sp>
      <p:grpSp>
        <p:nvGrpSpPr>
          <p:cNvPr id="42" name="Group 58"/>
          <p:cNvGrpSpPr>
            <a:grpSpLocks/>
          </p:cNvGrpSpPr>
          <p:nvPr/>
        </p:nvGrpSpPr>
        <p:grpSpPr bwMode="auto">
          <a:xfrm>
            <a:off x="2895601" y="4953000"/>
            <a:ext cx="1844675" cy="1447800"/>
            <a:chOff x="278" y="2976"/>
            <a:chExt cx="1162" cy="912"/>
          </a:xfrm>
        </p:grpSpPr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528" y="3888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528" y="2976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>
              <a:off x="480" y="306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278" y="2976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400" b="1"/>
                <a:t>1</a:t>
              </a:r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>
              <a:off x="624" y="35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912" y="3312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21"/>
            <p:cNvSpPr>
              <a:spLocks noChangeShapeType="1"/>
            </p:cNvSpPr>
            <p:nvPr/>
          </p:nvSpPr>
          <p:spPr bwMode="auto">
            <a:xfrm>
              <a:off x="1008" y="35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2"/>
            <p:cNvSpPr>
              <a:spLocks noChangeShapeType="1"/>
            </p:cNvSpPr>
            <p:nvPr/>
          </p:nvSpPr>
          <p:spPr bwMode="auto">
            <a:xfrm>
              <a:off x="1104" y="374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23"/>
            <p:cNvSpPr>
              <a:spLocks noChangeShapeType="1"/>
            </p:cNvSpPr>
            <p:nvPr/>
          </p:nvSpPr>
          <p:spPr bwMode="auto">
            <a:xfrm>
              <a:off x="1200" y="379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26"/>
            <p:cNvSpPr>
              <a:spLocks noChangeShapeType="1"/>
            </p:cNvSpPr>
            <p:nvPr/>
          </p:nvSpPr>
          <p:spPr bwMode="auto">
            <a:xfrm>
              <a:off x="1296" y="345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7"/>
            <p:cNvSpPr>
              <a:spLocks noChangeShapeType="1"/>
            </p:cNvSpPr>
            <p:nvPr/>
          </p:nvSpPr>
          <p:spPr bwMode="auto">
            <a:xfrm>
              <a:off x="816" y="36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8"/>
            <p:cNvSpPr>
              <a:spLocks noChangeShapeType="1"/>
            </p:cNvSpPr>
            <p:nvPr/>
          </p:nvSpPr>
          <p:spPr bwMode="auto">
            <a:xfrm>
              <a:off x="720" y="36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" name="Group 78"/>
          <p:cNvGrpSpPr>
            <a:grpSpLocks/>
          </p:cNvGrpSpPr>
          <p:nvPr/>
        </p:nvGrpSpPr>
        <p:grpSpPr bwMode="auto">
          <a:xfrm>
            <a:off x="5448301" y="4953000"/>
            <a:ext cx="1844675" cy="1447800"/>
            <a:chOff x="2246" y="2976"/>
            <a:chExt cx="1162" cy="912"/>
          </a:xfrm>
        </p:grpSpPr>
        <p:sp>
          <p:nvSpPr>
            <p:cNvPr id="63" name="Line 31"/>
            <p:cNvSpPr>
              <a:spLocks noChangeShapeType="1"/>
            </p:cNvSpPr>
            <p:nvPr/>
          </p:nvSpPr>
          <p:spPr bwMode="auto">
            <a:xfrm>
              <a:off x="2496" y="3888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2"/>
            <p:cNvSpPr>
              <a:spLocks noChangeShapeType="1"/>
            </p:cNvSpPr>
            <p:nvPr/>
          </p:nvSpPr>
          <p:spPr bwMode="auto">
            <a:xfrm>
              <a:off x="2496" y="2976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>
              <a:off x="2448" y="306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34"/>
            <p:cNvSpPr txBox="1">
              <a:spLocks noChangeArrowheads="1"/>
            </p:cNvSpPr>
            <p:nvPr/>
          </p:nvSpPr>
          <p:spPr bwMode="auto">
            <a:xfrm>
              <a:off x="2246" y="2976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400" b="1"/>
                <a:t>1</a:t>
              </a:r>
            </a:p>
          </p:txBody>
        </p:sp>
        <p:sp>
          <p:nvSpPr>
            <p:cNvPr id="67" name="Line 50"/>
            <p:cNvSpPr>
              <a:spLocks noChangeShapeType="1"/>
            </p:cNvSpPr>
            <p:nvPr/>
          </p:nvSpPr>
          <p:spPr bwMode="auto">
            <a:xfrm>
              <a:off x="2592" y="36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51"/>
            <p:cNvSpPr>
              <a:spLocks noChangeShapeType="1"/>
            </p:cNvSpPr>
            <p:nvPr/>
          </p:nvSpPr>
          <p:spPr bwMode="auto">
            <a:xfrm>
              <a:off x="2694" y="36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52"/>
            <p:cNvSpPr>
              <a:spLocks noChangeShapeType="1"/>
            </p:cNvSpPr>
            <p:nvPr/>
          </p:nvSpPr>
          <p:spPr bwMode="auto">
            <a:xfrm>
              <a:off x="2797" y="36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53"/>
            <p:cNvSpPr>
              <a:spLocks noChangeShapeType="1"/>
            </p:cNvSpPr>
            <p:nvPr/>
          </p:nvSpPr>
          <p:spPr bwMode="auto">
            <a:xfrm>
              <a:off x="2900" y="36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54"/>
            <p:cNvSpPr>
              <a:spLocks noChangeShapeType="1"/>
            </p:cNvSpPr>
            <p:nvPr/>
          </p:nvSpPr>
          <p:spPr bwMode="auto">
            <a:xfrm>
              <a:off x="3003" y="36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55"/>
            <p:cNvSpPr>
              <a:spLocks noChangeShapeType="1"/>
            </p:cNvSpPr>
            <p:nvPr/>
          </p:nvSpPr>
          <p:spPr bwMode="auto">
            <a:xfrm>
              <a:off x="3106" y="36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56"/>
            <p:cNvSpPr>
              <a:spLocks noChangeShapeType="1"/>
            </p:cNvSpPr>
            <p:nvPr/>
          </p:nvSpPr>
          <p:spPr bwMode="auto">
            <a:xfrm>
              <a:off x="3209" y="36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57"/>
            <p:cNvSpPr>
              <a:spLocks noChangeShapeType="1"/>
            </p:cNvSpPr>
            <p:nvPr/>
          </p:nvSpPr>
          <p:spPr bwMode="auto">
            <a:xfrm>
              <a:off x="3312" y="36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77"/>
          <p:cNvGrpSpPr>
            <a:grpSpLocks/>
          </p:cNvGrpSpPr>
          <p:nvPr/>
        </p:nvGrpSpPr>
        <p:grpSpPr bwMode="auto">
          <a:xfrm>
            <a:off x="8001001" y="4953000"/>
            <a:ext cx="1844675" cy="1447800"/>
            <a:chOff x="3494" y="2976"/>
            <a:chExt cx="1162" cy="912"/>
          </a:xfrm>
        </p:grpSpPr>
        <p:sp>
          <p:nvSpPr>
            <p:cNvPr id="76" name="Line 60"/>
            <p:cNvSpPr>
              <a:spLocks noChangeShapeType="1"/>
            </p:cNvSpPr>
            <p:nvPr/>
          </p:nvSpPr>
          <p:spPr bwMode="auto">
            <a:xfrm>
              <a:off x="3744" y="3888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61"/>
            <p:cNvSpPr>
              <a:spLocks noChangeShapeType="1"/>
            </p:cNvSpPr>
            <p:nvPr/>
          </p:nvSpPr>
          <p:spPr bwMode="auto">
            <a:xfrm>
              <a:off x="3744" y="2976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62"/>
            <p:cNvSpPr>
              <a:spLocks noChangeShapeType="1"/>
            </p:cNvSpPr>
            <p:nvPr/>
          </p:nvSpPr>
          <p:spPr bwMode="auto">
            <a:xfrm>
              <a:off x="3696" y="306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Text Box 63"/>
            <p:cNvSpPr txBox="1">
              <a:spLocks noChangeArrowheads="1"/>
            </p:cNvSpPr>
            <p:nvPr/>
          </p:nvSpPr>
          <p:spPr bwMode="auto">
            <a:xfrm>
              <a:off x="3494" y="2976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400" b="1"/>
                <a:t>1</a:t>
              </a:r>
            </a:p>
          </p:txBody>
        </p:sp>
        <p:sp>
          <p:nvSpPr>
            <p:cNvPr id="80" name="Line 65"/>
            <p:cNvSpPr>
              <a:spLocks noChangeShapeType="1"/>
            </p:cNvSpPr>
            <p:nvPr/>
          </p:nvSpPr>
          <p:spPr bwMode="auto">
            <a:xfrm>
              <a:off x="4128" y="312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68"/>
            <p:cNvSpPr>
              <a:spLocks noChangeShapeType="1"/>
            </p:cNvSpPr>
            <p:nvPr/>
          </p:nvSpPr>
          <p:spPr bwMode="auto">
            <a:xfrm>
              <a:off x="3840" y="379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69"/>
            <p:cNvSpPr>
              <a:spLocks noChangeShapeType="1"/>
            </p:cNvSpPr>
            <p:nvPr/>
          </p:nvSpPr>
          <p:spPr bwMode="auto">
            <a:xfrm>
              <a:off x="4512" y="379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3936" y="379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4032" y="379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74"/>
            <p:cNvSpPr>
              <a:spLocks noChangeShapeType="1"/>
            </p:cNvSpPr>
            <p:nvPr/>
          </p:nvSpPr>
          <p:spPr bwMode="auto">
            <a:xfrm>
              <a:off x="4224" y="379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75"/>
            <p:cNvSpPr>
              <a:spLocks noChangeShapeType="1"/>
            </p:cNvSpPr>
            <p:nvPr/>
          </p:nvSpPr>
          <p:spPr bwMode="auto">
            <a:xfrm>
              <a:off x="4320" y="379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76"/>
            <p:cNvSpPr>
              <a:spLocks noChangeShapeType="1"/>
            </p:cNvSpPr>
            <p:nvPr/>
          </p:nvSpPr>
          <p:spPr bwMode="auto">
            <a:xfrm>
              <a:off x="4416" y="379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" name="Line 81"/>
          <p:cNvSpPr>
            <a:spLocks noChangeShapeType="1"/>
          </p:cNvSpPr>
          <p:nvPr/>
        </p:nvSpPr>
        <p:spPr bwMode="auto">
          <a:xfrm flipV="1">
            <a:off x="2743200" y="5486400"/>
            <a:ext cx="0" cy="9144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82"/>
          <p:cNvSpPr>
            <a:spLocks noChangeShapeType="1"/>
          </p:cNvSpPr>
          <p:nvPr/>
        </p:nvSpPr>
        <p:spPr bwMode="auto">
          <a:xfrm flipV="1">
            <a:off x="5257800" y="2667000"/>
            <a:ext cx="0" cy="3733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81"/>
          <p:cNvSpPr>
            <a:spLocks noChangeShapeType="1"/>
          </p:cNvSpPr>
          <p:nvPr/>
        </p:nvSpPr>
        <p:spPr bwMode="auto">
          <a:xfrm flipV="1">
            <a:off x="8153400" y="5943600"/>
            <a:ext cx="0" cy="457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276" y="1865125"/>
            <a:ext cx="6705600" cy="813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DFEF23E-A6D6-D040-B871-CB94BE3CF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67" dirty="0"/>
                  <a:t>(Convince yourself that the max value would be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67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67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67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67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867" dirty="0"/>
                  <a:t> )</a:t>
                </a:r>
              </a:p>
              <a:p>
                <a:pPr marL="0" indent="0">
                  <a:buNone/>
                </a:pPr>
                <a:r>
                  <a:rPr lang="en-US" sz="1867" dirty="0"/>
                  <a:t>(Also note that the base of the log only introduces a constant factor; therefore, we’ll think about base 2)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DFEF23E-A6D6-D040-B871-CB94BE3CF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22" t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400445A4-5B35-476B-830C-7A3BBB40AFE1}"/>
              </a:ext>
            </a:extLst>
          </p:cNvPr>
          <p:cNvSpPr txBox="1"/>
          <p:nvPr/>
        </p:nvSpPr>
        <p:spPr>
          <a:xfrm>
            <a:off x="128868" y="2512499"/>
            <a:ext cx="2486369" cy="304641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Test yourself again: assign </a:t>
            </a:r>
            <a:r>
              <a:rPr lang="en-US" sz="2133" dirty="0">
                <a:solidFill>
                  <a:srgbClr val="0070C0"/>
                </a:solidFill>
              </a:rPr>
              <a:t>high, medium, low </a:t>
            </a:r>
            <a:r>
              <a:rPr lang="en-US" sz="2133" dirty="0"/>
              <a:t>to each of these distributions.</a:t>
            </a:r>
          </a:p>
          <a:p>
            <a:r>
              <a:rPr lang="en-US" sz="2133" dirty="0"/>
              <a:t>For the middle distribution, try to guess the value of the entropy.</a:t>
            </a:r>
          </a:p>
        </p:txBody>
      </p:sp>
    </p:spTree>
    <p:extLst>
      <p:ext uri="{BB962C8B-B14F-4D97-AF65-F5344CB8AC3E}">
        <p14:creationId xmlns:p14="http://schemas.microsoft.com/office/powerpoint/2010/main" val="131349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3952" y="1203159"/>
                <a:ext cx="9553857" cy="492106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information gain of an attribute </a:t>
                </a:r>
                <a:r>
                  <a:rPr lang="en-US" dirty="0">
                    <a:solidFill>
                      <a:srgbClr val="0000FF"/>
                    </a:solidFill>
                  </a:rPr>
                  <a:t>a</a:t>
                </a:r>
                <a:r>
                  <a:rPr lang="en-US" dirty="0"/>
                  <a:t> is the expected reduction in entropy caused by partitioning on this attribute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𝑣𝑎𝑙𝑢𝑒𝑠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lvl="1"/>
                <a:r>
                  <a:rPr lang="en-US" dirty="0" err="1">
                    <a:solidFill>
                      <a:srgbClr val="0000FF"/>
                    </a:solidFill>
                    <a:latin typeface="Calibri"/>
                  </a:rPr>
                  <a:t>S</a:t>
                </a:r>
                <a:r>
                  <a:rPr lang="en-US" baseline="-25000" dirty="0" err="1">
                    <a:solidFill>
                      <a:srgbClr val="0000FF"/>
                    </a:solidFill>
                    <a:latin typeface="Calibri"/>
                  </a:rPr>
                  <a:t>v</a:t>
                </a:r>
                <a:r>
                  <a:rPr lang="en-US" dirty="0"/>
                  <a:t> is the subset of </a:t>
                </a:r>
                <a:r>
                  <a:rPr lang="en-US" dirty="0">
                    <a:solidFill>
                      <a:srgbClr val="0000FF"/>
                    </a:solidFill>
                  </a:rPr>
                  <a:t>S</a:t>
                </a:r>
                <a:r>
                  <a:rPr lang="en-US" dirty="0"/>
                  <a:t> for which attribute </a:t>
                </a:r>
                <a:r>
                  <a:rPr lang="en-US" dirty="0">
                    <a:solidFill>
                      <a:srgbClr val="0000FF"/>
                    </a:solidFill>
                  </a:rPr>
                  <a:t>a</a:t>
                </a:r>
                <a:r>
                  <a:rPr lang="en-US" dirty="0"/>
                  <a:t> has value </a:t>
                </a:r>
                <a:r>
                  <a:rPr lang="en-US" dirty="0">
                    <a:solidFill>
                      <a:srgbClr val="0000FF"/>
                    </a:solidFill>
                  </a:rPr>
                  <a:t>v,</a:t>
                </a:r>
                <a:r>
                  <a:rPr lang="en-US" dirty="0"/>
                  <a:t> and</a:t>
                </a:r>
              </a:p>
              <a:p>
                <a:pPr lvl="1"/>
                <a:r>
                  <a:rPr lang="en-US" dirty="0"/>
                  <a:t>the entropy of partitioning the data is calculated by </a:t>
                </a:r>
                <a:r>
                  <a:rPr lang="en-US" b="1" dirty="0"/>
                  <a:t>weighing the entropy of each partition</a:t>
                </a:r>
                <a:r>
                  <a:rPr lang="en-US" dirty="0"/>
                  <a:t> by its size relative to the original set</a:t>
                </a:r>
              </a:p>
              <a:p>
                <a:endParaRPr lang="en-US" dirty="0"/>
              </a:p>
              <a:p>
                <a:r>
                  <a:rPr lang="en-US" dirty="0"/>
                  <a:t>Partitions of low entropy (imbalanced splits) lead to high gain</a:t>
                </a:r>
              </a:p>
              <a:p>
                <a:r>
                  <a:rPr lang="en-US" dirty="0"/>
                  <a:t>Go back to check which of the A, B splits is better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952" y="1203159"/>
                <a:ext cx="9553857" cy="4921064"/>
              </a:xfrm>
              <a:blipFill>
                <a:blip r:embed="rId3"/>
                <a:stretch>
                  <a:fillRect l="-1085" t="-2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88"/>
          <p:cNvSpPr txBox="1">
            <a:spLocks noChangeArrowheads="1"/>
          </p:cNvSpPr>
          <p:nvPr/>
        </p:nvSpPr>
        <p:spPr bwMode="auto">
          <a:xfrm>
            <a:off x="4969850" y="113718"/>
            <a:ext cx="3767751" cy="707886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sz="1600" dirty="0">
                <a:latin typeface="+mj-lt"/>
              </a:rPr>
              <a:t>High Entropy – High level of Uncertainty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sz="1600" b="1" dirty="0">
                <a:latin typeface="+mj-lt"/>
              </a:rPr>
              <a:t>Low Entropy – No Uncertainty. </a:t>
            </a:r>
          </a:p>
        </p:txBody>
      </p:sp>
      <p:grpSp>
        <p:nvGrpSpPr>
          <p:cNvPr id="18" name="Group 22">
            <a:extLst>
              <a:ext uri="{FF2B5EF4-FFF2-40B4-BE49-F238E27FC236}">
                <a16:creationId xmlns:a16="http://schemas.microsoft.com/office/drawing/2014/main" id="{8049EAEB-5D6F-434F-9EDA-EC10A1E65478}"/>
              </a:ext>
            </a:extLst>
          </p:cNvPr>
          <p:cNvGrpSpPr>
            <a:grpSpLocks/>
          </p:cNvGrpSpPr>
          <p:nvPr/>
        </p:nvGrpSpPr>
        <p:grpSpPr bwMode="auto">
          <a:xfrm>
            <a:off x="8858314" y="2301280"/>
            <a:ext cx="3079832" cy="1422999"/>
            <a:chOff x="4000" y="1392"/>
            <a:chExt cx="1431" cy="798"/>
          </a:xfrm>
        </p:grpSpPr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EC23EB7D-F725-004B-9C07-E21F0E710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" y="1392"/>
              <a:ext cx="513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FF"/>
                  </a:solidFill>
                </a:rPr>
                <a:t>Outlook 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266C6249-8C15-BC4B-9D12-188D5C01A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0" y="1966"/>
              <a:ext cx="51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Overcast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21" name="Text Box 25">
              <a:extLst>
                <a:ext uri="{FF2B5EF4-FFF2-40B4-BE49-F238E27FC236}">
                  <a16:creationId xmlns:a16="http://schemas.microsoft.com/office/drawing/2014/main" id="{FF2E6E73-24F0-DC42-8A78-02BB254F9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" y="1944"/>
              <a:ext cx="305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Rain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cxnSp>
          <p:nvCxnSpPr>
            <p:cNvPr id="22" name="AutoShape 26">
              <a:extLst>
                <a:ext uri="{FF2B5EF4-FFF2-40B4-BE49-F238E27FC236}">
                  <a16:creationId xmlns:a16="http://schemas.microsoft.com/office/drawing/2014/main" id="{3BD937D5-B863-0044-BC09-726C8BE43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90" y="1634"/>
              <a:ext cx="516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7">
              <a:extLst>
                <a:ext uri="{FF2B5EF4-FFF2-40B4-BE49-F238E27FC236}">
                  <a16:creationId xmlns:a16="http://schemas.microsoft.com/office/drawing/2014/main" id="{BC886C74-BA6B-A249-9DEC-9600D49C6B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88" y="1634"/>
              <a:ext cx="2" cy="3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1B76ADBF-3139-B449-BE18-555FE77E3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" y="1966"/>
              <a:ext cx="389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Sunny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cxnSp>
          <p:nvCxnSpPr>
            <p:cNvPr id="25" name="AutoShape 29">
              <a:extLst>
                <a:ext uri="{FF2B5EF4-FFF2-40B4-BE49-F238E27FC236}">
                  <a16:creationId xmlns:a16="http://schemas.microsoft.com/office/drawing/2014/main" id="{8F606447-2CF9-6C47-8A2B-656400436A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227" y="1634"/>
              <a:ext cx="564" cy="3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2873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1938-476A-4922-BE24-3B8F6A2854D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Administration (9/21/20)</a:t>
            </a:r>
          </a:p>
        </p:txBody>
      </p:sp>
      <p:sp>
        <p:nvSpPr>
          <p:cNvPr id="1217539" name="Rectangle 3"/>
          <p:cNvSpPr>
            <a:spLocks noGrp="1" noChangeArrowheads="1"/>
          </p:cNvSpPr>
          <p:nvPr>
            <p:ph idx="1"/>
          </p:nvPr>
        </p:nvSpPr>
        <p:spPr>
          <a:xfrm>
            <a:off x="573951" y="1203159"/>
            <a:ext cx="11181951" cy="5321819"/>
          </a:xfrm>
        </p:spPr>
        <p:txBody>
          <a:bodyPr>
            <a:normAutofit fontScale="92500" lnSpcReduction="20000"/>
          </a:bodyPr>
          <a:lstStyle/>
          <a:p>
            <a:pPr marL="609585" lvl="1" indent="0">
              <a:buNone/>
            </a:pPr>
            <a:endParaRPr lang="en-US" dirty="0"/>
          </a:p>
          <a:p>
            <a:pPr lvl="1"/>
            <a:r>
              <a:rPr lang="en-US" dirty="0"/>
              <a:t>Remember that all the lectures are available on the website </a:t>
            </a:r>
            <a:r>
              <a:rPr lang="en-US" dirty="0">
                <a:solidFill>
                  <a:srgbClr val="FF0000"/>
                </a:solidFill>
              </a:rPr>
              <a:t>before the class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Go over it and be prepared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HW 1 </a:t>
            </a:r>
            <a:r>
              <a:rPr lang="en-US" dirty="0"/>
              <a:t>was released on Monday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Covers: SGD, DT, Feature Extraction, Ensemble Models,  &amp; Experimental Machine Learning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Start working on it now. Don’t wait until the last day (or two) since it could take a lot of your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Go to the recitations and office hours</a:t>
            </a:r>
          </a:p>
          <a:p>
            <a:pPr marL="609585" lvl="1" indent="0">
              <a:buNone/>
            </a:pPr>
            <a:endParaRPr lang="en-US" dirty="0"/>
          </a:p>
          <a:p>
            <a:pPr lvl="1"/>
            <a:r>
              <a:rPr lang="en-US" dirty="0"/>
              <a:t>No Class on Monday 9/28 for Yom Kippur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Questions?</a:t>
            </a:r>
          </a:p>
          <a:p>
            <a:pPr lvl="2"/>
            <a:r>
              <a:rPr lang="en-US" dirty="0"/>
              <a:t>Please ask/comment during class.</a:t>
            </a:r>
          </a:p>
          <a:p>
            <a:pPr lvl="2"/>
            <a:r>
              <a:rPr lang="en-US" dirty="0"/>
              <a:t>Give us feedback </a:t>
            </a:r>
          </a:p>
          <a:p>
            <a:pPr marL="609585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7C85084-7242-4289-BF9E-52494F490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680" y="32437"/>
            <a:ext cx="4964949" cy="86177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Are we recording? YES!</a:t>
            </a:r>
          </a:p>
          <a:p>
            <a:pPr algn="ctr">
              <a:spcBef>
                <a:spcPct val="50000"/>
              </a:spcBef>
            </a:pPr>
            <a:r>
              <a:rPr lang="en-US" sz="2000" dirty="0"/>
              <a:t>Available on the web site</a:t>
            </a:r>
          </a:p>
        </p:txBody>
      </p:sp>
    </p:spTree>
    <p:extLst>
      <p:ext uri="{BB962C8B-B14F-4D97-AF65-F5344CB8AC3E}">
        <p14:creationId xmlns:p14="http://schemas.microsoft.com/office/powerpoint/2010/main" val="226167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FA6B9-ECCB-4640-9B79-BB038B7F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73E0AC-3CF6-4C0F-B1BE-DD48D183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Done?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9FF3F-F759-48FD-9A95-672E3541D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074" y="1075211"/>
            <a:ext cx="3408481" cy="1108632"/>
          </a:xfrm>
          <a:ln>
            <a:solidFill>
              <a:srgbClr val="FF0000"/>
            </a:solidFill>
          </a:ln>
        </p:spPr>
        <p:txBody>
          <a:bodyPr/>
          <a:lstStyle/>
          <a:p>
            <a:pPr marL="609585" indent="-609585">
              <a:buFont typeface="+mj-lt"/>
              <a:buAutoNum type="arabicPeriod"/>
            </a:pPr>
            <a:r>
              <a:rPr lang="en-US" dirty="0"/>
              <a:t>Decision Trees </a:t>
            </a:r>
          </a:p>
          <a:p>
            <a:pPr lvl="1"/>
            <a:r>
              <a:rPr lang="en-US" dirty="0"/>
              <a:t>Expressivity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69ACC-C272-42B6-B56C-F11B5D7E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0" y="2277339"/>
            <a:ext cx="3895669" cy="219456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81B55F-7989-4278-B287-C52804FC9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353" y="1086563"/>
            <a:ext cx="3895668" cy="219456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2B2685-A6C8-4EA4-965D-43D257FBE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351" y="4170007"/>
            <a:ext cx="3895668" cy="219456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520990C-EE15-4B02-B6DD-02211526FB82}"/>
              </a:ext>
            </a:extLst>
          </p:cNvPr>
          <p:cNvSpPr txBox="1">
            <a:spLocks/>
          </p:cNvSpPr>
          <p:nvPr/>
        </p:nvSpPr>
        <p:spPr>
          <a:xfrm>
            <a:off x="757316" y="4671755"/>
            <a:ext cx="6319217" cy="83937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6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6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609585">
              <a:buFont typeface="+mj-lt"/>
              <a:buAutoNum type="arabicPeriod" startAt="3"/>
            </a:pPr>
            <a:r>
              <a:rPr lang="en-US" sz="3200" dirty="0"/>
              <a:t>Entropy and Information Gain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9C9A68F-6EFF-49D2-8F0B-EB6B8A660E89}"/>
              </a:ext>
            </a:extLst>
          </p:cNvPr>
          <p:cNvSpPr txBox="1">
            <a:spLocks/>
          </p:cNvSpPr>
          <p:nvPr/>
        </p:nvSpPr>
        <p:spPr>
          <a:xfrm>
            <a:off x="4250073" y="2277339"/>
            <a:ext cx="3449644" cy="183613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6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6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609585">
              <a:buFont typeface="+mj-lt"/>
              <a:buAutoNum type="arabicPeriod" startAt="2"/>
            </a:pPr>
            <a:r>
              <a:rPr lang="en-US" sz="3200" dirty="0"/>
              <a:t>A Recursive Decision Tree Algorithm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588CCB-BB86-4467-B15F-F00DCA176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312" y="5640275"/>
            <a:ext cx="5575221" cy="724292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96462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I play tennis today?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573618" y="1202267"/>
          <a:ext cx="3301266" cy="46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705"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baseline="0" dirty="0"/>
                        <a:t> O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H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W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Play?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231524" y="1217990"/>
            <a:ext cx="4043856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1600160" algn="l"/>
              </a:tabLst>
            </a:pPr>
            <a:r>
              <a:rPr lang="en-US" sz="2400" b="1" dirty="0"/>
              <a:t>O</a:t>
            </a:r>
            <a:r>
              <a:rPr lang="en-US" sz="2400" dirty="0"/>
              <a:t>utlook:	S(</a:t>
            </a:r>
            <a:r>
              <a:rPr lang="en-US" sz="2400" dirty="0" err="1"/>
              <a:t>unny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	O(</a:t>
            </a:r>
            <a:r>
              <a:rPr lang="en-US" sz="2400" dirty="0" err="1"/>
              <a:t>vercast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	R(</a:t>
            </a:r>
            <a:r>
              <a:rPr lang="en-US" sz="2400" dirty="0" err="1"/>
              <a:t>ainy</a:t>
            </a:r>
            <a:r>
              <a:rPr lang="en-US" sz="2400" dirty="0"/>
              <a:t>)</a:t>
            </a:r>
          </a:p>
          <a:p>
            <a:pPr>
              <a:spcBef>
                <a:spcPct val="50000"/>
              </a:spcBef>
              <a:tabLst>
                <a:tab pos="1600160" algn="l"/>
              </a:tabLst>
            </a:pPr>
            <a:r>
              <a:rPr lang="en-US" sz="2400" b="1" dirty="0"/>
              <a:t>T</a:t>
            </a:r>
            <a:r>
              <a:rPr lang="en-US" sz="2400" dirty="0"/>
              <a:t>emperature:	H(</a:t>
            </a:r>
            <a:r>
              <a:rPr lang="en-US" sz="2400" dirty="0" err="1"/>
              <a:t>ot</a:t>
            </a:r>
            <a:r>
              <a:rPr lang="en-US" sz="2400" dirty="0"/>
              <a:t>), 				M(</a:t>
            </a:r>
            <a:r>
              <a:rPr lang="en-US" sz="2400" dirty="0" err="1"/>
              <a:t>edium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		C(</a:t>
            </a:r>
            <a:r>
              <a:rPr lang="en-US" sz="2400" dirty="0" err="1"/>
              <a:t>ool</a:t>
            </a:r>
            <a:r>
              <a:rPr lang="en-US" sz="2400" dirty="0"/>
              <a:t>)</a:t>
            </a:r>
          </a:p>
          <a:p>
            <a:pPr>
              <a:spcBef>
                <a:spcPct val="50000"/>
              </a:spcBef>
              <a:tabLst>
                <a:tab pos="1600160" algn="l"/>
              </a:tabLst>
            </a:pPr>
            <a:r>
              <a:rPr lang="en-US" sz="2400" b="1" dirty="0"/>
              <a:t>H</a:t>
            </a:r>
            <a:r>
              <a:rPr lang="en-US" sz="2400" dirty="0"/>
              <a:t>umidity:	H(</a:t>
            </a:r>
            <a:r>
              <a:rPr lang="en-US" sz="2400" dirty="0" err="1"/>
              <a:t>igh</a:t>
            </a:r>
            <a:r>
              <a:rPr lang="en-US" sz="2400" dirty="0"/>
              <a:t>),</a:t>
            </a:r>
            <a:br>
              <a:rPr lang="en-US" sz="2400" dirty="0"/>
            </a:br>
            <a:r>
              <a:rPr lang="en-US" sz="2400" dirty="0"/>
              <a:t>	N(</a:t>
            </a:r>
            <a:r>
              <a:rPr lang="en-US" sz="2400" dirty="0" err="1"/>
              <a:t>ormal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	L(</a:t>
            </a:r>
            <a:r>
              <a:rPr lang="en-US" sz="2400" dirty="0" err="1"/>
              <a:t>ow</a:t>
            </a:r>
            <a:r>
              <a:rPr lang="en-US" sz="2400" dirty="0"/>
              <a:t>)</a:t>
            </a:r>
          </a:p>
          <a:p>
            <a:pPr>
              <a:spcBef>
                <a:spcPct val="50000"/>
              </a:spcBef>
              <a:tabLst>
                <a:tab pos="1600160" algn="l"/>
              </a:tabLst>
            </a:pPr>
            <a:r>
              <a:rPr lang="en-US" sz="2400" b="1" dirty="0"/>
              <a:t>W</a:t>
            </a:r>
            <a:r>
              <a:rPr lang="en-US" sz="2400" dirty="0"/>
              <a:t>ind:	S(</a:t>
            </a:r>
            <a:r>
              <a:rPr lang="en-US" sz="2400" dirty="0" err="1"/>
              <a:t>trong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	W(</a:t>
            </a:r>
            <a:r>
              <a:rPr lang="en-US" sz="2400" dirty="0" err="1"/>
              <a:t>eak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6603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I play tennis today? 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9CD20CB6-A1CB-1A47-9929-9AD7DF329DE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73618" y="1202267"/>
          <a:ext cx="3301266" cy="46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705"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baseline="0" dirty="0"/>
                        <a:t> O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H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W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Play?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A78B395-D583-EE41-957A-0DC3A5BEF7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1161" y="1991075"/>
                <a:ext cx="9652879" cy="4983163"/>
              </a:xfrm>
              <a:prstGeom prst="rect">
                <a:avLst/>
              </a:prstGeom>
            </p:spPr>
            <p:txBody>
              <a:bodyPr vert="horz" lIns="121920" tIns="60960" rIns="121920" bIns="6096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•"/>
                  <a:defRPr sz="28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–"/>
                  <a:defRPr sz="24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•"/>
                  <a:defRPr sz="20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–"/>
                  <a:defRPr sz="18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»"/>
                  <a:defRPr sz="18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667"/>
                  <a:t>calculate current entropy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</m:sub>
                    </m:sSub>
                    <m:r>
                      <a:rPr lang="en-US" sz="2667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sz="2667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</m:sub>
                    </m:sSub>
                    <m:r>
                      <a:rPr lang="en-US" sz="2667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sz="2667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667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sz="2667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67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𝑃𝑙𝑎𝑦</m:t>
                        </m:r>
                      </m:e>
                    </m:d>
                    <m:r>
                      <a:rPr lang="en-US" sz="2667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667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67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</m:sub>
                    </m:sSub>
                    <m:func>
                      <m:funcPr>
                        <m:ctrlPr>
                          <a:rPr lang="en-US" sz="2667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67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67" i="1" baseline="-2500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667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67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67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667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667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667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67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</m:sub>
                    </m:sSub>
                    <m:func>
                      <m:funcPr>
                        <m:ctrlPr>
                          <a:rPr lang="en-US" sz="2667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67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67" i="1" baseline="-2500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667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67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67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667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US" sz="2667"/>
                </a:b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m:rPr>
                        <m:sty m:val="p"/>
                      </m:rPr>
                      <a:rPr lang="en-US" sz="2667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667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667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m:rPr>
                        <m:sty m:val="p"/>
                      </m:rPr>
                      <a:rPr lang="en-US" sz="2667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667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sz="2667"/>
              </a:p>
              <a:p>
                <a:pPr marL="0" indent="0">
                  <a:buNone/>
                </a:pPr>
                <a:r>
                  <a:rPr lang="en-US" sz="2667">
                    <a:solidFill>
                      <a:srgbClr val="3366FF"/>
                    </a:solidFill>
                    <a:cs typeface="Helvetica"/>
                    <a:sym typeface="Symbol" pitchFamily="18" charset="2"/>
                  </a:rPr>
                  <a:t>		   		    </a:t>
                </a:r>
                <a:r>
                  <a:rPr lang="en-US" sz="2667">
                    <a:solidFill>
                      <a:schemeClr val="tx1"/>
                    </a:solidFill>
                    <a:cs typeface="Helvetica"/>
                    <a:sym typeface="Symbol" pitchFamily="18" charset="2"/>
                  </a:rPr>
                  <a:t></a:t>
                </a:r>
                <a:r>
                  <a:rPr lang="en-US" sz="2667">
                    <a:solidFill>
                      <a:schemeClr val="tx1"/>
                    </a:solidFill>
                    <a:cs typeface="Helvetica"/>
                  </a:rPr>
                  <a:t> 0.94</a:t>
                </a:r>
                <a:endParaRPr lang="en-US" sz="2667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A78B395-D583-EE41-957A-0DC3A5BEF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161" y="1991075"/>
                <a:ext cx="9652879" cy="4983163"/>
              </a:xfrm>
              <a:prstGeom prst="rect">
                <a:avLst/>
              </a:prstGeom>
              <a:blipFill>
                <a:blip r:embed="rId2"/>
                <a:stretch>
                  <a:fillRect l="-884" t="-9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294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Gain: Outlook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573619" y="1202267"/>
          <a:ext cx="3337479" cy="46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705"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baseline="0" dirty="0"/>
                        <a:t> O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H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W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Play?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558B3C-CB98-D74D-91ED-7CCF10ED82D1}"/>
                  </a:ext>
                </a:extLst>
              </p:cNvPr>
              <p:cNvSpPr txBox="1"/>
              <p:nvPr/>
            </p:nvSpPr>
            <p:spPr>
              <a:xfrm>
                <a:off x="4341845" y="2085572"/>
                <a:ext cx="7441395" cy="4130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n-US" sz="2133" b="1">
                    <a:solidFill>
                      <a:srgbClr val="FF9900"/>
                    </a:solidFill>
                  </a:rPr>
                  <a:t>Outlook</a:t>
                </a:r>
                <a:r>
                  <a:rPr lang="en-US" sz="2133" b="1"/>
                  <a:t> = sunny: </a:t>
                </a:r>
                <a:br>
                  <a:rPr lang="en-US" sz="2133" b="1"/>
                </a:br>
                <a:r>
                  <a:rPr lang="en-US" sz="2133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+ </m:t>
                        </m:r>
                      </m:sub>
                    </m:sSub>
                    <m:r>
                      <a:rPr lang="en-US" sz="2133" i="1">
                        <a:latin typeface="Cambria Math" panose="02040503050406030204" pitchFamily="18" charset="0"/>
                      </a:rPr>
                      <m:t>=2/5</m:t>
                    </m:r>
                  </m:oMath>
                </a14:m>
                <a:r>
                  <a:rPr lang="en-US" sz="2133" i="1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133" i="1">
                        <a:latin typeface="Cambria Math" panose="02040503050406030204" pitchFamily="18" charset="0"/>
                      </a:rPr>
                      <m:t>=3/5</m:t>
                    </m:r>
                  </m:oMath>
                </a14:m>
                <a:r>
                  <a:rPr lang="en-US" sz="2133" i="1"/>
                  <a:t>	</a:t>
                </a:r>
                <a:r>
                  <a:rPr lang="en-US" sz="2133" b="1"/>
                  <a:t>Entropy(O = S)</a:t>
                </a:r>
                <a:r>
                  <a:rPr lang="en-US" sz="2133" b="1" baseline="-25000"/>
                  <a:t> </a:t>
                </a:r>
                <a:r>
                  <a:rPr lang="en-US" sz="2133" b="1"/>
                  <a:t>= 0.971</a:t>
                </a:r>
                <a:br>
                  <a:rPr lang="en-US" sz="2133" i="1"/>
                </a:br>
                <a:r>
                  <a:rPr lang="en-US" sz="2133" b="1">
                    <a:solidFill>
                      <a:srgbClr val="FF9900"/>
                    </a:solidFill>
                  </a:rPr>
                  <a:t>Outlook</a:t>
                </a:r>
                <a:r>
                  <a:rPr lang="en-US" sz="2133" b="1"/>
                  <a:t> = overcast: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+ </m:t>
                        </m:r>
                      </m:sub>
                    </m:sSub>
                    <m:r>
                      <a:rPr lang="en-US" sz="2133" i="1">
                        <a:latin typeface="Cambria Math" panose="02040503050406030204" pitchFamily="18" charset="0"/>
                      </a:rPr>
                      <m:t> =4/4</m:t>
                    </m:r>
                  </m:oMath>
                </a14:m>
                <a:r>
                  <a:rPr lang="en-US" sz="2133" i="1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133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133" i="1"/>
                  <a:t>	       </a:t>
                </a:r>
                <a:r>
                  <a:rPr lang="en-US" sz="2133" b="1"/>
                  <a:t>Entropy(O = O)</a:t>
                </a:r>
                <a:r>
                  <a:rPr lang="en-US" sz="2133" b="1" baseline="-25000"/>
                  <a:t> </a:t>
                </a:r>
                <a:r>
                  <a:rPr lang="en-US" sz="2133" b="1"/>
                  <a:t>= 0</a:t>
                </a:r>
                <a:endParaRPr lang="en-US" sz="2133" b="1" i="1"/>
              </a:p>
              <a:p>
                <a:r>
                  <a:rPr lang="en-US" sz="2133" b="1">
                    <a:solidFill>
                      <a:srgbClr val="FF9900"/>
                    </a:solidFill>
                  </a:rPr>
                  <a:t>Outlook</a:t>
                </a:r>
                <a:r>
                  <a:rPr lang="en-US" sz="2133" b="1"/>
                  <a:t> = rainy: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+ </m:t>
                        </m:r>
                      </m:sub>
                    </m:sSub>
                    <m:r>
                      <a:rPr lang="en-US" sz="2133" i="1">
                        <a:latin typeface="Cambria Math" panose="02040503050406030204" pitchFamily="18" charset="0"/>
                      </a:rPr>
                      <m:t> =3/5</m:t>
                    </m:r>
                  </m:oMath>
                </a14:m>
                <a:r>
                  <a:rPr lang="en-US" sz="2133" i="1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133" i="1">
                        <a:latin typeface="Cambria Math" panose="02040503050406030204" pitchFamily="18" charset="0"/>
                      </a:rPr>
                      <m:t>=2/5</m:t>
                    </m:r>
                  </m:oMath>
                </a14:m>
                <a:r>
                  <a:rPr lang="en-US" sz="2133" i="1"/>
                  <a:t>	</a:t>
                </a:r>
                <a:r>
                  <a:rPr lang="en-US" sz="2133" b="1"/>
                  <a:t>Entropy(O = R)</a:t>
                </a:r>
                <a:r>
                  <a:rPr lang="en-US" sz="2133" b="1" baseline="-25000"/>
                  <a:t> </a:t>
                </a:r>
                <a:r>
                  <a:rPr lang="en-US" sz="2133" b="1"/>
                  <a:t>= 0.971</a:t>
                </a:r>
                <a:br>
                  <a:rPr lang="en-US" sz="2133" b="1"/>
                </a:br>
                <a:endParaRPr lang="en-US" sz="2133" b="1"/>
              </a:p>
              <a:p>
                <a:r>
                  <a:rPr lang="en-US" sz="2133" b="1"/>
                  <a:t>Expected entropy </a:t>
                </a:r>
              </a:p>
              <a:p>
                <a:r>
                  <a:rPr lang="en-US" sz="2133" b="1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𝑣𝑎𝑙𝑢𝑒𝑠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133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33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133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𝐸𝑛𝑡𝑟𝑜𝑝𝑦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133" b="1"/>
              </a:p>
              <a:p>
                <a:r>
                  <a:rPr lang="en-US" sz="2133" b="1"/>
                  <a:t>= </a:t>
                </a:r>
                <a:r>
                  <a:rPr lang="en-US" sz="2133"/>
                  <a:t>(5/14)×0.971 + (4/14)×0 + (5/14)×0.971 = </a:t>
                </a:r>
                <a:r>
                  <a:rPr lang="en-US" sz="2133" b="1"/>
                  <a:t>0.694</a:t>
                </a:r>
              </a:p>
              <a:p>
                <a:endParaRPr lang="en-US" sz="2133" b="1"/>
              </a:p>
              <a:p>
                <a:r>
                  <a:rPr lang="en-US" sz="2133" b="1"/>
                  <a:t>Information gain = </a:t>
                </a:r>
                <a:r>
                  <a:rPr lang="en-US" sz="2133"/>
                  <a:t>0.940 – 0.694 </a:t>
                </a:r>
                <a:r>
                  <a:rPr lang="en-US" sz="2133" b="1"/>
                  <a:t>= 0.246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558B3C-CB98-D74D-91ED-7CCF10ED8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845" y="2085572"/>
                <a:ext cx="7441395" cy="4130233"/>
              </a:xfrm>
              <a:prstGeom prst="rect">
                <a:avLst/>
              </a:prstGeom>
              <a:blipFill>
                <a:blip r:embed="rId3"/>
                <a:stretch>
                  <a:fillRect l="-2211" t="-1917" b="-29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3CA8D3-2349-B24F-A2BC-984AF188BC9F}"/>
                  </a:ext>
                </a:extLst>
              </p:cNvPr>
              <p:cNvSpPr/>
              <p:nvPr/>
            </p:nvSpPr>
            <p:spPr>
              <a:xfrm>
                <a:off x="4130343" y="1043495"/>
                <a:ext cx="7850155" cy="1036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𝑣𝑎𝑙𝑢𝑒𝑠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3CA8D3-2349-B24F-A2BC-984AF188B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43" y="1043495"/>
                <a:ext cx="7850155" cy="1036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1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Gain: Humidity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573618" y="1202267"/>
          <a:ext cx="3337479" cy="46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705"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baseline="0" dirty="0"/>
                        <a:t> O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H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W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Play?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94C0F5-0A7E-BA45-945E-4DB7554C67DF}"/>
                  </a:ext>
                </a:extLst>
              </p:cNvPr>
              <p:cNvSpPr txBox="1"/>
              <p:nvPr/>
            </p:nvSpPr>
            <p:spPr>
              <a:xfrm>
                <a:off x="4341845" y="2085571"/>
                <a:ext cx="7441395" cy="3473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n-US" sz="2133" b="1">
                    <a:solidFill>
                      <a:srgbClr val="FF9900"/>
                    </a:solidFill>
                  </a:rPr>
                  <a:t>Humidity</a:t>
                </a:r>
                <a:r>
                  <a:rPr lang="en-US" sz="2133" b="1"/>
                  <a:t> = high:</a:t>
                </a:r>
                <a:br>
                  <a:rPr lang="en-US" sz="2133" b="1"/>
                </a:br>
                <a:r>
                  <a:rPr lang="en-US" sz="2133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+ </m:t>
                        </m:r>
                      </m:sub>
                    </m:sSub>
                    <m:r>
                      <a:rPr lang="en-US" sz="2133" i="1">
                        <a:latin typeface="Cambria Math" panose="02040503050406030204" pitchFamily="18" charset="0"/>
                      </a:rPr>
                      <m:t>=3/7</m:t>
                    </m:r>
                  </m:oMath>
                </a14:m>
                <a:r>
                  <a:rPr lang="en-US" sz="2133" i="1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133" i="1">
                        <a:latin typeface="Cambria Math" panose="02040503050406030204" pitchFamily="18" charset="0"/>
                      </a:rPr>
                      <m:t>=4/7</m:t>
                    </m:r>
                  </m:oMath>
                </a14:m>
                <a:r>
                  <a:rPr lang="en-US" sz="2133" i="1"/>
                  <a:t>	</a:t>
                </a:r>
                <a:r>
                  <a:rPr lang="en-US" sz="2133" b="1"/>
                  <a:t>Entropy(H = H)</a:t>
                </a:r>
                <a:r>
                  <a:rPr lang="en-US" sz="2133" b="1" baseline="-25000"/>
                  <a:t> </a:t>
                </a:r>
                <a:r>
                  <a:rPr lang="en-US" sz="2133" b="1"/>
                  <a:t>= 0.985</a:t>
                </a:r>
                <a:br>
                  <a:rPr lang="en-US" sz="2133" i="1"/>
                </a:br>
                <a:r>
                  <a:rPr lang="en-US" sz="2133" b="1">
                    <a:solidFill>
                      <a:srgbClr val="FF9900"/>
                    </a:solidFill>
                  </a:rPr>
                  <a:t>Humidity</a:t>
                </a:r>
                <a:r>
                  <a:rPr lang="en-US" sz="2133" b="1"/>
                  <a:t> = Normal:</a:t>
                </a:r>
                <a:endParaRPr lang="en-US" sz="2133" b="1" i="1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+ </m:t>
                        </m:r>
                      </m:sub>
                    </m:sSub>
                    <m:r>
                      <a:rPr lang="en-US" sz="2133" i="1">
                        <a:latin typeface="Cambria Math" panose="02040503050406030204" pitchFamily="18" charset="0"/>
                      </a:rPr>
                      <m:t> =6/7</m:t>
                    </m:r>
                  </m:oMath>
                </a14:m>
                <a:r>
                  <a:rPr lang="en-US" sz="2133" i="1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133" i="1">
                        <a:latin typeface="Cambria Math" panose="02040503050406030204" pitchFamily="18" charset="0"/>
                      </a:rPr>
                      <m:t>=1/7</m:t>
                    </m:r>
                  </m:oMath>
                </a14:m>
                <a:r>
                  <a:rPr lang="en-US" sz="2133" i="1"/>
                  <a:t>	</a:t>
                </a:r>
                <a:r>
                  <a:rPr lang="en-US" sz="2133" b="1"/>
                  <a:t>Entropy(H = N)</a:t>
                </a:r>
                <a:r>
                  <a:rPr lang="en-US" sz="2133" b="1" baseline="-25000"/>
                  <a:t> </a:t>
                </a:r>
                <a:r>
                  <a:rPr lang="en-US" sz="2133" b="1"/>
                  <a:t>= 0.592</a:t>
                </a:r>
                <a:endParaRPr lang="en-US" sz="2133" b="1" i="1"/>
              </a:p>
              <a:p>
                <a:r>
                  <a:rPr lang="en-US" sz="2133" b="1">
                    <a:solidFill>
                      <a:srgbClr val="FF9900"/>
                    </a:solidFill>
                  </a:rPr>
                  <a:t> </a:t>
                </a:r>
                <a:endParaRPr lang="en-US" sz="2133" b="1"/>
              </a:p>
              <a:p>
                <a:r>
                  <a:rPr lang="en-US" sz="2133" b="1"/>
                  <a:t>Expected entropy </a:t>
                </a:r>
              </a:p>
              <a:p>
                <a:r>
                  <a:rPr lang="en-US" sz="2133" b="1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𝑣𝑎𝑙𝑢𝑒𝑠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133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33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133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𝐸𝑛𝑡𝑟𝑜𝑝𝑦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133" b="1"/>
              </a:p>
              <a:p>
                <a:r>
                  <a:rPr lang="en-US" sz="2133" b="1"/>
                  <a:t>= </a:t>
                </a:r>
                <a:r>
                  <a:rPr lang="en-US" sz="2133"/>
                  <a:t>(7/14)×0.985 + (7/14)×0.592 = </a:t>
                </a:r>
                <a:r>
                  <a:rPr lang="en-US" sz="2133" b="1"/>
                  <a:t>0.7785</a:t>
                </a:r>
              </a:p>
              <a:p>
                <a:endParaRPr lang="en-US" sz="2133" b="1"/>
              </a:p>
              <a:p>
                <a:r>
                  <a:rPr lang="en-US" sz="2133" b="1"/>
                  <a:t>Information gain = </a:t>
                </a:r>
                <a:r>
                  <a:rPr lang="en-US" sz="2133"/>
                  <a:t>0.940 – 0.694 </a:t>
                </a:r>
                <a:r>
                  <a:rPr lang="en-US" sz="2133" b="1"/>
                  <a:t>= 0.246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94C0F5-0A7E-BA45-945E-4DB7554C6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845" y="2085571"/>
                <a:ext cx="7441395" cy="3473771"/>
              </a:xfrm>
              <a:prstGeom prst="rect">
                <a:avLst/>
              </a:prstGeom>
              <a:blipFill>
                <a:blip r:embed="rId3"/>
                <a:stretch>
                  <a:fillRect l="-2211" t="-2281" b="-38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1465D28-180D-5449-A8F4-7E235C648F8A}"/>
                  </a:ext>
                </a:extLst>
              </p:cNvPr>
              <p:cNvSpPr/>
              <p:nvPr/>
            </p:nvSpPr>
            <p:spPr>
              <a:xfrm>
                <a:off x="4130343" y="1043495"/>
                <a:ext cx="7850155" cy="1036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𝑣𝑎𝑙𝑢𝑒𝑠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1465D28-180D-5449-A8F4-7E235C648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43" y="1043495"/>
                <a:ext cx="7850155" cy="1036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5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Decision Trees are classifiers for instances represented as feature vectors </a:t>
            </a:r>
          </a:p>
          <a:p>
            <a:pPr lvl="1"/>
            <a:r>
              <a:rPr lang="en-US" sz="1667" dirty="0">
                <a:solidFill>
                  <a:schemeClr val="accent1"/>
                </a:solidFill>
              </a:rPr>
              <a:t>color={red, blue, green} ; shape={circle, triangle, rectangle} ; label= {A, B, C}</a:t>
            </a:r>
          </a:p>
          <a:p>
            <a:pPr lvl="1"/>
            <a:r>
              <a:rPr lang="en-US" sz="1667" dirty="0"/>
              <a:t>An example: &lt;(color = green; shape = rectangle), label = B&gt;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Nodes</a:t>
            </a:r>
            <a:r>
              <a:rPr lang="en-US" sz="2200" dirty="0"/>
              <a:t> are </a:t>
            </a:r>
            <a:r>
              <a:rPr lang="en-US" sz="2200" dirty="0">
                <a:solidFill>
                  <a:schemeClr val="accent1"/>
                </a:solidFill>
              </a:rPr>
              <a:t>tests</a:t>
            </a:r>
            <a:r>
              <a:rPr lang="en-US" sz="2200" dirty="0"/>
              <a:t> for feature values</a:t>
            </a:r>
          </a:p>
          <a:p>
            <a:r>
              <a:rPr lang="en-US" sz="2200" dirty="0"/>
              <a:t>There is one branch for each value of the feature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Leaves</a:t>
            </a:r>
            <a:r>
              <a:rPr lang="en-US" sz="2200" dirty="0"/>
              <a:t> specify the category (labels)</a:t>
            </a:r>
          </a:p>
          <a:p>
            <a:r>
              <a:rPr lang="en-US" sz="2200" dirty="0"/>
              <a:t>Can categorize instances into multiple disjoint categories</a:t>
            </a:r>
          </a:p>
        </p:txBody>
      </p:sp>
      <p:sp>
        <p:nvSpPr>
          <p:cNvPr id="151582" name="Text Box 30"/>
          <p:cNvSpPr txBox="1">
            <a:spLocks noChangeArrowheads="1"/>
          </p:cNvSpPr>
          <p:nvPr/>
        </p:nvSpPr>
        <p:spPr bwMode="auto">
          <a:xfrm>
            <a:off x="7623633" y="3158449"/>
            <a:ext cx="1441548" cy="58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Evaluation of a </a:t>
            </a:r>
          </a:p>
          <a:p>
            <a:pPr>
              <a:buSzTx/>
              <a:buFontTx/>
              <a:buNone/>
            </a:pP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Decision Tree</a:t>
            </a:r>
          </a:p>
        </p:txBody>
      </p:sp>
      <p:sp>
        <p:nvSpPr>
          <p:cNvPr id="151584" name="Text Box 32"/>
          <p:cNvSpPr txBox="1">
            <a:spLocks noChangeArrowheads="1"/>
          </p:cNvSpPr>
          <p:nvPr/>
        </p:nvSpPr>
        <p:spPr bwMode="auto">
          <a:xfrm>
            <a:off x="10411406" y="1266398"/>
            <a:ext cx="152965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Learning a </a:t>
            </a:r>
          </a:p>
          <a:p>
            <a:pPr>
              <a:buSzTx/>
              <a:buFontTx/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Decision Tree?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9DD2B69-76F5-A142-BB98-DAE0C0E32878}"/>
              </a:ext>
            </a:extLst>
          </p:cNvPr>
          <p:cNvGrpSpPr/>
          <p:nvPr/>
        </p:nvGrpSpPr>
        <p:grpSpPr>
          <a:xfrm>
            <a:off x="7397392" y="2887256"/>
            <a:ext cx="3988944" cy="3211133"/>
            <a:chOff x="5725174" y="2020083"/>
            <a:chExt cx="2991708" cy="240835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C7E5776-B0BC-C048-A586-2EC8ECBE15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0189" y="2403713"/>
              <a:ext cx="785073" cy="6880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E16F7F7-92EC-C845-B5BD-B7BFC5EA372C}"/>
                </a:ext>
              </a:extLst>
            </p:cNvPr>
            <p:cNvCxnSpPr>
              <a:cxnSpLocks/>
            </p:cNvCxnSpPr>
            <p:nvPr/>
          </p:nvCxnSpPr>
          <p:spPr>
            <a:xfrm>
              <a:off x="7375262" y="2403713"/>
              <a:ext cx="766598" cy="70848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6518AFC3-273B-D641-8DFE-CEBCD55B96C4}"/>
                </a:ext>
              </a:extLst>
            </p:cNvPr>
            <p:cNvSpPr/>
            <p:nvPr/>
          </p:nvSpPr>
          <p:spPr>
            <a:xfrm>
              <a:off x="6833793" y="2020083"/>
              <a:ext cx="1082938" cy="38363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Color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DFD6508B-D5A4-EE4D-A5C2-7473E5755CCF}"/>
                </a:ext>
              </a:extLst>
            </p:cNvPr>
            <p:cNvSpPr/>
            <p:nvPr/>
          </p:nvSpPr>
          <p:spPr>
            <a:xfrm>
              <a:off x="6048720" y="3091766"/>
              <a:ext cx="1082938" cy="34636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Shape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17995A63-122E-6D4F-9860-E37885547184}"/>
                </a:ext>
              </a:extLst>
            </p:cNvPr>
            <p:cNvSpPr/>
            <p:nvPr/>
          </p:nvSpPr>
          <p:spPr>
            <a:xfrm>
              <a:off x="7600391" y="3112201"/>
              <a:ext cx="1082938" cy="34636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00B050"/>
                  </a:solidFill>
                </a:rPr>
                <a:t>Shape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733107-3A33-F645-B7D1-F6137403812B}"/>
                </a:ext>
              </a:extLst>
            </p:cNvPr>
            <p:cNvSpPr/>
            <p:nvPr/>
          </p:nvSpPr>
          <p:spPr>
            <a:xfrm>
              <a:off x="7101057" y="3107814"/>
              <a:ext cx="548409" cy="31068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B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22B6863-9FAB-C943-A1A8-4320C1821901}"/>
                </a:ext>
              </a:extLst>
            </p:cNvPr>
            <p:cNvCxnSpPr>
              <a:cxnSpLocks/>
            </p:cNvCxnSpPr>
            <p:nvPr/>
          </p:nvCxnSpPr>
          <p:spPr>
            <a:xfrm>
              <a:off x="7375262" y="2403713"/>
              <a:ext cx="0" cy="7041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5350588-F8A7-C343-A843-CB3F5EA73BD7}"/>
                </a:ext>
              </a:extLst>
            </p:cNvPr>
            <p:cNvSpPr/>
            <p:nvPr/>
          </p:nvSpPr>
          <p:spPr>
            <a:xfrm>
              <a:off x="6419265" y="4064012"/>
              <a:ext cx="341684" cy="34168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</a:t>
              </a:r>
              <a:endParaRPr lang="en-US" sz="240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B5CFB8F-94CF-5244-8B2C-619AD3F3476E}"/>
                </a:ext>
              </a:extLst>
            </p:cNvPr>
            <p:cNvSpPr/>
            <p:nvPr/>
          </p:nvSpPr>
          <p:spPr>
            <a:xfrm>
              <a:off x="7084283" y="4062651"/>
              <a:ext cx="343045" cy="343045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</a:t>
              </a:r>
              <a:endParaRPr lang="en-US" sz="240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4507A13-45AB-F44F-9A69-38A9DF38ED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9596" y="3438126"/>
              <a:ext cx="650593" cy="5764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A73C3A6-B049-3F43-ADD6-CAE9CFB41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0107" y="3438126"/>
              <a:ext cx="82" cy="6258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26BA503-D868-774A-B7B1-319E5F1224AC}"/>
                </a:ext>
              </a:extLst>
            </p:cNvPr>
            <p:cNvCxnSpPr>
              <a:cxnSpLocks/>
            </p:cNvCxnSpPr>
            <p:nvPr/>
          </p:nvCxnSpPr>
          <p:spPr>
            <a:xfrm>
              <a:off x="6590189" y="3438126"/>
              <a:ext cx="665617" cy="6245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C5C450E-7B81-D047-8E2D-1702A5E25947}"/>
                </a:ext>
              </a:extLst>
            </p:cNvPr>
            <p:cNvSpPr/>
            <p:nvPr/>
          </p:nvSpPr>
          <p:spPr>
            <a:xfrm>
              <a:off x="7659299" y="4086749"/>
              <a:ext cx="341684" cy="34168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CE52209-8AA9-4E47-A715-55AE45171F4F}"/>
                </a:ext>
              </a:extLst>
            </p:cNvPr>
            <p:cNvSpPr/>
            <p:nvPr/>
          </p:nvSpPr>
          <p:spPr>
            <a:xfrm>
              <a:off x="8373837" y="4077993"/>
              <a:ext cx="343045" cy="34304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00B050"/>
                  </a:solidFill>
                </a:rPr>
                <a:t>A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934A33B-49EC-3D45-802A-4B317D0F18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0141" y="3458561"/>
              <a:ext cx="311719" cy="62818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C847B6F-BDE9-6743-AFF3-CF5CB2991C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1860" y="3458561"/>
              <a:ext cx="403500" cy="61943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riangle 86">
              <a:extLst>
                <a:ext uri="{FF2B5EF4-FFF2-40B4-BE49-F238E27FC236}">
                  <a16:creationId xmlns:a16="http://schemas.microsoft.com/office/drawing/2014/main" id="{C8E3CA2D-65DD-764D-B6B1-5795361D3396}"/>
                </a:ext>
              </a:extLst>
            </p:cNvPr>
            <p:cNvSpPr/>
            <p:nvPr/>
          </p:nvSpPr>
          <p:spPr>
            <a:xfrm>
              <a:off x="5725174" y="4014579"/>
              <a:ext cx="428844" cy="383630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F00D244-442C-8F45-8C98-EA3B7850051C}"/>
              </a:ext>
            </a:extLst>
          </p:cNvPr>
          <p:cNvGrpSpPr/>
          <p:nvPr/>
        </p:nvGrpSpPr>
        <p:grpSpPr>
          <a:xfrm>
            <a:off x="1223034" y="4078938"/>
            <a:ext cx="5462613" cy="1791663"/>
            <a:chOff x="1339999" y="4340196"/>
            <a:chExt cx="5670401" cy="1832004"/>
          </a:xfrm>
        </p:grpSpPr>
        <p:sp>
          <p:nvSpPr>
            <p:cNvPr id="89" name="Oval 36">
              <a:extLst>
                <a:ext uri="{FF2B5EF4-FFF2-40B4-BE49-F238E27FC236}">
                  <a16:creationId xmlns:a16="http://schemas.microsoft.com/office/drawing/2014/main" id="{F1AD2656-59D2-6A4E-A692-B93EFAFC7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687480"/>
              <a:ext cx="269647" cy="53104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Oval 37">
              <a:extLst>
                <a:ext uri="{FF2B5EF4-FFF2-40B4-BE49-F238E27FC236}">
                  <a16:creationId xmlns:a16="http://schemas.microsoft.com/office/drawing/2014/main" id="{9402CDE2-11A2-2248-96B5-95F552A3C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1" y="5335180"/>
              <a:ext cx="269647" cy="531045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Oval 39">
              <a:extLst>
                <a:ext uri="{FF2B5EF4-FFF2-40B4-BE49-F238E27FC236}">
                  <a16:creationId xmlns:a16="http://schemas.microsoft.com/office/drawing/2014/main" id="{DFE56868-6E5C-C44B-82DF-3EDD0D5A8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725579"/>
              <a:ext cx="269647" cy="531045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Oval 40">
              <a:extLst>
                <a:ext uri="{FF2B5EF4-FFF2-40B4-BE49-F238E27FC236}">
                  <a16:creationId xmlns:a16="http://schemas.microsoft.com/office/drawing/2014/main" id="{E7602D68-BE81-3F41-BC0C-A8FD18151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258979"/>
              <a:ext cx="269647" cy="531045"/>
            </a:xfrm>
            <a:prstGeom prst="ellipse">
              <a:avLst/>
            </a:prstGeom>
            <a:noFill/>
            <a:ln w="9525" algn="ctr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296C204E-4657-4343-98B0-B7B228701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1" y="4611775"/>
              <a:ext cx="191758" cy="377648"/>
            </a:xfrm>
            <a:prstGeom prst="rect">
              <a:avLst/>
            </a:prstGeom>
            <a:noFill/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4" name="Rectangle 42">
              <a:extLst>
                <a:ext uri="{FF2B5EF4-FFF2-40B4-BE49-F238E27FC236}">
                  <a16:creationId xmlns:a16="http://schemas.microsoft.com/office/drawing/2014/main" id="{856F3F8D-80C6-8449-9F73-636BA40A8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799" y="4611775"/>
              <a:ext cx="191758" cy="377648"/>
            </a:xfrm>
            <a:prstGeom prst="rect">
              <a:avLst/>
            </a:prstGeom>
            <a:noFill/>
            <a:ln w="9525" algn="ctr">
              <a:solidFill>
                <a:srgbClr val="33CC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5" name="Rectangle 43">
              <a:extLst>
                <a:ext uri="{FF2B5EF4-FFF2-40B4-BE49-F238E27FC236}">
                  <a16:creationId xmlns:a16="http://schemas.microsoft.com/office/drawing/2014/main" id="{E814DE45-1EF6-5944-8E8B-F94BF9C8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145176"/>
              <a:ext cx="191758" cy="377648"/>
            </a:xfrm>
            <a:prstGeom prst="rect">
              <a:avLst/>
            </a:prstGeom>
            <a:noFill/>
            <a:ln w="9525" algn="ctr">
              <a:solidFill>
                <a:srgbClr val="33CC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Rectangle 44">
              <a:extLst>
                <a:ext uri="{FF2B5EF4-FFF2-40B4-BE49-F238E27FC236}">
                  <a16:creationId xmlns:a16="http://schemas.microsoft.com/office/drawing/2014/main" id="{55088EAA-34C9-B040-A114-C3397897F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1" y="5221375"/>
              <a:ext cx="191758" cy="377648"/>
            </a:xfrm>
            <a:prstGeom prst="rect">
              <a:avLst/>
            </a:prstGeom>
            <a:noFill/>
            <a:ln w="9525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7" name="Oval 45">
              <a:extLst>
                <a:ext uri="{FF2B5EF4-FFF2-40B4-BE49-F238E27FC236}">
                  <a16:creationId xmlns:a16="http://schemas.microsoft.com/office/drawing/2014/main" id="{E97BCC6B-C939-6641-8B80-FE0FDE1D9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954179"/>
              <a:ext cx="990600" cy="531045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8" name="Group 58">
              <a:extLst>
                <a:ext uri="{FF2B5EF4-FFF2-40B4-BE49-F238E27FC236}">
                  <a16:creationId xmlns:a16="http://schemas.microsoft.com/office/drawing/2014/main" id="{DCEC6F28-87B2-3641-8488-264847ACE7B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4495800" y="5410200"/>
              <a:ext cx="381000" cy="990600"/>
              <a:chOff x="192" y="2928"/>
              <a:chExt cx="240" cy="624"/>
            </a:xfrm>
          </p:grpSpPr>
          <p:cxnSp>
            <p:nvCxnSpPr>
              <p:cNvPr id="110" name="AutoShape 59">
                <a:extLst>
                  <a:ext uri="{FF2B5EF4-FFF2-40B4-BE49-F238E27FC236}">
                    <a16:creationId xmlns:a16="http://schemas.microsoft.com/office/drawing/2014/main" id="{2B9B0E9C-A2F0-CC45-AEAA-943DD73F719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92" y="2928"/>
                <a:ext cx="240" cy="432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AutoShape 60">
                <a:extLst>
                  <a:ext uri="{FF2B5EF4-FFF2-40B4-BE49-F238E27FC236}">
                    <a16:creationId xmlns:a16="http://schemas.microsoft.com/office/drawing/2014/main" id="{EEC6878E-8BB7-A843-AA42-42E3579D0BA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2" y="2928"/>
                <a:ext cx="0" cy="624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AutoShape 61">
                <a:extLst>
                  <a:ext uri="{FF2B5EF4-FFF2-40B4-BE49-F238E27FC236}">
                    <a16:creationId xmlns:a16="http://schemas.microsoft.com/office/drawing/2014/main" id="{0C52B3C4-3A18-B04C-BE1F-6F9E53D695B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2" y="3360"/>
                <a:ext cx="240" cy="192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9" name="Oval 66">
              <a:extLst>
                <a:ext uri="{FF2B5EF4-FFF2-40B4-BE49-F238E27FC236}">
                  <a16:creationId xmlns:a16="http://schemas.microsoft.com/office/drawing/2014/main" id="{A926D2A7-F62B-004E-89D3-62A729CB9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4725579"/>
              <a:ext cx="1066800" cy="531045"/>
            </a:xfrm>
            <a:prstGeom prst="ellipse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0" name="Oval 67">
              <a:extLst>
                <a:ext uri="{FF2B5EF4-FFF2-40B4-BE49-F238E27FC236}">
                  <a16:creationId xmlns:a16="http://schemas.microsoft.com/office/drawing/2014/main" id="{B58875C1-6B24-A743-8A69-38C6A108E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1" y="4920048"/>
              <a:ext cx="914399" cy="531045"/>
            </a:xfrm>
            <a:prstGeom prst="ellipse">
              <a:avLst/>
            </a:prstGeom>
            <a:noFill/>
            <a:ln w="9525" algn="ctr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en-US">
                <a:solidFill>
                  <a:srgbClr val="33CC33"/>
                </a:solidFill>
              </a:endParaRPr>
            </a:p>
          </p:txBody>
        </p:sp>
        <p:sp>
          <p:nvSpPr>
            <p:cNvPr id="101" name="Line 68">
              <a:extLst>
                <a:ext uri="{FF2B5EF4-FFF2-40B4-BE49-F238E27FC236}">
                  <a16:creationId xmlns:a16="http://schemas.microsoft.com/office/drawing/2014/main" id="{E70913E4-3BEF-504A-B824-744E8A6B04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4000" y="4343400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" name="Line 69">
              <a:extLst>
                <a:ext uri="{FF2B5EF4-FFF2-40B4-BE49-F238E27FC236}">
                  <a16:creationId xmlns:a16="http://schemas.microsoft.com/office/drawing/2014/main" id="{B6E6FEF4-A4E2-D046-9ED5-4AE25870FA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2800" y="4343400"/>
              <a:ext cx="0" cy="1828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" name="Text Box 71">
              <a:extLst>
                <a:ext uri="{FF2B5EF4-FFF2-40B4-BE49-F238E27FC236}">
                  <a16:creationId xmlns:a16="http://schemas.microsoft.com/office/drawing/2014/main" id="{AC6BD7F2-471A-5C47-8532-5E0C572B4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399" y="4373197"/>
              <a:ext cx="1380418" cy="377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/>
                <a:t>     A</a:t>
              </a:r>
            </a:p>
          </p:txBody>
        </p:sp>
        <p:sp>
          <p:nvSpPr>
            <p:cNvPr id="104" name="Text Box 72">
              <a:extLst>
                <a:ext uri="{FF2B5EF4-FFF2-40B4-BE49-F238E27FC236}">
                  <a16:creationId xmlns:a16="http://schemas.microsoft.com/office/drawing/2014/main" id="{7B5AEEDC-50CE-B446-B3E4-DF5FAAD06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999" y="4340196"/>
              <a:ext cx="350839" cy="377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C           </a:t>
              </a:r>
            </a:p>
          </p:txBody>
        </p:sp>
        <p:sp>
          <p:nvSpPr>
            <p:cNvPr id="105" name="Text Box 73">
              <a:extLst>
                <a:ext uri="{FF2B5EF4-FFF2-40B4-BE49-F238E27FC236}">
                  <a16:creationId xmlns:a16="http://schemas.microsoft.com/office/drawing/2014/main" id="{B8D6B1A3-52A8-F844-A7EC-F91F52BB3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102" y="4340197"/>
              <a:ext cx="350839" cy="377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grpSp>
          <p:nvGrpSpPr>
            <p:cNvPr id="106" name="Group 74">
              <a:extLst>
                <a:ext uri="{FF2B5EF4-FFF2-40B4-BE49-F238E27FC236}">
                  <a16:creationId xmlns:a16="http://schemas.microsoft.com/office/drawing/2014/main" id="{B6544669-4B35-024D-8E3C-33E21F934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724400"/>
              <a:ext cx="381000" cy="990600"/>
              <a:chOff x="192" y="2928"/>
              <a:chExt cx="240" cy="624"/>
            </a:xfrm>
          </p:grpSpPr>
          <p:cxnSp>
            <p:nvCxnSpPr>
              <p:cNvPr id="107" name="AutoShape 75">
                <a:extLst>
                  <a:ext uri="{FF2B5EF4-FFF2-40B4-BE49-F238E27FC236}">
                    <a16:creationId xmlns:a16="http://schemas.microsoft.com/office/drawing/2014/main" id="{6715AAF3-923C-DB45-9AE1-741BB705E3B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92" y="2928"/>
                <a:ext cx="240" cy="432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" name="AutoShape 76">
                <a:extLst>
                  <a:ext uri="{FF2B5EF4-FFF2-40B4-BE49-F238E27FC236}">
                    <a16:creationId xmlns:a16="http://schemas.microsoft.com/office/drawing/2014/main" id="{77EF3BC6-3726-174B-A51F-559619DE9E3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2" y="2928"/>
                <a:ext cx="0" cy="624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9" name="AutoShape 77">
                <a:extLst>
                  <a:ext uri="{FF2B5EF4-FFF2-40B4-BE49-F238E27FC236}">
                    <a16:creationId xmlns:a16="http://schemas.microsoft.com/office/drawing/2014/main" id="{62FE568A-712E-1749-A36F-162CA1DA633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2" y="3360"/>
                <a:ext cx="240" cy="192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" name="Rectangular Callout 9">
            <a:extLst>
              <a:ext uri="{FF2B5EF4-FFF2-40B4-BE49-F238E27FC236}">
                <a16:creationId xmlns:a16="http://schemas.microsoft.com/office/drawing/2014/main" id="{771161C8-8C82-491D-AF06-0AE8890BAF35}"/>
              </a:ext>
            </a:extLst>
          </p:cNvPr>
          <p:cNvSpPr/>
          <p:nvPr/>
        </p:nvSpPr>
        <p:spPr>
          <a:xfrm>
            <a:off x="10282574" y="2449689"/>
            <a:ext cx="1779449" cy="1436331"/>
          </a:xfrm>
          <a:prstGeom prst="wedgeRectCallout">
            <a:avLst>
              <a:gd name="adj1" fmla="val -18689"/>
              <a:gd name="adj2" fmla="val 80182"/>
            </a:avLst>
          </a:prstGeom>
          <a:solidFill>
            <a:srgbClr val="FFFFCC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594" indent="-228594">
              <a:buFontTx/>
              <a:buChar char="-"/>
            </a:pPr>
            <a:r>
              <a:rPr lang="en-US" sz="1467" dirty="0">
                <a:solidFill>
                  <a:schemeClr val="tx1"/>
                </a:solidFill>
              </a:rPr>
              <a:t>Check the color</a:t>
            </a:r>
          </a:p>
          <a:p>
            <a:r>
              <a:rPr lang="en-US" sz="1467" dirty="0">
                <a:solidFill>
                  <a:schemeClr val="tx1"/>
                </a:solidFill>
              </a:rPr>
              <a:t>     feature. </a:t>
            </a:r>
          </a:p>
          <a:p>
            <a:pPr marL="228594" indent="-228594">
              <a:buFontTx/>
              <a:buChar char="-"/>
            </a:pPr>
            <a:r>
              <a:rPr lang="en-US" sz="1467" dirty="0">
                <a:solidFill>
                  <a:schemeClr val="tx1"/>
                </a:solidFill>
              </a:rPr>
              <a:t>If it is blue than check the shape feature </a:t>
            </a:r>
          </a:p>
          <a:p>
            <a:pPr marL="228594" indent="-228594">
              <a:buFontTx/>
              <a:buChar char="-"/>
            </a:pPr>
            <a:r>
              <a:rPr lang="en-US" sz="1467" dirty="0">
                <a:solidFill>
                  <a:schemeClr val="tx1"/>
                </a:solidFill>
              </a:rPr>
              <a:t>if it is …then…</a:t>
            </a:r>
          </a:p>
        </p:txBody>
      </p:sp>
    </p:spTree>
    <p:extLst>
      <p:ext uri="{BB962C8B-B14F-4D97-AF65-F5344CB8AC3E}">
        <p14:creationId xmlns:p14="http://schemas.microsoft.com/office/powerpoint/2010/main" val="268680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82" grpId="0" animBg="1" autoUpdateAnimBg="0"/>
      <p:bldP spid="151584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feature to split on?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573617" y="1202267"/>
          <a:ext cx="3337480" cy="46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1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705"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baseline="0" dirty="0"/>
                        <a:t> O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H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W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Play?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7E27DB-AE40-FF40-904B-096F153DB3F8}"/>
              </a:ext>
            </a:extLst>
          </p:cNvPr>
          <p:cNvSpPr txBox="1"/>
          <p:nvPr/>
        </p:nvSpPr>
        <p:spPr>
          <a:xfrm>
            <a:off x="5062949" y="2224140"/>
            <a:ext cx="5088759" cy="258532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/>
              <a:t>Information gain: </a:t>
            </a:r>
            <a:br>
              <a:rPr lang="en-US" sz="2400" b="1"/>
            </a:br>
            <a:r>
              <a:rPr lang="en-US" sz="2400" b="1"/>
              <a:t>	</a:t>
            </a:r>
            <a:r>
              <a:rPr lang="en-US" sz="2400"/>
              <a:t>Outlook:  0.246</a:t>
            </a:r>
            <a:br>
              <a:rPr lang="en-US" sz="2400"/>
            </a:br>
            <a:r>
              <a:rPr lang="en-US" sz="2400"/>
              <a:t>	Humidity: 0.151</a:t>
            </a:r>
            <a:br>
              <a:rPr lang="en-US" sz="2400"/>
            </a:br>
            <a:r>
              <a:rPr lang="en-US" sz="2400"/>
              <a:t>	Wind: 0.048</a:t>
            </a:r>
            <a:br>
              <a:rPr lang="en-US" sz="2400"/>
            </a:br>
            <a:r>
              <a:rPr lang="en-US" sz="2400"/>
              <a:t>	Temperature: 0.029</a:t>
            </a:r>
            <a:br>
              <a:rPr lang="en-US" sz="2400"/>
            </a:br>
            <a:endParaRPr lang="en-US" sz="2400"/>
          </a:p>
          <a:p>
            <a:r>
              <a:rPr lang="en-US" sz="2400"/>
              <a:t>→ Split on Outlook</a:t>
            </a:r>
          </a:p>
        </p:txBody>
      </p:sp>
    </p:spTree>
    <p:extLst>
      <p:ext uri="{BB962C8B-B14F-4D97-AF65-F5344CB8AC3E}">
        <p14:creationId xmlns:p14="http://schemas.microsoft.com/office/powerpoint/2010/main" val="3409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72E09D-75F0-4FE0-8AEF-2ED84C13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8FCBE-C43D-4946-B218-1EA319B336AD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8667" y="338667"/>
            <a:ext cx="11514667" cy="61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24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(III)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AA7D8-D440-B746-8BAD-4410B15DA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3984626" y="1550988"/>
            <a:ext cx="10518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+mj-lt"/>
              </a:rPr>
              <a:t>Outlook </a:t>
            </a:r>
          </a:p>
        </p:txBody>
      </p:sp>
      <p:cxnSp>
        <p:nvCxnSpPr>
          <p:cNvPr id="64541" name="AutoShape 29"/>
          <p:cNvCxnSpPr>
            <a:cxnSpLocks noChangeShapeType="1"/>
            <a:stCxn id="64534" idx="2"/>
          </p:cNvCxnSpPr>
          <p:nvPr/>
        </p:nvCxnSpPr>
        <p:spPr bwMode="auto">
          <a:xfrm>
            <a:off x="4510572" y="1951098"/>
            <a:ext cx="1634642" cy="8524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42" name="AutoShape 30"/>
          <p:cNvCxnSpPr>
            <a:cxnSpLocks noChangeShapeType="1"/>
            <a:stCxn id="64534" idx="2"/>
          </p:cNvCxnSpPr>
          <p:nvPr/>
        </p:nvCxnSpPr>
        <p:spPr bwMode="auto">
          <a:xfrm>
            <a:off x="4510572" y="1951098"/>
            <a:ext cx="80479" cy="8524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57" name="Text Box 45"/>
          <p:cNvSpPr txBox="1">
            <a:spLocks noChangeArrowheads="1"/>
          </p:cNvSpPr>
          <p:nvPr/>
        </p:nvSpPr>
        <p:spPr bwMode="auto">
          <a:xfrm>
            <a:off x="7239002" y="1191162"/>
            <a:ext cx="31130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Gain(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S,Humidity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)=0.151</a:t>
            </a:r>
          </a:p>
          <a:p>
            <a:pPr>
              <a:buSzTx/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Gain(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S,Wind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) = 0.048</a:t>
            </a:r>
          </a:p>
          <a:p>
            <a:pPr>
              <a:buSzTx/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Gain(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S,Temperature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) = 0.029</a:t>
            </a:r>
          </a:p>
          <a:p>
            <a:pPr>
              <a:buSzTx/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Gain(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S,Outlook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) =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0.246</a:t>
            </a:r>
          </a:p>
        </p:txBody>
      </p:sp>
      <p:cxnSp>
        <p:nvCxnSpPr>
          <p:cNvPr id="64563" name="AutoShape 51"/>
          <p:cNvCxnSpPr>
            <a:cxnSpLocks noChangeShapeType="1"/>
            <a:stCxn id="64534" idx="2"/>
          </p:cNvCxnSpPr>
          <p:nvPr/>
        </p:nvCxnSpPr>
        <p:spPr bwMode="auto">
          <a:xfrm flipH="1">
            <a:off x="3073403" y="1951098"/>
            <a:ext cx="1437169" cy="8524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60461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(III)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AF351-E729-954B-BDBB-309AD877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3984626" y="1550988"/>
            <a:ext cx="10518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+mj-lt"/>
              </a:rPr>
              <a:t>Outlook </a:t>
            </a:r>
          </a:p>
        </p:txBody>
      </p:sp>
      <p:cxnSp>
        <p:nvCxnSpPr>
          <p:cNvPr id="64541" name="AutoShape 29"/>
          <p:cNvCxnSpPr>
            <a:cxnSpLocks noChangeShapeType="1"/>
            <a:stCxn id="64534" idx="2"/>
          </p:cNvCxnSpPr>
          <p:nvPr/>
        </p:nvCxnSpPr>
        <p:spPr bwMode="auto">
          <a:xfrm>
            <a:off x="4510572" y="1951098"/>
            <a:ext cx="1634642" cy="8524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42" name="AutoShape 30"/>
          <p:cNvCxnSpPr>
            <a:cxnSpLocks noChangeShapeType="1"/>
            <a:stCxn id="64534" idx="2"/>
          </p:cNvCxnSpPr>
          <p:nvPr/>
        </p:nvCxnSpPr>
        <p:spPr bwMode="auto">
          <a:xfrm>
            <a:off x="4510572" y="1951098"/>
            <a:ext cx="80479" cy="8524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63" name="AutoShape 51"/>
          <p:cNvCxnSpPr>
            <a:cxnSpLocks noChangeShapeType="1"/>
            <a:stCxn id="64534" idx="2"/>
          </p:cNvCxnSpPr>
          <p:nvPr/>
        </p:nvCxnSpPr>
        <p:spPr bwMode="auto">
          <a:xfrm flipH="1">
            <a:off x="3073403" y="1951098"/>
            <a:ext cx="1437169" cy="8524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2362201" y="2803528"/>
            <a:ext cx="4371125" cy="1543114"/>
            <a:chOff x="838200" y="2803525"/>
            <a:chExt cx="4371124" cy="1543112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2444750" y="2803525"/>
              <a:ext cx="111524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Overcast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186238" y="2803525"/>
              <a:ext cx="65594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Rain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382838" y="3200399"/>
              <a:ext cx="116089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3,7,12,13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3852862" y="3201987"/>
              <a:ext cx="135646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4,5,6,10,14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106864" y="3565525"/>
              <a:ext cx="71686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3+,2-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041400" y="2803525"/>
              <a:ext cx="8372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Sunny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838200" y="3200399"/>
              <a:ext cx="122661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dirty="0">
                  <a:solidFill>
                    <a:srgbClr val="A50021"/>
                  </a:solidFill>
                </a:rPr>
                <a:t>1,2,8,9,11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2551113" y="3565525"/>
              <a:ext cx="71686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4+,0-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1033463" y="3565525"/>
              <a:ext cx="71686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2+,3-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665413" y="3946526"/>
              <a:ext cx="5296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244600" y="3946527"/>
              <a:ext cx="3032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FF"/>
                  </a:solidFill>
                </a:rPr>
                <a:t>?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289425" y="3946527"/>
              <a:ext cx="36099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FF"/>
                  </a:solidFill>
                </a:rPr>
                <a:t>? </a:t>
              </a:r>
            </a:p>
          </p:txBody>
        </p:sp>
      </p:grpSp>
      <p:graphicFrame>
        <p:nvGraphicFramePr>
          <p:cNvPr id="43" name="Content Placeholder 5"/>
          <p:cNvGraphicFramePr>
            <a:graphicFrameLocks/>
          </p:cNvGraphicFramePr>
          <p:nvPr/>
        </p:nvGraphicFramePr>
        <p:xfrm>
          <a:off x="7467600" y="1409609"/>
          <a:ext cx="2935017" cy="46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705"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baseline="0" dirty="0"/>
                        <a:t> O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H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W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Play?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690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(III)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C5065-F684-6743-8C78-13DC0E94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362201" y="1550989"/>
            <a:ext cx="4371125" cy="2795651"/>
            <a:chOff x="838200" y="1550988"/>
            <a:chExt cx="4371124" cy="2795649"/>
          </a:xfrm>
        </p:grpSpPr>
        <p:grpSp>
          <p:nvGrpSpPr>
            <p:cNvPr id="8" name="Group 7"/>
            <p:cNvGrpSpPr/>
            <p:nvPr/>
          </p:nvGrpSpPr>
          <p:grpSpPr>
            <a:xfrm>
              <a:off x="1549404" y="1550988"/>
              <a:ext cx="3071809" cy="1252537"/>
              <a:chOff x="1549404" y="1550988"/>
              <a:chExt cx="3071809" cy="1252537"/>
            </a:xfrm>
          </p:grpSpPr>
          <p:sp>
            <p:nvSpPr>
              <p:cNvPr id="64534" name="Text Box 22"/>
              <p:cNvSpPr txBox="1">
                <a:spLocks noChangeArrowheads="1"/>
              </p:cNvSpPr>
              <p:nvPr/>
            </p:nvSpPr>
            <p:spPr bwMode="auto">
              <a:xfrm>
                <a:off x="2460624" y="1550988"/>
                <a:ext cx="105189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dirty="0">
                    <a:solidFill>
                      <a:srgbClr val="0000FF"/>
                    </a:solidFill>
                    <a:latin typeface="+mj-lt"/>
                  </a:rPr>
                  <a:t>Outlook </a:t>
                </a:r>
              </a:p>
            </p:txBody>
          </p:sp>
          <p:cxnSp>
            <p:nvCxnSpPr>
              <p:cNvPr id="64541" name="AutoShape 29"/>
              <p:cNvCxnSpPr>
                <a:cxnSpLocks noChangeShapeType="1"/>
                <a:stCxn id="64534" idx="2"/>
              </p:cNvCxnSpPr>
              <p:nvPr/>
            </p:nvCxnSpPr>
            <p:spPr bwMode="auto">
              <a:xfrm>
                <a:off x="2986570" y="1951098"/>
                <a:ext cx="1634643" cy="8524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542" name="AutoShape 30"/>
              <p:cNvCxnSpPr>
                <a:cxnSpLocks noChangeShapeType="1"/>
                <a:stCxn id="64534" idx="2"/>
              </p:cNvCxnSpPr>
              <p:nvPr/>
            </p:nvCxnSpPr>
            <p:spPr bwMode="auto">
              <a:xfrm>
                <a:off x="2986570" y="1951098"/>
                <a:ext cx="80480" cy="8524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563" name="AutoShape 51"/>
              <p:cNvCxnSpPr>
                <a:cxnSpLocks noChangeShapeType="1"/>
                <a:stCxn id="64534" idx="2"/>
              </p:cNvCxnSpPr>
              <p:nvPr/>
            </p:nvCxnSpPr>
            <p:spPr bwMode="auto">
              <a:xfrm flipH="1">
                <a:off x="1549404" y="1951098"/>
                <a:ext cx="1437166" cy="8524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838200" y="2803525"/>
              <a:ext cx="4371124" cy="1543112"/>
              <a:chOff x="838200" y="2803525"/>
              <a:chExt cx="4371124" cy="1543112"/>
            </a:xfrm>
          </p:grpSpPr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auto">
              <a:xfrm>
                <a:off x="2444750" y="2803525"/>
                <a:ext cx="1115242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dirty="0">
                    <a:solidFill>
                      <a:srgbClr val="000066"/>
                    </a:solidFill>
                  </a:rPr>
                  <a:t>Overcast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4186238" y="2803525"/>
                <a:ext cx="65594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Rain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2382838" y="3200399"/>
                <a:ext cx="116089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A50021"/>
                    </a:solidFill>
                  </a:rPr>
                  <a:t>3,7,12,13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3852862" y="3201987"/>
                <a:ext cx="1356462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A50021"/>
                    </a:solidFill>
                  </a:rPr>
                  <a:t>4,5,6,10,14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4106864" y="3565525"/>
                <a:ext cx="71686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A50021"/>
                    </a:solidFill>
                  </a:rPr>
                  <a:t>3+,2-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Text Box 16"/>
              <p:cNvSpPr txBox="1">
                <a:spLocks noChangeArrowheads="1"/>
              </p:cNvSpPr>
              <p:nvPr/>
            </p:nvSpPr>
            <p:spPr bwMode="auto">
              <a:xfrm>
                <a:off x="1041400" y="2803525"/>
                <a:ext cx="83728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Sunny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838200" y="3200399"/>
                <a:ext cx="122661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dirty="0">
                    <a:solidFill>
                      <a:srgbClr val="A50021"/>
                    </a:solidFill>
                  </a:rPr>
                  <a:t>1,2,8,9,11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" name="Text Box 19"/>
              <p:cNvSpPr txBox="1">
                <a:spLocks noChangeArrowheads="1"/>
              </p:cNvSpPr>
              <p:nvPr/>
            </p:nvSpPr>
            <p:spPr bwMode="auto">
              <a:xfrm>
                <a:off x="2551113" y="3565525"/>
                <a:ext cx="71686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A50021"/>
                    </a:solidFill>
                  </a:rPr>
                  <a:t>4+,0-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 Box 20"/>
              <p:cNvSpPr txBox="1">
                <a:spLocks noChangeArrowheads="1"/>
              </p:cNvSpPr>
              <p:nvPr/>
            </p:nvSpPr>
            <p:spPr bwMode="auto">
              <a:xfrm>
                <a:off x="1033463" y="3565525"/>
                <a:ext cx="71686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A50021"/>
                    </a:solidFill>
                  </a:rPr>
                  <a:t>2+,3-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Text Box 21"/>
              <p:cNvSpPr txBox="1">
                <a:spLocks noChangeArrowheads="1"/>
              </p:cNvSpPr>
              <p:nvPr/>
            </p:nvSpPr>
            <p:spPr bwMode="auto">
              <a:xfrm>
                <a:off x="2665413" y="3946526"/>
                <a:ext cx="529632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u="sng">
                    <a:solidFill>
                      <a:srgbClr val="0000FF"/>
                    </a:solidFill>
                  </a:rPr>
                  <a:t>Yes</a:t>
                </a:r>
              </a:p>
            </p:txBody>
          </p:sp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>
                <a:off x="1244600" y="3946527"/>
                <a:ext cx="30328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FF"/>
                    </a:solidFill>
                  </a:rPr>
                  <a:t>?</a:t>
                </a:r>
              </a:p>
            </p:txBody>
          </p:sp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>
                <a:off x="4289425" y="3946527"/>
                <a:ext cx="36099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FF"/>
                    </a:solidFill>
                  </a:rPr>
                  <a:t>? </a:t>
                </a:r>
              </a:p>
            </p:txBody>
          </p:sp>
        </p:grpSp>
      </p:grp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2952777" y="4648200"/>
            <a:ext cx="407913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dirty="0">
                <a:solidFill>
                  <a:srgbClr val="000066"/>
                </a:solidFill>
                <a:latin typeface="+mj-lt"/>
              </a:rPr>
              <a:t>Continue until:</a:t>
            </a:r>
          </a:p>
          <a:p>
            <a:pPr>
              <a:buSzTx/>
              <a:buFontTx/>
              <a:buChar char="•"/>
            </a:pPr>
            <a:r>
              <a:rPr lang="en-US" dirty="0">
                <a:solidFill>
                  <a:srgbClr val="000066"/>
                </a:solidFill>
                <a:latin typeface="+mj-lt"/>
              </a:rPr>
              <a:t> Every attribute is included in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path</a:t>
            </a:r>
            <a:r>
              <a:rPr lang="en-US" dirty="0">
                <a:solidFill>
                  <a:srgbClr val="000066"/>
                </a:solidFill>
                <a:latin typeface="+mj-lt"/>
              </a:rPr>
              <a:t>,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66"/>
                </a:solidFill>
                <a:latin typeface="+mj-lt"/>
              </a:rPr>
              <a:t>or,</a:t>
            </a:r>
          </a:p>
          <a:p>
            <a:pPr>
              <a:buSzTx/>
              <a:buFontTx/>
              <a:buChar char="•"/>
            </a:pPr>
            <a:r>
              <a:rPr lang="en-US" dirty="0">
                <a:solidFill>
                  <a:srgbClr val="000066"/>
                </a:solidFill>
                <a:latin typeface="+mj-lt"/>
              </a:rPr>
              <a:t> All examples  in the leaf have same label</a:t>
            </a:r>
          </a:p>
        </p:txBody>
      </p:sp>
      <p:graphicFrame>
        <p:nvGraphicFramePr>
          <p:cNvPr id="45" name="Content Placeholder 5"/>
          <p:cNvGraphicFramePr>
            <a:graphicFrameLocks/>
          </p:cNvGraphicFramePr>
          <p:nvPr/>
        </p:nvGraphicFramePr>
        <p:xfrm>
          <a:off x="7467600" y="1485809"/>
          <a:ext cx="2935017" cy="46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705"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baseline="0" dirty="0"/>
                        <a:t> O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H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W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Play?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755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(IV)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FE1C574-BC1F-0647-AC4E-93488BEF4CFE}"/>
              </a:ext>
            </a:extLst>
          </p:cNvPr>
          <p:cNvGrpSpPr/>
          <p:nvPr/>
        </p:nvGrpSpPr>
        <p:grpSpPr>
          <a:xfrm>
            <a:off x="1524000" y="4507626"/>
            <a:ext cx="4320045" cy="1214383"/>
            <a:chOff x="5618162" y="1014413"/>
            <a:chExt cx="5706406" cy="1543050"/>
          </a:xfrm>
        </p:grpSpPr>
        <p:graphicFrame>
          <p:nvGraphicFramePr>
            <p:cNvPr id="58" name="Object 37">
              <a:extLst>
                <a:ext uri="{FF2B5EF4-FFF2-40B4-BE49-F238E27FC236}">
                  <a16:creationId xmlns:a16="http://schemas.microsoft.com/office/drawing/2014/main" id="{C1EB9940-F0A4-EE4C-A934-200302C245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18162" y="1014413"/>
            <a:ext cx="2827338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4" imgW="1447560" imgH="241200" progId="Equation.3">
                    <p:embed/>
                  </p:oleObj>
                </mc:Choice>
                <mc:Fallback>
                  <p:oleObj name="Equation" r:id="rId4" imgW="1447560" imgH="241200" progId="Equation.3">
                    <p:embed/>
                    <p:pic>
                      <p:nvPicPr>
                        <p:cNvPr id="58" name="Object 37">
                          <a:extLst>
                            <a:ext uri="{FF2B5EF4-FFF2-40B4-BE49-F238E27FC236}">
                              <a16:creationId xmlns:a16="http://schemas.microsoft.com/office/drawing/2014/main" id="{C1EB9940-F0A4-EE4C-A934-200302C245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8162" y="1014413"/>
                          <a:ext cx="2827338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Text Box 40">
              <a:extLst>
                <a:ext uri="{FF2B5EF4-FFF2-40B4-BE49-F238E27FC236}">
                  <a16:creationId xmlns:a16="http://schemas.microsoft.com/office/drawing/2014/main" id="{A7323484-E197-A243-9352-AFBAF00D8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2324" y="1054100"/>
              <a:ext cx="2882244" cy="430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>
                  <a:solidFill>
                    <a:srgbClr val="0000FF"/>
                  </a:solidFill>
                </a:rPr>
                <a:t>.97-(3/5) 0-(2/5) 0 = </a:t>
              </a:r>
              <a:r>
                <a:rPr lang="en-US" sz="1600" b="1">
                  <a:solidFill>
                    <a:srgbClr val="A50021"/>
                  </a:solidFill>
                </a:rPr>
                <a:t>.97</a:t>
              </a:r>
              <a:endParaRPr lang="en-US" sz="1600" b="1">
                <a:solidFill>
                  <a:srgbClr val="0000FF"/>
                </a:solidFill>
              </a:endParaRPr>
            </a:p>
          </p:txBody>
        </p:sp>
        <p:graphicFrame>
          <p:nvGraphicFramePr>
            <p:cNvPr id="60" name="Object 41">
              <a:extLst>
                <a:ext uri="{FF2B5EF4-FFF2-40B4-BE49-F238E27FC236}">
                  <a16:creationId xmlns:a16="http://schemas.microsoft.com/office/drawing/2014/main" id="{F72C4247-DDF5-5E46-BB61-DDC4946A7D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60220" y="1528763"/>
            <a:ext cx="2282825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6" imgW="1244520" imgH="241200" progId="Equation.3">
                    <p:embed/>
                  </p:oleObj>
                </mc:Choice>
                <mc:Fallback>
                  <p:oleObj name="Equation" r:id="rId6" imgW="1244520" imgH="241200" progId="Equation.3">
                    <p:embed/>
                    <p:pic>
                      <p:nvPicPr>
                        <p:cNvPr id="60" name="Object 41">
                          <a:extLst>
                            <a:ext uri="{FF2B5EF4-FFF2-40B4-BE49-F238E27FC236}">
                              <a16:creationId xmlns:a16="http://schemas.microsoft.com/office/drawing/2014/main" id="{F72C4247-DDF5-5E46-BB61-DDC4946A7D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0220" y="1528763"/>
                          <a:ext cx="2282825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Text Box 42">
              <a:extLst>
                <a:ext uri="{FF2B5EF4-FFF2-40B4-BE49-F238E27FC236}">
                  <a16:creationId xmlns:a16="http://schemas.microsoft.com/office/drawing/2014/main" id="{23F95C7B-EBF9-8F4E-B103-15D8341D6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5908" y="1568450"/>
              <a:ext cx="2321125" cy="430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>
                  <a:solidFill>
                    <a:srgbClr val="0000FF"/>
                  </a:solidFill>
                </a:rPr>
                <a:t>.97- 0-(2/5) 1 = .57</a:t>
              </a:r>
            </a:p>
          </p:txBody>
        </p:sp>
        <p:graphicFrame>
          <p:nvGraphicFramePr>
            <p:cNvPr id="62" name="Object 43">
              <a:extLst>
                <a:ext uri="{FF2B5EF4-FFF2-40B4-BE49-F238E27FC236}">
                  <a16:creationId xmlns:a16="http://schemas.microsoft.com/office/drawing/2014/main" id="{6F60B7E0-3FD0-0245-9EF0-145B0BBF76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60220" y="2081213"/>
            <a:ext cx="2236787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8" imgW="1218960" imgH="241200" progId="Equation.3">
                    <p:embed/>
                  </p:oleObj>
                </mc:Choice>
                <mc:Fallback>
                  <p:oleObj name="Equation" r:id="rId8" imgW="1218960" imgH="241200" progId="Equation.3">
                    <p:embed/>
                    <p:pic>
                      <p:nvPicPr>
                        <p:cNvPr id="62" name="Object 43">
                          <a:extLst>
                            <a:ext uri="{FF2B5EF4-FFF2-40B4-BE49-F238E27FC236}">
                              <a16:creationId xmlns:a16="http://schemas.microsoft.com/office/drawing/2014/main" id="{6F60B7E0-3FD0-0245-9EF0-145B0BBF76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0220" y="2081213"/>
                          <a:ext cx="2236787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Text Box 44">
              <a:extLst>
                <a:ext uri="{FF2B5EF4-FFF2-40B4-BE49-F238E27FC236}">
                  <a16:creationId xmlns:a16="http://schemas.microsoft.com/office/drawing/2014/main" id="{1F43C373-6ECF-EC4D-ACA6-9C1CBBFC0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5255" y="2120900"/>
              <a:ext cx="3153274" cy="430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>
                  <a:solidFill>
                    <a:srgbClr val="0000FF"/>
                  </a:solidFill>
                </a:rPr>
                <a:t>.97-(2/5) 1 - (3/5) .92= .02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32915B2-7F43-564D-82CA-AF7977CD7C33}"/>
              </a:ext>
            </a:extLst>
          </p:cNvPr>
          <p:cNvGrpSpPr/>
          <p:nvPr/>
        </p:nvGrpSpPr>
        <p:grpSpPr>
          <a:xfrm>
            <a:off x="1348210" y="1194293"/>
            <a:ext cx="4371125" cy="2795651"/>
            <a:chOff x="838200" y="1550988"/>
            <a:chExt cx="4371124" cy="279564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5778559-2E82-BF4C-A4B6-C60062939E33}"/>
                </a:ext>
              </a:extLst>
            </p:cNvPr>
            <p:cNvGrpSpPr/>
            <p:nvPr/>
          </p:nvGrpSpPr>
          <p:grpSpPr>
            <a:xfrm>
              <a:off x="1549402" y="1550988"/>
              <a:ext cx="3071811" cy="1252537"/>
              <a:chOff x="1549402" y="1550988"/>
              <a:chExt cx="3071811" cy="1252537"/>
            </a:xfrm>
          </p:grpSpPr>
          <p:sp>
            <p:nvSpPr>
              <p:cNvPr id="79" name="Text Box 22">
                <a:extLst>
                  <a:ext uri="{FF2B5EF4-FFF2-40B4-BE49-F238E27FC236}">
                    <a16:creationId xmlns:a16="http://schemas.microsoft.com/office/drawing/2014/main" id="{95575DDE-CCDF-B343-B2BE-F6EC6BD72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0624" y="1550988"/>
                <a:ext cx="105189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FF"/>
                    </a:solidFill>
                    <a:latin typeface="+mj-lt"/>
                  </a:rPr>
                  <a:t>Outlook </a:t>
                </a:r>
              </a:p>
            </p:txBody>
          </p:sp>
          <p:cxnSp>
            <p:nvCxnSpPr>
              <p:cNvPr id="80" name="AutoShape 29">
                <a:extLst>
                  <a:ext uri="{FF2B5EF4-FFF2-40B4-BE49-F238E27FC236}">
                    <a16:creationId xmlns:a16="http://schemas.microsoft.com/office/drawing/2014/main" id="{067A72C3-CE28-9441-A8C7-4EFD6B9D8E8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115933" y="1981875"/>
                <a:ext cx="1505280" cy="821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AutoShape 30">
                <a:extLst>
                  <a:ext uri="{FF2B5EF4-FFF2-40B4-BE49-F238E27FC236}">
                    <a16:creationId xmlns:a16="http://schemas.microsoft.com/office/drawing/2014/main" id="{56E565D3-8F3D-A047-9C87-9DCC5F309E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107111" y="1981875"/>
                <a:ext cx="8821" cy="821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AutoShape 51">
                <a:extLst>
                  <a:ext uri="{FF2B5EF4-FFF2-40B4-BE49-F238E27FC236}">
                    <a16:creationId xmlns:a16="http://schemas.microsoft.com/office/drawing/2014/main" id="{E99CDBD7-B0EA-7542-BFF5-31B7AC467BF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549402" y="1981875"/>
                <a:ext cx="1566531" cy="821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4085D9-E931-8044-B985-FA6120D28DB9}"/>
                </a:ext>
              </a:extLst>
            </p:cNvPr>
            <p:cNvGrpSpPr/>
            <p:nvPr/>
          </p:nvGrpSpPr>
          <p:grpSpPr>
            <a:xfrm>
              <a:off x="838200" y="2803525"/>
              <a:ext cx="4371124" cy="1543112"/>
              <a:chOff x="838200" y="2803525"/>
              <a:chExt cx="4371124" cy="1543112"/>
            </a:xfrm>
          </p:grpSpPr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D8FF5131-3520-5F49-844D-DD47BA04F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4750" y="2803525"/>
                <a:ext cx="1115242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Overcast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68" name="Text Box 6">
                <a:extLst>
                  <a:ext uri="{FF2B5EF4-FFF2-40B4-BE49-F238E27FC236}">
                    <a16:creationId xmlns:a16="http://schemas.microsoft.com/office/drawing/2014/main" id="{7969C9C7-8F4A-1940-BF53-9FC7293E8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6238" y="2803525"/>
                <a:ext cx="65594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Rain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69" name="Text Box 9">
                <a:extLst>
                  <a:ext uri="{FF2B5EF4-FFF2-40B4-BE49-F238E27FC236}">
                    <a16:creationId xmlns:a16="http://schemas.microsoft.com/office/drawing/2014/main" id="{34CAD82C-70B9-5C46-8603-A0967C28A2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2838" y="3200399"/>
                <a:ext cx="116089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A50021"/>
                    </a:solidFill>
                  </a:rPr>
                  <a:t>3,7,12,13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70" name="Text Box 10">
                <a:extLst>
                  <a:ext uri="{FF2B5EF4-FFF2-40B4-BE49-F238E27FC236}">
                    <a16:creationId xmlns:a16="http://schemas.microsoft.com/office/drawing/2014/main" id="{8017AE21-53BF-8C47-9DDB-18C87980AB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2862" y="3201987"/>
                <a:ext cx="1356462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A50021"/>
                    </a:solidFill>
                  </a:rPr>
                  <a:t>4,5,6,10,14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71" name="Text Box 11">
                <a:extLst>
                  <a:ext uri="{FF2B5EF4-FFF2-40B4-BE49-F238E27FC236}">
                    <a16:creationId xmlns:a16="http://schemas.microsoft.com/office/drawing/2014/main" id="{3838E723-4EF8-DF4D-A29F-8EB2F770D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6864" y="3565525"/>
                <a:ext cx="71686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A50021"/>
                    </a:solidFill>
                  </a:rPr>
                  <a:t>3+,2-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72" name="Text Box 16">
                <a:extLst>
                  <a:ext uri="{FF2B5EF4-FFF2-40B4-BE49-F238E27FC236}">
                    <a16:creationId xmlns:a16="http://schemas.microsoft.com/office/drawing/2014/main" id="{6CCE0F8B-BF6C-6D41-A85E-A889DC8D2F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400" y="2803525"/>
                <a:ext cx="83728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Sunny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73" name="Text Box 17">
                <a:extLst>
                  <a:ext uri="{FF2B5EF4-FFF2-40B4-BE49-F238E27FC236}">
                    <a16:creationId xmlns:a16="http://schemas.microsoft.com/office/drawing/2014/main" id="{24628A6A-3A25-1246-8F09-D7C4754AAF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3200399"/>
                <a:ext cx="122661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A50021"/>
                    </a:solidFill>
                  </a:rPr>
                  <a:t>1,2,8,9,11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74" name="Text Box 19">
                <a:extLst>
                  <a:ext uri="{FF2B5EF4-FFF2-40B4-BE49-F238E27FC236}">
                    <a16:creationId xmlns:a16="http://schemas.microsoft.com/office/drawing/2014/main" id="{832E363F-C8FC-5D4E-9CFC-0FCA89459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1113" y="3565525"/>
                <a:ext cx="71686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A50021"/>
                    </a:solidFill>
                  </a:rPr>
                  <a:t>4+,0-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75" name="Text Box 20">
                <a:extLst>
                  <a:ext uri="{FF2B5EF4-FFF2-40B4-BE49-F238E27FC236}">
                    <a16:creationId xmlns:a16="http://schemas.microsoft.com/office/drawing/2014/main" id="{F3EA3D1F-650D-9240-9DBE-CE8C312170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3463" y="3565525"/>
                <a:ext cx="71686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A50021"/>
                    </a:solidFill>
                  </a:rPr>
                  <a:t>2+,3-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76" name="Text Box 21">
                <a:extLst>
                  <a:ext uri="{FF2B5EF4-FFF2-40B4-BE49-F238E27FC236}">
                    <a16:creationId xmlns:a16="http://schemas.microsoft.com/office/drawing/2014/main" id="{B2D72C75-728F-9843-9AE1-6CFA5E78C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5413" y="3946526"/>
                <a:ext cx="529632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u="sng">
                    <a:solidFill>
                      <a:srgbClr val="0000FF"/>
                    </a:solidFill>
                  </a:rPr>
                  <a:t>Yes</a:t>
                </a:r>
              </a:p>
            </p:txBody>
          </p:sp>
          <p:sp>
            <p:nvSpPr>
              <p:cNvPr id="77" name="Text Box 22">
                <a:extLst>
                  <a:ext uri="{FF2B5EF4-FFF2-40B4-BE49-F238E27FC236}">
                    <a16:creationId xmlns:a16="http://schemas.microsoft.com/office/drawing/2014/main" id="{A18C83B5-8622-5D4F-8C3A-7DA749AD57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4600" y="3946527"/>
                <a:ext cx="30328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FF"/>
                    </a:solidFill>
                  </a:rPr>
                  <a:t>?</a:t>
                </a:r>
              </a:p>
            </p:txBody>
          </p:sp>
          <p:sp>
            <p:nvSpPr>
              <p:cNvPr id="78" name="Text Box 23">
                <a:extLst>
                  <a:ext uri="{FF2B5EF4-FFF2-40B4-BE49-F238E27FC236}">
                    <a16:creationId xmlns:a16="http://schemas.microsoft.com/office/drawing/2014/main" id="{945F9BCF-B4C6-9A4A-B28C-0E54D62F3A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9425" y="3946527"/>
                <a:ext cx="36099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FF"/>
                    </a:solidFill>
                  </a:rPr>
                  <a:t>? </a:t>
                </a:r>
              </a:p>
            </p:txBody>
          </p:sp>
        </p:grpSp>
      </p:grpSp>
      <p:graphicFrame>
        <p:nvGraphicFramePr>
          <p:cNvPr id="83" name="Content Placeholder 5">
            <a:extLst>
              <a:ext uri="{FF2B5EF4-FFF2-40B4-BE49-F238E27FC236}">
                <a16:creationId xmlns:a16="http://schemas.microsoft.com/office/drawing/2014/main" id="{BE87D34F-1C28-894C-BF74-1ECA497CC1B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627733" y="1518152"/>
          <a:ext cx="2935017" cy="4315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705"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baseline="0"/>
                        <a:t> O</a:t>
                      </a:r>
                      <a:endParaRPr lang="en-US" sz="1900" b="1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T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H</a:t>
                      </a:r>
                      <a:r>
                        <a:rPr lang="en-US" sz="1900" b="1" baseline="0"/>
                        <a:t> </a:t>
                      </a:r>
                      <a:endParaRPr lang="en-US" sz="1900" b="1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W</a:t>
                      </a:r>
                      <a:r>
                        <a:rPr lang="en-US" sz="1900" b="1" baseline="0"/>
                        <a:t> </a:t>
                      </a:r>
                      <a:endParaRPr lang="en-US" sz="1900" b="1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Play?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H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H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W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-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H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H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-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5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6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7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8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M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H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W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-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9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C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W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+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10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11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M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+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3EBF089A-7DE9-C845-9DAC-CAA3B4FE9FAA}"/>
              </a:ext>
            </a:extLst>
          </p:cNvPr>
          <p:cNvSpPr/>
          <p:nvPr/>
        </p:nvSpPr>
        <p:spPr>
          <a:xfrm>
            <a:off x="1119675" y="2506799"/>
            <a:ext cx="1702955" cy="1747960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81EA378-33DA-A242-86CC-BB1C5559F119}"/>
              </a:ext>
            </a:extLst>
          </p:cNvPr>
          <p:cNvSpPr txBox="1"/>
          <p:nvPr/>
        </p:nvSpPr>
        <p:spPr>
          <a:xfrm>
            <a:off x="4002422" y="5924650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Split on Humidity</a:t>
            </a:r>
          </a:p>
        </p:txBody>
      </p:sp>
    </p:spTree>
    <p:extLst>
      <p:ext uri="{BB962C8B-B14F-4D97-AF65-F5344CB8AC3E}">
        <p14:creationId xmlns:p14="http://schemas.microsoft.com/office/powerpoint/2010/main" val="1465391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(V)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04126-4AA1-9042-8933-B0D08A6F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5538789" y="1371600"/>
            <a:ext cx="11031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FF"/>
                </a:solidFill>
              </a:rPr>
              <a:t>Outlook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522914" y="2624139"/>
            <a:ext cx="11152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Overcast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7264402" y="2574925"/>
            <a:ext cx="6559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Rain</a:t>
            </a:r>
            <a:endParaRPr lang="en-US" sz="2000" b="1">
              <a:solidFill>
                <a:srgbClr val="0000FF"/>
              </a:solidFill>
            </a:endParaRPr>
          </a:p>
        </p:txBody>
      </p:sp>
      <p:cxnSp>
        <p:nvCxnSpPr>
          <p:cNvPr id="70662" name="AutoShape 6"/>
          <p:cNvCxnSpPr>
            <a:cxnSpLocks noChangeShapeType="1"/>
            <a:stCxn id="70659" idx="2"/>
            <a:endCxn id="70661" idx="0"/>
          </p:cNvCxnSpPr>
          <p:nvPr/>
        </p:nvCxnSpPr>
        <p:spPr bwMode="auto">
          <a:xfrm>
            <a:off x="6090383" y="1771710"/>
            <a:ext cx="1501994" cy="8032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3" name="AutoShape 7"/>
          <p:cNvCxnSpPr>
            <a:cxnSpLocks noChangeShapeType="1"/>
            <a:stCxn id="70659" idx="2"/>
            <a:endCxn id="70660" idx="0"/>
          </p:cNvCxnSpPr>
          <p:nvPr/>
        </p:nvCxnSpPr>
        <p:spPr bwMode="auto">
          <a:xfrm flipH="1">
            <a:off x="6080535" y="1771710"/>
            <a:ext cx="9848" cy="8524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461001" y="3021013"/>
            <a:ext cx="11608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3,7,12,13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6931025" y="3022600"/>
            <a:ext cx="13564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4,5,6,10,14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7185026" y="3386139"/>
            <a:ext cx="7168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3+,2-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4119564" y="2624139"/>
            <a:ext cx="8372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Sunny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916364" y="3021013"/>
            <a:ext cx="12266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1,2,8,9,11</a:t>
            </a:r>
            <a:endParaRPr lang="en-US" sz="2000" b="1">
              <a:solidFill>
                <a:srgbClr val="0000FF"/>
              </a:solidFill>
            </a:endParaRPr>
          </a:p>
        </p:txBody>
      </p:sp>
      <p:cxnSp>
        <p:nvCxnSpPr>
          <p:cNvPr id="70669" name="AutoShape 13"/>
          <p:cNvCxnSpPr>
            <a:cxnSpLocks noChangeShapeType="1"/>
            <a:stCxn id="70659" idx="2"/>
            <a:endCxn id="70667" idx="0"/>
          </p:cNvCxnSpPr>
          <p:nvPr/>
        </p:nvCxnSpPr>
        <p:spPr bwMode="auto">
          <a:xfrm flipH="1">
            <a:off x="4538204" y="1771710"/>
            <a:ext cx="1552179" cy="8524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5629276" y="3386139"/>
            <a:ext cx="7168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4+,0-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4111626" y="3386139"/>
            <a:ext cx="7168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2+,3-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5743575" y="3767139"/>
            <a:ext cx="5296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u="sng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4322763" y="3767139"/>
            <a:ext cx="303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7367588" y="3767139"/>
            <a:ext cx="3609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FF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920719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(V)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30D06-7897-9549-A4C3-F7B62B9AF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5538789" y="1371600"/>
            <a:ext cx="11031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FF"/>
                </a:solidFill>
              </a:rPr>
              <a:t>Outlook 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5522914" y="2624139"/>
            <a:ext cx="11152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Overcast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7264402" y="2574925"/>
            <a:ext cx="6559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Rain</a:t>
            </a:r>
            <a:endParaRPr lang="en-US" sz="2000" b="1">
              <a:solidFill>
                <a:srgbClr val="0000FF"/>
              </a:solidFill>
            </a:endParaRPr>
          </a:p>
        </p:txBody>
      </p:sp>
      <p:cxnSp>
        <p:nvCxnSpPr>
          <p:cNvPr id="71686" name="AutoShape 6"/>
          <p:cNvCxnSpPr>
            <a:cxnSpLocks noChangeShapeType="1"/>
            <a:stCxn id="71683" idx="2"/>
            <a:endCxn id="71685" idx="0"/>
          </p:cNvCxnSpPr>
          <p:nvPr/>
        </p:nvCxnSpPr>
        <p:spPr bwMode="auto">
          <a:xfrm>
            <a:off x="6090383" y="1771710"/>
            <a:ext cx="1501994" cy="8032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87" name="AutoShape 7"/>
          <p:cNvCxnSpPr>
            <a:cxnSpLocks noChangeShapeType="1"/>
            <a:stCxn id="71683" idx="2"/>
            <a:endCxn id="71684" idx="0"/>
          </p:cNvCxnSpPr>
          <p:nvPr/>
        </p:nvCxnSpPr>
        <p:spPr bwMode="auto">
          <a:xfrm flipH="1">
            <a:off x="6080535" y="1771710"/>
            <a:ext cx="9848" cy="8524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5461001" y="3021013"/>
            <a:ext cx="11608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3,7,12,13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6931025" y="3022600"/>
            <a:ext cx="13564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4,5,6,10,14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7185026" y="3386139"/>
            <a:ext cx="7168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3+,2-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229100" y="2624139"/>
            <a:ext cx="8372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Sunny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4025901" y="3021013"/>
            <a:ext cx="12266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1,2,8,9,11</a:t>
            </a:r>
            <a:endParaRPr lang="en-US" sz="2000" b="1">
              <a:solidFill>
                <a:srgbClr val="0000FF"/>
              </a:solidFill>
            </a:endParaRPr>
          </a:p>
        </p:txBody>
      </p:sp>
      <p:cxnSp>
        <p:nvCxnSpPr>
          <p:cNvPr id="71693" name="AutoShape 13"/>
          <p:cNvCxnSpPr>
            <a:cxnSpLocks noChangeShapeType="1"/>
            <a:stCxn id="71683" idx="2"/>
            <a:endCxn id="71691" idx="0"/>
          </p:cNvCxnSpPr>
          <p:nvPr/>
        </p:nvCxnSpPr>
        <p:spPr bwMode="auto">
          <a:xfrm flipH="1">
            <a:off x="4647740" y="1771710"/>
            <a:ext cx="1442643" cy="8524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5629276" y="3386139"/>
            <a:ext cx="7168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4+,0-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4221164" y="3386139"/>
            <a:ext cx="7168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2+,3-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5743575" y="3767139"/>
            <a:ext cx="5296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u="sng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4119564" y="3767139"/>
            <a:ext cx="11657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FF"/>
                </a:solidFill>
              </a:rPr>
              <a:t>Humidity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7367588" y="3767139"/>
            <a:ext cx="3609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FF"/>
                </a:solidFill>
              </a:rPr>
              <a:t>? 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4722814" y="4632325"/>
            <a:ext cx="979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Normal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3621090" y="4632325"/>
            <a:ext cx="6687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High</a:t>
            </a:r>
            <a:endParaRPr lang="en-US" sz="2000" b="1">
              <a:solidFill>
                <a:srgbClr val="0000FF"/>
              </a:solidFill>
            </a:endParaRPr>
          </a:p>
        </p:txBody>
      </p:sp>
      <p:cxnSp>
        <p:nvCxnSpPr>
          <p:cNvPr id="71701" name="AutoShape 21"/>
          <p:cNvCxnSpPr>
            <a:cxnSpLocks noChangeShapeType="1"/>
            <a:stCxn id="71699" idx="0"/>
            <a:endCxn id="71697" idx="2"/>
          </p:cNvCxnSpPr>
          <p:nvPr/>
        </p:nvCxnSpPr>
        <p:spPr bwMode="auto">
          <a:xfrm flipH="1" flipV="1">
            <a:off x="4702416" y="4167249"/>
            <a:ext cx="510276" cy="4650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03" name="AutoShape 23"/>
          <p:cNvCxnSpPr>
            <a:cxnSpLocks noChangeShapeType="1"/>
            <a:stCxn id="71700" idx="0"/>
            <a:endCxn id="71697" idx="2"/>
          </p:cNvCxnSpPr>
          <p:nvPr/>
        </p:nvCxnSpPr>
        <p:spPr bwMode="auto">
          <a:xfrm flipV="1">
            <a:off x="3955477" y="4167249"/>
            <a:ext cx="746939" cy="4650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3695700" y="4953000"/>
            <a:ext cx="4908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u="sng">
                <a:solidFill>
                  <a:srgbClr val="0000FF"/>
                </a:solidFill>
              </a:rPr>
              <a:t>No</a:t>
            </a:r>
          </a:p>
        </p:txBody>
      </p: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4876800" y="4937125"/>
            <a:ext cx="5296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u="sng">
                <a:solidFill>
                  <a:srgbClr val="0000FF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398824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induceDecisionTree(S)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1. Does S uniquely define a class?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		</a:t>
            </a:r>
            <a:r>
              <a:rPr lang="en-US" b="1" dirty="0"/>
              <a:t>if</a:t>
            </a:r>
            <a:r>
              <a:rPr lang="en-US" dirty="0"/>
              <a:t> all s ∈ S have the same label y: </a:t>
            </a:r>
            <a:r>
              <a:rPr lang="en-US" b="1" dirty="0"/>
              <a:t>return</a:t>
            </a:r>
            <a:r>
              <a:rPr lang="en-US" dirty="0"/>
              <a:t> S;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2. Find the feature with the most information gain: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i = argmax 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i="1" dirty="0"/>
              <a:t>Gain</a:t>
            </a:r>
            <a:r>
              <a:rPr lang="en-US" dirty="0"/>
              <a:t>(S, X</a:t>
            </a:r>
            <a:r>
              <a:rPr lang="en-US" baseline="-25000" dirty="0"/>
              <a:t>i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3. Add children to S: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Values(X</a:t>
            </a:r>
            <a:r>
              <a:rPr lang="en-US" baseline="-25000" dirty="0"/>
              <a:t>i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			S</a:t>
            </a:r>
            <a:r>
              <a:rPr lang="en-US" baseline="-25000" dirty="0"/>
              <a:t>k</a:t>
            </a:r>
            <a:r>
              <a:rPr lang="en-US" dirty="0"/>
              <a:t> = {s ∈ S | x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i="1" dirty="0"/>
              <a:t>k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            		</a:t>
            </a:r>
            <a:r>
              <a:rPr lang="en-US" dirty="0" err="1"/>
              <a:t>addChild</a:t>
            </a:r>
            <a:r>
              <a:rPr lang="en-US" dirty="0"/>
              <a:t>(S, S</a:t>
            </a:r>
            <a:r>
              <a:rPr lang="en-US" baseline="-25000" dirty="0"/>
              <a:t>k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	induceDecisionTree(S</a:t>
            </a:r>
            <a:r>
              <a:rPr lang="en-US" baseline="-25000" dirty="0"/>
              <a:t>k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return</a:t>
            </a:r>
            <a:r>
              <a:rPr lang="en-US" dirty="0"/>
              <a:t> S;</a:t>
            </a:r>
          </a:p>
        </p:txBody>
      </p:sp>
    </p:spTree>
    <p:extLst>
      <p:ext uri="{BB962C8B-B14F-4D97-AF65-F5344CB8AC3E}">
        <p14:creationId xmlns:p14="http://schemas.microsoft.com/office/powerpoint/2010/main" val="3815265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(VI)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8F459-39AF-D043-8C74-8613F04FF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5538789" y="1371600"/>
            <a:ext cx="11031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FF"/>
                </a:solidFill>
              </a:rPr>
              <a:t>Outlook 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522914" y="2624139"/>
            <a:ext cx="11152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Overcast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7264402" y="2574925"/>
            <a:ext cx="6559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Rain</a:t>
            </a:r>
            <a:endParaRPr lang="en-US" sz="2000" b="1">
              <a:solidFill>
                <a:srgbClr val="0000FF"/>
              </a:solidFill>
            </a:endParaRPr>
          </a:p>
        </p:txBody>
      </p:sp>
      <p:cxnSp>
        <p:nvCxnSpPr>
          <p:cNvPr id="72710" name="AutoShape 6"/>
          <p:cNvCxnSpPr>
            <a:cxnSpLocks noChangeShapeType="1"/>
            <a:stCxn id="72707" idx="2"/>
            <a:endCxn id="72709" idx="0"/>
          </p:cNvCxnSpPr>
          <p:nvPr/>
        </p:nvCxnSpPr>
        <p:spPr bwMode="auto">
          <a:xfrm>
            <a:off x="6090383" y="1771710"/>
            <a:ext cx="1501994" cy="8032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11" name="AutoShape 7"/>
          <p:cNvCxnSpPr>
            <a:cxnSpLocks noChangeShapeType="1"/>
            <a:stCxn id="72707" idx="2"/>
            <a:endCxn id="72708" idx="0"/>
          </p:cNvCxnSpPr>
          <p:nvPr/>
        </p:nvCxnSpPr>
        <p:spPr bwMode="auto">
          <a:xfrm flipH="1">
            <a:off x="6080535" y="1771710"/>
            <a:ext cx="9848" cy="8524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5461001" y="3021013"/>
            <a:ext cx="11608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3,7,12,13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6931025" y="3022600"/>
            <a:ext cx="13564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4,5,6,10,14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7185026" y="3386139"/>
            <a:ext cx="7168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3+,2-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4229100" y="2624139"/>
            <a:ext cx="8372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Sunny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4025901" y="3021013"/>
            <a:ext cx="12266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1,2,8,9,11</a:t>
            </a:r>
            <a:endParaRPr lang="en-US" sz="2000" b="1">
              <a:solidFill>
                <a:srgbClr val="0000FF"/>
              </a:solidFill>
            </a:endParaRPr>
          </a:p>
        </p:txBody>
      </p:sp>
      <p:cxnSp>
        <p:nvCxnSpPr>
          <p:cNvPr id="72717" name="AutoShape 13"/>
          <p:cNvCxnSpPr>
            <a:cxnSpLocks noChangeShapeType="1"/>
            <a:stCxn id="72707" idx="2"/>
            <a:endCxn id="72715" idx="0"/>
          </p:cNvCxnSpPr>
          <p:nvPr/>
        </p:nvCxnSpPr>
        <p:spPr bwMode="auto">
          <a:xfrm flipH="1">
            <a:off x="4647740" y="1771710"/>
            <a:ext cx="1442643" cy="8524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5629276" y="3386139"/>
            <a:ext cx="7168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4+,0-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4221164" y="3386139"/>
            <a:ext cx="7168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2+,3-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5743575" y="3767139"/>
            <a:ext cx="5296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u="sng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4119564" y="3767139"/>
            <a:ext cx="11657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FF"/>
                </a:solidFill>
              </a:rPr>
              <a:t>Humidity</a:t>
            </a:r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7367589" y="3767139"/>
            <a:ext cx="7553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FF"/>
                </a:solidFill>
              </a:rPr>
              <a:t>Wind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4770439" y="4624388"/>
            <a:ext cx="979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Normal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3668714" y="4624388"/>
            <a:ext cx="6687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High</a:t>
            </a:r>
            <a:endParaRPr lang="en-US" sz="2000" b="1">
              <a:solidFill>
                <a:srgbClr val="0000FF"/>
              </a:solidFill>
            </a:endParaRPr>
          </a:p>
        </p:txBody>
      </p:sp>
      <p:cxnSp>
        <p:nvCxnSpPr>
          <p:cNvPr id="72725" name="AutoShape 21"/>
          <p:cNvCxnSpPr>
            <a:cxnSpLocks noChangeShapeType="1"/>
            <a:stCxn id="72723" idx="0"/>
            <a:endCxn id="72721" idx="2"/>
          </p:cNvCxnSpPr>
          <p:nvPr/>
        </p:nvCxnSpPr>
        <p:spPr bwMode="auto">
          <a:xfrm flipH="1" flipV="1">
            <a:off x="4702416" y="4167249"/>
            <a:ext cx="557901" cy="4571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26" name="AutoShape 22"/>
          <p:cNvCxnSpPr>
            <a:cxnSpLocks noChangeShapeType="1"/>
            <a:stCxn id="72724" idx="0"/>
            <a:endCxn id="72721" idx="2"/>
          </p:cNvCxnSpPr>
          <p:nvPr/>
        </p:nvCxnSpPr>
        <p:spPr bwMode="auto">
          <a:xfrm flipV="1">
            <a:off x="4003101" y="4167249"/>
            <a:ext cx="699315" cy="4571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3743326" y="4953000"/>
            <a:ext cx="4908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u="sng">
                <a:solidFill>
                  <a:srgbClr val="0000FF"/>
                </a:solidFill>
              </a:rPr>
              <a:t>No</a:t>
            </a: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4924425" y="4937125"/>
            <a:ext cx="5296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u="sng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7883525" y="4624388"/>
            <a:ext cx="787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Weak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6781800" y="4624388"/>
            <a:ext cx="8804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Strong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6856414" y="4937125"/>
            <a:ext cx="4908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u="sng">
                <a:solidFill>
                  <a:srgbClr val="0000FF"/>
                </a:solidFill>
              </a:rPr>
              <a:t>No</a:t>
            </a:r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8037513" y="4921251"/>
            <a:ext cx="5296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u="sng">
                <a:solidFill>
                  <a:srgbClr val="0000FF"/>
                </a:solidFill>
              </a:rPr>
              <a:t>Yes</a:t>
            </a:r>
          </a:p>
        </p:txBody>
      </p:sp>
      <p:cxnSp>
        <p:nvCxnSpPr>
          <p:cNvPr id="72733" name="AutoShape 29"/>
          <p:cNvCxnSpPr>
            <a:cxnSpLocks noChangeShapeType="1"/>
            <a:stCxn id="72722" idx="2"/>
            <a:endCxn id="72729" idx="0"/>
          </p:cNvCxnSpPr>
          <p:nvPr/>
        </p:nvCxnSpPr>
        <p:spPr bwMode="auto">
          <a:xfrm>
            <a:off x="7745257" y="4167249"/>
            <a:ext cx="532190" cy="4571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34" name="AutoShape 30"/>
          <p:cNvCxnSpPr>
            <a:cxnSpLocks noChangeShapeType="1"/>
            <a:stCxn id="72730" idx="0"/>
            <a:endCxn id="72722" idx="2"/>
          </p:cNvCxnSpPr>
          <p:nvPr/>
        </p:nvCxnSpPr>
        <p:spPr bwMode="auto">
          <a:xfrm flipV="1">
            <a:off x="7222017" y="4167249"/>
            <a:ext cx="523240" cy="4571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637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Expressivity of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As </a:t>
            </a:r>
            <a:r>
              <a:rPr lang="en-US" sz="2200" dirty="0">
                <a:solidFill>
                  <a:schemeClr val="accent1"/>
                </a:solidFill>
              </a:rPr>
              <a:t>Boolean functions </a:t>
            </a:r>
            <a:r>
              <a:rPr lang="en-US" sz="2200" dirty="0"/>
              <a:t>they can represent </a:t>
            </a:r>
            <a:r>
              <a:rPr lang="en-US" sz="2200" dirty="0">
                <a:solidFill>
                  <a:schemeClr val="accent1"/>
                </a:solidFill>
              </a:rPr>
              <a:t>any Boolean function.</a:t>
            </a:r>
          </a:p>
          <a:p>
            <a:r>
              <a:rPr lang="en-US" sz="2200" dirty="0"/>
              <a:t>Can be rewritten as rules in Disjunctive Normal Form (DNF)</a:t>
            </a:r>
          </a:p>
          <a:p>
            <a:pPr lvl="1"/>
            <a:r>
              <a:rPr lang="en-US" dirty="0"/>
              <a:t>Green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∧ </a:t>
            </a:r>
            <a:r>
              <a:rPr lang="en-US" dirty="0"/>
              <a:t>Square </a:t>
            </a:r>
            <a:r>
              <a:rPr lang="en-US" dirty="0">
                <a:sym typeface="Wingdings" pitchFamily="2" charset="2"/>
              </a:rPr>
              <a:t> positive</a:t>
            </a:r>
          </a:p>
          <a:p>
            <a:pPr lvl="1"/>
            <a:r>
              <a:rPr lang="en-US" dirty="0">
                <a:sym typeface="Wingdings" pitchFamily="2" charset="2"/>
              </a:rPr>
              <a:t>Blue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∧ </a:t>
            </a:r>
            <a:r>
              <a:rPr lang="en-US" dirty="0">
                <a:sym typeface="Wingdings" pitchFamily="2" charset="2"/>
              </a:rPr>
              <a:t>Circle  positive</a:t>
            </a:r>
          </a:p>
          <a:p>
            <a:pPr lvl="1"/>
            <a:r>
              <a:rPr lang="en-US" dirty="0">
                <a:sym typeface="Wingdings" pitchFamily="2" charset="2"/>
              </a:rPr>
              <a:t>Blue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∧ </a:t>
            </a:r>
            <a:r>
              <a:rPr lang="en-US" dirty="0">
                <a:sym typeface="Wingdings" pitchFamily="2" charset="2"/>
              </a:rPr>
              <a:t>Square  positive</a:t>
            </a:r>
          </a:p>
          <a:p>
            <a:r>
              <a:rPr lang="en-US" sz="2200" dirty="0">
                <a:sym typeface="Wingdings" pitchFamily="2" charset="2"/>
              </a:rPr>
              <a:t>The disjunction of these rules is equivalent to the Decision Tree</a:t>
            </a:r>
          </a:p>
          <a:p>
            <a:r>
              <a:rPr lang="en-US" sz="2200" dirty="0">
                <a:solidFill>
                  <a:srgbClr val="FF9900"/>
                </a:solidFill>
                <a:sym typeface="Wingdings" pitchFamily="2" charset="2"/>
              </a:rPr>
              <a:t>What did we show? What is the hypothesis space here?</a:t>
            </a:r>
          </a:p>
          <a:p>
            <a:pPr lvl="1"/>
            <a:r>
              <a:rPr lang="en-US" sz="1667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2 dimensions: color and shape</a:t>
            </a:r>
          </a:p>
          <a:p>
            <a:pPr lvl="1"/>
            <a:r>
              <a:rPr lang="en-US" sz="1667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3 values each: color(red, blue, green), shape(triangle, square, circle)</a:t>
            </a:r>
          </a:p>
          <a:p>
            <a:pPr lvl="1"/>
            <a:r>
              <a:rPr lang="en-US" sz="1667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|X| = 9: (red, triangle), (red, circle), (blue, square) …</a:t>
            </a:r>
          </a:p>
          <a:p>
            <a:pPr lvl="1"/>
            <a:r>
              <a:rPr lang="en-US" sz="1667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|Y| = 2: + and -</a:t>
            </a:r>
          </a:p>
          <a:p>
            <a:pPr lvl="1"/>
            <a:r>
              <a:rPr lang="en-US" sz="1667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|H| = </a:t>
            </a:r>
            <a:r>
              <a:rPr lang="en-US" sz="1600" dirty="0">
                <a:solidFill>
                  <a:srgbClr val="0F243E"/>
                </a:solidFill>
                <a:latin typeface="Calibri"/>
                <a:sym typeface="Wingdings" pitchFamily="2" charset="2"/>
              </a:rPr>
              <a:t>2</a:t>
            </a:r>
            <a:r>
              <a:rPr lang="en-US" sz="1600" baseline="30000" dirty="0">
                <a:solidFill>
                  <a:srgbClr val="0F243E"/>
                </a:solidFill>
                <a:latin typeface="Calibri"/>
                <a:sym typeface="Wingdings" pitchFamily="2" charset="2"/>
              </a:rPr>
              <a:t>9</a:t>
            </a:r>
          </a:p>
          <a:p>
            <a:r>
              <a:rPr lang="en-US" sz="2200" dirty="0">
                <a:solidFill>
                  <a:srgbClr val="0F243E"/>
                </a:solidFill>
                <a:latin typeface="Calibri"/>
                <a:sym typeface="Wingdings" pitchFamily="2" charset="2"/>
              </a:rPr>
              <a:t>And, all these functions can be represented as decision trees. </a:t>
            </a:r>
            <a:endParaRPr lang="en-US" sz="2200" dirty="0">
              <a:solidFill>
                <a:srgbClr val="FF9900"/>
              </a:solidFill>
              <a:sym typeface="Wingdings" pitchFamily="2" charset="2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1DE3E19-3F45-704E-9A49-87F4A8A0024D}"/>
              </a:ext>
            </a:extLst>
          </p:cNvPr>
          <p:cNvGrpSpPr/>
          <p:nvPr/>
        </p:nvGrpSpPr>
        <p:grpSpPr>
          <a:xfrm>
            <a:off x="7740212" y="2058124"/>
            <a:ext cx="3988944" cy="3211133"/>
            <a:chOff x="5725174" y="2020083"/>
            <a:chExt cx="2991708" cy="240835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5B55D42-23A4-DD4C-8917-C5090D00D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0189" y="2403713"/>
              <a:ext cx="785073" cy="6880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6042191-2A04-F74C-AF58-6E7A38B0265B}"/>
                </a:ext>
              </a:extLst>
            </p:cNvPr>
            <p:cNvCxnSpPr>
              <a:cxnSpLocks/>
            </p:cNvCxnSpPr>
            <p:nvPr/>
          </p:nvCxnSpPr>
          <p:spPr>
            <a:xfrm>
              <a:off x="7375262" y="2403713"/>
              <a:ext cx="766598" cy="70848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8B1D84A-7F79-574E-A3CC-6BF10B67A406}"/>
                </a:ext>
              </a:extLst>
            </p:cNvPr>
            <p:cNvSpPr/>
            <p:nvPr/>
          </p:nvSpPr>
          <p:spPr>
            <a:xfrm>
              <a:off x="6833793" y="2020083"/>
              <a:ext cx="1082938" cy="38363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Color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A1FC59F-2E81-4E43-89BE-938807CA68C9}"/>
                </a:ext>
              </a:extLst>
            </p:cNvPr>
            <p:cNvSpPr/>
            <p:nvPr/>
          </p:nvSpPr>
          <p:spPr>
            <a:xfrm>
              <a:off x="6048720" y="3091766"/>
              <a:ext cx="1082938" cy="34636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Shape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1EA24488-E452-B246-AA2B-B438B56F0B3E}"/>
                </a:ext>
              </a:extLst>
            </p:cNvPr>
            <p:cNvSpPr/>
            <p:nvPr/>
          </p:nvSpPr>
          <p:spPr>
            <a:xfrm>
              <a:off x="7600391" y="3112201"/>
              <a:ext cx="1082938" cy="34636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00B050"/>
                  </a:solidFill>
                </a:rPr>
                <a:t>Shape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5C3285-A2F6-6048-A02B-EB3CCEE5DD55}"/>
                </a:ext>
              </a:extLst>
            </p:cNvPr>
            <p:cNvSpPr/>
            <p:nvPr/>
          </p:nvSpPr>
          <p:spPr>
            <a:xfrm>
              <a:off x="7101057" y="3107814"/>
              <a:ext cx="548409" cy="31068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B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D54862A-5B14-0843-B15B-50F8E9CBB677}"/>
                </a:ext>
              </a:extLst>
            </p:cNvPr>
            <p:cNvCxnSpPr>
              <a:cxnSpLocks/>
            </p:cNvCxnSpPr>
            <p:nvPr/>
          </p:nvCxnSpPr>
          <p:spPr>
            <a:xfrm>
              <a:off x="7375262" y="2403713"/>
              <a:ext cx="0" cy="7041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4C243A0-37D9-104C-9CA4-B2444EE79AD1}"/>
                </a:ext>
              </a:extLst>
            </p:cNvPr>
            <p:cNvSpPr/>
            <p:nvPr/>
          </p:nvSpPr>
          <p:spPr>
            <a:xfrm>
              <a:off x="6419265" y="4064012"/>
              <a:ext cx="341684" cy="34168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endParaRPr lang="en-US" sz="24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3FC7897-4A53-D045-AF7C-AC91DB69FB08}"/>
                </a:ext>
              </a:extLst>
            </p:cNvPr>
            <p:cNvSpPr/>
            <p:nvPr/>
          </p:nvSpPr>
          <p:spPr>
            <a:xfrm>
              <a:off x="7084283" y="4062651"/>
              <a:ext cx="343045" cy="343045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endParaRPr lang="en-US" sz="2400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B5D93E-BC0E-3447-A728-0982263A2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9596" y="3438126"/>
              <a:ext cx="650593" cy="5764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B102CB7-FB0E-DA4C-8F9A-545F7B7AD6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0107" y="3438126"/>
              <a:ext cx="82" cy="6258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8A643BA-05D3-EA49-86CF-B5BD7C687808}"/>
                </a:ext>
              </a:extLst>
            </p:cNvPr>
            <p:cNvCxnSpPr>
              <a:cxnSpLocks/>
            </p:cNvCxnSpPr>
            <p:nvPr/>
          </p:nvCxnSpPr>
          <p:spPr>
            <a:xfrm>
              <a:off x="6590189" y="3438126"/>
              <a:ext cx="665617" cy="6245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C9DADE-A498-F546-ABC8-AB9F35DF72DC}"/>
                </a:ext>
              </a:extLst>
            </p:cNvPr>
            <p:cNvSpPr/>
            <p:nvPr/>
          </p:nvSpPr>
          <p:spPr>
            <a:xfrm>
              <a:off x="7659299" y="4086749"/>
              <a:ext cx="341684" cy="34168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+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E8239AA-164D-174D-A642-22E990585DEF}"/>
                </a:ext>
              </a:extLst>
            </p:cNvPr>
            <p:cNvSpPr/>
            <p:nvPr/>
          </p:nvSpPr>
          <p:spPr>
            <a:xfrm>
              <a:off x="8373837" y="4077993"/>
              <a:ext cx="343045" cy="34304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-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DB79087-2800-8245-89D9-8D202FE5D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0141" y="3458561"/>
              <a:ext cx="311719" cy="62818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3376BB6-C708-1642-95B2-8CAC18CB97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1860" y="3458561"/>
              <a:ext cx="403500" cy="61943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F6C54C90-59D2-8C4D-B645-E062D0B6100D}"/>
                </a:ext>
              </a:extLst>
            </p:cNvPr>
            <p:cNvSpPr/>
            <p:nvPr/>
          </p:nvSpPr>
          <p:spPr>
            <a:xfrm>
              <a:off x="5725174" y="4014579"/>
              <a:ext cx="428844" cy="383630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154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97145" y="1797436"/>
            <a:ext cx="8068829" cy="4921064"/>
          </a:xfrm>
        </p:spPr>
        <p:txBody>
          <a:bodyPr>
            <a:normAutofit/>
          </a:bodyPr>
          <a:lstStyle/>
          <a:p>
            <a:pPr lvl="2"/>
            <a:r>
              <a:rPr lang="en-US" dirty="0"/>
              <a:t>Output is a discrete category. Real valued outputs are possible (regression trees)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There are efficient algorithms for processing large amounts of data (but not too many features)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There are methods for handling </a:t>
            </a:r>
            <a:r>
              <a:rPr lang="en-US" b="1" dirty="0"/>
              <a:t>noisy data </a:t>
            </a:r>
            <a:r>
              <a:rPr lang="en-US" dirty="0"/>
              <a:t>(classification noise and attribute noise) and for handling missing attribute values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BF110B4-3FF5-9943-A16B-610329C1EDC0}"/>
              </a:ext>
            </a:extLst>
          </p:cNvPr>
          <p:cNvGrpSpPr/>
          <p:nvPr/>
        </p:nvGrpSpPr>
        <p:grpSpPr>
          <a:xfrm>
            <a:off x="7593456" y="2829058"/>
            <a:ext cx="3988944" cy="3211133"/>
            <a:chOff x="5725174" y="2020083"/>
            <a:chExt cx="2991708" cy="240835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62A1C96-18A7-4E43-83DB-09C9407275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0189" y="2403713"/>
              <a:ext cx="785073" cy="6880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4C1409F-1E66-014B-A9AE-FDDF5045D8E2}"/>
                </a:ext>
              </a:extLst>
            </p:cNvPr>
            <p:cNvCxnSpPr>
              <a:cxnSpLocks/>
            </p:cNvCxnSpPr>
            <p:nvPr/>
          </p:nvCxnSpPr>
          <p:spPr>
            <a:xfrm>
              <a:off x="7375262" y="2403713"/>
              <a:ext cx="766598" cy="70848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BF21C3AF-C3C2-0A4F-B1C6-C6854DC730C4}"/>
                </a:ext>
              </a:extLst>
            </p:cNvPr>
            <p:cNvSpPr/>
            <p:nvPr/>
          </p:nvSpPr>
          <p:spPr>
            <a:xfrm>
              <a:off x="6833793" y="2020083"/>
              <a:ext cx="1082938" cy="38363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Color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1C215DBB-79CB-B748-801E-2D33D4A80A2D}"/>
                </a:ext>
              </a:extLst>
            </p:cNvPr>
            <p:cNvSpPr/>
            <p:nvPr/>
          </p:nvSpPr>
          <p:spPr>
            <a:xfrm>
              <a:off x="6048720" y="3091766"/>
              <a:ext cx="1082938" cy="34636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Shape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00A38AD4-1E10-7A47-888D-001240A936BB}"/>
                </a:ext>
              </a:extLst>
            </p:cNvPr>
            <p:cNvSpPr/>
            <p:nvPr/>
          </p:nvSpPr>
          <p:spPr>
            <a:xfrm>
              <a:off x="7600391" y="3112201"/>
              <a:ext cx="1082938" cy="346360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00B050"/>
                  </a:solidFill>
                </a:rPr>
                <a:t>Shape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C104AB4-97F0-BB4C-A189-B1B8B893F080}"/>
                </a:ext>
              </a:extLst>
            </p:cNvPr>
            <p:cNvSpPr/>
            <p:nvPr/>
          </p:nvSpPr>
          <p:spPr>
            <a:xfrm>
              <a:off x="7101057" y="3107814"/>
              <a:ext cx="548409" cy="310680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FF0000"/>
                  </a:solidFill>
                </a:rPr>
                <a:t>B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63FAAF3-895B-D84B-A362-098539852971}"/>
                </a:ext>
              </a:extLst>
            </p:cNvPr>
            <p:cNvCxnSpPr>
              <a:cxnSpLocks/>
            </p:cNvCxnSpPr>
            <p:nvPr/>
          </p:nvCxnSpPr>
          <p:spPr>
            <a:xfrm>
              <a:off x="7375262" y="2403713"/>
              <a:ext cx="0" cy="7041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2D62B0D-CB4E-B94C-A672-28F916285059}"/>
                </a:ext>
              </a:extLst>
            </p:cNvPr>
            <p:cNvSpPr/>
            <p:nvPr/>
          </p:nvSpPr>
          <p:spPr>
            <a:xfrm>
              <a:off x="6419265" y="4064012"/>
              <a:ext cx="341684" cy="34168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endParaRPr lang="en-US" sz="24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4B5D789-9004-F84D-B764-CAE6820E246F}"/>
                </a:ext>
              </a:extLst>
            </p:cNvPr>
            <p:cNvSpPr/>
            <p:nvPr/>
          </p:nvSpPr>
          <p:spPr>
            <a:xfrm>
              <a:off x="7084283" y="4062651"/>
              <a:ext cx="343045" cy="343045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</a:t>
              </a:r>
              <a:endParaRPr lang="en-US" sz="2400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CBC4463-D9E9-8342-AA83-2915B022D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9596" y="3438126"/>
              <a:ext cx="650593" cy="5764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7559884-30B0-D94C-9B10-A044BFD2E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0107" y="3438126"/>
              <a:ext cx="82" cy="6258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0056C97-B39B-6E4D-B003-22242C22932E}"/>
                </a:ext>
              </a:extLst>
            </p:cNvPr>
            <p:cNvCxnSpPr>
              <a:cxnSpLocks/>
            </p:cNvCxnSpPr>
            <p:nvPr/>
          </p:nvCxnSpPr>
          <p:spPr>
            <a:xfrm>
              <a:off x="6590189" y="3438126"/>
              <a:ext cx="665617" cy="62452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6DF558A-2DE8-A346-821F-36E8356806AB}"/>
                </a:ext>
              </a:extLst>
            </p:cNvPr>
            <p:cNvSpPr/>
            <p:nvPr/>
          </p:nvSpPr>
          <p:spPr>
            <a:xfrm>
              <a:off x="7659299" y="4086749"/>
              <a:ext cx="341684" cy="34168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+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891C6B8-5957-534D-B024-804C441765CC}"/>
                </a:ext>
              </a:extLst>
            </p:cNvPr>
            <p:cNvSpPr/>
            <p:nvPr/>
          </p:nvSpPr>
          <p:spPr>
            <a:xfrm>
              <a:off x="8373837" y="4077993"/>
              <a:ext cx="343045" cy="343045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-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F8C35D2-8C8F-234A-AA58-9FBE5E753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0141" y="3458561"/>
              <a:ext cx="311719" cy="62818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2777B65-B01C-9741-9622-AC37C5E784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1860" y="3458561"/>
              <a:ext cx="403500" cy="61943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riangle 72">
              <a:extLst>
                <a:ext uri="{FF2B5EF4-FFF2-40B4-BE49-F238E27FC236}">
                  <a16:creationId xmlns:a16="http://schemas.microsoft.com/office/drawing/2014/main" id="{D8B9AA89-2B92-234D-892D-0306F1134490}"/>
                </a:ext>
              </a:extLst>
            </p:cNvPr>
            <p:cNvSpPr/>
            <p:nvPr/>
          </p:nvSpPr>
          <p:spPr>
            <a:xfrm>
              <a:off x="5725174" y="4014579"/>
              <a:ext cx="428844" cy="383630"/>
            </a:xfrm>
            <a:prstGeom prst="triangl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15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1829" y="1200747"/>
            <a:ext cx="10972800" cy="4921064"/>
          </a:xfrm>
        </p:spPr>
        <p:txBody>
          <a:bodyPr>
            <a:normAutofit/>
          </a:bodyPr>
          <a:lstStyle/>
          <a:p>
            <a:pPr lvl="2"/>
            <a:r>
              <a:rPr lang="en-US" dirty="0"/>
              <a:t>Usually, instances are represented as attribute-value pairs (color=blue, shape = square, +)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Numerical values </a:t>
            </a:r>
            <a:r>
              <a:rPr lang="en-US" dirty="0"/>
              <a:t>can be used either by discretizing or by using thresholds for splitting nodes</a:t>
            </a:r>
          </a:p>
          <a:p>
            <a:pPr lvl="2"/>
            <a:r>
              <a:rPr lang="en-US" dirty="0"/>
              <a:t>In this case, the tree divides the features space into axis-parallel rectangles, each labeled with one of the labels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1B028F9-6837-8141-8487-5A7FFD6E10C0}"/>
              </a:ext>
            </a:extLst>
          </p:cNvPr>
          <p:cNvGrpSpPr/>
          <p:nvPr/>
        </p:nvGrpSpPr>
        <p:grpSpPr>
          <a:xfrm>
            <a:off x="1756228" y="3714599"/>
            <a:ext cx="3370715" cy="2715832"/>
            <a:chOff x="154277" y="3231422"/>
            <a:chExt cx="3579523" cy="3181515"/>
          </a:xfrm>
        </p:grpSpPr>
        <p:sp>
          <p:nvSpPr>
            <p:cNvPr id="56" name="Line 42">
              <a:extLst>
                <a:ext uri="{FF2B5EF4-FFF2-40B4-BE49-F238E27FC236}">
                  <a16:creationId xmlns:a16="http://schemas.microsoft.com/office/drawing/2014/main" id="{8FAD9523-2C9F-FF48-94BB-8AF1CDFEC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3429000"/>
              <a:ext cx="0" cy="2590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43">
              <a:extLst>
                <a:ext uri="{FF2B5EF4-FFF2-40B4-BE49-F238E27FC236}">
                  <a16:creationId xmlns:a16="http://schemas.microsoft.com/office/drawing/2014/main" id="{D11EB1C4-FDC4-8841-9982-218A7E888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6019800"/>
              <a:ext cx="320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44">
              <a:extLst>
                <a:ext uri="{FF2B5EF4-FFF2-40B4-BE49-F238E27FC236}">
                  <a16:creationId xmlns:a16="http://schemas.microsoft.com/office/drawing/2014/main" id="{A588EB5A-0897-8240-8FF0-F03B799BB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3429000"/>
              <a:ext cx="0" cy="2590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45">
              <a:extLst>
                <a:ext uri="{FF2B5EF4-FFF2-40B4-BE49-F238E27FC236}">
                  <a16:creationId xmlns:a16="http://schemas.microsoft.com/office/drawing/2014/main" id="{FBBE7599-1079-C54E-A192-507EA5248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3429000"/>
              <a:ext cx="0" cy="2590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46">
              <a:extLst>
                <a:ext uri="{FF2B5EF4-FFF2-40B4-BE49-F238E27FC236}">
                  <a16:creationId xmlns:a16="http://schemas.microsoft.com/office/drawing/2014/main" id="{5B5EA47E-D8A0-FF4A-833A-AD7390D56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72" y="6016331"/>
              <a:ext cx="2710411" cy="396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>
                  <a:solidFill>
                    <a:srgbClr val="0000FF"/>
                  </a:solidFill>
                </a:rPr>
                <a:t>     1                   3                    X</a:t>
              </a:r>
              <a:endParaRPr lang="en-US" sz="1400" u="sng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1" name="Line 47">
              <a:extLst>
                <a:ext uri="{FF2B5EF4-FFF2-40B4-BE49-F238E27FC236}">
                  <a16:creationId xmlns:a16="http://schemas.microsoft.com/office/drawing/2014/main" id="{348356C5-7708-B346-9D7B-DC45FC4D4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4800600"/>
              <a:ext cx="320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48">
              <a:extLst>
                <a:ext uri="{FF2B5EF4-FFF2-40B4-BE49-F238E27FC236}">
                  <a16:creationId xmlns:a16="http://schemas.microsoft.com/office/drawing/2014/main" id="{9A997BBC-E725-1447-968D-30DAF1C80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4038600"/>
              <a:ext cx="3200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Text Box 49">
              <a:extLst>
                <a:ext uri="{FF2B5EF4-FFF2-40B4-BE49-F238E27FC236}">
                  <a16:creationId xmlns:a16="http://schemas.microsoft.com/office/drawing/2014/main" id="{A8C7F485-087A-B84E-8C40-7B15FD7E6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95" y="3871134"/>
              <a:ext cx="306756" cy="396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>
                  <a:solidFill>
                    <a:srgbClr val="0000FF"/>
                  </a:solidFill>
                </a:rPr>
                <a:t>7</a:t>
              </a:r>
              <a:endParaRPr lang="en-US" sz="1400" u="sng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4" name="Text Box 50">
              <a:extLst>
                <a:ext uri="{FF2B5EF4-FFF2-40B4-BE49-F238E27FC236}">
                  <a16:creationId xmlns:a16="http://schemas.microsoft.com/office/drawing/2014/main" id="{95EABC9C-08A3-8649-A29D-EF4C0E65E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22" y="4633047"/>
              <a:ext cx="306756" cy="396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>
                  <a:solidFill>
                    <a:srgbClr val="0000FF"/>
                  </a:solidFill>
                </a:rPr>
                <a:t>5</a:t>
              </a:r>
              <a:endParaRPr lang="en-US" sz="1400" u="sng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5" name="Text Box 51">
              <a:extLst>
                <a:ext uri="{FF2B5EF4-FFF2-40B4-BE49-F238E27FC236}">
                  <a16:creationId xmlns:a16="http://schemas.microsoft.com/office/drawing/2014/main" id="{B94E1E61-9837-0F44-8225-6ED6C74C3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77" y="3231422"/>
              <a:ext cx="310161" cy="396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>
                  <a:solidFill>
                    <a:srgbClr val="0000FF"/>
                  </a:solidFill>
                </a:rPr>
                <a:t>Y</a:t>
              </a:r>
              <a:endParaRPr lang="en-US" sz="1400" u="sng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6" name="Text Box 52">
              <a:extLst>
                <a:ext uri="{FF2B5EF4-FFF2-40B4-BE49-F238E27FC236}">
                  <a16:creationId xmlns:a16="http://schemas.microsoft.com/office/drawing/2014/main" id="{4336D53D-F4B0-2747-A084-014113098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75" y="5149851"/>
              <a:ext cx="262496" cy="396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>
                  <a:solidFill>
                    <a:srgbClr val="0000FF"/>
                  </a:solidFill>
                </a:rPr>
                <a:t>-</a:t>
              </a:r>
              <a:endParaRPr lang="en-US" sz="1400" u="sng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7" name="Text Box 53">
              <a:extLst>
                <a:ext uri="{FF2B5EF4-FFF2-40B4-BE49-F238E27FC236}">
                  <a16:creationId xmlns:a16="http://schemas.microsoft.com/office/drawing/2014/main" id="{561CD7BB-C4ED-214E-A396-265818FC1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776" y="5073652"/>
              <a:ext cx="305053" cy="396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>
                  <a:solidFill>
                    <a:srgbClr val="0000FF"/>
                  </a:solidFill>
                </a:rPr>
                <a:t>+</a:t>
              </a:r>
              <a:endParaRPr lang="en-US" sz="1400" u="sng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8" name="Text Box 54">
              <a:extLst>
                <a:ext uri="{FF2B5EF4-FFF2-40B4-BE49-F238E27FC236}">
                  <a16:creationId xmlns:a16="http://schemas.microsoft.com/office/drawing/2014/main" id="{229BE099-C2FF-8E41-AF09-CCB0D32F8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75" y="4267200"/>
              <a:ext cx="354421" cy="396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>
                  <a:solidFill>
                    <a:srgbClr val="0000FF"/>
                  </a:solidFill>
                </a:rPr>
                <a:t>+ </a:t>
              </a:r>
              <a:endParaRPr lang="en-US" sz="1400" u="sng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9" name="Text Box 55">
              <a:extLst>
                <a:ext uri="{FF2B5EF4-FFF2-40B4-BE49-F238E27FC236}">
                  <a16:creationId xmlns:a16="http://schemas.microsoft.com/office/drawing/2014/main" id="{B33D36FC-1DC9-5742-8B42-172878D5C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776" y="4267200"/>
              <a:ext cx="305053" cy="396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>
                  <a:solidFill>
                    <a:srgbClr val="0000FF"/>
                  </a:solidFill>
                </a:rPr>
                <a:t>+</a:t>
              </a:r>
              <a:endParaRPr lang="en-US" sz="1400" u="sng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0" name="Text Box 57">
              <a:extLst>
                <a:ext uri="{FF2B5EF4-FFF2-40B4-BE49-F238E27FC236}">
                  <a16:creationId xmlns:a16="http://schemas.microsoft.com/office/drawing/2014/main" id="{3C4C603C-CB12-4F4D-BC3C-2376D8007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199" y="3505199"/>
              <a:ext cx="305053" cy="396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>
                  <a:solidFill>
                    <a:srgbClr val="0000FF"/>
                  </a:solidFill>
                </a:rPr>
                <a:t>+</a:t>
              </a:r>
              <a:endParaRPr lang="en-US" sz="1400" u="sng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" name="Text Box 58">
              <a:extLst>
                <a:ext uri="{FF2B5EF4-FFF2-40B4-BE49-F238E27FC236}">
                  <a16:creationId xmlns:a16="http://schemas.microsoft.com/office/drawing/2014/main" id="{4B578E1E-7B3A-5C4D-AE97-5545B8EA1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613" y="3505199"/>
              <a:ext cx="305053" cy="396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>
                  <a:solidFill>
                    <a:srgbClr val="0000FF"/>
                  </a:solidFill>
                </a:rPr>
                <a:t>+</a:t>
              </a:r>
              <a:endParaRPr lang="en-US" sz="1400" u="sng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" name="Text Box 59">
              <a:extLst>
                <a:ext uri="{FF2B5EF4-FFF2-40B4-BE49-F238E27FC236}">
                  <a16:creationId xmlns:a16="http://schemas.microsoft.com/office/drawing/2014/main" id="{F5E77F72-CDB0-F74F-B537-CAAE8424C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488" y="4267200"/>
              <a:ext cx="262496" cy="396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>
                  <a:solidFill>
                    <a:srgbClr val="0000FF"/>
                  </a:solidFill>
                </a:rPr>
                <a:t>-</a:t>
              </a:r>
              <a:endParaRPr lang="en-US" sz="1400" u="sng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" name="Text Box 60">
              <a:extLst>
                <a:ext uri="{FF2B5EF4-FFF2-40B4-BE49-F238E27FC236}">
                  <a16:creationId xmlns:a16="http://schemas.microsoft.com/office/drawing/2014/main" id="{75BE3480-CA70-3E41-BA05-DCC8D33E4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0687" y="5181600"/>
              <a:ext cx="262496" cy="396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>
                  <a:solidFill>
                    <a:srgbClr val="0000FF"/>
                  </a:solidFill>
                </a:rPr>
                <a:t>-</a:t>
              </a:r>
              <a:endParaRPr lang="en-US" sz="1400" u="sng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4" name="Text Box 61">
              <a:extLst>
                <a:ext uri="{FF2B5EF4-FFF2-40B4-BE49-F238E27FC236}">
                  <a16:creationId xmlns:a16="http://schemas.microsoft.com/office/drawing/2014/main" id="{E2C301CD-9F1F-DF44-BA1C-106C1E931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98" y="3505199"/>
              <a:ext cx="305053" cy="396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>
                  <a:solidFill>
                    <a:srgbClr val="0000FF"/>
                  </a:solidFill>
                </a:rPr>
                <a:t>+</a:t>
              </a:r>
              <a:endParaRPr lang="en-US" sz="1400" u="sng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9833113-CB71-C143-83B9-5AA21BC00B5B}"/>
              </a:ext>
            </a:extLst>
          </p:cNvPr>
          <p:cNvGrpSpPr/>
          <p:nvPr/>
        </p:nvGrpSpPr>
        <p:grpSpPr>
          <a:xfrm>
            <a:off x="7398148" y="3525185"/>
            <a:ext cx="3073712" cy="3057816"/>
            <a:chOff x="5259242" y="2542628"/>
            <a:chExt cx="2305284" cy="229336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20C9678-791B-E94F-8ECC-170879CE4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896" y="2820562"/>
              <a:ext cx="355585" cy="32930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E8BB67D-BC24-B045-8A5C-20C256DE76DD}"/>
                </a:ext>
              </a:extLst>
            </p:cNvPr>
            <p:cNvCxnSpPr>
              <a:cxnSpLocks/>
            </p:cNvCxnSpPr>
            <p:nvPr/>
          </p:nvCxnSpPr>
          <p:spPr>
            <a:xfrm>
              <a:off x="6276481" y="2820562"/>
              <a:ext cx="430527" cy="36051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CDD529FC-E50D-AC4B-A346-F8C389D07A67}"/>
                </a:ext>
              </a:extLst>
            </p:cNvPr>
            <p:cNvSpPr/>
            <p:nvPr/>
          </p:nvSpPr>
          <p:spPr>
            <a:xfrm>
              <a:off x="5743589" y="2542628"/>
              <a:ext cx="1065784" cy="27793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X &lt; 3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9432BA0-BF7F-EA46-AE34-EFE34B96A4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0879" y="3454413"/>
              <a:ext cx="291255" cy="412676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585D064-65CE-8748-9B8D-DFA8DE8B695E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34" y="3454413"/>
              <a:ext cx="267758" cy="4385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15ACB5F9-A83B-724C-B325-2D9F82306087}"/>
                </a:ext>
              </a:extLst>
            </p:cNvPr>
            <p:cNvSpPr/>
            <p:nvPr/>
          </p:nvSpPr>
          <p:spPr>
            <a:xfrm>
              <a:off x="5259242" y="3176479"/>
              <a:ext cx="1065784" cy="27793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Y &gt; 7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711BD92-46F6-2544-8A7B-64055DAA1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0464" y="3459010"/>
              <a:ext cx="246544" cy="42889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5ADC1FF-CED8-A546-979F-5613D772CD79}"/>
                </a:ext>
              </a:extLst>
            </p:cNvPr>
            <p:cNvCxnSpPr>
              <a:cxnSpLocks/>
            </p:cNvCxnSpPr>
            <p:nvPr/>
          </p:nvCxnSpPr>
          <p:spPr>
            <a:xfrm>
              <a:off x="6707008" y="3459010"/>
              <a:ext cx="324626" cy="4206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7A9837BB-F3E9-7A4D-9556-1C22257A8BBF}"/>
                </a:ext>
              </a:extLst>
            </p:cNvPr>
            <p:cNvSpPr/>
            <p:nvPr/>
          </p:nvSpPr>
          <p:spPr>
            <a:xfrm>
              <a:off x="6174116" y="3181076"/>
              <a:ext cx="1065784" cy="27793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Y &lt; 5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482A9A2-7A16-9D41-8C97-1DA239D704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5308" y="4157572"/>
              <a:ext cx="246326" cy="43555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218CDD3-4477-DB47-A69D-1F2D8CBD5F9D}"/>
                </a:ext>
              </a:extLst>
            </p:cNvPr>
            <p:cNvCxnSpPr>
              <a:cxnSpLocks/>
            </p:cNvCxnSpPr>
            <p:nvPr/>
          </p:nvCxnSpPr>
          <p:spPr>
            <a:xfrm>
              <a:off x="7031634" y="4157572"/>
              <a:ext cx="272079" cy="4429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F44FDA9F-DCAF-1146-939C-9ACB97C2CCD4}"/>
                </a:ext>
              </a:extLst>
            </p:cNvPr>
            <p:cNvSpPr/>
            <p:nvPr/>
          </p:nvSpPr>
          <p:spPr>
            <a:xfrm>
              <a:off x="6498742" y="3879638"/>
              <a:ext cx="1065784" cy="27793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X &lt; 1</a:t>
              </a:r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D58B1F07-D4F9-1A43-9F96-6FB459C4A159}"/>
                </a:ext>
              </a:extLst>
            </p:cNvPr>
            <p:cNvSpPr/>
            <p:nvPr/>
          </p:nvSpPr>
          <p:spPr>
            <a:xfrm>
              <a:off x="5361883" y="3867089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-</a:t>
              </a:r>
              <a:endParaRPr lang="en-US" sz="2400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D2D99763-758E-E848-B2B3-8B081AC834B5}"/>
                </a:ext>
              </a:extLst>
            </p:cNvPr>
            <p:cNvSpPr/>
            <p:nvPr/>
          </p:nvSpPr>
          <p:spPr>
            <a:xfrm>
              <a:off x="5920896" y="3892957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+</a:t>
              </a:r>
              <a:endParaRPr lang="en-US" sz="2400"/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5E785061-65C0-EF4D-9D4F-3C75B51622CA}"/>
                </a:ext>
              </a:extLst>
            </p:cNvPr>
            <p:cNvSpPr/>
            <p:nvPr/>
          </p:nvSpPr>
          <p:spPr>
            <a:xfrm>
              <a:off x="6321468" y="3887903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+</a:t>
              </a:r>
              <a:endParaRPr lang="en-US" sz="2400"/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3BD88F0C-F1AB-1F41-B505-EF91E8BA9114}"/>
                </a:ext>
              </a:extLst>
            </p:cNvPr>
            <p:cNvSpPr/>
            <p:nvPr/>
          </p:nvSpPr>
          <p:spPr>
            <a:xfrm>
              <a:off x="6646312" y="4593129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+</a:t>
              </a:r>
              <a:endParaRPr lang="en-US" sz="2400"/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8FFE5C18-6E36-9548-A73C-8191E39A3B8D}"/>
                </a:ext>
              </a:extLst>
            </p:cNvPr>
            <p:cNvSpPr/>
            <p:nvPr/>
          </p:nvSpPr>
          <p:spPr>
            <a:xfrm>
              <a:off x="7164717" y="4600535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-</a:t>
              </a:r>
              <a:endParaRPr lang="en-US" sz="2400"/>
            </a:p>
          </p:txBody>
        </p:sp>
      </p:grpSp>
      <p:sp>
        <p:nvSpPr>
          <p:cNvPr id="122" name="Text Box 21">
            <a:extLst>
              <a:ext uri="{FF2B5EF4-FFF2-40B4-BE49-F238E27FC236}">
                <a16:creationId xmlns:a16="http://schemas.microsoft.com/office/drawing/2014/main" id="{0EDB01AD-A5B0-8745-BAF2-84CFAE224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7659" y="3786759"/>
            <a:ext cx="5360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/>
              <a:t>yes</a:t>
            </a:r>
            <a:endParaRPr lang="en-US" sz="2000" b="1">
              <a:solidFill>
                <a:srgbClr val="33CC33"/>
              </a:solidFill>
            </a:endParaRPr>
          </a:p>
        </p:txBody>
      </p:sp>
      <p:sp>
        <p:nvSpPr>
          <p:cNvPr id="123" name="Text Box 21">
            <a:extLst>
              <a:ext uri="{FF2B5EF4-FFF2-40B4-BE49-F238E27FC236}">
                <a16:creationId xmlns:a16="http://schemas.microsoft.com/office/drawing/2014/main" id="{B66B8128-43CE-A64F-BC30-08408C8DE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9507" y="4758769"/>
            <a:ext cx="5360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/>
              <a:t>yes</a:t>
            </a:r>
            <a:endParaRPr lang="en-US" sz="2000" b="1">
              <a:solidFill>
                <a:srgbClr val="33CC33"/>
              </a:solidFill>
            </a:endParaRPr>
          </a:p>
        </p:txBody>
      </p:sp>
      <p:sp>
        <p:nvSpPr>
          <p:cNvPr id="125" name="Text Box 21">
            <a:extLst>
              <a:ext uri="{FF2B5EF4-FFF2-40B4-BE49-F238E27FC236}">
                <a16:creationId xmlns:a16="http://schemas.microsoft.com/office/drawing/2014/main" id="{6E304F7A-6C1F-174C-B696-60BB1D648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934" y="4759328"/>
            <a:ext cx="5360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/>
              <a:t>yes</a:t>
            </a:r>
            <a:endParaRPr lang="en-US" sz="2000" b="1">
              <a:solidFill>
                <a:srgbClr val="33CC33"/>
              </a:solidFill>
            </a:endParaRPr>
          </a:p>
        </p:txBody>
      </p:sp>
      <p:sp>
        <p:nvSpPr>
          <p:cNvPr id="126" name="Text Box 21">
            <a:extLst>
              <a:ext uri="{FF2B5EF4-FFF2-40B4-BE49-F238E27FC236}">
                <a16:creationId xmlns:a16="http://schemas.microsoft.com/office/drawing/2014/main" id="{17BC1605-0621-F246-8EF6-AE647A0D7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7918" y="5678444"/>
            <a:ext cx="5360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/>
              <a:t>yes</a:t>
            </a:r>
            <a:endParaRPr lang="en-US" sz="2000" b="1">
              <a:solidFill>
                <a:srgbClr val="33CC33"/>
              </a:solidFill>
            </a:endParaRPr>
          </a:p>
        </p:txBody>
      </p:sp>
      <p:sp>
        <p:nvSpPr>
          <p:cNvPr id="127" name="Text Box 22">
            <a:extLst>
              <a:ext uri="{FF2B5EF4-FFF2-40B4-BE49-F238E27FC236}">
                <a16:creationId xmlns:a16="http://schemas.microsoft.com/office/drawing/2014/main" id="{9AF711C8-B299-2D40-95B1-A4C04E6C7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213" y="3792973"/>
            <a:ext cx="4603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/>
              <a:t>no</a:t>
            </a:r>
            <a:endParaRPr lang="en-US" sz="2000" b="1">
              <a:solidFill>
                <a:srgbClr val="33CC33"/>
              </a:solidFill>
            </a:endParaRPr>
          </a:p>
        </p:txBody>
      </p:sp>
      <p:sp>
        <p:nvSpPr>
          <p:cNvPr id="128" name="Text Box 22">
            <a:extLst>
              <a:ext uri="{FF2B5EF4-FFF2-40B4-BE49-F238E27FC236}">
                <a16:creationId xmlns:a16="http://schemas.microsoft.com/office/drawing/2014/main" id="{1E4B3D75-A4D4-6643-9AC7-77D667C6B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944" y="4758772"/>
            <a:ext cx="4603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/>
              <a:t>no</a:t>
            </a:r>
            <a:endParaRPr lang="en-US" sz="2000" b="1">
              <a:solidFill>
                <a:srgbClr val="33CC33"/>
              </a:solidFill>
            </a:endParaRPr>
          </a:p>
        </p:txBody>
      </p:sp>
      <p:sp>
        <p:nvSpPr>
          <p:cNvPr id="129" name="Text Box 22">
            <a:extLst>
              <a:ext uri="{FF2B5EF4-FFF2-40B4-BE49-F238E27FC236}">
                <a16:creationId xmlns:a16="http://schemas.microsoft.com/office/drawing/2014/main" id="{8B88C5B8-B928-F347-B83A-A3E6BDFB8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987" y="4750264"/>
            <a:ext cx="4603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/>
              <a:t>no</a:t>
            </a:r>
            <a:endParaRPr lang="en-US" sz="2000" b="1">
              <a:solidFill>
                <a:srgbClr val="33CC33"/>
              </a:solidFill>
            </a:endParaRPr>
          </a:p>
        </p:txBody>
      </p:sp>
      <p:sp>
        <p:nvSpPr>
          <p:cNvPr id="130" name="Text Box 22">
            <a:extLst>
              <a:ext uri="{FF2B5EF4-FFF2-40B4-BE49-F238E27FC236}">
                <a16:creationId xmlns:a16="http://schemas.microsoft.com/office/drawing/2014/main" id="{0C81B847-1E9A-064F-B97B-6AD1E2FD4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6509" y="5690744"/>
            <a:ext cx="4603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/>
              <a:t>no</a:t>
            </a:r>
            <a:endParaRPr lang="en-US" sz="2000" b="1">
              <a:solidFill>
                <a:srgbClr val="33C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8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Can represent any Boolean Function</a:t>
            </a:r>
          </a:p>
          <a:p>
            <a:pPr>
              <a:lnSpc>
                <a:spcPct val="90000"/>
              </a:lnSpc>
            </a:pPr>
            <a:r>
              <a:rPr lang="en-US" dirty="0"/>
              <a:t>Can be viewed as a way to compactly represent a lot of data.</a:t>
            </a:r>
          </a:p>
          <a:p>
            <a:pPr>
              <a:lnSpc>
                <a:spcPct val="90000"/>
              </a:lnSpc>
            </a:pPr>
            <a:r>
              <a:rPr lang="en-US" dirty="0"/>
              <a:t>Natural representation: (20 questions) </a:t>
            </a:r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evaluation</a:t>
            </a:r>
            <a:r>
              <a:rPr lang="en-US" dirty="0"/>
              <a:t> of the Decision Tree Classifier is easy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Clearly, given data, there are</a:t>
            </a:r>
          </a:p>
          <a:p>
            <a:pPr marL="0" indent="0">
              <a:buNone/>
            </a:pPr>
            <a:r>
              <a:rPr lang="en-US" dirty="0"/>
              <a:t>     many ways to represent it as </a:t>
            </a:r>
          </a:p>
          <a:p>
            <a:pPr marL="0" indent="0">
              <a:buNone/>
            </a:pPr>
            <a:r>
              <a:rPr lang="en-US" dirty="0"/>
              <a:t>     a decision tree. </a:t>
            </a:r>
          </a:p>
          <a:p>
            <a:pPr>
              <a:lnSpc>
                <a:spcPct val="90000"/>
              </a:lnSpc>
            </a:pPr>
            <a:r>
              <a:rPr lang="en-US" dirty="0"/>
              <a:t>Learning a </a:t>
            </a:r>
            <a:r>
              <a:rPr lang="en-US" dirty="0">
                <a:solidFill>
                  <a:srgbClr val="FF0000"/>
                </a:solidFill>
              </a:rPr>
              <a:t>good</a:t>
            </a:r>
            <a:r>
              <a:rPr lang="en-US" dirty="0"/>
              <a:t> representation </a:t>
            </a:r>
          </a:p>
          <a:p>
            <a:pPr marL="0" indent="0">
              <a:buNone/>
            </a:pPr>
            <a:r>
              <a:rPr lang="en-US" dirty="0"/>
              <a:t>     from data is the challenge.</a:t>
            </a:r>
          </a:p>
        </p:txBody>
      </p:sp>
      <p:grpSp>
        <p:nvGrpSpPr>
          <p:cNvPr id="148484" name="Group 4"/>
          <p:cNvGrpSpPr>
            <a:grpSpLocks/>
          </p:cNvGrpSpPr>
          <p:nvPr/>
        </p:nvGrpSpPr>
        <p:grpSpPr bwMode="auto">
          <a:xfrm>
            <a:off x="6172203" y="3581401"/>
            <a:ext cx="4155944" cy="2803201"/>
            <a:chOff x="3648" y="2352"/>
            <a:chExt cx="1931" cy="1572"/>
          </a:xfrm>
        </p:grpSpPr>
        <p:sp>
          <p:nvSpPr>
            <p:cNvPr id="148485" name="Text Box 5"/>
            <p:cNvSpPr txBox="1">
              <a:spLocks noChangeArrowheads="1"/>
            </p:cNvSpPr>
            <p:nvPr/>
          </p:nvSpPr>
          <p:spPr bwMode="auto">
            <a:xfrm>
              <a:off x="4492" y="3258"/>
              <a:ext cx="24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>
                  <a:solidFill>
                    <a:srgbClr val="0000FF"/>
                  </a:solidFill>
                </a:rPr>
                <a:t>Yes</a:t>
              </a:r>
            </a:p>
          </p:txBody>
        </p:sp>
        <p:grpSp>
          <p:nvGrpSpPr>
            <p:cNvPr id="148486" name="Group 6"/>
            <p:cNvGrpSpPr>
              <a:grpSpLocks/>
            </p:cNvGrpSpPr>
            <p:nvPr/>
          </p:nvGrpSpPr>
          <p:grpSpPr bwMode="auto">
            <a:xfrm>
              <a:off x="3648" y="3156"/>
              <a:ext cx="864" cy="768"/>
              <a:chOff x="3792" y="2196"/>
              <a:chExt cx="864" cy="768"/>
            </a:xfrm>
          </p:grpSpPr>
          <p:sp>
            <p:nvSpPr>
              <p:cNvPr id="148487" name="Text Box 7"/>
              <p:cNvSpPr txBox="1">
                <a:spLocks noChangeArrowheads="1"/>
              </p:cNvSpPr>
              <p:nvPr/>
            </p:nvSpPr>
            <p:spPr bwMode="auto">
              <a:xfrm>
                <a:off x="3960" y="2196"/>
                <a:ext cx="542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FF"/>
                    </a:solidFill>
                  </a:rPr>
                  <a:t>Humidity</a:t>
                </a:r>
              </a:p>
            </p:txBody>
          </p:sp>
          <p:sp>
            <p:nvSpPr>
              <p:cNvPr id="148488" name="Text Box 8"/>
              <p:cNvSpPr txBox="1">
                <a:spLocks noChangeArrowheads="1"/>
              </p:cNvSpPr>
              <p:nvPr/>
            </p:nvSpPr>
            <p:spPr bwMode="auto">
              <a:xfrm>
                <a:off x="4201" y="2590"/>
                <a:ext cx="455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Normal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48489" name="Text Box 9"/>
              <p:cNvSpPr txBox="1">
                <a:spLocks noChangeArrowheads="1"/>
              </p:cNvSpPr>
              <p:nvPr/>
            </p:nvSpPr>
            <p:spPr bwMode="auto">
              <a:xfrm>
                <a:off x="3792" y="2590"/>
                <a:ext cx="31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High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48490" name="AutoShape 10"/>
              <p:cNvCxnSpPr>
                <a:cxnSpLocks noChangeShapeType="1"/>
                <a:stCxn id="148488" idx="0"/>
                <a:endCxn id="148487" idx="2"/>
              </p:cNvCxnSpPr>
              <p:nvPr/>
            </p:nvCxnSpPr>
            <p:spPr bwMode="auto">
              <a:xfrm flipH="1" flipV="1">
                <a:off x="4231" y="2420"/>
                <a:ext cx="197" cy="17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491" name="AutoShape 11"/>
              <p:cNvCxnSpPr>
                <a:cxnSpLocks noChangeShapeType="1"/>
                <a:stCxn id="148489" idx="0"/>
                <a:endCxn id="148487" idx="2"/>
              </p:cNvCxnSpPr>
              <p:nvPr/>
            </p:nvCxnSpPr>
            <p:spPr bwMode="auto">
              <a:xfrm flipV="1">
                <a:off x="3948" y="2420"/>
                <a:ext cx="284" cy="17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8492" name="Text Box 12"/>
              <p:cNvSpPr txBox="1">
                <a:spLocks noChangeArrowheads="1"/>
              </p:cNvSpPr>
              <p:nvPr/>
            </p:nvSpPr>
            <p:spPr bwMode="auto">
              <a:xfrm>
                <a:off x="3820" y="2740"/>
                <a:ext cx="22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u="sng">
                    <a:solidFill>
                      <a:srgbClr val="0000FF"/>
                    </a:solidFill>
                  </a:rPr>
                  <a:t>No</a:t>
                </a:r>
              </a:p>
            </p:txBody>
          </p:sp>
          <p:sp>
            <p:nvSpPr>
              <p:cNvPr id="148493" name="Text Box 13"/>
              <p:cNvSpPr txBox="1">
                <a:spLocks noChangeArrowheads="1"/>
              </p:cNvSpPr>
              <p:nvPr/>
            </p:nvSpPr>
            <p:spPr bwMode="auto">
              <a:xfrm>
                <a:off x="4258" y="2733"/>
                <a:ext cx="246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u="sng">
                    <a:solidFill>
                      <a:srgbClr val="0000FF"/>
                    </a:solidFill>
                  </a:rPr>
                  <a:t>Yes</a:t>
                </a:r>
              </a:p>
            </p:txBody>
          </p:sp>
        </p:grpSp>
        <p:grpSp>
          <p:nvGrpSpPr>
            <p:cNvPr id="148494" name="Group 14"/>
            <p:cNvGrpSpPr>
              <a:grpSpLocks/>
            </p:cNvGrpSpPr>
            <p:nvPr/>
          </p:nvGrpSpPr>
          <p:grpSpPr bwMode="auto">
            <a:xfrm>
              <a:off x="4803" y="3156"/>
              <a:ext cx="776" cy="761"/>
              <a:chOff x="4947" y="2196"/>
              <a:chExt cx="776" cy="761"/>
            </a:xfrm>
          </p:grpSpPr>
          <p:sp>
            <p:nvSpPr>
              <p:cNvPr id="148495" name="Text Box 15"/>
              <p:cNvSpPr txBox="1">
                <a:spLocks noChangeArrowheads="1"/>
              </p:cNvSpPr>
              <p:nvPr/>
            </p:nvSpPr>
            <p:spPr bwMode="auto">
              <a:xfrm>
                <a:off x="5164" y="2196"/>
                <a:ext cx="35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FF"/>
                    </a:solidFill>
                  </a:rPr>
                  <a:t>Wind</a:t>
                </a:r>
              </a:p>
            </p:txBody>
          </p:sp>
          <p:sp>
            <p:nvSpPr>
              <p:cNvPr id="148496" name="Text Box 16"/>
              <p:cNvSpPr txBox="1">
                <a:spLocks noChangeArrowheads="1"/>
              </p:cNvSpPr>
              <p:nvPr/>
            </p:nvSpPr>
            <p:spPr bwMode="auto">
              <a:xfrm>
                <a:off x="5357" y="2590"/>
                <a:ext cx="366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Weak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48497" name="Text Box 17"/>
              <p:cNvSpPr txBox="1">
                <a:spLocks noChangeArrowheads="1"/>
              </p:cNvSpPr>
              <p:nvPr/>
            </p:nvSpPr>
            <p:spPr bwMode="auto">
              <a:xfrm>
                <a:off x="4947" y="2590"/>
                <a:ext cx="40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dirty="0">
                    <a:solidFill>
                      <a:srgbClr val="000066"/>
                    </a:solidFill>
                  </a:rPr>
                  <a:t>Strong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8498" name="Text Box 18"/>
              <p:cNvSpPr txBox="1">
                <a:spLocks noChangeArrowheads="1"/>
              </p:cNvSpPr>
              <p:nvPr/>
            </p:nvSpPr>
            <p:spPr bwMode="auto">
              <a:xfrm>
                <a:off x="4975" y="2733"/>
                <a:ext cx="22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u="sng">
                    <a:solidFill>
                      <a:srgbClr val="0000FF"/>
                    </a:solidFill>
                  </a:rPr>
                  <a:t>No</a:t>
                </a:r>
              </a:p>
            </p:txBody>
          </p:sp>
          <p:sp>
            <p:nvSpPr>
              <p:cNvPr id="148499" name="Text Box 19"/>
              <p:cNvSpPr txBox="1">
                <a:spLocks noChangeArrowheads="1"/>
              </p:cNvSpPr>
              <p:nvPr/>
            </p:nvSpPr>
            <p:spPr bwMode="auto">
              <a:xfrm>
                <a:off x="5413" y="2727"/>
                <a:ext cx="246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u="sng">
                    <a:solidFill>
                      <a:srgbClr val="0000FF"/>
                    </a:solidFill>
                  </a:rPr>
                  <a:t>Yes</a:t>
                </a:r>
              </a:p>
            </p:txBody>
          </p:sp>
          <p:cxnSp>
            <p:nvCxnSpPr>
              <p:cNvPr id="148500" name="AutoShape 20"/>
              <p:cNvCxnSpPr>
                <a:cxnSpLocks noChangeShapeType="1"/>
                <a:stCxn id="148495" idx="2"/>
                <a:endCxn id="148496" idx="0"/>
              </p:cNvCxnSpPr>
              <p:nvPr/>
            </p:nvCxnSpPr>
            <p:spPr bwMode="auto">
              <a:xfrm>
                <a:off x="5340" y="2420"/>
                <a:ext cx="200" cy="17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501" name="AutoShape 21"/>
              <p:cNvCxnSpPr>
                <a:cxnSpLocks noChangeShapeType="1"/>
                <a:stCxn id="148497" idx="0"/>
                <a:endCxn id="148495" idx="2"/>
              </p:cNvCxnSpPr>
              <p:nvPr/>
            </p:nvCxnSpPr>
            <p:spPr bwMode="auto">
              <a:xfrm flipV="1">
                <a:off x="5152" y="2420"/>
                <a:ext cx="188" cy="17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8502" name="Group 22"/>
            <p:cNvGrpSpPr>
              <a:grpSpLocks/>
            </p:cNvGrpSpPr>
            <p:nvPr/>
          </p:nvGrpSpPr>
          <p:grpSpPr bwMode="auto">
            <a:xfrm>
              <a:off x="3856" y="2352"/>
              <a:ext cx="1431" cy="906"/>
              <a:chOff x="4000" y="1392"/>
              <a:chExt cx="1431" cy="906"/>
            </a:xfrm>
          </p:grpSpPr>
          <p:sp>
            <p:nvSpPr>
              <p:cNvPr id="148503" name="Text Box 23"/>
              <p:cNvSpPr txBox="1">
                <a:spLocks noChangeArrowheads="1"/>
              </p:cNvSpPr>
              <p:nvPr/>
            </p:nvSpPr>
            <p:spPr bwMode="auto">
              <a:xfrm>
                <a:off x="4486" y="1392"/>
                <a:ext cx="513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FF"/>
                    </a:solidFill>
                  </a:rPr>
                  <a:t>Outlook </a:t>
                </a:r>
              </a:p>
            </p:txBody>
          </p:sp>
          <p:sp>
            <p:nvSpPr>
              <p:cNvPr id="148504" name="Text Box 24"/>
              <p:cNvSpPr txBox="1">
                <a:spLocks noChangeArrowheads="1"/>
              </p:cNvSpPr>
              <p:nvPr/>
            </p:nvSpPr>
            <p:spPr bwMode="auto">
              <a:xfrm>
                <a:off x="4480" y="1966"/>
                <a:ext cx="51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Overcast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48505" name="Text Box 25"/>
              <p:cNvSpPr txBox="1">
                <a:spLocks noChangeArrowheads="1"/>
              </p:cNvSpPr>
              <p:nvPr/>
            </p:nvSpPr>
            <p:spPr bwMode="auto">
              <a:xfrm>
                <a:off x="5126" y="1944"/>
                <a:ext cx="305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Rain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48506" name="AutoShape 26"/>
              <p:cNvCxnSpPr>
                <a:cxnSpLocks noChangeShapeType="1"/>
                <a:stCxn id="148503" idx="2"/>
                <a:endCxn id="148505" idx="0"/>
              </p:cNvCxnSpPr>
              <p:nvPr/>
            </p:nvCxnSpPr>
            <p:spPr bwMode="auto">
              <a:xfrm>
                <a:off x="4743" y="1616"/>
                <a:ext cx="536" cy="3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507" name="AutoShape 27"/>
              <p:cNvCxnSpPr>
                <a:cxnSpLocks noChangeShapeType="1"/>
                <a:stCxn id="148503" idx="2"/>
                <a:endCxn id="148504" idx="0"/>
              </p:cNvCxnSpPr>
              <p:nvPr/>
            </p:nvCxnSpPr>
            <p:spPr bwMode="auto">
              <a:xfrm flipH="1">
                <a:off x="4739" y="1616"/>
                <a:ext cx="4" cy="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8508" name="Text Box 28"/>
              <p:cNvSpPr txBox="1">
                <a:spLocks noChangeArrowheads="1"/>
              </p:cNvSpPr>
              <p:nvPr/>
            </p:nvSpPr>
            <p:spPr bwMode="auto">
              <a:xfrm>
                <a:off x="4000" y="1966"/>
                <a:ext cx="38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Sunny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48509" name="AutoShape 29"/>
              <p:cNvCxnSpPr>
                <a:cxnSpLocks noChangeShapeType="1"/>
                <a:stCxn id="148503" idx="2"/>
                <a:endCxn id="148508" idx="0"/>
              </p:cNvCxnSpPr>
              <p:nvPr/>
            </p:nvCxnSpPr>
            <p:spPr bwMode="auto">
              <a:xfrm flipH="1">
                <a:off x="4195" y="1616"/>
                <a:ext cx="548" cy="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510" name="AutoShape 30"/>
              <p:cNvCxnSpPr>
                <a:cxnSpLocks noChangeShapeType="1"/>
                <a:stCxn id="148485" idx="0"/>
                <a:endCxn id="148504" idx="2"/>
              </p:cNvCxnSpPr>
              <p:nvPr/>
            </p:nvCxnSpPr>
            <p:spPr bwMode="auto">
              <a:xfrm flipH="1" flipV="1">
                <a:off x="4739" y="2190"/>
                <a:ext cx="20" cy="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90679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I play tennis today?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Features </a:t>
            </a:r>
          </a:p>
          <a:p>
            <a:pPr lvl="1"/>
            <a:r>
              <a:rPr lang="en-US" dirty="0"/>
              <a:t>Outlook: 			{Sun, Overcast, Rain}</a:t>
            </a:r>
          </a:p>
          <a:p>
            <a:pPr lvl="1"/>
            <a:r>
              <a:rPr lang="en-US" dirty="0"/>
              <a:t>Temperature:		{Hot, Mild, Cool}</a:t>
            </a:r>
          </a:p>
          <a:p>
            <a:pPr lvl="1"/>
            <a:r>
              <a:rPr lang="en-US" dirty="0"/>
              <a:t>Humidity:			{High, Normal, Low}</a:t>
            </a:r>
          </a:p>
          <a:p>
            <a:pPr lvl="1"/>
            <a:r>
              <a:rPr lang="en-US" dirty="0"/>
              <a:t>Wind:				{Strong, Weak}</a:t>
            </a:r>
          </a:p>
          <a:p>
            <a:endParaRPr lang="en-US" dirty="0"/>
          </a:p>
          <a:p>
            <a:r>
              <a:rPr lang="en-US" b="1" dirty="0"/>
              <a:t>Labels</a:t>
            </a:r>
          </a:p>
          <a:p>
            <a:pPr lvl="1"/>
            <a:r>
              <a:rPr lang="en-US" dirty="0"/>
              <a:t>Binary classification task: Y =  {+, -}</a:t>
            </a:r>
          </a:p>
        </p:txBody>
      </p:sp>
    </p:spTree>
    <p:extLst>
      <p:ext uri="{BB962C8B-B14F-4D97-AF65-F5344CB8AC3E}">
        <p14:creationId xmlns:p14="http://schemas.microsoft.com/office/powerpoint/2010/main" val="254252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I play tennis today?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99936" y="1296768"/>
            <a:ext cx="4043856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1600160" algn="l"/>
              </a:tabLst>
            </a:pPr>
            <a:r>
              <a:rPr lang="en-US" sz="2400" b="1" dirty="0"/>
              <a:t>O</a:t>
            </a:r>
            <a:r>
              <a:rPr lang="en-US" sz="2400" dirty="0"/>
              <a:t>utlook:	S(</a:t>
            </a:r>
            <a:r>
              <a:rPr lang="en-US" sz="2400" dirty="0" err="1"/>
              <a:t>unny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	O(</a:t>
            </a:r>
            <a:r>
              <a:rPr lang="en-US" sz="2400" dirty="0" err="1"/>
              <a:t>vercast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	R(</a:t>
            </a:r>
            <a:r>
              <a:rPr lang="en-US" sz="2400" dirty="0" err="1"/>
              <a:t>ainy</a:t>
            </a:r>
            <a:r>
              <a:rPr lang="en-US" sz="2400" dirty="0"/>
              <a:t>)</a:t>
            </a:r>
          </a:p>
          <a:p>
            <a:pPr>
              <a:spcBef>
                <a:spcPct val="50000"/>
              </a:spcBef>
              <a:tabLst>
                <a:tab pos="1600160" algn="l"/>
              </a:tabLst>
            </a:pPr>
            <a:r>
              <a:rPr lang="en-US" sz="2400" b="1" dirty="0"/>
              <a:t>T</a:t>
            </a:r>
            <a:r>
              <a:rPr lang="en-US" sz="2400" dirty="0"/>
              <a:t>emperature:	H(</a:t>
            </a:r>
            <a:r>
              <a:rPr lang="en-US" sz="2400" dirty="0" err="1"/>
              <a:t>ot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		M(</a:t>
            </a:r>
            <a:r>
              <a:rPr lang="en-US" sz="2400" dirty="0" err="1"/>
              <a:t>edium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		C(</a:t>
            </a:r>
            <a:r>
              <a:rPr lang="en-US" sz="2400" dirty="0" err="1"/>
              <a:t>ool</a:t>
            </a:r>
            <a:r>
              <a:rPr lang="en-US" sz="2400" dirty="0"/>
              <a:t>)</a:t>
            </a:r>
          </a:p>
          <a:p>
            <a:pPr>
              <a:spcBef>
                <a:spcPct val="50000"/>
              </a:spcBef>
              <a:tabLst>
                <a:tab pos="1600160" algn="l"/>
              </a:tabLst>
            </a:pPr>
            <a:r>
              <a:rPr lang="en-US" sz="2400" b="1" dirty="0"/>
              <a:t>H</a:t>
            </a:r>
            <a:r>
              <a:rPr lang="en-US" sz="2400" dirty="0"/>
              <a:t>umidity:	H(</a:t>
            </a:r>
            <a:r>
              <a:rPr lang="en-US" sz="2400" dirty="0" err="1"/>
              <a:t>igh</a:t>
            </a:r>
            <a:r>
              <a:rPr lang="en-US" sz="2400" dirty="0"/>
              <a:t>),</a:t>
            </a:r>
            <a:br>
              <a:rPr lang="en-US" sz="2400" dirty="0"/>
            </a:br>
            <a:r>
              <a:rPr lang="en-US" sz="2400" dirty="0"/>
              <a:t>	N(</a:t>
            </a:r>
            <a:r>
              <a:rPr lang="en-US" sz="2400" dirty="0" err="1"/>
              <a:t>ormal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	L(</a:t>
            </a:r>
            <a:r>
              <a:rPr lang="en-US" sz="2400" dirty="0" err="1"/>
              <a:t>ow</a:t>
            </a:r>
            <a:r>
              <a:rPr lang="en-US" sz="2400" dirty="0"/>
              <a:t>)</a:t>
            </a:r>
          </a:p>
          <a:p>
            <a:pPr>
              <a:spcBef>
                <a:spcPct val="50000"/>
              </a:spcBef>
              <a:tabLst>
                <a:tab pos="1600160" algn="l"/>
              </a:tabLst>
            </a:pPr>
            <a:r>
              <a:rPr lang="en-US" sz="2400" b="1" dirty="0"/>
              <a:t>W</a:t>
            </a:r>
            <a:r>
              <a:rPr lang="en-US" sz="2400" dirty="0"/>
              <a:t>ind:	S(</a:t>
            </a:r>
            <a:r>
              <a:rPr lang="en-US" sz="2400" dirty="0" err="1"/>
              <a:t>trong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	W(</a:t>
            </a:r>
            <a:r>
              <a:rPr lang="en-US" sz="2400" dirty="0" err="1"/>
              <a:t>eak</a:t>
            </a:r>
            <a:r>
              <a:rPr lang="en-US" sz="2400" dirty="0"/>
              <a:t>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621AFF4-6BD9-2B46-8331-A7F62E07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D1E7DF23-CBFD-C346-BBF1-63BCCAF20FE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58439" y="1202267"/>
          <a:ext cx="3188106" cy="4610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71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8652"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baseline="0" dirty="0"/>
                        <a:t> O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H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W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Play?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3318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be1bc6db-a186-4640-960a-84d77fb8cd6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90e9d452-c9d6-4e0e-82d9-29ba45f106a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22745289-f250-47ef-b78f-1c6f04951cc3"/>
</p:tagLst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2733</TotalTime>
  <Words>3321</Words>
  <Application>Microsoft Office PowerPoint</Application>
  <PresentationFormat>Widescreen</PresentationFormat>
  <Paragraphs>1486</Paragraphs>
  <Slides>39</Slides>
  <Notes>32</Notes>
  <HiddenSlides>1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6" baseType="lpstr">
      <vt:lpstr>Arial</vt:lpstr>
      <vt:lpstr>Arial Unicode MS</vt:lpstr>
      <vt:lpstr>Calibri</vt:lpstr>
      <vt:lpstr>Calibri Light</vt:lpstr>
      <vt:lpstr>Cambria Math</vt:lpstr>
      <vt:lpstr>Casper</vt:lpstr>
      <vt:lpstr>Gill Sans</vt:lpstr>
      <vt:lpstr>Helvetica</vt:lpstr>
      <vt:lpstr>Karla</vt:lpstr>
      <vt:lpstr>Raleway ExtraBold</vt:lpstr>
      <vt:lpstr>Symbol</vt:lpstr>
      <vt:lpstr>Times New Roman</vt:lpstr>
      <vt:lpstr>Wingdings</vt:lpstr>
      <vt:lpstr>Unit 2.1</vt:lpstr>
      <vt:lpstr>Contents Slide Master</vt:lpstr>
      <vt:lpstr>CorelDRAW</vt:lpstr>
      <vt:lpstr>Equation</vt:lpstr>
      <vt:lpstr>PowerPoint Presentation</vt:lpstr>
      <vt:lpstr>Decision Trees</vt:lpstr>
      <vt:lpstr>The Representation</vt:lpstr>
      <vt:lpstr>Expressivity of Decision Trees</vt:lpstr>
      <vt:lpstr>Decision Trees</vt:lpstr>
      <vt:lpstr>Decision Boundaries</vt:lpstr>
      <vt:lpstr>Decision Trees</vt:lpstr>
      <vt:lpstr>Will I play tennis today? </vt:lpstr>
      <vt:lpstr>Will I play tennis today? </vt:lpstr>
      <vt:lpstr>Basic Decision Trees Learning Algorithm</vt:lpstr>
      <vt:lpstr>Basic Decision Tree Algorithm</vt:lpstr>
      <vt:lpstr>Picking the Root Attribute</vt:lpstr>
      <vt:lpstr>Picking the Root Attribute</vt:lpstr>
      <vt:lpstr>PowerPoint Presentation</vt:lpstr>
      <vt:lpstr>Picking the Root Attribute</vt:lpstr>
      <vt:lpstr>Picking the Root Attribute</vt:lpstr>
      <vt:lpstr>PowerPoint Presentation</vt:lpstr>
      <vt:lpstr>Picking the Root Attribute</vt:lpstr>
      <vt:lpstr>Picking the Root Attribute</vt:lpstr>
      <vt:lpstr>Entropy</vt:lpstr>
      <vt:lpstr>Entropy</vt:lpstr>
      <vt:lpstr>Entropy</vt:lpstr>
      <vt:lpstr>Information Gain</vt:lpstr>
      <vt:lpstr>Administration (9/21/20)</vt:lpstr>
      <vt:lpstr>What Have We Done?</vt:lpstr>
      <vt:lpstr>Will I play tennis today? </vt:lpstr>
      <vt:lpstr>Will I play tennis today? </vt:lpstr>
      <vt:lpstr>Information Gain: Outlook</vt:lpstr>
      <vt:lpstr>Information Gain: Humidity</vt:lpstr>
      <vt:lpstr>Which feature to split on? </vt:lpstr>
      <vt:lpstr>PowerPoint Presentation</vt:lpstr>
      <vt:lpstr>An Illustrative Example (III)</vt:lpstr>
      <vt:lpstr>An Illustrative Example (III)</vt:lpstr>
      <vt:lpstr>An Illustrative Example (III)</vt:lpstr>
      <vt:lpstr>An Illustrative Example (IV)</vt:lpstr>
      <vt:lpstr>An Illustrative Example (V)</vt:lpstr>
      <vt:lpstr>An Illustrative Example (V)</vt:lpstr>
      <vt:lpstr>induceDecisionTree(S)</vt:lpstr>
      <vt:lpstr>An Illustrative Example (VI)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Er. Meena</cp:lastModifiedBy>
  <cp:revision>35</cp:revision>
  <dcterms:created xsi:type="dcterms:W3CDTF">2020-06-09T06:07:05Z</dcterms:created>
  <dcterms:modified xsi:type="dcterms:W3CDTF">2024-01-01T08:36:00Z</dcterms:modified>
</cp:coreProperties>
</file>