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4"/>
  </p:notesMasterIdLst>
  <p:handoutMasterIdLst>
    <p:handoutMasterId r:id="rId15"/>
  </p:handoutMasterIdLst>
  <p:sldIdLst>
    <p:sldId id="731" r:id="rId3"/>
    <p:sldId id="436" r:id="rId4"/>
    <p:sldId id="437" r:id="rId5"/>
    <p:sldId id="439" r:id="rId6"/>
    <p:sldId id="418" r:id="rId7"/>
    <p:sldId id="419" r:id="rId8"/>
    <p:sldId id="420" r:id="rId9"/>
    <p:sldId id="421" r:id="rId10"/>
    <p:sldId id="422" r:id="rId11"/>
    <p:sldId id="423" r:id="rId12"/>
    <p:sldId id="44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599F8FA4-959F-45D3-A76E-4AB5EB260A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8F69232F-B7CF-42A9-9AE0-18A8B80813A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ECD219FC-5B60-4379-878D-244AB19F70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FA002274-2B22-46F8-A412-3271D62DECE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Finally the given an input data the decision is made as follows given an input data,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4FA8DD26-E040-427E-B64C-2992DEACA9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C90624B6-4366-462D-9F32-B6A9A90BA33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As the classifier of choice we adopt Random Forest Classifier, due to its robustness to heterogenous and noisy feature.</a:t>
            </a:r>
          </a:p>
          <a:p>
            <a:r>
              <a:rPr lang="en-US" altLang="en-US"/>
              <a:t>Random Forest is an ensembe classifier. Briefly, given N data and M features, bootsrap samples are created from the traning data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005E0A9-2007-434C-A1BB-DD4849B5C1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8B40A08B-E163-4AA1-86D6-A359D898363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From eachd descision tree .. In spliting the nodes, the Gini Gain is employed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3ED24B24-FF5E-406E-BB62-FE126D9418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A1EBAC22-7B22-40EC-A8AD-FB0B2FDE04D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Different from the regular decision trees in random forest, when the splitting feature is chosen from only a subset of allf eatures.</a:t>
            </a:r>
          </a:p>
          <a:p>
            <a:r>
              <a:rPr lang="en-US" altLang="en-US"/>
              <a:t>The robostness of the classifier arises from</a:t>
            </a:r>
          </a:p>
          <a:p>
            <a:r>
              <a:rPr lang="en-US" altLang="en-US"/>
              <a:t>bootsraping of the training data and the random selection of features, the the random choose of features.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286604FD-486C-4CDD-905E-BF32B6FDF2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E3E5BF7-E6AA-484B-97A2-B99F3A0A238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Finally the given an input data the decision is made as follows given an input data,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520826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1751014" y="5902326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3814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6" y="1335194"/>
            <a:ext cx="7392987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23CSH-651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Meena </a:t>
            </a:r>
            <a:r>
              <a:rPr lang="en-US" altLang="en-US" sz="2400" b="1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endParaRPr lang="en-US" altLang="en-US" sz="24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731307D-E0CE-4072-AE93-86E9EDC6559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Random Forest Classifier</a:t>
            </a:r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DED9EC66-91C0-4C04-A884-0074DEA6993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64394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037691E0-A8EB-4852-BF11-4C0E706FF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6611276A-6D4E-4024-9AFE-2B73F576F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10598" name="AutoShape 6">
            <a:extLst>
              <a:ext uri="{FF2B5EF4-FFF2-40B4-BE49-F238E27FC236}">
                <a16:creationId xmlns:a16="http://schemas.microsoft.com/office/drawing/2014/main" id="{7AE5D702-7A99-478F-A083-B0FB665C0AE5}"/>
              </a:ext>
            </a:extLst>
          </p:cNvPr>
          <p:cNvCxnSpPr>
            <a:cxnSpLocks noChangeShapeType="1"/>
            <a:endCxn id="110596" idx="1"/>
          </p:cNvCxnSpPr>
          <p:nvPr/>
        </p:nvCxnSpPr>
        <p:spPr bwMode="auto">
          <a:xfrm flipV="1">
            <a:off x="3124201" y="2362200"/>
            <a:ext cx="657225" cy="9144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599" name="AutoShape 7">
            <a:extLst>
              <a:ext uri="{FF2B5EF4-FFF2-40B4-BE49-F238E27FC236}">
                <a16:creationId xmlns:a16="http://schemas.microsoft.com/office/drawing/2014/main" id="{0F0BBB7B-0EEF-427C-A31B-9C3276A5D3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9914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600" name="Rectangle 8">
            <a:extLst>
              <a:ext uri="{FF2B5EF4-FFF2-40B4-BE49-F238E27FC236}">
                <a16:creationId xmlns:a16="http://schemas.microsoft.com/office/drawing/2014/main" id="{55BD6A48-3546-4F42-BD3A-7DE2F2E21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0601" name="Text Box 9">
            <a:extLst>
              <a:ext uri="{FF2B5EF4-FFF2-40B4-BE49-F238E27FC236}">
                <a16:creationId xmlns:a16="http://schemas.microsoft.com/office/drawing/2014/main" id="{9DC4D508-4659-4604-AA9F-CD84DDEB693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81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110602" name="AutoShape 10">
            <a:extLst>
              <a:ext uri="{FF2B5EF4-FFF2-40B4-BE49-F238E27FC236}">
                <a16:creationId xmlns:a16="http://schemas.microsoft.com/office/drawing/2014/main" id="{42259A67-ECC0-412E-B707-292AC37BDB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9914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0603" name="Picture 11" descr="Decision">
            <a:extLst>
              <a:ext uri="{FF2B5EF4-FFF2-40B4-BE49-F238E27FC236}">
                <a16:creationId xmlns:a16="http://schemas.microsoft.com/office/drawing/2014/main" id="{49B2BF02-3EB4-4569-BAD9-48E97AC63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5889625" y="1676400"/>
            <a:ext cx="202088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04" name="Picture 12" descr="Decision2">
            <a:extLst>
              <a:ext uri="{FF2B5EF4-FFF2-40B4-BE49-F238E27FC236}">
                <a16:creationId xmlns:a16="http://schemas.microsoft.com/office/drawing/2014/main" id="{636241FA-7932-4471-A946-F7669B6EC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5853113" y="2895601"/>
            <a:ext cx="2209800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05" name="Picture 13" descr="Decision2">
            <a:extLst>
              <a:ext uri="{FF2B5EF4-FFF2-40B4-BE49-F238E27FC236}">
                <a16:creationId xmlns:a16="http://schemas.microsoft.com/office/drawing/2014/main" id="{32C9C000-CEBA-4370-BD25-C7887DE5C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5853113" y="4956176"/>
            <a:ext cx="2209800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06" name="Line 14">
            <a:extLst>
              <a:ext uri="{FF2B5EF4-FFF2-40B4-BE49-F238E27FC236}">
                <a16:creationId xmlns:a16="http://schemas.microsoft.com/office/drawing/2014/main" id="{328AB1BA-6EB7-4FB4-8CDC-CBB5BD3A2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286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0607" name="Line 15">
            <a:extLst>
              <a:ext uri="{FF2B5EF4-FFF2-40B4-BE49-F238E27FC236}">
                <a16:creationId xmlns:a16="http://schemas.microsoft.com/office/drawing/2014/main" id="{E898B8B1-F53B-4A1E-AA32-EA1E5002F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713" y="3581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0608" name="Line 16">
            <a:extLst>
              <a:ext uri="{FF2B5EF4-FFF2-40B4-BE49-F238E27FC236}">
                <a16:creationId xmlns:a16="http://schemas.microsoft.com/office/drawing/2014/main" id="{83C8BC4B-A912-4FBB-BD86-8D368EAB8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4913" y="5562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0609" name="Text Box 17">
            <a:extLst>
              <a:ext uri="{FF2B5EF4-FFF2-40B4-BE49-F238E27FC236}">
                <a16:creationId xmlns:a16="http://schemas.microsoft.com/office/drawing/2014/main" id="{2ACE04FF-651B-44CF-B49D-70159CAAADC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319838" y="43211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sp>
        <p:nvSpPr>
          <p:cNvPr id="110610" name="Text Box 18">
            <a:extLst>
              <a:ext uri="{FF2B5EF4-FFF2-40B4-BE49-F238E27FC236}">
                <a16:creationId xmlns:a16="http://schemas.microsoft.com/office/drawing/2014/main" id="{A5665A16-96E9-4E08-9464-CAD5447EF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6313" y="3124201"/>
            <a:ext cx="1600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 b="1">
                <a:latin typeface="Calibri" panose="020F0502020204030204" pitchFamily="34" charset="0"/>
              </a:rPr>
              <a:t>Take he majority vote</a:t>
            </a:r>
          </a:p>
        </p:txBody>
      </p:sp>
      <p:sp>
        <p:nvSpPr>
          <p:cNvPr id="110611" name="AutoShape 19">
            <a:extLst>
              <a:ext uri="{FF2B5EF4-FFF2-40B4-BE49-F238E27FC236}">
                <a16:creationId xmlns:a16="http://schemas.microsoft.com/office/drawing/2014/main" id="{86259664-1C9A-4C49-9CED-64437FEBD7A6}"/>
              </a:ext>
            </a:extLst>
          </p:cNvPr>
          <p:cNvSpPr>
            <a:spLocks/>
          </p:cNvSpPr>
          <p:nvPr/>
        </p:nvSpPr>
        <p:spPr bwMode="auto">
          <a:xfrm>
            <a:off x="7924800" y="1600200"/>
            <a:ext cx="533400" cy="4572000"/>
          </a:xfrm>
          <a:prstGeom prst="rightBrace">
            <a:avLst>
              <a:gd name="adj1" fmla="val 71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0612" name="Rectangle 20">
            <a:extLst>
              <a:ext uri="{FF2B5EF4-FFF2-40B4-BE49-F238E27FC236}">
                <a16:creationId xmlns:a16="http://schemas.microsoft.com/office/drawing/2014/main" id="{796F6280-0295-49D5-B3B9-CE7D29A47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0613" name="Text Box 21">
            <a:extLst>
              <a:ext uri="{FF2B5EF4-FFF2-40B4-BE49-F238E27FC236}">
                <a16:creationId xmlns:a16="http://schemas.microsoft.com/office/drawing/2014/main" id="{522FD605-34D3-4B27-A25D-696B47046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4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M features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6" name="Picture 4">
            <a:extLst>
              <a:ext uri="{FF2B5EF4-FFF2-40B4-BE49-F238E27FC236}">
                <a16:creationId xmlns:a16="http://schemas.microsoft.com/office/drawing/2014/main" id="{65E4824C-9D83-4AC1-8DBA-26FF62C8E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4" t="31187" r="20470" b="9291"/>
          <a:stretch>
            <a:fillRect/>
          </a:stretch>
        </p:blipFill>
        <p:spPr bwMode="auto">
          <a:xfrm>
            <a:off x="2135188" y="908051"/>
            <a:ext cx="7561262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 descr="Decision">
            <a:extLst>
              <a:ext uri="{FF2B5EF4-FFF2-40B4-BE49-F238E27FC236}">
                <a16:creationId xmlns:a16="http://schemas.microsoft.com/office/drawing/2014/main" id="{09182915-89BD-45A3-9DE2-E39912966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5105400" y="1981201"/>
            <a:ext cx="5562600" cy="32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27" name="Rectangle 3">
            <a:extLst>
              <a:ext uri="{FF2B5EF4-FFF2-40B4-BE49-F238E27FC236}">
                <a16:creationId xmlns:a16="http://schemas.microsoft.com/office/drawing/2014/main" id="{BD8986F4-390E-4F4D-A1D9-7554B40A198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129028" name="Text Box 4">
            <a:extLst>
              <a:ext uri="{FF2B5EF4-FFF2-40B4-BE49-F238E27FC236}">
                <a16:creationId xmlns:a16="http://schemas.microsoft.com/office/drawing/2014/main" id="{C3E50A71-5D02-4BFB-9C6A-76C5C3469A7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78682" y="3226594"/>
            <a:ext cx="1624012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129029" name="Text Box 5">
            <a:extLst>
              <a:ext uri="{FF2B5EF4-FFF2-40B4-BE49-F238E27FC236}">
                <a16:creationId xmlns:a16="http://schemas.microsoft.com/office/drawing/2014/main" id="{BFE1DA34-5DD7-4397-8729-B47B492E0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519" y="1287463"/>
            <a:ext cx="3032753" cy="64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200">
                <a:latin typeface="Calibri" panose="020F0502020204030204" pitchFamily="34" charset="0"/>
              </a:rPr>
              <a:t>Construct a decision tree</a:t>
            </a:r>
          </a:p>
          <a:p>
            <a:pPr algn="ctr">
              <a:lnSpc>
                <a:spcPct val="80000"/>
              </a:lnSpc>
            </a:pPr>
            <a:endParaRPr lang="en-US" altLang="en-US" sz="2200">
              <a:latin typeface="Calibri" panose="020F0502020204030204" pitchFamily="34" charset="0"/>
            </a:endParaRP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CE3CFBC9-9A7F-41CF-B967-B2A5F1D7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45876C5B-39AE-4123-B495-C3AA2811B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29032" name="AutoShape 8">
            <a:extLst>
              <a:ext uri="{FF2B5EF4-FFF2-40B4-BE49-F238E27FC236}">
                <a16:creationId xmlns:a16="http://schemas.microsoft.com/office/drawing/2014/main" id="{B0E38274-664F-475D-827C-C346767ECB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4201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033" name="Rectangle 9">
            <a:extLst>
              <a:ext uri="{FF2B5EF4-FFF2-40B4-BE49-F238E27FC236}">
                <a16:creationId xmlns:a16="http://schemas.microsoft.com/office/drawing/2014/main" id="{B61F99F3-D16B-4365-BD22-5A5E638D4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9034" name="Text Box 10">
            <a:extLst>
              <a:ext uri="{FF2B5EF4-FFF2-40B4-BE49-F238E27FC236}">
                <a16:creationId xmlns:a16="http://schemas.microsoft.com/office/drawing/2014/main" id="{30AE4420-A76E-4255-B2BE-756A614B023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95725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129035" name="AutoShape 11">
            <a:extLst>
              <a:ext uri="{FF2B5EF4-FFF2-40B4-BE49-F238E27FC236}">
                <a16:creationId xmlns:a16="http://schemas.microsoft.com/office/drawing/2014/main" id="{2002194E-AADF-46E4-8300-D49570FDFD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4201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036" name="Line 12">
            <a:extLst>
              <a:ext uri="{FF2B5EF4-FFF2-40B4-BE49-F238E27FC236}">
                <a16:creationId xmlns:a16="http://schemas.microsoft.com/office/drawing/2014/main" id="{B7E8DE4E-DE00-4754-AB7C-33E33C725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286000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9037" name="Rectangle 13">
            <a:extLst>
              <a:ext uri="{FF2B5EF4-FFF2-40B4-BE49-F238E27FC236}">
                <a16:creationId xmlns:a16="http://schemas.microsoft.com/office/drawing/2014/main" id="{CF56E9F2-BDB7-420A-AE46-189AAB85B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29038" name="AutoShape 14">
            <a:extLst>
              <a:ext uri="{FF2B5EF4-FFF2-40B4-BE49-F238E27FC236}">
                <a16:creationId xmlns:a16="http://schemas.microsoft.com/office/drawing/2014/main" id="{F0B32C6D-5263-43E7-8EE2-3472C21059F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24201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039" name="Text Box 15">
            <a:extLst>
              <a:ext uri="{FF2B5EF4-FFF2-40B4-BE49-F238E27FC236}">
                <a16:creationId xmlns:a16="http://schemas.microsoft.com/office/drawing/2014/main" id="{4A148661-E939-42B2-BB45-A2AA83042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22860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M features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A31A07E6-D1F6-4F2E-BF47-D44BFA58C70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Random Forest Classifier</a:t>
            </a:r>
          </a:p>
        </p:txBody>
      </p:sp>
      <p:sp>
        <p:nvSpPr>
          <p:cNvPr id="131075" name="Text Box 3">
            <a:extLst>
              <a:ext uri="{FF2B5EF4-FFF2-40B4-BE49-F238E27FC236}">
                <a16:creationId xmlns:a16="http://schemas.microsoft.com/office/drawing/2014/main" id="{A3485DE8-DAF0-41A8-8450-D36DD36139E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64394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61F2E67D-724B-4BA6-BF77-5D9BF56A7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077" name="Rectangle 5">
            <a:extLst>
              <a:ext uri="{FF2B5EF4-FFF2-40B4-BE49-F238E27FC236}">
                <a16:creationId xmlns:a16="http://schemas.microsoft.com/office/drawing/2014/main" id="{AB0EB14C-CCC9-4C2D-B5D1-80C82E6F9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31078" name="AutoShape 6">
            <a:extLst>
              <a:ext uri="{FF2B5EF4-FFF2-40B4-BE49-F238E27FC236}">
                <a16:creationId xmlns:a16="http://schemas.microsoft.com/office/drawing/2014/main" id="{713CCFB4-0E15-4579-874B-49F2A31CCB5C}"/>
              </a:ext>
            </a:extLst>
          </p:cNvPr>
          <p:cNvCxnSpPr>
            <a:cxnSpLocks noChangeShapeType="1"/>
            <a:endCxn id="131076" idx="1"/>
          </p:cNvCxnSpPr>
          <p:nvPr/>
        </p:nvCxnSpPr>
        <p:spPr bwMode="auto">
          <a:xfrm flipV="1">
            <a:off x="3124201" y="2362200"/>
            <a:ext cx="657225" cy="9144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079" name="AutoShape 7">
            <a:extLst>
              <a:ext uri="{FF2B5EF4-FFF2-40B4-BE49-F238E27FC236}">
                <a16:creationId xmlns:a16="http://schemas.microsoft.com/office/drawing/2014/main" id="{1853A2B0-C977-4914-886D-75A99CA501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9914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1080" name="Rectangle 8">
            <a:extLst>
              <a:ext uri="{FF2B5EF4-FFF2-40B4-BE49-F238E27FC236}">
                <a16:creationId xmlns:a16="http://schemas.microsoft.com/office/drawing/2014/main" id="{FE047A64-CABE-4422-B4BC-1FC9BD84B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081" name="Text Box 9">
            <a:extLst>
              <a:ext uri="{FF2B5EF4-FFF2-40B4-BE49-F238E27FC236}">
                <a16:creationId xmlns:a16="http://schemas.microsoft.com/office/drawing/2014/main" id="{A2BBC6A0-662C-4737-82C8-D505C4BEF56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81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131082" name="AutoShape 10">
            <a:extLst>
              <a:ext uri="{FF2B5EF4-FFF2-40B4-BE49-F238E27FC236}">
                <a16:creationId xmlns:a16="http://schemas.microsoft.com/office/drawing/2014/main" id="{38546653-2E42-4F60-B943-54C95B2891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9914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1083" name="Picture 11" descr="Decision">
            <a:extLst>
              <a:ext uri="{FF2B5EF4-FFF2-40B4-BE49-F238E27FC236}">
                <a16:creationId xmlns:a16="http://schemas.microsoft.com/office/drawing/2014/main" id="{42F9238F-032E-4A2B-B213-C48967BC6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5889625" y="1676400"/>
            <a:ext cx="202088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084" name="Picture 12" descr="Decision2">
            <a:extLst>
              <a:ext uri="{FF2B5EF4-FFF2-40B4-BE49-F238E27FC236}">
                <a16:creationId xmlns:a16="http://schemas.microsoft.com/office/drawing/2014/main" id="{EFCAB927-283E-4759-ABD0-155159B8A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5853113" y="2895601"/>
            <a:ext cx="2209800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085" name="Picture 13" descr="Decision2">
            <a:extLst>
              <a:ext uri="{FF2B5EF4-FFF2-40B4-BE49-F238E27FC236}">
                <a16:creationId xmlns:a16="http://schemas.microsoft.com/office/drawing/2014/main" id="{06673C49-E213-41B1-96FD-9225F5AB7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5853113" y="4956176"/>
            <a:ext cx="2209800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086" name="Line 14">
            <a:extLst>
              <a:ext uri="{FF2B5EF4-FFF2-40B4-BE49-F238E27FC236}">
                <a16:creationId xmlns:a16="http://schemas.microsoft.com/office/drawing/2014/main" id="{31E9ACB2-1A2A-4582-BC33-8327DEE29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286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087" name="Line 15">
            <a:extLst>
              <a:ext uri="{FF2B5EF4-FFF2-40B4-BE49-F238E27FC236}">
                <a16:creationId xmlns:a16="http://schemas.microsoft.com/office/drawing/2014/main" id="{C8FB8CAE-C541-48BF-8499-EA4B8F2E6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713" y="3581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088" name="Line 16">
            <a:extLst>
              <a:ext uri="{FF2B5EF4-FFF2-40B4-BE49-F238E27FC236}">
                <a16:creationId xmlns:a16="http://schemas.microsoft.com/office/drawing/2014/main" id="{251ED3C5-2258-4684-B045-A5E6CB97D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4913" y="5562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089" name="Text Box 17">
            <a:extLst>
              <a:ext uri="{FF2B5EF4-FFF2-40B4-BE49-F238E27FC236}">
                <a16:creationId xmlns:a16="http://schemas.microsoft.com/office/drawing/2014/main" id="{B49FDE66-2BD5-4D08-BDA9-4C54548730F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319838" y="43211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sp>
        <p:nvSpPr>
          <p:cNvPr id="131090" name="Text Box 18">
            <a:extLst>
              <a:ext uri="{FF2B5EF4-FFF2-40B4-BE49-F238E27FC236}">
                <a16:creationId xmlns:a16="http://schemas.microsoft.com/office/drawing/2014/main" id="{13B0A717-4D79-4874-B0AE-AC120C785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6313" y="3124201"/>
            <a:ext cx="1600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 b="1">
                <a:latin typeface="Calibri" panose="020F0502020204030204" pitchFamily="34" charset="0"/>
              </a:rPr>
              <a:t>Take the majority vote</a:t>
            </a:r>
          </a:p>
        </p:txBody>
      </p:sp>
      <p:sp>
        <p:nvSpPr>
          <p:cNvPr id="131091" name="AutoShape 19">
            <a:extLst>
              <a:ext uri="{FF2B5EF4-FFF2-40B4-BE49-F238E27FC236}">
                <a16:creationId xmlns:a16="http://schemas.microsoft.com/office/drawing/2014/main" id="{1BCECB18-352A-4DFC-B43A-A2D86295CC70}"/>
              </a:ext>
            </a:extLst>
          </p:cNvPr>
          <p:cNvSpPr>
            <a:spLocks/>
          </p:cNvSpPr>
          <p:nvPr/>
        </p:nvSpPr>
        <p:spPr bwMode="auto">
          <a:xfrm>
            <a:off x="7924800" y="1600200"/>
            <a:ext cx="533400" cy="4572000"/>
          </a:xfrm>
          <a:prstGeom prst="rightBrace">
            <a:avLst>
              <a:gd name="adj1" fmla="val 71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092" name="Rectangle 20">
            <a:extLst>
              <a:ext uri="{FF2B5EF4-FFF2-40B4-BE49-F238E27FC236}">
                <a16:creationId xmlns:a16="http://schemas.microsoft.com/office/drawing/2014/main" id="{BBDE5862-FDEE-4FED-AAE3-4304C7812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093" name="Text Box 21">
            <a:extLst>
              <a:ext uri="{FF2B5EF4-FFF2-40B4-BE49-F238E27FC236}">
                <a16:creationId xmlns:a16="http://schemas.microsoft.com/office/drawing/2014/main" id="{ECAB29E0-43F8-4043-9E04-76C1B8FC7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4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M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1586BC0A-5E78-4688-B017-8CEADF500E2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Random forest classifier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4ABFBDBE-512F-499B-B932-F6AB5BF064C3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0"/>
              <a:t>Random forest classifier, an extension to</a:t>
            </a:r>
          </a:p>
          <a:p>
            <a:r>
              <a:rPr lang="en-US" altLang="en-US" b="0"/>
              <a:t>bagging which uses </a:t>
            </a:r>
            <a:r>
              <a:rPr lang="en-US" altLang="en-US" b="0" i="1"/>
              <a:t>de-correlated </a:t>
            </a:r>
            <a:r>
              <a:rPr lang="en-US" altLang="en-US" b="0"/>
              <a:t>trees.</a:t>
            </a:r>
          </a:p>
          <a:p>
            <a:endParaRPr lang="en-US" altLang="en-US" b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1A96878C-D626-45C4-9B96-5BC89A1D74D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C524509A-EE81-46C5-9681-CD016F63EBC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64394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102404" name="Text Box 4">
            <a:extLst>
              <a:ext uri="{FF2B5EF4-FFF2-40B4-BE49-F238E27FC236}">
                <a16:creationId xmlns:a16="http://schemas.microsoft.com/office/drawing/2014/main" id="{EA8C2707-AA8D-49A5-9287-C355D6547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39" y="1398588"/>
            <a:ext cx="216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latin typeface="Calibri" panose="020F0502020204030204" pitchFamily="34" charset="0"/>
              </a:rPr>
              <a:t>Training Data</a:t>
            </a: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4AF3888F-A048-45C6-BE6F-28A8348E9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06" name="Text Box 6">
            <a:extLst>
              <a:ext uri="{FF2B5EF4-FFF2-40B4-BE49-F238E27FC236}">
                <a16:creationId xmlns:a16="http://schemas.microsoft.com/office/drawing/2014/main" id="{4509CA62-DDE3-443B-B4C9-7574C32EB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4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M 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3C30ED96-A805-4284-A82E-CFD5FA596F3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104451" name="Text Box 3">
            <a:extLst>
              <a:ext uri="{FF2B5EF4-FFF2-40B4-BE49-F238E27FC236}">
                <a16:creationId xmlns:a16="http://schemas.microsoft.com/office/drawing/2014/main" id="{DFDFE6E8-BA50-4A03-A8E8-2D093029C2A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64394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1BB4E5D0-9DBF-4895-A0F8-A327EBA1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268413"/>
            <a:ext cx="5638800" cy="64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200">
                <a:latin typeface="Calibri" panose="020F0502020204030204" pitchFamily="34" charset="0"/>
              </a:rPr>
              <a:t>Create bootstrap samples</a:t>
            </a:r>
          </a:p>
          <a:p>
            <a:pPr algn="ctr">
              <a:lnSpc>
                <a:spcPct val="80000"/>
              </a:lnSpc>
            </a:pPr>
            <a:r>
              <a:rPr lang="en-US" altLang="en-US" sz="2200">
                <a:latin typeface="Calibri" panose="020F0502020204030204" pitchFamily="34" charset="0"/>
              </a:rPr>
              <a:t>from the training data </a:t>
            </a:r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5FB9DC6C-CF2B-4CC7-B845-5C883D984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id="{416B4EC4-EF86-49A2-9C0C-C3B4CFD74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04455" name="AutoShape 7">
            <a:extLst>
              <a:ext uri="{FF2B5EF4-FFF2-40B4-BE49-F238E27FC236}">
                <a16:creationId xmlns:a16="http://schemas.microsoft.com/office/drawing/2014/main" id="{7FBAADD9-7581-4271-8191-C21A3CF06A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9914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456" name="Rectangle 8">
            <a:extLst>
              <a:ext uri="{FF2B5EF4-FFF2-40B4-BE49-F238E27FC236}">
                <a16:creationId xmlns:a16="http://schemas.microsoft.com/office/drawing/2014/main" id="{504294CA-0FC6-4C44-A781-51A2B264A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457" name="Text Box 9">
            <a:extLst>
              <a:ext uri="{FF2B5EF4-FFF2-40B4-BE49-F238E27FC236}">
                <a16:creationId xmlns:a16="http://schemas.microsoft.com/office/drawing/2014/main" id="{C754CC40-B9F6-4D59-A3B1-8F321A3495A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81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104458" name="AutoShape 10">
            <a:extLst>
              <a:ext uri="{FF2B5EF4-FFF2-40B4-BE49-F238E27FC236}">
                <a16:creationId xmlns:a16="http://schemas.microsoft.com/office/drawing/2014/main" id="{48C3CDC6-9B34-4082-A650-D9FDE3A0B4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9914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459" name="Rectangle 11">
            <a:extLst>
              <a:ext uri="{FF2B5EF4-FFF2-40B4-BE49-F238E27FC236}">
                <a16:creationId xmlns:a16="http://schemas.microsoft.com/office/drawing/2014/main" id="{4E2A54B2-9D7C-4185-90FB-555E05E5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04460" name="AutoShape 12">
            <a:extLst>
              <a:ext uri="{FF2B5EF4-FFF2-40B4-BE49-F238E27FC236}">
                <a16:creationId xmlns:a16="http://schemas.microsoft.com/office/drawing/2014/main" id="{5B5FA780-09D5-4107-9A07-B40FCED666B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09914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461" name="Text Box 13">
            <a:extLst>
              <a:ext uri="{FF2B5EF4-FFF2-40B4-BE49-F238E27FC236}">
                <a16:creationId xmlns:a16="http://schemas.microsoft.com/office/drawing/2014/main" id="{6C269B85-F366-475A-8B2F-761C9F616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4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M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Decision">
            <a:extLst>
              <a:ext uri="{FF2B5EF4-FFF2-40B4-BE49-F238E27FC236}">
                <a16:creationId xmlns:a16="http://schemas.microsoft.com/office/drawing/2014/main" id="{0DF63C64-07C9-46EF-86CD-2A91E1AD4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5105400" y="1981201"/>
            <a:ext cx="5562600" cy="32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75" name="Rectangle 3">
            <a:extLst>
              <a:ext uri="{FF2B5EF4-FFF2-40B4-BE49-F238E27FC236}">
                <a16:creationId xmlns:a16="http://schemas.microsoft.com/office/drawing/2014/main" id="{E869EB3F-81D9-4C30-BD51-446D66EC55E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105476" name="Text Box 4">
            <a:extLst>
              <a:ext uri="{FF2B5EF4-FFF2-40B4-BE49-F238E27FC236}">
                <a16:creationId xmlns:a16="http://schemas.microsoft.com/office/drawing/2014/main" id="{75CF4D9F-9EB0-427F-9F4C-1791224B628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78682" y="3226594"/>
            <a:ext cx="1624012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105477" name="Text Box 5">
            <a:extLst>
              <a:ext uri="{FF2B5EF4-FFF2-40B4-BE49-F238E27FC236}">
                <a16:creationId xmlns:a16="http://schemas.microsoft.com/office/drawing/2014/main" id="{A073A642-6E45-4839-93DF-9565D5A33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519" y="1287463"/>
            <a:ext cx="3032753" cy="64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200">
                <a:latin typeface="Calibri" panose="020F0502020204030204" pitchFamily="34" charset="0"/>
              </a:rPr>
              <a:t>Construct a decision tree</a:t>
            </a:r>
          </a:p>
          <a:p>
            <a:pPr algn="ctr">
              <a:lnSpc>
                <a:spcPct val="80000"/>
              </a:lnSpc>
            </a:pPr>
            <a:endParaRPr lang="en-US" altLang="en-US" sz="2200">
              <a:latin typeface="Calibri" panose="020F0502020204030204" pitchFamily="34" charset="0"/>
            </a:endParaRPr>
          </a:p>
        </p:txBody>
      </p:sp>
      <p:sp>
        <p:nvSpPr>
          <p:cNvPr id="105478" name="Rectangle 6">
            <a:extLst>
              <a:ext uri="{FF2B5EF4-FFF2-40B4-BE49-F238E27FC236}">
                <a16:creationId xmlns:a16="http://schemas.microsoft.com/office/drawing/2014/main" id="{0B26FAAC-DB97-4D1A-ADAC-C63A207C1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479" name="Rectangle 7">
            <a:extLst>
              <a:ext uri="{FF2B5EF4-FFF2-40B4-BE49-F238E27FC236}">
                <a16:creationId xmlns:a16="http://schemas.microsoft.com/office/drawing/2014/main" id="{588A5EE9-B1C9-43B8-B16F-D539AA459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05480" name="AutoShape 8">
            <a:extLst>
              <a:ext uri="{FF2B5EF4-FFF2-40B4-BE49-F238E27FC236}">
                <a16:creationId xmlns:a16="http://schemas.microsoft.com/office/drawing/2014/main" id="{A6D3D0EB-9020-499D-9603-15DBF1666D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4201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481" name="Rectangle 9">
            <a:extLst>
              <a:ext uri="{FF2B5EF4-FFF2-40B4-BE49-F238E27FC236}">
                <a16:creationId xmlns:a16="http://schemas.microsoft.com/office/drawing/2014/main" id="{EB30C119-D06B-4B5F-B592-58FFEC35F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482" name="Text Box 10">
            <a:extLst>
              <a:ext uri="{FF2B5EF4-FFF2-40B4-BE49-F238E27FC236}">
                <a16:creationId xmlns:a16="http://schemas.microsoft.com/office/drawing/2014/main" id="{B90D9CB3-EC26-4355-BB2F-42E331B1700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95725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105483" name="AutoShape 11">
            <a:extLst>
              <a:ext uri="{FF2B5EF4-FFF2-40B4-BE49-F238E27FC236}">
                <a16:creationId xmlns:a16="http://schemas.microsoft.com/office/drawing/2014/main" id="{A0081AC1-12C8-4EB6-861B-03983DE4EE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4201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484" name="Line 12">
            <a:extLst>
              <a:ext uri="{FF2B5EF4-FFF2-40B4-BE49-F238E27FC236}">
                <a16:creationId xmlns:a16="http://schemas.microsoft.com/office/drawing/2014/main" id="{ABF2BFE8-9B22-4E9B-9858-7F3911A13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286000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5485" name="Rectangle 13">
            <a:extLst>
              <a:ext uri="{FF2B5EF4-FFF2-40B4-BE49-F238E27FC236}">
                <a16:creationId xmlns:a16="http://schemas.microsoft.com/office/drawing/2014/main" id="{635C4580-ECF4-4F59-81D6-2C6891A32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05486" name="AutoShape 14">
            <a:extLst>
              <a:ext uri="{FF2B5EF4-FFF2-40B4-BE49-F238E27FC236}">
                <a16:creationId xmlns:a16="http://schemas.microsoft.com/office/drawing/2014/main" id="{7D02CFAF-5EA4-4B1D-83D4-8D715470CE1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24201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487" name="Text Box 15">
            <a:extLst>
              <a:ext uri="{FF2B5EF4-FFF2-40B4-BE49-F238E27FC236}">
                <a16:creationId xmlns:a16="http://schemas.microsoft.com/office/drawing/2014/main" id="{9EA19F47-2BCB-44F5-A56B-21488C071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22860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M features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99B6C5D1-83D7-45C9-8BC1-7D9C205804D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A1D99585-E96B-4C27-B34A-21DFF52976C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78682" y="3226594"/>
            <a:ext cx="1624012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E72CB547-DEF2-423E-B509-4F7C3F7D5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BC4BD055-67AE-4BBD-9648-3CC1389AF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07526" name="AutoShape 6">
            <a:extLst>
              <a:ext uri="{FF2B5EF4-FFF2-40B4-BE49-F238E27FC236}">
                <a16:creationId xmlns:a16="http://schemas.microsoft.com/office/drawing/2014/main" id="{C3710445-868B-4729-A021-E06818B832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4201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527" name="Rectangle 7">
            <a:extLst>
              <a:ext uri="{FF2B5EF4-FFF2-40B4-BE49-F238E27FC236}">
                <a16:creationId xmlns:a16="http://schemas.microsoft.com/office/drawing/2014/main" id="{0AA931E1-19D3-4AEF-AA52-692B6D999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28" name="Text Box 8">
            <a:extLst>
              <a:ext uri="{FF2B5EF4-FFF2-40B4-BE49-F238E27FC236}">
                <a16:creationId xmlns:a16="http://schemas.microsoft.com/office/drawing/2014/main" id="{C620646D-8105-4D3B-9A5F-052542C4EB7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95725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107529" name="AutoShape 9">
            <a:extLst>
              <a:ext uri="{FF2B5EF4-FFF2-40B4-BE49-F238E27FC236}">
                <a16:creationId xmlns:a16="http://schemas.microsoft.com/office/drawing/2014/main" id="{3B6D1980-D955-44C5-A210-EC370037AE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4201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7530" name="Picture 10" descr="Decision">
            <a:extLst>
              <a:ext uri="{FF2B5EF4-FFF2-40B4-BE49-F238E27FC236}">
                <a16:creationId xmlns:a16="http://schemas.microsoft.com/office/drawing/2014/main" id="{06D6E113-B634-45C5-BB99-2E84B295D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5105400" y="1981201"/>
            <a:ext cx="5562600" cy="32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31" name="Line 11">
            <a:extLst>
              <a:ext uri="{FF2B5EF4-FFF2-40B4-BE49-F238E27FC236}">
                <a16:creationId xmlns:a16="http://schemas.microsoft.com/office/drawing/2014/main" id="{8AAC4139-8565-405B-A869-C15D73B32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286000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7532" name="Rectangle 12">
            <a:extLst>
              <a:ext uri="{FF2B5EF4-FFF2-40B4-BE49-F238E27FC236}">
                <a16:creationId xmlns:a16="http://schemas.microsoft.com/office/drawing/2014/main" id="{42B63DAD-05FF-4821-80D1-6E9E48162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07533" name="AutoShape 13">
            <a:extLst>
              <a:ext uri="{FF2B5EF4-FFF2-40B4-BE49-F238E27FC236}">
                <a16:creationId xmlns:a16="http://schemas.microsoft.com/office/drawing/2014/main" id="{63C7464A-29F9-4E55-8AF9-BDC1A0F5E9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24201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534" name="Text Box 14">
            <a:extLst>
              <a:ext uri="{FF2B5EF4-FFF2-40B4-BE49-F238E27FC236}">
                <a16:creationId xmlns:a16="http://schemas.microsoft.com/office/drawing/2014/main" id="{7FCA10E0-60EA-4862-AAC3-49BD861A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22860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M features</a:t>
            </a:r>
          </a:p>
        </p:txBody>
      </p:sp>
      <p:sp>
        <p:nvSpPr>
          <p:cNvPr id="107535" name="Text Box 15">
            <a:extLst>
              <a:ext uri="{FF2B5EF4-FFF2-40B4-BE49-F238E27FC236}">
                <a16:creationId xmlns:a16="http://schemas.microsoft.com/office/drawing/2014/main" id="{C99D7445-3C07-4541-AC4F-39BFB83B1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137" y="1273176"/>
            <a:ext cx="451489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>
                <a:latin typeface="Calibri" panose="020F0502020204030204" pitchFamily="34" charset="0"/>
              </a:rPr>
              <a:t>At each node in choosing the split feature</a:t>
            </a:r>
          </a:p>
          <a:p>
            <a:pPr algn="ctr">
              <a:lnSpc>
                <a:spcPct val="80000"/>
              </a:lnSpc>
            </a:pPr>
            <a:r>
              <a:rPr lang="en-US" altLang="en-US" sz="2000">
                <a:latin typeface="Calibri" panose="020F0502020204030204" pitchFamily="34" charset="0"/>
              </a:rPr>
              <a:t>choose only among </a:t>
            </a:r>
            <a:r>
              <a:rPr lang="en-US" altLang="en-US" sz="2000" i="1">
                <a:latin typeface="Calibri" panose="020F0502020204030204" pitchFamily="34" charset="0"/>
              </a:rPr>
              <a:t>m</a:t>
            </a:r>
            <a:r>
              <a:rPr lang="en-US" altLang="en-US" sz="2000">
                <a:latin typeface="Calibri" panose="020F0502020204030204" pitchFamily="34" charset="0"/>
              </a:rPr>
              <a:t>&lt;</a:t>
            </a:r>
            <a:r>
              <a:rPr lang="en-US" altLang="en-US" sz="2000" i="1">
                <a:latin typeface="Calibri" panose="020F0502020204030204" pitchFamily="34" charset="0"/>
              </a:rPr>
              <a:t>M</a:t>
            </a:r>
            <a:r>
              <a:rPr lang="en-US" altLang="en-US" sz="2000">
                <a:latin typeface="Calibri" panose="020F0502020204030204" pitchFamily="34" charset="0"/>
              </a:rPr>
              <a:t> features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65631F58-72FA-4FF0-8DED-F63A3696FF8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Random Forest Classifier</a:t>
            </a:r>
          </a:p>
        </p:txBody>
      </p:sp>
      <p:sp>
        <p:nvSpPr>
          <p:cNvPr id="109571" name="Text Box 3">
            <a:extLst>
              <a:ext uri="{FF2B5EF4-FFF2-40B4-BE49-F238E27FC236}">
                <a16:creationId xmlns:a16="http://schemas.microsoft.com/office/drawing/2014/main" id="{EC2CB0FE-C543-4567-A5B9-839071029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858" y="1125539"/>
            <a:ext cx="3183436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 b="1">
                <a:latin typeface="Calibri" panose="020F0502020204030204" pitchFamily="34" charset="0"/>
              </a:rPr>
              <a:t>Create decision tree</a:t>
            </a:r>
          </a:p>
          <a:p>
            <a:pPr algn="ctr">
              <a:lnSpc>
                <a:spcPct val="80000"/>
              </a:lnSpc>
            </a:pPr>
            <a:r>
              <a:rPr lang="en-US" altLang="en-US" sz="2000" b="1">
                <a:latin typeface="Calibri" panose="020F0502020204030204" pitchFamily="34" charset="0"/>
              </a:rPr>
              <a:t>from each bootstrap sample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9853D474-5DA5-41E8-8FC0-70AF5D402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109573" name="Picture 5" descr="Decision2">
            <a:extLst>
              <a:ext uri="{FF2B5EF4-FFF2-40B4-BE49-F238E27FC236}">
                <a16:creationId xmlns:a16="http://schemas.microsoft.com/office/drawing/2014/main" id="{6EDBD410-E11E-4C63-8C3E-76127A578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5943600" y="4879976"/>
            <a:ext cx="2209800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574" name="Group 6">
            <a:extLst>
              <a:ext uri="{FF2B5EF4-FFF2-40B4-BE49-F238E27FC236}">
                <a16:creationId xmlns:a16="http://schemas.microsoft.com/office/drawing/2014/main" id="{25D0456C-0139-46EA-BE75-CCF4334B3CCA}"/>
              </a:ext>
            </a:extLst>
          </p:cNvPr>
          <p:cNvGrpSpPr>
            <a:grpSpLocks/>
          </p:cNvGrpSpPr>
          <p:nvPr/>
        </p:nvGrpSpPr>
        <p:grpSpPr bwMode="auto">
          <a:xfrm>
            <a:off x="1447801" y="1676400"/>
            <a:ext cx="6615113" cy="3962400"/>
            <a:chOff x="249" y="1056"/>
            <a:chExt cx="4167" cy="2496"/>
          </a:xfrm>
        </p:grpSpPr>
        <p:sp>
          <p:nvSpPr>
            <p:cNvPr id="109575" name="Text Box 7">
              <a:extLst>
                <a:ext uri="{FF2B5EF4-FFF2-40B4-BE49-F238E27FC236}">
                  <a16:creationId xmlns:a16="http://schemas.microsoft.com/office/drawing/2014/main" id="{AE3240C0-366B-4729-8739-390DA33A1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119" y="2033"/>
              <a:ext cx="10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Calibri" panose="020F0502020204030204" pitchFamily="34" charset="0"/>
                </a:rPr>
                <a:t>N examples</a:t>
              </a:r>
            </a:p>
          </p:txBody>
        </p:sp>
        <p:sp>
          <p:nvSpPr>
            <p:cNvPr id="109576" name="Rectangle 8">
              <a:extLst>
                <a:ext uri="{FF2B5EF4-FFF2-40B4-BE49-F238E27FC236}">
                  <a16:creationId xmlns:a16="http://schemas.microsoft.com/office/drawing/2014/main" id="{8B0B0364-3AB4-4BFB-B1A1-C353C9BEB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720" cy="576"/>
            </a:xfrm>
            <a:prstGeom prst="rect">
              <a:avLst/>
            </a:prstGeom>
            <a:solidFill>
              <a:srgbClr val="4D9F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577" name="Rectangle 9">
              <a:extLst>
                <a:ext uri="{FF2B5EF4-FFF2-40B4-BE49-F238E27FC236}">
                  <a16:creationId xmlns:a16="http://schemas.microsoft.com/office/drawing/2014/main" id="{B427BB62-B847-40E9-9A1D-993BE6857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16"/>
              <a:ext cx="720" cy="576"/>
            </a:xfrm>
            <a:prstGeom prst="rect">
              <a:avLst/>
            </a:prstGeom>
            <a:solidFill>
              <a:srgbClr val="4D9F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09578" name="AutoShape 10">
              <a:extLst>
                <a:ext uri="{FF2B5EF4-FFF2-40B4-BE49-F238E27FC236}">
                  <a16:creationId xmlns:a16="http://schemas.microsoft.com/office/drawing/2014/main" id="{D738704E-018A-4904-9551-7B6C0C3B08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96" y="2160"/>
              <a:ext cx="414" cy="24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9579" name="Text Box 11">
              <a:extLst>
                <a:ext uri="{FF2B5EF4-FFF2-40B4-BE49-F238E27FC236}">
                  <a16:creationId xmlns:a16="http://schemas.microsoft.com/office/drawing/2014/main" id="{D8F3B165-7C2B-4DE2-BDD2-7B81199F5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782" y="2730"/>
              <a:ext cx="48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600" b="1">
                  <a:latin typeface="Calibri" panose="020F0502020204030204" pitchFamily="34" charset="0"/>
                </a:rPr>
                <a:t>....…</a:t>
              </a:r>
            </a:p>
          </p:txBody>
        </p:sp>
        <p:cxnSp>
          <p:nvCxnSpPr>
            <p:cNvPr id="109580" name="AutoShape 12">
              <a:extLst>
                <a:ext uri="{FF2B5EF4-FFF2-40B4-BE49-F238E27FC236}">
                  <a16:creationId xmlns:a16="http://schemas.microsoft.com/office/drawing/2014/main" id="{F15EC0A7-BA74-462B-9567-722EC4F773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96" y="2064"/>
              <a:ext cx="414" cy="148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09581" name="Picture 13" descr="Decision">
              <a:extLst>
                <a:ext uri="{FF2B5EF4-FFF2-40B4-BE49-F238E27FC236}">
                  <a16:creationId xmlns:a16="http://schemas.microsoft.com/office/drawing/2014/main" id="{FEAF1DD2-0057-4FF9-B034-352E102732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442"/>
            <a:stretch>
              <a:fillRect/>
            </a:stretch>
          </p:blipFill>
          <p:spPr bwMode="auto">
            <a:xfrm>
              <a:off x="3047" y="1056"/>
              <a:ext cx="1273" cy="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582" name="Picture 14" descr="Decision2">
              <a:extLst>
                <a:ext uri="{FF2B5EF4-FFF2-40B4-BE49-F238E27FC236}">
                  <a16:creationId xmlns:a16="http://schemas.microsoft.com/office/drawing/2014/main" id="{39A01C41-D58D-44BD-B673-BCF3BDAE9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411"/>
            <a:stretch>
              <a:fillRect/>
            </a:stretch>
          </p:blipFill>
          <p:spPr bwMode="auto">
            <a:xfrm>
              <a:off x="3024" y="1824"/>
              <a:ext cx="1392" cy="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583" name="Line 15">
              <a:extLst>
                <a:ext uri="{FF2B5EF4-FFF2-40B4-BE49-F238E27FC236}">
                  <a16:creationId xmlns:a16="http://schemas.microsoft.com/office/drawing/2014/main" id="{7B26FFB9-AF81-4CD6-BCE6-F69EAA7CA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9584" name="Line 16">
              <a:extLst>
                <a:ext uri="{FF2B5EF4-FFF2-40B4-BE49-F238E27FC236}">
                  <a16:creationId xmlns:a16="http://schemas.microsoft.com/office/drawing/2014/main" id="{31C40FCB-AA9E-4235-87D0-7FD6A0850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25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9585" name="Line 17">
              <a:extLst>
                <a:ext uri="{FF2B5EF4-FFF2-40B4-BE49-F238E27FC236}">
                  <a16:creationId xmlns:a16="http://schemas.microsoft.com/office/drawing/2014/main" id="{2B7F587B-06D1-46B8-A704-B3D1E98E2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50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9586" name="Text Box 18">
              <a:extLst>
                <a:ext uri="{FF2B5EF4-FFF2-40B4-BE49-F238E27FC236}">
                  <a16:creationId xmlns:a16="http://schemas.microsoft.com/office/drawing/2014/main" id="{691636FC-53C0-40F3-8991-6E8392231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318" y="2722"/>
              <a:ext cx="48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600" b="1">
                  <a:latin typeface="Calibri" panose="020F0502020204030204" pitchFamily="34" charset="0"/>
                </a:rPr>
                <a:t>....…</a:t>
              </a:r>
            </a:p>
          </p:txBody>
        </p:sp>
        <p:sp>
          <p:nvSpPr>
            <p:cNvPr id="109587" name="Rectangle 19">
              <a:extLst>
                <a:ext uri="{FF2B5EF4-FFF2-40B4-BE49-F238E27FC236}">
                  <a16:creationId xmlns:a16="http://schemas.microsoft.com/office/drawing/2014/main" id="{3AB9CC7D-0949-4AE0-9FB8-EE118B40C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824"/>
              <a:ext cx="720" cy="576"/>
            </a:xfrm>
            <a:prstGeom prst="rect">
              <a:avLst/>
            </a:prstGeom>
            <a:solidFill>
              <a:srgbClr val="ECAB28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09588" name="AutoShape 20">
              <a:extLst>
                <a:ext uri="{FF2B5EF4-FFF2-40B4-BE49-F238E27FC236}">
                  <a16:creationId xmlns:a16="http://schemas.microsoft.com/office/drawing/2014/main" id="{625744EA-FB2E-4E54-BA01-6364D3B96B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96" y="1584"/>
              <a:ext cx="414" cy="384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9589" name="Text Box 21">
              <a:extLst>
                <a:ext uri="{FF2B5EF4-FFF2-40B4-BE49-F238E27FC236}">
                  <a16:creationId xmlns:a16="http://schemas.microsoft.com/office/drawing/2014/main" id="{8E2D5F56-07CB-4C89-BD0D-65F71FA3A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" y="1440"/>
              <a:ext cx="9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Calibri" panose="020F0502020204030204" pitchFamily="34" charset="0"/>
                </a:rPr>
                <a:t>M features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2730</TotalTime>
  <Words>295</Words>
  <Application>Microsoft Office PowerPoint</Application>
  <PresentationFormat>Widescreen</PresentationFormat>
  <Paragraphs>65</Paragraphs>
  <Slides>11</Slides>
  <Notes>7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Casper</vt:lpstr>
      <vt:lpstr>Karla</vt:lpstr>
      <vt:lpstr>Raleway ExtraBold</vt:lpstr>
      <vt:lpstr>Times New Roman</vt:lpstr>
      <vt:lpstr>Unit 2.1</vt:lpstr>
      <vt:lpstr>Contents Slide Master</vt:lpstr>
      <vt:lpstr>CorelDRAW</vt:lpstr>
      <vt:lpstr>PowerPoint Presentation</vt:lpstr>
      <vt:lpstr>Random Forest Classifier</vt:lpstr>
      <vt:lpstr>Random Forest Classifier</vt:lpstr>
      <vt:lpstr>Random forest classifier</vt:lpstr>
      <vt:lpstr>Random Forest Classifier</vt:lpstr>
      <vt:lpstr>Random Forest Classifier</vt:lpstr>
      <vt:lpstr>Random Forest Classifier</vt:lpstr>
      <vt:lpstr>Random Forest Classifier</vt:lpstr>
      <vt:lpstr>Random Forest Classifier</vt:lpstr>
      <vt:lpstr>Random Forest Classifier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Er. Meena</cp:lastModifiedBy>
  <cp:revision>35</cp:revision>
  <dcterms:created xsi:type="dcterms:W3CDTF">2020-06-09T06:07:05Z</dcterms:created>
  <dcterms:modified xsi:type="dcterms:W3CDTF">2024-01-01T08:50:28Z</dcterms:modified>
</cp:coreProperties>
</file>