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5"/>
  </p:notesMasterIdLst>
  <p:handoutMasterIdLst>
    <p:handoutMasterId r:id="rId26"/>
  </p:handoutMasterIdLst>
  <p:sldIdLst>
    <p:sldId id="731" r:id="rId3"/>
    <p:sldId id="256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FB575B2A-8DB2-42C8-8B6F-5476E3E2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likelihood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7E5E-3A15-470B-955D-FEA9FC3085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630" t="-2830" r="-1556"/>
            </a:stretch>
          </a:blip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noFill/>
                <a:ea typeface="ＭＳ Ｐゴシック" charset="0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1CECB7DF-3D44-4FD9-8882-F0A85F171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Classification by likelihood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6C70220C-2593-4797-AB5C-E6EE8D71D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Suppose we have two classes C</a:t>
            </a:r>
            <a:r>
              <a:rPr lang="en-US" altLang="en-US" baseline="-25000"/>
              <a:t>1</a:t>
            </a:r>
            <a:r>
              <a:rPr lang="en-US" altLang="en-US"/>
              <a:t> and C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Compute the likelihoods P(D|C</a:t>
            </a:r>
            <a:r>
              <a:rPr lang="en-US" altLang="en-US" baseline="-25000"/>
              <a:t>1</a:t>
            </a:r>
            <a:r>
              <a:rPr lang="en-US" altLang="en-US"/>
              <a:t>) and P(D|C</a:t>
            </a:r>
            <a:r>
              <a:rPr lang="en-US" altLang="en-US" baseline="-25000"/>
              <a:t>2</a:t>
            </a:r>
            <a:r>
              <a:rPr lang="en-US" altLang="en-US"/>
              <a:t>).</a:t>
            </a:r>
          </a:p>
          <a:p>
            <a:pPr eaLnBrk="1" hangingPunct="1"/>
            <a:r>
              <a:rPr lang="en-US" altLang="en-US"/>
              <a:t>To classify test data D</a:t>
            </a:r>
            <a:r>
              <a:rPr lang="ja-JP" altLang="en-US"/>
              <a:t>’</a:t>
            </a:r>
            <a:r>
              <a:rPr lang="en-US" altLang="ja-JP"/>
              <a:t> assign it to class C</a:t>
            </a:r>
            <a:r>
              <a:rPr lang="en-US" altLang="ja-JP" baseline="-25000"/>
              <a:t>1</a:t>
            </a:r>
            <a:r>
              <a:rPr lang="en-US" altLang="ja-JP"/>
              <a:t> if P(D|C</a:t>
            </a:r>
            <a:r>
              <a:rPr lang="en-US" altLang="ja-JP" baseline="-25000"/>
              <a:t>1</a:t>
            </a:r>
            <a:r>
              <a:rPr lang="en-US" altLang="ja-JP"/>
              <a:t>) is greater than P(D|C</a:t>
            </a:r>
            <a:r>
              <a:rPr lang="en-US" altLang="ja-JP" baseline="-25000"/>
              <a:t>2</a:t>
            </a:r>
            <a:r>
              <a:rPr lang="en-US" altLang="ja-JP"/>
              <a:t>) and C</a:t>
            </a:r>
            <a:r>
              <a:rPr lang="en-US" altLang="ja-JP" baseline="-25000"/>
              <a:t>2</a:t>
            </a:r>
            <a:r>
              <a:rPr lang="en-US" altLang="ja-JP"/>
              <a:t> otherwise.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78C943A-6E5F-44CF-ABF6-674A94B52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Gaussian models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97E02377-C6EB-4A26-9E69-613B2A6FF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Assume that class likelihood is represented by a Gaussian distribution with parameters μ</a:t>
            </a:r>
            <a:r>
              <a:rPr lang="en-US" altLang="en-US" sz="2000">
                <a:sym typeface="Symbol" panose="05050102010706020507" pitchFamily="18" charset="2"/>
              </a:rPr>
              <a:t> (mean) and </a:t>
            </a:r>
            <a:r>
              <a:rPr lang="en-US" altLang="en-US" sz="2000"/>
              <a:t>σ</a:t>
            </a:r>
            <a:r>
              <a:rPr lang="en-US" altLang="en-US" sz="2000">
                <a:sym typeface="Symbol" panose="05050102010706020507" pitchFamily="18" charset="2"/>
              </a:rPr>
              <a:t> (standard deviation)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We find the model (in other words mean and variance) that maximize the likelihood (or equivalently the log likelihood). Suppose we are given training points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,x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,…,x</a:t>
            </a:r>
            <a:r>
              <a:rPr lang="en-US" altLang="en-US" sz="2000" i="1" baseline="-25000"/>
              <a:t>n1</a:t>
            </a:r>
            <a:r>
              <a:rPr lang="en-US" altLang="en-US" sz="2000"/>
              <a:t> from class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1</a:t>
            </a:r>
            <a:r>
              <a:rPr lang="en-US" altLang="en-US" sz="2000"/>
              <a:t>. Assuming that each datapoint is drawn independently from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1</a:t>
            </a:r>
            <a:r>
              <a:rPr lang="en-US" altLang="en-US" sz="2000"/>
              <a:t> the sample log likelihood is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EF506610-9824-4124-9866-9FDE08513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3514" y="2181226"/>
          <a:ext cx="32019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612900" imgH="558800" progId="Equation.DSMT4">
                  <p:embed/>
                </p:oleObj>
              </mc:Choice>
              <mc:Fallback>
                <p:oleObj name="Equation" r:id="rId3" imgW="1612900" imgH="558800" progId="Equation.DSMT4">
                  <p:embed/>
                  <p:pic>
                    <p:nvPicPr>
                      <p:cNvPr id="23555" name="Object 4">
                        <a:extLst>
                          <a:ext uri="{FF2B5EF4-FFF2-40B4-BE49-F238E27FC236}">
                            <a16:creationId xmlns:a16="http://schemas.microsoft.com/office/drawing/2014/main" id="{EF506610-9824-4124-9866-9FDE08513E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4" y="2181226"/>
                        <a:ext cx="32019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>
            <a:extLst>
              <a:ext uri="{FF2B5EF4-FFF2-40B4-BE49-F238E27FC236}">
                <a16:creationId xmlns:a16="http://schemas.microsoft.com/office/drawing/2014/main" id="{7B13F980-80C0-4D3B-B1F4-17D285BEF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4711700"/>
          <a:ext cx="86169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4305300" imgH="698500" progId="Equation.DSMT4">
                  <p:embed/>
                </p:oleObj>
              </mc:Choice>
              <mc:Fallback>
                <p:oleObj name="Equation" r:id="rId5" imgW="4305300" imgH="698500" progId="Equation.DSMT4">
                  <p:embed/>
                  <p:pic>
                    <p:nvPicPr>
                      <p:cNvPr id="23556" name="Object 6">
                        <a:extLst>
                          <a:ext uri="{FF2B5EF4-FFF2-40B4-BE49-F238E27FC236}">
                            <a16:creationId xmlns:a16="http://schemas.microsoft.com/office/drawing/2014/main" id="{7B13F980-80C0-4D3B-B1F4-17D285BEF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711700"/>
                        <a:ext cx="86169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2D465DD3-DB59-4BD6-8C37-AA8BF082E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168526"/>
          <a:ext cx="3276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651000" imgH="558800" progId="Equation.DSMT4">
                  <p:embed/>
                </p:oleObj>
              </mc:Choice>
              <mc:Fallback>
                <p:oleObj name="Equation" r:id="rId7" imgW="1651000" imgH="558800" progId="Equation.DSMT4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2D465DD3-DB59-4BD6-8C37-AA8BF082E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168526"/>
                        <a:ext cx="3276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BCDBFEC-F0F5-46AF-863C-99EA0FCE8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Gaussian models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22A1E67-263C-4983-B5C0-A72B5135D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log likelihood is given by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By setting the first derivatives dP/dμ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and dP/dσ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to 0. This gives us the maximum likelihood estimate of μ</a:t>
            </a:r>
            <a:r>
              <a:rPr lang="en-US" altLang="en-US" sz="2000" i="1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and σ</a:t>
            </a:r>
            <a:r>
              <a:rPr lang="en-US" altLang="en-US" sz="2000" i="1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(denoted as </a:t>
            </a:r>
            <a:r>
              <a:rPr lang="en-US" altLang="en-US" sz="2000" i="1">
                <a:sym typeface="Symbol" panose="05050102010706020507" pitchFamily="18" charset="2"/>
              </a:rPr>
              <a:t>m</a:t>
            </a:r>
            <a:r>
              <a:rPr lang="en-US" altLang="en-US" sz="2000" i="1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and </a:t>
            </a:r>
            <a:r>
              <a:rPr lang="en-US" altLang="en-US" sz="2000" i="1">
                <a:sym typeface="Symbol" panose="05050102010706020507" pitchFamily="18" charset="2"/>
              </a:rPr>
              <a:t>s</a:t>
            </a:r>
            <a:r>
              <a:rPr lang="en-US" altLang="en-US" sz="2000" i="1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respectively)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Similarly we determine </a:t>
            </a:r>
            <a:r>
              <a:rPr lang="en-US" altLang="en-US" sz="2000" i="1">
                <a:sym typeface="Symbol" panose="05050102010706020507" pitchFamily="18" charset="2"/>
              </a:rPr>
              <a:t>m</a:t>
            </a:r>
            <a:r>
              <a:rPr lang="en-US" altLang="en-US" sz="2000" i="1" baseline="-25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and </a:t>
            </a:r>
            <a:r>
              <a:rPr lang="en-US" altLang="en-US" sz="2000" i="1">
                <a:sym typeface="Symbol" panose="05050102010706020507" pitchFamily="18" charset="2"/>
              </a:rPr>
              <a:t>s</a:t>
            </a:r>
            <a:r>
              <a:rPr lang="en-US" altLang="en-US" sz="2000" i="1" baseline="-25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for class </a:t>
            </a:r>
            <a:r>
              <a:rPr lang="en-US" altLang="en-US" sz="2000" i="1">
                <a:sym typeface="Symbol" panose="05050102010706020507" pitchFamily="18" charset="2"/>
              </a:rPr>
              <a:t>C</a:t>
            </a:r>
            <a:r>
              <a:rPr lang="en-US" altLang="en-US" sz="2000" i="1" baseline="-25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  </a:t>
            </a: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DFFFD34E-CB57-483E-B637-D2CC76027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3664" y="1731963"/>
          <a:ext cx="670877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949700" imgH="673100" progId="Equation.DSMT4">
                  <p:embed/>
                </p:oleObj>
              </mc:Choice>
              <mc:Fallback>
                <p:oleObj name="Equation" r:id="rId3" imgW="3949700" imgH="673100" progId="Equation.DSMT4">
                  <p:embed/>
                  <p:pic>
                    <p:nvPicPr>
                      <p:cNvPr id="24579" name="Object 4">
                        <a:extLst>
                          <a:ext uri="{FF2B5EF4-FFF2-40B4-BE49-F238E27FC236}">
                            <a16:creationId xmlns:a16="http://schemas.microsoft.com/office/drawing/2014/main" id="{DFFFD34E-CB57-483E-B637-D2CC76027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4" y="1731963"/>
                        <a:ext cx="670877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>
            <a:extLst>
              <a:ext uri="{FF2B5EF4-FFF2-40B4-BE49-F238E27FC236}">
                <a16:creationId xmlns:a16="http://schemas.microsoft.com/office/drawing/2014/main" id="{6899D72D-2FED-4075-AE3F-6AA0F7FF8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6314" y="3929064"/>
          <a:ext cx="151288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672808" imgH="647419" progId="Equation.DSMT4">
                  <p:embed/>
                </p:oleObj>
              </mc:Choice>
              <mc:Fallback>
                <p:oleObj name="Equation" r:id="rId5" imgW="672808" imgH="647419" progId="Equation.DSMT4">
                  <p:embed/>
                  <p:pic>
                    <p:nvPicPr>
                      <p:cNvPr id="24580" name="Object 5">
                        <a:extLst>
                          <a:ext uri="{FF2B5EF4-FFF2-40B4-BE49-F238E27FC236}">
                            <a16:creationId xmlns:a16="http://schemas.microsoft.com/office/drawing/2014/main" id="{6899D72D-2FED-4075-AE3F-6AA0F7FF8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4" y="3929064"/>
                        <a:ext cx="1512887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6">
            <a:extLst>
              <a:ext uri="{FF2B5EF4-FFF2-40B4-BE49-F238E27FC236}">
                <a16:creationId xmlns:a16="http://schemas.microsoft.com/office/drawing/2014/main" id="{321222EB-D67A-4E6C-9910-3174DBE05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810001"/>
          <a:ext cx="252571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092200" imgH="660400" progId="Equation.DSMT4">
                  <p:embed/>
                </p:oleObj>
              </mc:Choice>
              <mc:Fallback>
                <p:oleObj name="Equation" r:id="rId7" imgW="1092200" imgH="660400" progId="Equation.DSMT4">
                  <p:embed/>
                  <p:pic>
                    <p:nvPicPr>
                      <p:cNvPr id="24581" name="Object 6">
                        <a:extLst>
                          <a:ext uri="{FF2B5EF4-FFF2-40B4-BE49-F238E27FC236}">
                            <a16:creationId xmlns:a16="http://schemas.microsoft.com/office/drawing/2014/main" id="{321222EB-D67A-4E6C-9910-3174DBE05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810001"/>
                        <a:ext cx="2525712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6CE71625-E365-4B3C-A439-5E668A550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Gaussian models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AF65027-5B05-4796-B523-30798C8D9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After having determined class parameters for C1 and C2 we can classify a given datapoint by evaluating P(x|C1) and P(x|C2) and assigning it to the class with the higher likelihood (or log likelihood).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likelihood can also be used as a loss function and has an equivalent representation in empirical risk minimization (return to this later).</a:t>
            </a:r>
            <a:endParaRPr lang="en-US" altLang="en-US" sz="2000" i="1"/>
          </a:p>
        </p:txBody>
      </p:sp>
      <p:graphicFrame>
        <p:nvGraphicFramePr>
          <p:cNvPr id="25603" name="Object 5">
            <a:extLst>
              <a:ext uri="{FF2B5EF4-FFF2-40B4-BE49-F238E27FC236}">
                <a16:creationId xmlns:a16="http://schemas.microsoft.com/office/drawing/2014/main" id="{DCDBB52B-96D4-4E9A-966F-04592F5B6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1" y="3657600"/>
          <a:ext cx="51292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022600" imgH="457200" progId="Equation.DSMT4">
                  <p:embed/>
                </p:oleObj>
              </mc:Choice>
              <mc:Fallback>
                <p:oleObj name="Equation" r:id="rId3" imgW="3022600" imgH="457200" progId="Equation.DSMT4">
                  <p:embed/>
                  <p:pic>
                    <p:nvPicPr>
                      <p:cNvPr id="25603" name="Object 5">
                        <a:extLst>
                          <a:ext uri="{FF2B5EF4-FFF2-40B4-BE49-F238E27FC236}">
                            <a16:creationId xmlns:a16="http://schemas.microsoft.com/office/drawing/2014/main" id="{DCDBB52B-96D4-4E9A-966F-04592F5B6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1" y="3657600"/>
                        <a:ext cx="512921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6">
            <a:extLst>
              <a:ext uri="{FF2B5EF4-FFF2-40B4-BE49-F238E27FC236}">
                <a16:creationId xmlns:a16="http://schemas.microsoft.com/office/drawing/2014/main" id="{0D24002B-17A4-437E-B03B-C6E612CC6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0" y="2728914"/>
          <a:ext cx="50434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971800" imgH="457200" progId="Equation.DSMT4">
                  <p:embed/>
                </p:oleObj>
              </mc:Choice>
              <mc:Fallback>
                <p:oleObj name="Equation" r:id="rId5" imgW="2971800" imgH="457200" progId="Equation.DSMT4">
                  <p:embed/>
                  <p:pic>
                    <p:nvPicPr>
                      <p:cNvPr id="25604" name="Object 6">
                        <a:extLst>
                          <a:ext uri="{FF2B5EF4-FFF2-40B4-BE49-F238E27FC236}">
                            <a16:creationId xmlns:a16="http://schemas.microsoft.com/office/drawing/2014/main" id="{0D24002B-17A4-437E-B03B-C6E612CC6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728914"/>
                        <a:ext cx="50434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550D216-6970-4802-90D1-759D3BD17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Gaussian classification example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2C6782BD-C430-4E2A-B6F2-75D2D8965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Consider one dimensional data for two classes (SNP genotypes for case and control subjects). </a:t>
            </a:r>
          </a:p>
          <a:p>
            <a:pPr lvl="1" eaLnBrk="1" hangingPunct="1"/>
            <a:r>
              <a:rPr lang="en-US" altLang="en-US" sz="2000"/>
              <a:t>Case (class C</a:t>
            </a:r>
            <a:r>
              <a:rPr lang="en-US" altLang="en-US" sz="2000" baseline="-25000"/>
              <a:t>1</a:t>
            </a:r>
            <a:r>
              <a:rPr lang="en-US" altLang="en-US" sz="2000"/>
              <a:t>): 1, 1, 2, 1, 0, 2</a:t>
            </a:r>
          </a:p>
          <a:p>
            <a:pPr lvl="1" eaLnBrk="1" hangingPunct="1"/>
            <a:r>
              <a:rPr lang="en-US" altLang="en-US" sz="2000"/>
              <a:t>Control (class C</a:t>
            </a:r>
            <a:r>
              <a:rPr lang="en-US" altLang="en-US" sz="2000" baseline="-25000"/>
              <a:t>2</a:t>
            </a:r>
            <a:r>
              <a:rPr lang="en-US" altLang="en-US" sz="2000"/>
              <a:t>): 0, 1, 0, 0, 1, 1</a:t>
            </a:r>
          </a:p>
          <a:p>
            <a:pPr eaLnBrk="1" hangingPunct="1"/>
            <a:r>
              <a:rPr lang="en-US" altLang="en-US" sz="2400"/>
              <a:t>Under the Gaussian assumption case and control classes are represented by Gaussian distributions </a:t>
            </a:r>
            <a:r>
              <a:rPr lang="en-US" altLang="en-US" sz="2400">
                <a:sym typeface="Symbol" panose="05050102010706020507" pitchFamily="18" charset="2"/>
              </a:rPr>
              <a:t>with parameters </a:t>
            </a:r>
            <a:r>
              <a:rPr lang="en-US" altLang="en-US" sz="2400"/>
              <a:t>(μ</a:t>
            </a:r>
            <a:r>
              <a:rPr lang="en-US" altLang="en-US" sz="2400" i="1" baseline="-25000">
                <a:sym typeface="Symbol" panose="05050102010706020507" pitchFamily="18" charset="2"/>
              </a:rPr>
              <a:t>1</a:t>
            </a:r>
            <a:r>
              <a:rPr lang="en-US" altLang="en-US" sz="2400"/>
              <a:t>, σ</a:t>
            </a:r>
            <a:r>
              <a:rPr lang="en-US" altLang="en-US" sz="2400" i="1" baseline="-25000">
                <a:sym typeface="Symbol" panose="05050102010706020507" pitchFamily="18" charset="2"/>
              </a:rPr>
              <a:t>1</a:t>
            </a:r>
            <a:r>
              <a:rPr lang="en-US" altLang="en-US" sz="2400"/>
              <a:t>) and (μ</a:t>
            </a:r>
            <a:r>
              <a:rPr lang="en-US" altLang="en-US" sz="2400" i="1" baseline="-25000">
                <a:sym typeface="Symbol" panose="05050102010706020507" pitchFamily="18" charset="2"/>
              </a:rPr>
              <a:t>2</a:t>
            </a:r>
            <a:r>
              <a:rPr lang="en-US" altLang="en-US" sz="2400"/>
              <a:t>, σ</a:t>
            </a:r>
            <a:r>
              <a:rPr lang="en-US" altLang="en-US" sz="2400" i="1" baseline="-25000">
                <a:sym typeface="Symbol" panose="05050102010706020507" pitchFamily="18" charset="2"/>
              </a:rPr>
              <a:t>2</a:t>
            </a:r>
            <a:r>
              <a:rPr lang="en-US" altLang="en-US" sz="2400"/>
              <a:t>) respectively. The maximum likelihood estimates of means are</a:t>
            </a:r>
          </a:p>
        </p:txBody>
      </p:sp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D0EAE10E-05D8-4750-A874-8761A25CD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4" y="4648200"/>
          <a:ext cx="390207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298700" imgH="647700" progId="Equation.DSMT4">
                  <p:embed/>
                </p:oleObj>
              </mc:Choice>
              <mc:Fallback>
                <p:oleObj name="Equation" r:id="rId3" imgW="2298700" imgH="647700" progId="Equation.DSMT4">
                  <p:embed/>
                  <p:pic>
                    <p:nvPicPr>
                      <p:cNvPr id="26627" name="Object 4">
                        <a:extLst>
                          <a:ext uri="{FF2B5EF4-FFF2-40B4-BE49-F238E27FC236}">
                            <a16:creationId xmlns:a16="http://schemas.microsoft.com/office/drawing/2014/main" id="{D0EAE10E-05D8-4750-A874-8761A25CDA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4" y="4648200"/>
                        <a:ext cx="390207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">
            <a:extLst>
              <a:ext uri="{FF2B5EF4-FFF2-40B4-BE49-F238E27FC236}">
                <a16:creationId xmlns:a16="http://schemas.microsoft.com/office/drawing/2014/main" id="{F401ED6A-3E61-4BBC-A91A-12BAB380B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3276" y="4953000"/>
          <a:ext cx="31019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828800" imgH="393700" progId="Equation.DSMT4">
                  <p:embed/>
                </p:oleObj>
              </mc:Choice>
              <mc:Fallback>
                <p:oleObj name="Equation" r:id="rId5" imgW="1828800" imgH="393700" progId="Equation.DSMT4">
                  <p:embed/>
                  <p:pic>
                    <p:nvPicPr>
                      <p:cNvPr id="26628" name="Object 6">
                        <a:extLst>
                          <a:ext uri="{FF2B5EF4-FFF2-40B4-BE49-F238E27FC236}">
                            <a16:creationId xmlns:a16="http://schemas.microsoft.com/office/drawing/2014/main" id="{F401ED6A-3E61-4BBC-A91A-12BAB380B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276" y="4953000"/>
                        <a:ext cx="31019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249EA127-F3D0-4F67-B306-02EDD2F6D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Gaussian classification example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0FA42C93-1677-494E-8293-A5CC33513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n-US" sz="2000" dirty="0"/>
              <a:t>The estimates of class standard deviations are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Similarly </a:t>
            </a:r>
            <a:r>
              <a:rPr lang="en-US" sz="2000" i="1" dirty="0"/>
              <a:t>s</a:t>
            </a:r>
            <a:r>
              <a:rPr lang="en-US" sz="2000" i="1" baseline="-25000" dirty="0"/>
              <a:t>2</a:t>
            </a:r>
            <a:r>
              <a:rPr lang="en-US" sz="2000" dirty="0"/>
              <a:t>=.25</a:t>
            </a:r>
          </a:p>
          <a:p>
            <a:pPr>
              <a:defRPr/>
            </a:pPr>
            <a:r>
              <a:rPr lang="en-US" sz="2000" dirty="0"/>
              <a:t>Which class does x=1 belong to? What about x=0 and x=2?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What happens if class variances are equal?</a:t>
            </a:r>
          </a:p>
        </p:txBody>
      </p:sp>
      <p:graphicFrame>
        <p:nvGraphicFramePr>
          <p:cNvPr id="27651" name="Object 4">
            <a:extLst>
              <a:ext uri="{FF2B5EF4-FFF2-40B4-BE49-F238E27FC236}">
                <a16:creationId xmlns:a16="http://schemas.microsoft.com/office/drawing/2014/main" id="{88DB56F6-B853-44C4-9923-A46ED19E9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4314" y="1981200"/>
          <a:ext cx="7699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5956300" imgH="647700" progId="Equation.DSMT4">
                  <p:embed/>
                </p:oleObj>
              </mc:Choice>
              <mc:Fallback>
                <p:oleObj name="Equation" r:id="rId3" imgW="5956300" imgH="647700" progId="Equation.DSMT4">
                  <p:embed/>
                  <p:pic>
                    <p:nvPicPr>
                      <p:cNvPr id="27651" name="Object 4">
                        <a:extLst>
                          <a:ext uri="{FF2B5EF4-FFF2-40B4-BE49-F238E27FC236}">
                            <a16:creationId xmlns:a16="http://schemas.microsoft.com/office/drawing/2014/main" id="{88DB56F6-B853-44C4-9923-A46ED19E9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4" y="1981200"/>
                        <a:ext cx="7699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>
            <a:extLst>
              <a:ext uri="{FF2B5EF4-FFF2-40B4-BE49-F238E27FC236}">
                <a16:creationId xmlns:a16="http://schemas.microsoft.com/office/drawing/2014/main" id="{4622AEE5-A585-40E2-A996-AEE607D1E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1" y="3733800"/>
          <a:ext cx="5438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971800" imgH="457200" progId="Equation.DSMT4">
                  <p:embed/>
                </p:oleObj>
              </mc:Choice>
              <mc:Fallback>
                <p:oleObj name="Equation" r:id="rId5" imgW="2971800" imgH="457200" progId="Equation.DSMT4">
                  <p:embed/>
                  <p:pic>
                    <p:nvPicPr>
                      <p:cNvPr id="27652" name="Object 6">
                        <a:extLst>
                          <a:ext uri="{FF2B5EF4-FFF2-40B4-BE49-F238E27FC236}">
                            <a16:creationId xmlns:a16="http://schemas.microsoft.com/office/drawing/2014/main" id="{4622AEE5-A585-40E2-A996-AEE607D1E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1" y="3733800"/>
                        <a:ext cx="54387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7">
            <a:extLst>
              <a:ext uri="{FF2B5EF4-FFF2-40B4-BE49-F238E27FC236}">
                <a16:creationId xmlns:a16="http://schemas.microsoft.com/office/drawing/2014/main" id="{A4FEB00D-1F09-458A-B2C1-D31FDEA3A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6138" y="4648200"/>
          <a:ext cx="575786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3022600" imgH="457200" progId="Equation.DSMT4">
                  <p:embed/>
                </p:oleObj>
              </mc:Choice>
              <mc:Fallback>
                <p:oleObj name="Equation" r:id="rId7" imgW="3022600" imgH="457200" progId="Equation.DSMT4">
                  <p:embed/>
                  <p:pic>
                    <p:nvPicPr>
                      <p:cNvPr id="27653" name="Object 7">
                        <a:extLst>
                          <a:ext uri="{FF2B5EF4-FFF2-40B4-BE49-F238E27FC236}">
                            <a16:creationId xmlns:a16="http://schemas.microsoft.com/office/drawing/2014/main" id="{A4FEB00D-1F09-458A-B2C1-D31FDEA3A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4648200"/>
                        <a:ext cx="5757862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9CA7BF49-0A65-4FE2-8EFA-7E775D975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Multivariate Gaussian classification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779C5210-21CC-4C3F-B9B7-C609F3FC4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Suppose each datapoint is an m-dimensional vector. In the previous example we would have </a:t>
            </a:r>
            <a:r>
              <a:rPr lang="en-US" altLang="en-US" sz="2400" i="1"/>
              <a:t>m</a:t>
            </a:r>
            <a:r>
              <a:rPr lang="en-US" altLang="en-US" sz="2400"/>
              <a:t> SNP genotypes instead of one. The class likelihood is given by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Where Σ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  <a:r>
              <a:rPr lang="en-US" altLang="en-US" sz="2400">
                <a:sym typeface="Symbol" panose="05050102010706020507" pitchFamily="18" charset="2"/>
              </a:rPr>
              <a:t> is the class covariance matrix. Σ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  <a:r>
              <a:rPr lang="en-US" altLang="en-US" sz="2400">
                <a:sym typeface="Symbol" panose="05050102010706020507" pitchFamily="18" charset="2"/>
              </a:rPr>
              <a:t> is of dimensiona </a:t>
            </a:r>
            <a:r>
              <a:rPr lang="en-US" altLang="en-US" sz="2400" i="1">
                <a:sym typeface="Symbol" panose="05050102010706020507" pitchFamily="18" charset="2"/>
              </a:rPr>
              <a:t>d</a:t>
            </a:r>
            <a:r>
              <a:rPr lang="en-US" altLang="en-US" sz="2400">
                <a:sym typeface="Symbol" panose="05050102010706020507" pitchFamily="18" charset="2"/>
              </a:rPr>
              <a:t> x </a:t>
            </a:r>
            <a:r>
              <a:rPr lang="en-US" altLang="en-US" sz="2400" i="1">
                <a:sym typeface="Symbol" panose="05050102010706020507" pitchFamily="18" charset="2"/>
              </a:rPr>
              <a:t>d</a:t>
            </a:r>
            <a:r>
              <a:rPr lang="en-US" altLang="en-US" sz="2400">
                <a:sym typeface="Symbol" panose="05050102010706020507" pitchFamily="18" charset="2"/>
              </a:rPr>
              <a:t>. The (i,j)</a:t>
            </a:r>
            <a:r>
              <a:rPr lang="en-US" altLang="en-US" sz="2400" baseline="30000">
                <a:sym typeface="Symbol" panose="05050102010706020507" pitchFamily="18" charset="2"/>
              </a:rPr>
              <a:t>th</a:t>
            </a:r>
            <a:r>
              <a:rPr lang="en-US" altLang="en-US" sz="2400">
                <a:sym typeface="Symbol" panose="05050102010706020507" pitchFamily="18" charset="2"/>
              </a:rPr>
              <a:t> entry of Σ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  <a:r>
              <a:rPr lang="en-US" altLang="en-US" sz="2400">
                <a:sym typeface="Symbol" panose="05050102010706020507" pitchFamily="18" charset="2"/>
              </a:rPr>
              <a:t> is the covariance of the i</a:t>
            </a:r>
            <a:r>
              <a:rPr lang="en-US" altLang="en-US" sz="2400" baseline="30000">
                <a:sym typeface="Symbol" panose="05050102010706020507" pitchFamily="18" charset="2"/>
              </a:rPr>
              <a:t>th</a:t>
            </a:r>
            <a:r>
              <a:rPr lang="en-US" altLang="en-US" sz="2400">
                <a:sym typeface="Symbol" panose="05050102010706020507" pitchFamily="18" charset="2"/>
              </a:rPr>
              <a:t> and j</a:t>
            </a:r>
            <a:r>
              <a:rPr lang="en-US" altLang="en-US" sz="2400" baseline="30000">
                <a:sym typeface="Symbol" panose="05050102010706020507" pitchFamily="18" charset="2"/>
              </a:rPr>
              <a:t>th</a:t>
            </a:r>
            <a:r>
              <a:rPr lang="en-US" altLang="en-US" sz="2400">
                <a:sym typeface="Symbol" panose="05050102010706020507" pitchFamily="18" charset="2"/>
              </a:rPr>
              <a:t> variable.</a:t>
            </a:r>
            <a:endParaRPr lang="en-US" altLang="en-US" sz="2400"/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F2B8E29E-DE4B-4EA2-B620-C458D724F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2971800"/>
          <a:ext cx="5972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425700" imgH="495300" progId="Equation.DSMT4">
                  <p:embed/>
                </p:oleObj>
              </mc:Choice>
              <mc:Fallback>
                <p:oleObj name="Equation" r:id="rId3" imgW="2425700" imgH="495300" progId="Equation.DSMT4">
                  <p:embed/>
                  <p:pic>
                    <p:nvPicPr>
                      <p:cNvPr id="28675" name="Object 4">
                        <a:extLst>
                          <a:ext uri="{FF2B5EF4-FFF2-40B4-BE49-F238E27FC236}">
                            <a16:creationId xmlns:a16="http://schemas.microsoft.com/office/drawing/2014/main" id="{F2B8E29E-DE4B-4EA2-B620-C458D724FF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971800"/>
                        <a:ext cx="59721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941EBA0C-2FE9-4E57-A737-F557E92F8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Multivariate Gaussian classification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8E3A420-7D13-42DC-AF83-A98C6A269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maximum likelihood estimates of η</a:t>
            </a:r>
            <a:r>
              <a:rPr lang="en-US" altLang="en-US" sz="2000" baseline="-25000"/>
              <a:t>1</a:t>
            </a:r>
            <a:r>
              <a:rPr lang="en-US" altLang="en-US" sz="2000">
                <a:sym typeface="Symbol" panose="05050102010706020507" pitchFamily="18" charset="2"/>
              </a:rPr>
              <a:t> and Σ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are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class log likelihoods with estimated parameters (ignoring constant terms) are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graphicFrame>
        <p:nvGraphicFramePr>
          <p:cNvPr id="29699" name="Object 7">
            <a:extLst>
              <a:ext uri="{FF2B5EF4-FFF2-40B4-BE49-F238E27FC236}">
                <a16:creationId xmlns:a16="http://schemas.microsoft.com/office/drawing/2014/main" id="{494FD52C-0B43-48F4-8B39-5DC545DC8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4114800"/>
          <a:ext cx="7362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175000" imgH="393700" progId="Equation.DSMT4">
                  <p:embed/>
                </p:oleObj>
              </mc:Choice>
              <mc:Fallback>
                <p:oleObj name="Equation" r:id="rId3" imgW="3175000" imgH="393700" progId="Equation.DSMT4">
                  <p:embed/>
                  <p:pic>
                    <p:nvPicPr>
                      <p:cNvPr id="29699" name="Object 7">
                        <a:extLst>
                          <a:ext uri="{FF2B5EF4-FFF2-40B4-BE49-F238E27FC236}">
                            <a16:creationId xmlns:a16="http://schemas.microsoft.com/office/drawing/2014/main" id="{494FD52C-0B43-48F4-8B39-5DC545DC8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114800"/>
                        <a:ext cx="7362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8">
            <a:extLst>
              <a:ext uri="{FF2B5EF4-FFF2-40B4-BE49-F238E27FC236}">
                <a16:creationId xmlns:a16="http://schemas.microsoft.com/office/drawing/2014/main" id="{AD5F716C-FBB1-49BA-8BD6-455279635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6838" y="5334001"/>
          <a:ext cx="73453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3238500" imgH="393700" progId="Equation.DSMT4">
                  <p:embed/>
                </p:oleObj>
              </mc:Choice>
              <mc:Fallback>
                <p:oleObj name="Equation" r:id="rId5" imgW="3238500" imgH="393700" progId="Equation.DSMT4">
                  <p:embed/>
                  <p:pic>
                    <p:nvPicPr>
                      <p:cNvPr id="29700" name="Object 8">
                        <a:extLst>
                          <a:ext uri="{FF2B5EF4-FFF2-40B4-BE49-F238E27FC236}">
                            <a16:creationId xmlns:a16="http://schemas.microsoft.com/office/drawing/2014/main" id="{AD5F716C-FBB1-49BA-8BD6-455279635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5334001"/>
                        <a:ext cx="734536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9">
            <a:extLst>
              <a:ext uri="{FF2B5EF4-FFF2-40B4-BE49-F238E27FC236}">
                <a16:creationId xmlns:a16="http://schemas.microsoft.com/office/drawing/2014/main" id="{7BC33D1C-CFDF-4507-9C3E-78BC904AF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2016126"/>
          <a:ext cx="13874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672808" imgH="647419" progId="Equation.DSMT4">
                  <p:embed/>
                </p:oleObj>
              </mc:Choice>
              <mc:Fallback>
                <p:oleObj name="Equation" r:id="rId7" imgW="672808" imgH="647419" progId="Equation.DSMT4">
                  <p:embed/>
                  <p:pic>
                    <p:nvPicPr>
                      <p:cNvPr id="29701" name="Object 9">
                        <a:extLst>
                          <a:ext uri="{FF2B5EF4-FFF2-40B4-BE49-F238E27FC236}">
                            <a16:creationId xmlns:a16="http://schemas.microsoft.com/office/drawing/2014/main" id="{7BC33D1C-CFDF-4507-9C3E-78BC904AF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2016126"/>
                        <a:ext cx="138747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9303DDFE-76FE-43F8-A924-C580CAA03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1914" y="2057400"/>
          <a:ext cx="3240087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1625600" imgH="647700" progId="Equation.DSMT4">
                  <p:embed/>
                </p:oleObj>
              </mc:Choice>
              <mc:Fallback>
                <p:oleObj name="Equation" r:id="rId9" imgW="1625600" imgH="647700" progId="Equation.DSMT4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9303DDFE-76FE-43F8-A924-C580CAA034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4" y="2057400"/>
                        <a:ext cx="3240087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846B35-33AE-4326-89D4-C5850DE42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Multivariate Gaussian classification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92048E7B-7523-481F-ABAA-DFA1B673A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i="1"/>
              <a:t>S</a:t>
            </a:r>
            <a:r>
              <a:rPr lang="en-US" altLang="en-US" i="1" baseline="-25000"/>
              <a:t>1</a:t>
            </a:r>
            <a:r>
              <a:rPr lang="en-US" altLang="en-US" i="1"/>
              <a:t>=S</a:t>
            </a:r>
            <a:r>
              <a:rPr lang="en-US" altLang="en-US" i="1" baseline="-25000"/>
              <a:t>2</a:t>
            </a:r>
            <a:r>
              <a:rPr lang="en-US" altLang="en-US"/>
              <a:t> then </a:t>
            </a:r>
            <a:r>
              <a:rPr lang="en-US" altLang="en-US">
                <a:sym typeface="Symbol" panose="05050102010706020507" pitchFamily="18" charset="2"/>
              </a:rPr>
              <a:t>t</a:t>
            </a:r>
            <a:r>
              <a:rPr lang="en-US" altLang="en-US"/>
              <a:t>he class log likelihoods with estimated parameters (ignoring constant terms) are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Depends on distance to means.</a:t>
            </a: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CD1A0CF9-DDEA-4EE8-8974-35A5225A5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3276601"/>
          <a:ext cx="57023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451100" imgH="393700" progId="Equation.DSMT4">
                  <p:embed/>
                </p:oleObj>
              </mc:Choice>
              <mc:Fallback>
                <p:oleObj name="Equation" r:id="rId3" imgW="2451100" imgH="393700" progId="Equation.DSMT4">
                  <p:embed/>
                  <p:pic>
                    <p:nvPicPr>
                      <p:cNvPr id="30723" name="Object 4">
                        <a:extLst>
                          <a:ext uri="{FF2B5EF4-FFF2-40B4-BE49-F238E27FC236}">
                            <a16:creationId xmlns:a16="http://schemas.microsoft.com/office/drawing/2014/main" id="{CD1A0CF9-DDEA-4EE8-8974-35A5225A5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3276601"/>
                        <a:ext cx="57023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2FEE3AA3-4CE5-4447-9D8C-A81791C2C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Bayesian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50ECD-93AF-4D1F-92C1-B6100062E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54A968E-9DF1-40B0-9FEB-0719EC045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algorithm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85B5182-46DD-49DC-BD25-20EA5AE19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we assume that variables are independent (no interaction between SNPs) then the off-diagonal terms of S are zero and the log likelihood becomes (ignoring constant terms)</a:t>
            </a:r>
          </a:p>
        </p:txBody>
      </p:sp>
      <p:graphicFrame>
        <p:nvGraphicFramePr>
          <p:cNvPr id="31747" name="Object 4">
            <a:extLst>
              <a:ext uri="{FF2B5EF4-FFF2-40B4-BE49-F238E27FC236}">
                <a16:creationId xmlns:a16="http://schemas.microsoft.com/office/drawing/2014/main" id="{805F1D61-628F-4DE2-ADF1-A503BEF06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4" y="4310063"/>
          <a:ext cx="873442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3022600" imgH="571500" progId="Equation.DSMT4">
                  <p:embed/>
                </p:oleObj>
              </mc:Choice>
              <mc:Fallback>
                <p:oleObj name="Equation" r:id="rId3" imgW="3022600" imgH="571500" progId="Equation.DSMT4">
                  <p:embed/>
                  <p:pic>
                    <p:nvPicPr>
                      <p:cNvPr id="31747" name="Object 4">
                        <a:extLst>
                          <a:ext uri="{FF2B5EF4-FFF2-40B4-BE49-F238E27FC236}">
                            <a16:creationId xmlns:a16="http://schemas.microsoft.com/office/drawing/2014/main" id="{805F1D61-628F-4DE2-ADF1-A503BEF06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4" y="4310063"/>
                        <a:ext cx="8734425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B08839AB-7C05-49B2-A962-D98E17DD0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Nearest means classifier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198907C5-C3C9-4910-8677-CA0064E27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we assume all variances </a:t>
            </a:r>
            <a:r>
              <a:rPr lang="en-US" altLang="en-US" i="1"/>
              <a:t>s</a:t>
            </a:r>
            <a:r>
              <a:rPr lang="en-US" altLang="en-US" i="1" baseline="-25000"/>
              <a:t>j</a:t>
            </a:r>
            <a:r>
              <a:rPr lang="en-US" altLang="en-US"/>
              <a:t> to be equal then (ignoring constant terms) we get </a:t>
            </a:r>
          </a:p>
        </p:txBody>
      </p:sp>
      <p:graphicFrame>
        <p:nvGraphicFramePr>
          <p:cNvPr id="32771" name="Object 4">
            <a:extLst>
              <a:ext uri="{FF2B5EF4-FFF2-40B4-BE49-F238E27FC236}">
                <a16:creationId xmlns:a16="http://schemas.microsoft.com/office/drawing/2014/main" id="{7C068AE1-0531-4270-97CD-21BE49C3B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5938" y="3352801"/>
          <a:ext cx="57832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184400" imgH="444500" progId="Equation.DSMT4">
                  <p:embed/>
                </p:oleObj>
              </mc:Choice>
              <mc:Fallback>
                <p:oleObj name="Equation" r:id="rId3" imgW="2184400" imgH="444500" progId="Equation.DSMT4">
                  <p:embed/>
                  <p:pic>
                    <p:nvPicPr>
                      <p:cNvPr id="32771" name="Object 4">
                        <a:extLst>
                          <a:ext uri="{FF2B5EF4-FFF2-40B4-BE49-F238E27FC236}">
                            <a16:creationId xmlns:a16="http://schemas.microsoft.com/office/drawing/2014/main" id="{7C068AE1-0531-4270-97CD-21BE49C3B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3352801"/>
                        <a:ext cx="57832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1E1F944C-C313-48DC-94F1-467674B80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Gaussian classification example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6CEFFEF8-2EF4-438C-822F-D19C43D91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Consider three SNP genotype for case and control subjects. </a:t>
            </a:r>
          </a:p>
          <a:p>
            <a:pPr lvl="1" eaLnBrk="1" hangingPunct="1"/>
            <a:r>
              <a:rPr lang="en-US" altLang="en-US" sz="2000"/>
              <a:t>Case (class C</a:t>
            </a:r>
            <a:r>
              <a:rPr lang="en-US" altLang="en-US" sz="2000" baseline="-25000"/>
              <a:t>1</a:t>
            </a:r>
            <a:r>
              <a:rPr lang="en-US" altLang="en-US" sz="2000"/>
              <a:t>): (1,2,0), (2,2,0), (2,2,0), (2,1,1), (0,2,1), (2,1,0)</a:t>
            </a:r>
          </a:p>
          <a:p>
            <a:pPr lvl="1" eaLnBrk="1" hangingPunct="1"/>
            <a:r>
              <a:rPr lang="en-US" altLang="en-US" sz="2000"/>
              <a:t>Control (class C</a:t>
            </a:r>
            <a:r>
              <a:rPr lang="en-US" altLang="en-US" sz="2000" baseline="-25000"/>
              <a:t>2</a:t>
            </a:r>
            <a:r>
              <a:rPr lang="en-US" altLang="en-US" sz="2000"/>
              <a:t>): (0,1,2), (1,1,1), (1,0,2), (1,0,0), (0,0,2), (0,1,0)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Classify (1,2,1) and (0,0,1) with the nearest means classifier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0CE37B60-2275-4E12-8B24-74208DEA9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Supervised learning for two classes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307FA33F-BF66-4858-9A00-F4268E264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are given </a:t>
            </a:r>
            <a:r>
              <a:rPr lang="en-US" altLang="en-US" i="1"/>
              <a:t>n</a:t>
            </a:r>
            <a:r>
              <a:rPr lang="en-US" altLang="en-US"/>
              <a:t> training samples </a:t>
            </a:r>
            <a:r>
              <a:rPr lang="en-US" altLang="en-US" i="1"/>
              <a:t>(x</a:t>
            </a:r>
            <a:r>
              <a:rPr lang="en-US" altLang="en-US" i="1" baseline="-25000"/>
              <a:t>i</a:t>
            </a:r>
            <a:r>
              <a:rPr lang="en-US" altLang="en-US" i="1"/>
              <a:t>,y</a:t>
            </a:r>
            <a:r>
              <a:rPr lang="en-US" altLang="en-US" i="1" baseline="-25000"/>
              <a:t>i</a:t>
            </a:r>
            <a:r>
              <a:rPr lang="en-US" altLang="en-US" i="1"/>
              <a:t>)</a:t>
            </a:r>
            <a:r>
              <a:rPr lang="en-US" altLang="en-US"/>
              <a:t> for </a:t>
            </a:r>
            <a:r>
              <a:rPr lang="en-US" altLang="en-US" i="1"/>
              <a:t>i=1..n</a:t>
            </a:r>
            <a:r>
              <a:rPr lang="en-US" altLang="en-US"/>
              <a:t> drawn i.i.d from a probability distribution </a:t>
            </a:r>
            <a:r>
              <a:rPr lang="en-US" altLang="en-US" i="1"/>
              <a:t>P(x,y).</a:t>
            </a:r>
          </a:p>
          <a:p>
            <a:pPr eaLnBrk="1" hangingPunct="1"/>
            <a:r>
              <a:rPr lang="en-US" altLang="en-US"/>
              <a:t>Each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 is a d-dimensional vector (            </a:t>
            </a:r>
            <a:r>
              <a:rPr lang="en-US" altLang="en-US">
                <a:sym typeface="Symbol" panose="05050102010706020507" pitchFamily="18" charset="2"/>
              </a:rPr>
              <a:t>) and 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is +1 or -1</a:t>
            </a:r>
            <a:endParaRPr lang="en-US" altLang="en-US"/>
          </a:p>
          <a:p>
            <a:pPr eaLnBrk="1" hangingPunct="1"/>
            <a:r>
              <a:rPr lang="en-US" altLang="en-US"/>
              <a:t>Our problem is to learn a function </a:t>
            </a:r>
            <a:r>
              <a:rPr lang="en-US" altLang="en-US" i="1"/>
              <a:t>f(x)</a:t>
            </a:r>
            <a:r>
              <a:rPr lang="en-US" altLang="en-US"/>
              <a:t> for predicting the labels of test samples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 i="1"/>
              <a:t>’</a:t>
            </a:r>
            <a:r>
              <a:rPr lang="en-US" altLang="ja-JP" i="1">
                <a:sym typeface="Symbol" panose="05050102010706020507" pitchFamily="18" charset="2"/>
              </a:rPr>
              <a:t> (in R</a:t>
            </a:r>
            <a:r>
              <a:rPr lang="en-US" altLang="ja-JP" i="1" baseline="30000">
                <a:sym typeface="Symbol" panose="05050102010706020507" pitchFamily="18" charset="2"/>
              </a:rPr>
              <a:t>d</a:t>
            </a:r>
            <a:r>
              <a:rPr lang="en-US" altLang="ja-JP">
                <a:sym typeface="Symbol" panose="05050102010706020507" pitchFamily="18" charset="2"/>
              </a:rPr>
              <a:t> ) </a:t>
            </a:r>
            <a:r>
              <a:rPr lang="en-US" altLang="ja-JP"/>
              <a:t>for </a:t>
            </a:r>
            <a:r>
              <a:rPr lang="en-US" altLang="ja-JP" i="1"/>
              <a:t>i=1..n</a:t>
            </a:r>
            <a:r>
              <a:rPr lang="en-US" altLang="en-US" i="1"/>
              <a:t>’</a:t>
            </a:r>
            <a:r>
              <a:rPr lang="en-US" altLang="ja-JP"/>
              <a:t> also drawn i.i.d from </a:t>
            </a:r>
            <a:r>
              <a:rPr lang="en-US" altLang="ja-JP" i="1"/>
              <a:t>P(x,y)</a:t>
            </a:r>
            <a:endParaRPr lang="en-US" altLang="en-US" i="1"/>
          </a:p>
        </p:txBody>
      </p:sp>
      <p:graphicFrame>
        <p:nvGraphicFramePr>
          <p:cNvPr id="14339" name="Object 1">
            <a:extLst>
              <a:ext uri="{FF2B5EF4-FFF2-40B4-BE49-F238E27FC236}">
                <a16:creationId xmlns:a16="http://schemas.microsoft.com/office/drawing/2014/main" id="{11EB79D3-1812-4555-8DD4-AEF5CE0FD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552700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14339" name="Object 1">
                        <a:extLst>
                          <a:ext uri="{FF2B5EF4-FFF2-40B4-BE49-F238E27FC236}">
                            <a16:creationId xmlns:a16="http://schemas.microsoft.com/office/drawing/2014/main" id="{11EB79D3-1812-4555-8DD4-AEF5CE0FD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552700"/>
                        <a:ext cx="990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47A6905-1FC3-4D6D-8BEC-CD1C053B2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Classification: Bayesian learning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066B689-7362-4BE1-9F73-90B048DBF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pPr>
              <a:defRPr/>
            </a:pPr>
            <a:r>
              <a:rPr lang="en-US" sz="2400" dirty="0"/>
              <a:t>Bayes rule: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To classify a given </a:t>
            </a:r>
            <a:r>
              <a:rPr lang="en-US" sz="2400" dirty="0" err="1"/>
              <a:t>datapoint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we select the model (class)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</a:t>
            </a:r>
            <a:r>
              <a:rPr lang="en-US" sz="2400" dirty="0"/>
              <a:t> with the highest </a:t>
            </a:r>
            <a:r>
              <a:rPr lang="en-US" sz="2400" i="1" dirty="0"/>
              <a:t>P(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|x</a:t>
            </a:r>
            <a:r>
              <a:rPr lang="en-US" sz="2400" i="1" dirty="0"/>
              <a:t>)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The denominator is a normalizing term and does not affect the classification of a given </a:t>
            </a:r>
            <a:r>
              <a:rPr lang="en-US" sz="2400" dirty="0" err="1"/>
              <a:t>datapoint</a:t>
            </a:r>
            <a:r>
              <a:rPr lang="en-US" sz="2400" dirty="0"/>
              <a:t>. Therefore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i="1" dirty="0"/>
              <a:t>P(</a:t>
            </a:r>
            <a:r>
              <a:rPr lang="en-US" sz="2400" i="1" dirty="0" err="1"/>
              <a:t>x|M</a:t>
            </a:r>
            <a:r>
              <a:rPr lang="en-US" sz="2400" i="1" dirty="0"/>
              <a:t>)</a:t>
            </a:r>
            <a:r>
              <a:rPr lang="en-US" sz="2400" dirty="0"/>
              <a:t> is called the likelihood and </a:t>
            </a:r>
            <a:r>
              <a:rPr lang="en-US" sz="2400" i="1" dirty="0"/>
              <a:t>P(M)</a:t>
            </a:r>
            <a:r>
              <a:rPr lang="en-US" sz="2400" dirty="0"/>
              <a:t> is the prior probability. To classify a given </a:t>
            </a:r>
            <a:r>
              <a:rPr lang="en-US" sz="2400" dirty="0" err="1"/>
              <a:t>datapoint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we need to know the likelihood and the prior.</a:t>
            </a:r>
          </a:p>
          <a:p>
            <a:pPr>
              <a:defRPr/>
            </a:pPr>
            <a:r>
              <a:rPr lang="en-US" sz="2400" dirty="0"/>
              <a:t>If priors </a:t>
            </a:r>
            <a:r>
              <a:rPr lang="en-US" sz="2400" i="1" dirty="0"/>
              <a:t>P(M)</a:t>
            </a:r>
            <a:r>
              <a:rPr lang="en-US" sz="2400" dirty="0"/>
              <a:t> are uniform (the same) then finding the model that maximizes </a:t>
            </a:r>
            <a:r>
              <a:rPr lang="en-US" sz="2400" i="1" dirty="0"/>
              <a:t>P(M|D)</a:t>
            </a:r>
            <a:r>
              <a:rPr lang="en-US" sz="2400" dirty="0"/>
              <a:t> is the same as finding </a:t>
            </a:r>
            <a:r>
              <a:rPr lang="en-US" sz="2400" i="1" dirty="0"/>
              <a:t>M</a:t>
            </a:r>
            <a:r>
              <a:rPr lang="en-US" sz="2400" dirty="0"/>
              <a:t> that maximizes the likelihood </a:t>
            </a:r>
            <a:r>
              <a:rPr lang="en-US" sz="2400" i="1" dirty="0"/>
              <a:t>P(D|M)</a:t>
            </a:r>
            <a:r>
              <a:rPr lang="en-US" sz="2400" dirty="0"/>
              <a:t>.</a:t>
            </a:r>
          </a:p>
          <a:p>
            <a:pPr>
              <a:defRPr/>
            </a:pPr>
            <a:endParaRPr lang="en-US" sz="2400" dirty="0"/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83F13F02-823F-4544-9055-AAC95D430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500188"/>
          <a:ext cx="4267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895600" imgH="533400" progId="Equation.DSMT4">
                  <p:embed/>
                </p:oleObj>
              </mc:Choice>
              <mc:Fallback>
                <p:oleObj name="Equation" r:id="rId3" imgW="2895600" imgH="533400" progId="Equation.DSMT4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83F13F02-823F-4544-9055-AAC95D430B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00188"/>
                        <a:ext cx="42672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>
            <a:extLst>
              <a:ext uri="{FF2B5EF4-FFF2-40B4-BE49-F238E27FC236}">
                <a16:creationId xmlns:a16="http://schemas.microsoft.com/office/drawing/2014/main" id="{CDE077EA-42A0-40A2-89DD-4EFAF9D38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657600"/>
          <a:ext cx="28082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637589" imgH="203112" progId="Equation.DSMT4">
                  <p:embed/>
                </p:oleObj>
              </mc:Choice>
              <mc:Fallback>
                <p:oleObj name="Equation" r:id="rId5" imgW="1637589" imgH="203112" progId="Equation.DSMT4">
                  <p:embed/>
                  <p:pic>
                    <p:nvPicPr>
                      <p:cNvPr id="15364" name="Object 6">
                        <a:extLst>
                          <a:ext uri="{FF2B5EF4-FFF2-40B4-BE49-F238E27FC236}">
                            <a16:creationId xmlns:a16="http://schemas.microsoft.com/office/drawing/2014/main" id="{CDE077EA-42A0-40A2-89DD-4EFAF9D38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57600"/>
                        <a:ext cx="28082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1EF347A-792E-4F2C-9352-1341AE2B3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likelihood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665B147-BDDF-46C4-AD82-DC78F39AD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We can classify by simply selecting the model </a:t>
            </a:r>
            <a:r>
              <a:rPr lang="en-US" altLang="en-US" sz="2000" i="1"/>
              <a:t>M</a:t>
            </a:r>
            <a:r>
              <a:rPr lang="en-US" altLang="en-US" sz="2000"/>
              <a:t> that has the highest </a:t>
            </a:r>
            <a:r>
              <a:rPr lang="en-US" altLang="en-US" sz="2000" i="1"/>
              <a:t>P(M|D)</a:t>
            </a:r>
            <a:r>
              <a:rPr lang="en-US" altLang="en-US" sz="2000"/>
              <a:t> where </a:t>
            </a:r>
            <a:r>
              <a:rPr lang="en-US" altLang="en-US" sz="2000" i="1"/>
              <a:t>D</a:t>
            </a:r>
            <a:r>
              <a:rPr lang="en-US" altLang="en-US" sz="2000"/>
              <a:t>=data, </a:t>
            </a:r>
            <a:r>
              <a:rPr lang="en-US" altLang="en-US" sz="2000" i="1"/>
              <a:t>M</a:t>
            </a:r>
            <a:r>
              <a:rPr lang="en-US" altLang="en-US" sz="2000"/>
              <a:t>=model. Thus classification can also be framed as the problem of finding </a:t>
            </a:r>
            <a:r>
              <a:rPr lang="en-US" altLang="en-US" sz="2000" i="1"/>
              <a:t>M</a:t>
            </a:r>
            <a:r>
              <a:rPr lang="en-US" altLang="en-US" sz="2000"/>
              <a:t> that maximizes </a:t>
            </a:r>
            <a:r>
              <a:rPr lang="en-US" altLang="en-US" sz="2000" i="1"/>
              <a:t>P(M|D)</a:t>
            </a:r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By Bayes rule: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endParaRPr lang="en-US" altLang="en-US" sz="2000"/>
          </a:p>
        </p:txBody>
      </p:sp>
      <p:graphicFrame>
        <p:nvGraphicFramePr>
          <p:cNvPr id="16387" name="Object 6">
            <a:extLst>
              <a:ext uri="{FF2B5EF4-FFF2-40B4-BE49-F238E27FC236}">
                <a16:creationId xmlns:a16="http://schemas.microsoft.com/office/drawing/2014/main" id="{4D8E8BEF-9251-4599-9A51-1232801B9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090988"/>
          <a:ext cx="80010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009900" imgH="533400" progId="Equation.DSMT4">
                  <p:embed/>
                </p:oleObj>
              </mc:Choice>
              <mc:Fallback>
                <p:oleObj name="Equation" r:id="rId3" imgW="3009900" imgH="533400" progId="Equation.DSMT4">
                  <p:embed/>
                  <p:pic>
                    <p:nvPicPr>
                      <p:cNvPr id="16387" name="Object 6">
                        <a:extLst>
                          <a:ext uri="{FF2B5EF4-FFF2-40B4-BE49-F238E27FC236}">
                            <a16:creationId xmlns:a16="http://schemas.microsoft.com/office/drawing/2014/main" id="{4D8E8BEF-9251-4599-9A51-1232801B95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90988"/>
                        <a:ext cx="8001000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CC363010-B678-438E-BB27-502F04EA1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likelihood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AFCD246-7DB0-4142-B19D-06AB1BFF0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Suppose we have </a:t>
            </a:r>
            <a:r>
              <a:rPr lang="en-US" altLang="en-US" sz="1800" i="1"/>
              <a:t>k</a:t>
            </a:r>
            <a:r>
              <a:rPr lang="en-US" altLang="en-US" sz="1800"/>
              <a:t> models to consider and each has the same probability. In other words we have a uniform prior distribution </a:t>
            </a:r>
            <a:r>
              <a:rPr lang="en-US" altLang="en-US" sz="1800" i="1"/>
              <a:t>P(M)=1/k</a:t>
            </a:r>
            <a:r>
              <a:rPr lang="en-US" altLang="en-US" sz="1800"/>
              <a:t>. Then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In this case we can solve the classification problem by finding the model that maximizes </a:t>
            </a:r>
            <a:r>
              <a:rPr lang="en-US" altLang="en-US" sz="1800" i="1"/>
              <a:t>P(D|M)</a:t>
            </a:r>
            <a:r>
              <a:rPr lang="en-US" altLang="en-US" sz="1800"/>
              <a:t>. This is called the maximum likelihood optimization criterion.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</p:txBody>
      </p:sp>
      <p:graphicFrame>
        <p:nvGraphicFramePr>
          <p:cNvPr id="17411" name="Object 6">
            <a:extLst>
              <a:ext uri="{FF2B5EF4-FFF2-40B4-BE49-F238E27FC236}">
                <a16:creationId xmlns:a16="http://schemas.microsoft.com/office/drawing/2014/main" id="{7923C54D-275A-4B9A-9725-8C5726972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376" y="2671764"/>
          <a:ext cx="81756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479800" imgH="368300" progId="Equation.DSMT4">
                  <p:embed/>
                </p:oleObj>
              </mc:Choice>
              <mc:Fallback>
                <p:oleObj name="Equation" r:id="rId3" imgW="3479800" imgH="368300" progId="Equation.DSMT4">
                  <p:embed/>
                  <p:pic>
                    <p:nvPicPr>
                      <p:cNvPr id="17411" name="Object 6">
                        <a:extLst>
                          <a:ext uri="{FF2B5EF4-FFF2-40B4-BE49-F238E27FC236}">
                            <a16:creationId xmlns:a16="http://schemas.microsoft.com/office/drawing/2014/main" id="{7923C54D-275A-4B9A-9725-8C57269720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6" y="2671764"/>
                        <a:ext cx="817562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5417EDD3-1D16-44B8-A263-DF2902A99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likelihood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C325C153-F85A-4948-9BA2-CA5449608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Suppose we have </a:t>
            </a:r>
            <a:r>
              <a:rPr lang="en-US" altLang="en-US" i="1"/>
              <a:t>n</a:t>
            </a:r>
            <a:r>
              <a:rPr lang="en-US" altLang="en-US"/>
              <a:t> i.i.d. samples (</a:t>
            </a:r>
            <a:r>
              <a:rPr lang="en-US" altLang="en-US" i="1"/>
              <a:t>xi,yi</a:t>
            </a:r>
            <a:r>
              <a:rPr lang="en-US" altLang="en-US"/>
              <a:t>) drawn from </a:t>
            </a:r>
            <a:r>
              <a:rPr lang="en-US" altLang="en-US" i="1"/>
              <a:t>M</a:t>
            </a:r>
            <a:r>
              <a:rPr lang="en-US" altLang="en-US"/>
              <a:t>. The likelihood </a:t>
            </a:r>
            <a:r>
              <a:rPr lang="en-US" altLang="en-US" i="1"/>
              <a:t>P(D|M)</a:t>
            </a:r>
            <a:r>
              <a:rPr lang="en-US" altLang="en-US"/>
              <a:t> is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Consequently the log likelihood is 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29BBC4E5-D517-481C-9A2F-6012A3918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4" y="2794000"/>
          <a:ext cx="804703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064000" imgH="660400" progId="Equation.DSMT4">
                  <p:embed/>
                </p:oleObj>
              </mc:Choice>
              <mc:Fallback>
                <p:oleObj name="Equation" r:id="rId3" imgW="4064000" imgH="660400" progId="Equation.DSMT4">
                  <p:embed/>
                  <p:pic>
                    <p:nvPicPr>
                      <p:cNvPr id="18435" name="Object 4">
                        <a:extLst>
                          <a:ext uri="{FF2B5EF4-FFF2-40B4-BE49-F238E27FC236}">
                            <a16:creationId xmlns:a16="http://schemas.microsoft.com/office/drawing/2014/main" id="{29BBC4E5-D517-481C-9A2F-6012A3918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4" y="2794000"/>
                        <a:ext cx="8047037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>
            <a:extLst>
              <a:ext uri="{FF2B5EF4-FFF2-40B4-BE49-F238E27FC236}">
                <a16:creationId xmlns:a16="http://schemas.microsoft.com/office/drawing/2014/main" id="{7668DEBF-E939-4EB6-BA23-91AA2EC59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9014" y="5334000"/>
          <a:ext cx="78755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946400" imgH="431800" progId="Equation.DSMT4">
                  <p:embed/>
                </p:oleObj>
              </mc:Choice>
              <mc:Fallback>
                <p:oleObj name="Equation" r:id="rId5" imgW="2946400" imgH="431800" progId="Equation.DSMT4">
                  <p:embed/>
                  <p:pic>
                    <p:nvPicPr>
                      <p:cNvPr id="18436" name="Object 5">
                        <a:extLst>
                          <a:ext uri="{FF2B5EF4-FFF2-40B4-BE49-F238E27FC236}">
                            <a16:creationId xmlns:a16="http://schemas.microsoft.com/office/drawing/2014/main" id="{7668DEBF-E939-4EB6-BA23-91AA2EC59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4" y="5334000"/>
                        <a:ext cx="78755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BDC4E9D-7DD4-4F56-9C18-C6BAE0A7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Maximum likelihood and empirical risk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F50E3F9-BCE8-489F-9ECA-1AC3067E1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Maximizing the likelihood </a:t>
            </a:r>
            <a:r>
              <a:rPr lang="en-US" altLang="en-US" i="1"/>
              <a:t>P(D|M)</a:t>
            </a:r>
            <a:r>
              <a:rPr lang="en-US" altLang="en-US"/>
              <a:t> is the same as maximizing </a:t>
            </a:r>
            <a:r>
              <a:rPr lang="en-US" altLang="en-US" i="1"/>
              <a:t>log(P(D|M))</a:t>
            </a:r>
            <a:r>
              <a:rPr lang="en-US" altLang="en-US"/>
              <a:t> which is the same as minimizing </a:t>
            </a:r>
            <a:r>
              <a:rPr lang="en-US" altLang="en-US" i="1"/>
              <a:t>-log(P(D|M))</a:t>
            </a:r>
            <a:endParaRPr lang="en-US" altLang="en-US"/>
          </a:p>
          <a:p>
            <a:pPr eaLnBrk="1" hangingPunct="1"/>
            <a:r>
              <a:rPr lang="en-US" altLang="en-US"/>
              <a:t>Set the loss function to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Now minimizing the empirical risk is the same as maximizing the likelihood (return to this later again)</a:t>
            </a:r>
          </a:p>
        </p:txBody>
      </p:sp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A5F12F79-25B5-415E-B447-E55F52085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6" y="3657601"/>
          <a:ext cx="66262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146300" imgH="228600" progId="Equation.DSMT4">
                  <p:embed/>
                </p:oleObj>
              </mc:Choice>
              <mc:Fallback>
                <p:oleObj name="Equation" r:id="rId3" imgW="2146300" imgH="228600" progId="Equation.DSMT4">
                  <p:embed/>
                  <p:pic>
                    <p:nvPicPr>
                      <p:cNvPr id="19459" name="Object 4">
                        <a:extLst>
                          <a:ext uri="{FF2B5EF4-FFF2-40B4-BE49-F238E27FC236}">
                            <a16:creationId xmlns:a16="http://schemas.microsoft.com/office/drawing/2014/main" id="{A5F12F79-25B5-415E-B447-E55F52085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6" y="3657601"/>
                        <a:ext cx="66262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C8A9516-47A9-42F9-BA63-7F71A1A61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likelihood example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E31553B8-20B5-45D8-82DF-A92D16E32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Consider a set of coin tosses produced by a coin with </a:t>
            </a:r>
            <a:r>
              <a:rPr lang="en-US" altLang="en-US" i="1"/>
              <a:t>P(H)=p</a:t>
            </a:r>
            <a:r>
              <a:rPr lang="en-US" altLang="en-US"/>
              <a:t> (</a:t>
            </a:r>
            <a:r>
              <a:rPr lang="en-US" altLang="en-US" i="1"/>
              <a:t>P(T)=1-p</a:t>
            </a:r>
            <a:r>
              <a:rPr lang="en-US" altLang="en-US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want to determine the probability </a:t>
            </a:r>
            <a:r>
              <a:rPr lang="en-US" altLang="en-US" i="1"/>
              <a:t>P(H) </a:t>
            </a:r>
            <a:r>
              <a:rPr lang="en-US" altLang="en-US"/>
              <a:t>of the coin that produces </a:t>
            </a:r>
            <a:r>
              <a:rPr lang="en-US" altLang="en-US" i="1"/>
              <a:t>k</a:t>
            </a:r>
            <a:r>
              <a:rPr lang="en-US" altLang="en-US"/>
              <a:t> heads and </a:t>
            </a:r>
            <a:r>
              <a:rPr lang="en-US" altLang="en-US" i="1"/>
              <a:t>n-k</a:t>
            </a:r>
            <a:r>
              <a:rPr lang="en-US" altLang="en-US"/>
              <a:t> tails?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are given some tosses (training data): HTHHHTHHHTHTH.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Form the log likelihood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Differentiate w.r.t. </a:t>
            </a:r>
            <a:r>
              <a:rPr lang="en-US" altLang="en-US" i="1"/>
              <a:t>p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Set to the derivative to 0 and solve for </a:t>
            </a:r>
            <a:r>
              <a:rPr lang="en-US" altLang="en-US" i="1"/>
              <a:t>p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2736</TotalTime>
  <Words>1184</Words>
  <Application>Microsoft Office PowerPoint</Application>
  <PresentationFormat>Widescreen</PresentationFormat>
  <Paragraphs>148</Paragraphs>
  <Slides>22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MS PGothic</vt:lpstr>
      <vt:lpstr>Arial</vt:lpstr>
      <vt:lpstr>Arial Unicode MS</vt:lpstr>
      <vt:lpstr>Calibri</vt:lpstr>
      <vt:lpstr>Calibri Light</vt:lpstr>
      <vt:lpstr>Casper</vt:lpstr>
      <vt:lpstr>Karla</vt:lpstr>
      <vt:lpstr>Raleway ExtraBold</vt:lpstr>
      <vt:lpstr>Symbol</vt:lpstr>
      <vt:lpstr>Times New Roman</vt:lpstr>
      <vt:lpstr>Unit 2.1</vt:lpstr>
      <vt:lpstr>Contents Slide Master</vt:lpstr>
      <vt:lpstr>CorelDRAW</vt:lpstr>
      <vt:lpstr>MathType 6.0 Equation</vt:lpstr>
      <vt:lpstr>Equation</vt:lpstr>
      <vt:lpstr>PowerPoint Presentation</vt:lpstr>
      <vt:lpstr>Bayesian learning</vt:lpstr>
      <vt:lpstr>Supervised learning for two classes</vt:lpstr>
      <vt:lpstr>Classification: Bayesian learning</vt:lpstr>
      <vt:lpstr>Maximum likelihood</vt:lpstr>
      <vt:lpstr>Maximum likelihood</vt:lpstr>
      <vt:lpstr>Maximum likelihood</vt:lpstr>
      <vt:lpstr>Maximum likelihood and empirical risk</vt:lpstr>
      <vt:lpstr>Maximum likelihood example</vt:lpstr>
      <vt:lpstr>Maximum likelihood example</vt:lpstr>
      <vt:lpstr>Classification by likelihood</vt:lpstr>
      <vt:lpstr>Gaussian models</vt:lpstr>
      <vt:lpstr>Gaussian models</vt:lpstr>
      <vt:lpstr>Gaussian models</vt:lpstr>
      <vt:lpstr>Gaussian classification example</vt:lpstr>
      <vt:lpstr>Gaussian classification example</vt:lpstr>
      <vt:lpstr>Multivariate Gaussian classification</vt:lpstr>
      <vt:lpstr>Multivariate Gaussian classification</vt:lpstr>
      <vt:lpstr>Multivariate Gaussian classification</vt:lpstr>
      <vt:lpstr>Naïve Bayes algorithm</vt:lpstr>
      <vt:lpstr>Nearest means classifier</vt:lpstr>
      <vt:lpstr>Gaussian classification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36</cp:revision>
  <dcterms:created xsi:type="dcterms:W3CDTF">2020-06-09T06:07:05Z</dcterms:created>
  <dcterms:modified xsi:type="dcterms:W3CDTF">2024-01-01T08:45:11Z</dcterms:modified>
</cp:coreProperties>
</file>