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2"/>
  </p:notesMasterIdLst>
  <p:handoutMasterIdLst>
    <p:handoutMasterId r:id="rId23"/>
  </p:handoutMasterIdLst>
  <p:sldIdLst>
    <p:sldId id="731" r:id="rId3"/>
    <p:sldId id="272" r:id="rId4"/>
    <p:sldId id="273" r:id="rId5"/>
    <p:sldId id="270" r:id="rId6"/>
    <p:sldId id="271" r:id="rId7"/>
    <p:sldId id="290" r:id="rId8"/>
    <p:sldId id="260" r:id="rId9"/>
    <p:sldId id="259" r:id="rId10"/>
    <p:sldId id="292" r:id="rId11"/>
    <p:sldId id="293" r:id="rId12"/>
    <p:sldId id="294" r:id="rId13"/>
    <p:sldId id="295" r:id="rId14"/>
    <p:sldId id="296" r:id="rId15"/>
    <p:sldId id="297" r:id="rId16"/>
    <p:sldId id="291" r:id="rId17"/>
    <p:sldId id="258" r:id="rId18"/>
    <p:sldId id="276" r:id="rId19"/>
    <p:sldId id="28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969E842-7882-49A3-8659-FEF95A3FC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FAB5C7-3909-44F6-BB00-47838CA3A1BB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261CFE2-6E5B-4B0F-9271-3110DECBBA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AEEE0EE-51CF-4C55-A886-2A94B3D4F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C022075-AB7D-45E4-BADC-79172AFF3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B02D8E-8AF2-408A-8407-8A740996DA82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7A61638-7A76-45CE-BB97-EDD20C2BCB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16D7E39-AD31-42E5-A78A-F8D4F5515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375D7B3-7B8E-4FC3-9501-FFE3F3E43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3B2CD6-A53F-4342-AEE1-4998EAFCBE93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546AAA4-D3D0-4BFD-959B-4708D34A92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2297FAE-7DB8-49AE-955B-BD22168BE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D8C5C4F-351F-4AD7-87DB-FC8D9E6B4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5F7843-349A-4C48-AB66-0251EF94E540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EE1AFBE-6B82-4727-B447-56E7125452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33FF6A0-041B-42CA-AC5D-90F814282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BCF6469-5CF1-4E12-8C51-A4DEE7E38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8DF858-9ABD-46F2-87D4-484CAC57D5B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55148F4-DC44-472B-BAEA-04A84BE920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601E8E9-7CF0-4920-880A-D0264E2D9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8F1626E-A468-4075-B74A-F6883402C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725D7-B3E7-48D9-8C88-C6637C29453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F3C0C92-119E-4A4A-9E91-028DDB19C8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284A580-977C-4647-B49B-AC12DCFF8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467000E-05FD-4C9D-9EBB-1656024C8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30B7B1-E284-41F6-A8CC-B488397B3E0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E068DD6-DDA0-4D87-81CC-27ECE78ADA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D34D9F6-7933-4020-A6EC-93F65AB40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815CCE8-6CA6-452E-866E-A5D86024B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805CBD-76BA-4A32-B4A0-313E1F73A38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F44E19D-CF71-48E2-B85B-D647CA007C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178F83D-EB0C-4C83-8EAA-4C451574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1127B9F-DC35-43C4-BEBC-D5BE73C83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BB24D0-81E2-4663-904C-77AC9DB5625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04619BA-7099-495A-AFDF-AFA95A82DA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03D299D-0462-4BC7-956A-40125FC1A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EA7A974-5FDC-4262-B8E7-6AADB74AC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63A609-AC8C-4F45-A2E1-329B065AD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06E2213-701E-4988-A28C-C274C72E4F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A1253D5-4528-41EF-9BEF-5A0854A7C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526EC28-8C1E-46F5-8754-61D7A068C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756A8-A8D1-461F-9EB9-BA03262DB5E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AC2BAFA-059D-4D29-9B85-A518A7A042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C9437D2-BEED-47EB-AF0E-4C14DF2BE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21E1A58-6014-4BD3-874B-CB93EB78C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7CA2C9-A415-4E52-97C8-D9118E9F3349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4884C4A-6E4F-4CCF-924D-4AE53F8C94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E631594-A5AC-4C28-99E9-783E9313F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47F247-D298-4915-AB13-2DEFE97F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E3E115-7A48-4279-8309-30ED2AF2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C1F837-895A-415A-A922-9EF13F39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6557-2CFD-42B7-B0C8-A3AAC3B44B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15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62A32-A38E-4D54-AD2F-E1173A5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1533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2977-155E-471A-978E-55781C5B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0728-23D0-4767-BF7B-32796DC6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5A25A-4DA3-4590-A3FC-8D5DB4281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33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0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>
            <a:extLst>
              <a:ext uri="{FF2B5EF4-FFF2-40B4-BE49-F238E27FC236}">
                <a16:creationId xmlns:a16="http://schemas.microsoft.com/office/drawing/2014/main" id="{82C44485-464E-4FB6-9B8D-085FD5693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2B93178-983A-448D-BAC9-3ED44C6991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zh-TW"/>
              <a:t>Likelihood of yes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Likelihood of no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Therefore, the prediction is No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9B27F199-7F11-4F20-B952-388F87DB61A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4" y="2136776"/>
          <a:ext cx="4319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815312" imgH="393529" progId="Equation.3">
                  <p:embed/>
                </p:oleObj>
              </mc:Choice>
              <mc:Fallback>
                <p:oleObj name="Equation" r:id="rId3" imgW="1815312" imgH="393529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9B27F199-7F11-4F20-B952-388F87DB61A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136776"/>
                        <a:ext cx="4319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7">
            <a:extLst>
              <a:ext uri="{FF2B5EF4-FFF2-40B4-BE49-F238E27FC236}">
                <a16:creationId xmlns:a16="http://schemas.microsoft.com/office/drawing/2014/main" id="{0FDE7C27-17F6-4948-96E6-B7F047A2963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4113" y="3716338"/>
          <a:ext cx="42481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803400" imgH="393700" progId="Equation.3">
                  <p:embed/>
                </p:oleObj>
              </mc:Choice>
              <mc:Fallback>
                <p:oleObj name="Equation" r:id="rId5" imgW="1803400" imgH="393700" progId="Equation.3">
                  <p:embed/>
                  <p:pic>
                    <p:nvPicPr>
                      <p:cNvPr id="40965" name="Object 7">
                        <a:extLst>
                          <a:ext uri="{FF2B5EF4-FFF2-40B4-BE49-F238E27FC236}">
                            <a16:creationId xmlns:a16="http://schemas.microsoft.com/office/drawing/2014/main" id="{0FDE7C27-17F6-4948-96E6-B7F047A2963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716338"/>
                        <a:ext cx="42481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6D77686-B057-48A2-BAC7-161E9F09E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714500"/>
          </a:xfrm>
        </p:spPr>
        <p:txBody>
          <a:bodyPr/>
          <a:lstStyle/>
          <a:p>
            <a:pPr eaLnBrk="1" hangingPunct="1"/>
            <a:r>
              <a:rPr lang="en-US" altLang="zh-TW" sz="4000"/>
              <a:t>The Naive Bayes Classifier for Data Sets with Numerical Attribute Values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E8103FC-AA8E-4427-812C-B7E0AEA4C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420939"/>
            <a:ext cx="8229600" cy="3705225"/>
          </a:xfrm>
        </p:spPr>
        <p:txBody>
          <a:bodyPr/>
          <a:lstStyle/>
          <a:p>
            <a:pPr eaLnBrk="1" hangingPunct="1"/>
            <a:r>
              <a:rPr lang="en-US" altLang="zh-TW"/>
              <a:t>One common practice to handle numerical attribute values is to assume normal distributions for numerical attributes.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04" name="Group 372">
            <a:extLst>
              <a:ext uri="{FF2B5EF4-FFF2-40B4-BE49-F238E27FC236}">
                <a16:creationId xmlns:a16="http://schemas.microsoft.com/office/drawing/2014/main" id="{17BAAF53-6C83-4C8B-8920-807D3FFA3980}"/>
              </a:ext>
            </a:extLst>
          </p:cNvPr>
          <p:cNvGraphicFramePr>
            <a:graphicFrameLocks noGrp="1"/>
          </p:cNvGraphicFramePr>
          <p:nvPr/>
        </p:nvGraphicFramePr>
        <p:xfrm>
          <a:off x="1703388" y="836614"/>
          <a:ext cx="8856662" cy="5526091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927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numeric weather data with summary statistics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8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68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mean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73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74.6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mean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79.1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86.2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6/9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9/14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5/14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0/5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std dev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6.2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7.9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std dev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10.2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9.7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B66300AF-2461-4371-B276-DB169D09D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4C40AA1-61FC-45D7-A119-9DA23ED223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zh-TW"/>
              <a:t>Let </a:t>
            </a:r>
            <a:r>
              <a:rPr lang="en-US" altLang="zh-TW" i="1"/>
              <a:t>x</a:t>
            </a:r>
            <a:r>
              <a:rPr lang="en-US" altLang="zh-TW" baseline="-25000"/>
              <a:t>1</a:t>
            </a:r>
            <a:r>
              <a:rPr lang="en-US" altLang="zh-TW"/>
              <a:t>, </a:t>
            </a:r>
            <a:r>
              <a:rPr lang="en-US" altLang="zh-TW" i="1"/>
              <a:t>x</a:t>
            </a:r>
            <a:r>
              <a:rPr lang="en-US" altLang="zh-TW" baseline="-25000"/>
              <a:t>2</a:t>
            </a:r>
            <a:r>
              <a:rPr lang="en-US" altLang="zh-TW"/>
              <a:t>, …, </a:t>
            </a:r>
            <a:r>
              <a:rPr lang="en-US" altLang="zh-TW" i="1"/>
              <a:t>x</a:t>
            </a:r>
            <a:r>
              <a:rPr lang="en-US" altLang="zh-TW" i="1" baseline="-25000"/>
              <a:t>n</a:t>
            </a:r>
            <a:r>
              <a:rPr lang="en-US" altLang="zh-TW"/>
              <a:t> be the values of a numerical attribute in the training data set.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992A0354-633E-4CDF-BB3D-2167D2F9C1F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1814" y="2709864"/>
          <a:ext cx="3278187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方程式" r:id="rId3" imgW="1244600" imgH="1257300" progId="Equation.3">
                  <p:embed/>
                </p:oleObj>
              </mc:Choice>
              <mc:Fallback>
                <p:oleObj name="方程式" r:id="rId3" imgW="1244600" imgH="125730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992A0354-633E-4CDF-BB3D-2167D2F9C1F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709864"/>
                        <a:ext cx="3278187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>
            <a:extLst>
              <a:ext uri="{FF2B5EF4-FFF2-40B4-BE49-F238E27FC236}">
                <a16:creationId xmlns:a16="http://schemas.microsoft.com/office/drawing/2014/main" id="{36D5908F-4A5A-4C23-A53D-42CCA7C84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BC87489-326F-462D-B52D-0C0EAD0955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 examples, 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Likelihood of Yes =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Likelihood of No =  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8F540B99-7F84-4DD2-96F5-6FB87551701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91176" y="2997200"/>
          <a:ext cx="47529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方程式" r:id="rId3" imgW="2273300" imgH="368300" progId="Equation.3">
                  <p:embed/>
                </p:oleObj>
              </mc:Choice>
              <mc:Fallback>
                <p:oleObj name="方程式" r:id="rId3" imgW="2273300" imgH="368300" progId="Equation.3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8F540B99-7F84-4DD2-96F5-6FB87551701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2997200"/>
                        <a:ext cx="47529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7">
            <a:extLst>
              <a:ext uri="{FF2B5EF4-FFF2-40B4-BE49-F238E27FC236}">
                <a16:creationId xmlns:a16="http://schemas.microsoft.com/office/drawing/2014/main" id="{DE21196E-1EDD-44B5-AFD1-B438506337F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19738" y="4005264"/>
          <a:ext cx="45005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方程式" r:id="rId5" imgW="2184400" imgH="368300" progId="Equation.3">
                  <p:embed/>
                </p:oleObj>
              </mc:Choice>
              <mc:Fallback>
                <p:oleObj name="方程式" r:id="rId5" imgW="2184400" imgH="368300" progId="Equation.3">
                  <p:embed/>
                  <p:pic>
                    <p:nvPicPr>
                      <p:cNvPr id="45061" name="Object 7">
                        <a:extLst>
                          <a:ext uri="{FF2B5EF4-FFF2-40B4-BE49-F238E27FC236}">
                            <a16:creationId xmlns:a16="http://schemas.microsoft.com/office/drawing/2014/main" id="{DE21196E-1EDD-44B5-AFD1-B438506337F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005264"/>
                        <a:ext cx="45005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0">
            <a:extLst>
              <a:ext uri="{FF2B5EF4-FFF2-40B4-BE49-F238E27FC236}">
                <a16:creationId xmlns:a16="http://schemas.microsoft.com/office/drawing/2014/main" id="{7D3A7874-6A36-4A11-B4A6-156669D2F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2060576"/>
          <a:ext cx="6048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方程式" r:id="rId7" imgW="3124200" imgH="444500" progId="Equation.3">
                  <p:embed/>
                </p:oleObj>
              </mc:Choice>
              <mc:Fallback>
                <p:oleObj name="方程式" r:id="rId7" imgW="3124200" imgH="444500" progId="Equation.3">
                  <p:embed/>
                  <p:pic>
                    <p:nvPicPr>
                      <p:cNvPr id="45062" name="Object 10">
                        <a:extLst>
                          <a:ext uri="{FF2B5EF4-FFF2-40B4-BE49-F238E27FC236}">
                            <a16:creationId xmlns:a16="http://schemas.microsoft.com/office/drawing/2014/main" id="{7D3A7874-6A36-4A11-B4A6-156669D2F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2060576"/>
                        <a:ext cx="60483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DF2A24D-AF8C-47FC-A612-2D80524F5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Outputting Probabilities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7362AFB-30CF-4D28-8699-75CC3E1040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What’s nice about Naïve Bayes (and generative models in general) is that it returns probabilities</a:t>
            </a:r>
          </a:p>
          <a:p>
            <a:pPr lvl="1" eaLnBrk="1" hangingPunct="1"/>
            <a:r>
              <a:rPr lang="en-US" altLang="en-US"/>
              <a:t>These probabilities can tell us how confident the algorithm is</a:t>
            </a:r>
          </a:p>
          <a:p>
            <a:pPr lvl="1" eaLnBrk="1" hangingPunct="1"/>
            <a:r>
              <a:rPr lang="en-US" altLang="en-US"/>
              <a:t>So… don’t throw away those probabilities!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5010F72-172E-43AF-921D-1F08B1D11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on a Test Set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B753E77-85AA-4AF1-9942-5331CAC3E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Naïve Bayes is often a good choice if you don’t have much training data!</a:t>
            </a:r>
          </a:p>
        </p:txBody>
      </p:sp>
      <p:pic>
        <p:nvPicPr>
          <p:cNvPr id="48132" name="Picture 4" descr="accuracy">
            <a:extLst>
              <a:ext uri="{FF2B5EF4-FFF2-40B4-BE49-F238E27FC236}">
                <a16:creationId xmlns:a16="http://schemas.microsoft.com/office/drawing/2014/main" id="{6CA44F5D-D821-46FE-AD50-67A71513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92376"/>
            <a:ext cx="51054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6BB6718-6106-4674-B20A-7D4A6009E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Assumption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1946113-AE14-494F-A73B-766981B69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Recall the Naïve Bayes assumption:</a:t>
            </a:r>
          </a:p>
          <a:p>
            <a:pPr eaLnBrk="1" hangingPunct="1"/>
            <a:endParaRPr lang="en-US" altLang="en-US" sz="2400"/>
          </a:p>
          <a:p>
            <a:pPr lvl="1" eaLnBrk="1" hangingPunct="1"/>
            <a:r>
              <a:rPr lang="en-US" altLang="en-US" sz="2000"/>
              <a:t>that all features are independent </a:t>
            </a:r>
            <a:r>
              <a:rPr lang="en-US" altLang="en-US" sz="2000" b="1"/>
              <a:t>given the class label Y</a:t>
            </a:r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Does this hold for the digit recognition problem?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0">
            <a:extLst>
              <a:ext uri="{FF2B5EF4-FFF2-40B4-BE49-F238E27FC236}">
                <a16:creationId xmlns:a16="http://schemas.microsoft.com/office/drawing/2014/main" id="{89118EBD-70C7-4CCE-81DA-FB3002680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Exclusive-OR 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C082815-DCD6-404E-8BC5-733F4FC6A0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3326" y="1981200"/>
            <a:ext cx="7585075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For an example where conditional independence fails:</a:t>
            </a:r>
          </a:p>
          <a:p>
            <a:pPr lvl="1" eaLnBrk="1" hangingPunct="1"/>
            <a:r>
              <a:rPr lang="en-US" altLang="en-US" sz="2000"/>
              <a:t>Y=XOR(X</a:t>
            </a:r>
            <a:r>
              <a:rPr lang="en-US" altLang="en-US" sz="2000" baseline="-25000"/>
              <a:t>1</a:t>
            </a:r>
            <a:r>
              <a:rPr lang="en-US" altLang="en-US" sz="2000"/>
              <a:t>,X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70694" name="Group 38">
            <a:extLst>
              <a:ext uri="{FF2B5EF4-FFF2-40B4-BE49-F238E27FC236}">
                <a16:creationId xmlns:a16="http://schemas.microsoft.com/office/drawing/2014/main" id="{7D744F10-588D-4B28-B5E2-AEA4A7ED3B3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86000" y="3429001"/>
          <a:ext cx="8001000" cy="2438401"/>
        </p:xfrm>
        <a:graphic>
          <a:graphicData uri="http://schemas.openxmlformats.org/drawingml/2006/table">
            <a:tbl>
              <a:tblPr/>
              <a:tblGrid>
                <a:gridCol w="200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P(Y=0|X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P(Y=1|X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ECD64CE-C47B-4AEC-8AF3-06E3017F9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65E8E84-4B48-4E27-B1E4-15A30074D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Actually, the Naïve Bayes assumption is almost never true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Still… Naïve Bayes often performs surprisingly well even when its assumptions do not hold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93A96D3-39E1-4175-938C-BE7B8C31C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Naïve Bayes Model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83BF584-9944-4EE1-A172-F60BD5AF6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i="1"/>
              <a:t>Naïve Bayes Assumption</a:t>
            </a:r>
            <a:r>
              <a:rPr lang="en-US" altLang="en-US" sz="2400"/>
              <a:t>: Assume that all features are independent </a:t>
            </a:r>
            <a:r>
              <a:rPr lang="en-US" altLang="en-US" sz="2400" b="1"/>
              <a:t>given the class label Y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Equationally speaking: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(We will discuss the validity of this assumption later)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FB2C9D66-C85A-408F-BDD9-6FC0D190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4" y="3438526"/>
            <a:ext cx="46005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99EF4C1-B142-4920-BEDF-FCEE4832A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this useful?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BB36096-7FAE-4BF0-A182-495BE889D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# of parameters for modeling P(X</a:t>
            </a:r>
            <a:r>
              <a:rPr lang="en-US" altLang="en-US" sz="2400" baseline="-25000"/>
              <a:t>1</a:t>
            </a:r>
            <a:r>
              <a:rPr lang="en-US" altLang="en-US" sz="2400"/>
              <a:t>,…,X</a:t>
            </a:r>
            <a:r>
              <a:rPr lang="en-US" altLang="en-US" sz="2400" baseline="-25000"/>
              <a:t>n</a:t>
            </a:r>
            <a:r>
              <a:rPr lang="en-US" altLang="en-US" sz="2400"/>
              <a:t>|Y):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2(2</a:t>
            </a:r>
            <a:r>
              <a:rPr lang="en-US" altLang="en-US" sz="2000" baseline="30000"/>
              <a:t>n</a:t>
            </a:r>
            <a:r>
              <a:rPr lang="en-US" altLang="en-US" sz="2000"/>
              <a:t>-1)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# of parameters for modeling P(X</a:t>
            </a:r>
            <a:r>
              <a:rPr lang="en-US" altLang="en-US" sz="2400" baseline="-25000"/>
              <a:t>1</a:t>
            </a:r>
            <a:r>
              <a:rPr lang="en-US" altLang="en-US" sz="2400"/>
              <a:t>|Y),…,P(X</a:t>
            </a:r>
            <a:r>
              <a:rPr lang="en-US" altLang="en-US" sz="2400" baseline="-25000"/>
              <a:t>n</a:t>
            </a:r>
            <a:r>
              <a:rPr lang="en-US" altLang="en-US" sz="2400"/>
              <a:t>|Y)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000"/>
              <a:t>2n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B1EDEE4-0AC2-44B3-BD90-3E5E6733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Training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D24BA34-A293-4898-A244-D33B94E66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Now that we’ve decided to use a Naïve Bayes classifier, we need to train it with some data: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946A6C83-B7DC-46B7-A695-5AFBA2F7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62288"/>
            <a:ext cx="27574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4B771DAA-253C-4A03-93CD-A6C5C0E1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62288"/>
            <a:ext cx="2647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6">
            <a:extLst>
              <a:ext uri="{FF2B5EF4-FFF2-40B4-BE49-F238E27FC236}">
                <a16:creationId xmlns:a16="http://schemas.microsoft.com/office/drawing/2014/main" id="{F1E9E577-D22A-44EA-97AB-74AF893D4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18648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MNIST Training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D13863F-A3D1-4797-961B-AC681B887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Training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CC7E1FC-950E-4434-A38A-1BCC5B31B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Training in Naïve Bayes is </a:t>
            </a:r>
            <a:r>
              <a:rPr lang="en-US" altLang="en-US" sz="2000" b="1"/>
              <a:t>easy</a:t>
            </a:r>
            <a:r>
              <a:rPr lang="en-US" altLang="en-US" sz="2000"/>
              <a:t>:</a:t>
            </a:r>
          </a:p>
          <a:p>
            <a:pPr lvl="1" eaLnBrk="1" hangingPunct="1"/>
            <a:r>
              <a:rPr lang="en-US" altLang="en-US" sz="2000"/>
              <a:t>Estimate P(Y=v) as the fraction of records with Y=v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Estimate P(X</a:t>
            </a:r>
            <a:r>
              <a:rPr lang="en-US" altLang="en-US" sz="2000" baseline="-25000"/>
              <a:t>i</a:t>
            </a:r>
            <a:r>
              <a:rPr lang="en-US" altLang="en-US" sz="2000"/>
              <a:t>=u|Y=v) as the fraction of records with Y=v for which X</a:t>
            </a:r>
            <a:r>
              <a:rPr lang="en-US" altLang="en-US" sz="2000" baseline="-25000"/>
              <a:t>i</a:t>
            </a:r>
            <a:r>
              <a:rPr lang="en-US" altLang="en-US" sz="2000"/>
              <a:t>=u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(This corresponds to Maximum Likelihood estimation of model parameters)</a:t>
            </a: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24FD0FD4-0C47-4FD0-B3DA-5A08AA044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91001"/>
            <a:ext cx="4724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>
            <a:extLst>
              <a:ext uri="{FF2B5EF4-FFF2-40B4-BE49-F238E27FC236}">
                <a16:creationId xmlns:a16="http://schemas.microsoft.com/office/drawing/2014/main" id="{6690E824-F7DE-4583-B88D-F283B8D6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281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E7DFC6C-2FD3-4A2E-92BA-C1D2CB0AE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Training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1C04F84-C196-4052-863A-1CE1383572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practice, some of these counts can be zero</a:t>
            </a:r>
          </a:p>
          <a:p>
            <a:pPr eaLnBrk="1" hangingPunct="1"/>
            <a:r>
              <a:rPr lang="en-US" altLang="en-US" sz="2400"/>
              <a:t>Fix this by adding “virtual” counts: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(This is like putting a prior on parameters and doing MAP estimation instead of MLE)</a:t>
            </a:r>
          </a:p>
          <a:p>
            <a:pPr lvl="1" eaLnBrk="1" hangingPunct="1"/>
            <a:r>
              <a:rPr lang="en-US" altLang="en-US"/>
              <a:t>This is called </a:t>
            </a:r>
            <a:r>
              <a:rPr lang="en-US" altLang="en-US" i="1"/>
              <a:t>Smoothing</a:t>
            </a:r>
          </a:p>
          <a:p>
            <a:pPr eaLnBrk="1" hangingPunct="1"/>
            <a:endParaRPr lang="en-US" altLang="en-US" sz="2400" i="1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1567EB5-95EA-45A9-82EF-2E879226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1"/>
            <a:ext cx="51054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1B3F921-ABE6-4070-BA6A-51A6366DA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Training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BD31459-CB73-4084-99F3-D6CA3DA70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For binary digits, training amounts to averaging all of the training fives together and all of the training sixes together.</a:t>
            </a:r>
          </a:p>
        </p:txBody>
      </p:sp>
      <p:pic>
        <p:nvPicPr>
          <p:cNvPr id="35844" name="Picture 5" descr="trainparams2">
            <a:extLst>
              <a:ext uri="{FF2B5EF4-FFF2-40B4-BE49-F238E27FC236}">
                <a16:creationId xmlns:a16="http://schemas.microsoft.com/office/drawing/2014/main" id="{EEAE337F-A7B2-4B37-98E9-5D4D2489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0" r="8064"/>
          <a:stretch>
            <a:fillRect/>
          </a:stretch>
        </p:blipFill>
        <p:spPr bwMode="auto">
          <a:xfrm>
            <a:off x="2362200" y="2597150"/>
            <a:ext cx="76200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74A40D1-09BF-4EC4-AEB0-C0A7189AB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Classification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DC5096E-4104-42E5-9FE0-B1B0349D5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7892" name="Picture 4" descr="classificationexample">
            <a:extLst>
              <a:ext uri="{FF2B5EF4-FFF2-40B4-BE49-F238E27FC236}">
                <a16:creationId xmlns:a16="http://schemas.microsoft.com/office/drawing/2014/main" id="{BB54B3D5-E2F7-46D6-8039-653FEB0E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9" r="9790"/>
          <a:stretch>
            <a:fillRect/>
          </a:stretch>
        </p:blipFill>
        <p:spPr bwMode="auto">
          <a:xfrm>
            <a:off x="1524000" y="2286000"/>
            <a:ext cx="9144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517E5F8-DA48-4C18-A0D2-590C60811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zh-TW" sz="4000" dirty="0"/>
              <a:t>Another Example of the Naïve Bayes Classifier</a:t>
            </a:r>
          </a:p>
        </p:txBody>
      </p:sp>
      <p:graphicFrame>
        <p:nvGraphicFramePr>
          <p:cNvPr id="12063" name="Group 799">
            <a:extLst>
              <a:ext uri="{FF2B5EF4-FFF2-40B4-BE49-F238E27FC236}">
                <a16:creationId xmlns:a16="http://schemas.microsoft.com/office/drawing/2014/main" id="{2CC2B500-3C89-4127-83F5-2E05BA181DE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74825" y="1600200"/>
          <a:ext cx="8642350" cy="320834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925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The weather data, with counts and probabilities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hot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9/14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5/14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overcast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6/9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3/9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1/5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007" name="Group 743">
            <a:extLst>
              <a:ext uri="{FF2B5EF4-FFF2-40B4-BE49-F238E27FC236}">
                <a16:creationId xmlns:a16="http://schemas.microsoft.com/office/drawing/2014/main" id="{BD2EA1EA-628B-4A68-94D1-5BCBDFCA640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92313" y="5443538"/>
          <a:ext cx="8424862" cy="1081088"/>
        </p:xfrm>
        <a:graphic>
          <a:graphicData uri="http://schemas.openxmlformats.org/drawingml/2006/table">
            <a:tbl>
              <a:tblPr/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22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new day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sunny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cool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2726</TotalTime>
  <Words>707</Words>
  <Application>Microsoft Office PowerPoint</Application>
  <PresentationFormat>Widescreen</PresentationFormat>
  <Paragraphs>315</Paragraphs>
  <Slides>19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新細明體</vt:lpstr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Wingdings</vt:lpstr>
      <vt:lpstr>Unit 2.1</vt:lpstr>
      <vt:lpstr>Contents Slide Master</vt:lpstr>
      <vt:lpstr>CorelDRAW</vt:lpstr>
      <vt:lpstr>Equation</vt:lpstr>
      <vt:lpstr>方程式</vt:lpstr>
      <vt:lpstr>PowerPoint Presentation</vt:lpstr>
      <vt:lpstr>The Naïve Bayes Model</vt:lpstr>
      <vt:lpstr>Why is this useful?</vt:lpstr>
      <vt:lpstr>Naïve Bayes Training</vt:lpstr>
      <vt:lpstr>Naïve Bayes Training</vt:lpstr>
      <vt:lpstr>Naïve Bayes Training</vt:lpstr>
      <vt:lpstr>Naïve Bayes Training</vt:lpstr>
      <vt:lpstr>Naïve Bayes Classification</vt:lpstr>
      <vt:lpstr>Another Example of the Naïve Bayes Classifier</vt:lpstr>
      <vt:lpstr>PowerPoint Presentation</vt:lpstr>
      <vt:lpstr>The Naive Bayes Classifier for Data Sets with Numerical Attribute Values</vt:lpstr>
      <vt:lpstr>PowerPoint Presentation</vt:lpstr>
      <vt:lpstr>PowerPoint Presentation</vt:lpstr>
      <vt:lpstr>PowerPoint Presentation</vt:lpstr>
      <vt:lpstr>Outputting Probabilities</vt:lpstr>
      <vt:lpstr>Performance on a Test Set</vt:lpstr>
      <vt:lpstr>Naïve Bayes Assumption</vt:lpstr>
      <vt:lpstr>Exclusive-OR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34</cp:revision>
  <dcterms:created xsi:type="dcterms:W3CDTF">2020-06-09T06:07:05Z</dcterms:created>
  <dcterms:modified xsi:type="dcterms:W3CDTF">2024-01-01T08:57:58Z</dcterms:modified>
</cp:coreProperties>
</file>