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1"/>
  </p:notesMasterIdLst>
  <p:handoutMasterIdLst>
    <p:handoutMasterId r:id="rId22"/>
  </p:handoutMasterIdLst>
  <p:sldIdLst>
    <p:sldId id="731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9" r:id="rId14"/>
    <p:sldId id="270" r:id="rId15"/>
    <p:sldId id="271" r:id="rId16"/>
    <p:sldId id="268" r:id="rId17"/>
    <p:sldId id="304" r:id="rId18"/>
    <p:sldId id="30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23CSH-651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Meena </a:t>
            </a:r>
            <a:r>
              <a:rPr lang="en-US" altLang="en-US" sz="2400" b="1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endParaRPr lang="en-US" alt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C6D34C81-3349-4F63-9AB1-F4A669862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Suppose we choose the ordering </a:t>
            </a:r>
            <a:r>
              <a:rPr lang="en-US" altLang="en-US" sz="2400" i="1"/>
              <a:t>M, J, A, B, E
</a:t>
            </a:r>
          </a:p>
          <a:p>
            <a:pPr eaLnBrk="1" hangingPunct="1"/>
            <a:endParaRPr lang="en-US" altLang="en-US" sz="2400" i="1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 b="1" i="1"/>
          </a:p>
          <a:p>
            <a:pPr eaLnBrk="1" hangingPunct="1">
              <a:buFontTx/>
              <a:buNone/>
            </a:pPr>
            <a:r>
              <a:rPr lang="en-US" altLang="en-US" sz="2400" b="1" i="1"/>
              <a:t>P</a:t>
            </a:r>
            <a:r>
              <a:rPr lang="en-US" altLang="en-US" sz="2400" i="1"/>
              <a:t>(J | M) = </a:t>
            </a:r>
            <a:r>
              <a:rPr lang="en-US" altLang="en-US" sz="2400" b="1" i="1"/>
              <a:t>P</a:t>
            </a:r>
            <a:r>
              <a:rPr lang="en-US" altLang="en-US" sz="2400" i="1"/>
              <a:t>(J)?
</a:t>
            </a:r>
          </a:p>
          <a:p>
            <a:pPr eaLnBrk="1" hangingPunct="1"/>
            <a:endParaRPr lang="en-US" altLang="en-US" sz="2400" i="1"/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2BB42FC5-1638-4A05-AADB-8A290D84D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pic>
        <p:nvPicPr>
          <p:cNvPr id="10244" name="Picture 6" descr="burglary-make1c">
            <a:extLst>
              <a:ext uri="{FF2B5EF4-FFF2-40B4-BE49-F238E27FC236}">
                <a16:creationId xmlns:a16="http://schemas.microsoft.com/office/drawing/2014/main" id="{425D2976-0F48-40E9-9BE2-A14228DF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2133601"/>
            <a:ext cx="2778125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E74BD5E1-108E-4FFA-B8F9-1F237F08C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Suppose we choose the ordering </a:t>
            </a:r>
            <a:r>
              <a:rPr lang="en-US" altLang="en-US" sz="2400" i="1"/>
              <a:t>M, J, A, B, E</a:t>
            </a:r>
            <a:r>
              <a:rPr lang="en-US" altLang="en-US" sz="2400"/>
              <a:t>
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 b="1" i="1"/>
          </a:p>
          <a:p>
            <a:pPr eaLnBrk="1" hangingPunct="1">
              <a:buFontTx/>
              <a:buNone/>
            </a:pPr>
            <a:endParaRPr lang="en-US" altLang="en-US" sz="2400" b="1" i="1"/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(J | M) = </a:t>
            </a:r>
            <a:r>
              <a:rPr lang="en-US" altLang="en-US" sz="2300" b="1" i="1"/>
              <a:t>P</a:t>
            </a:r>
            <a:r>
              <a:rPr lang="en-US" altLang="en-US" sz="2300" i="1"/>
              <a:t>(J)  </a:t>
            </a:r>
            <a:r>
              <a:rPr lang="en-US" altLang="en-US" sz="2300" b="1"/>
              <a:t>No</a:t>
            </a:r>
            <a:endParaRPr lang="en-US" altLang="en-US" sz="2300" b="1" i="1"/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(A | J, M) = </a:t>
            </a:r>
            <a:r>
              <a:rPr lang="en-US" altLang="en-US" sz="2300" b="1" i="1"/>
              <a:t>P</a:t>
            </a:r>
            <a:r>
              <a:rPr lang="en-US" altLang="en-US" sz="2300" i="1"/>
              <a:t>(A | J)</a:t>
            </a:r>
            <a:r>
              <a:rPr lang="en-US" altLang="en-US" sz="2300"/>
              <a:t>?</a:t>
            </a:r>
            <a:r>
              <a:rPr lang="en-US" altLang="en-US" sz="2300" i="1"/>
              <a:t> </a:t>
            </a:r>
            <a:r>
              <a:rPr lang="en-US" altLang="en-US" sz="2300" b="1" i="1"/>
              <a:t>P</a:t>
            </a:r>
            <a:r>
              <a:rPr lang="en-US" altLang="en-US" sz="2300" i="1"/>
              <a:t>(A | J, M) = </a:t>
            </a:r>
            <a:r>
              <a:rPr lang="en-US" altLang="en-US" sz="2300" b="1" i="1"/>
              <a:t>P</a:t>
            </a:r>
            <a:r>
              <a:rPr lang="en-US" altLang="en-US" sz="2300" i="1"/>
              <a:t>(A)</a:t>
            </a:r>
            <a:r>
              <a:rPr lang="en-US" altLang="en-US" sz="2300"/>
              <a:t>?</a:t>
            </a:r>
          </a:p>
          <a:p>
            <a:pPr eaLnBrk="1" hangingPunct="1">
              <a:buFontTx/>
              <a:buNone/>
            </a:pPr>
            <a:endParaRPr lang="en-US" altLang="en-US" sz="2400" i="1"/>
          </a:p>
          <a:p>
            <a:pPr eaLnBrk="1" hangingPunct="1"/>
            <a:endParaRPr lang="en-US" altLang="en-US" sz="2400" i="1"/>
          </a:p>
        </p:txBody>
      </p:sp>
      <p:pic>
        <p:nvPicPr>
          <p:cNvPr id="11267" name="Picture 6" descr="burglary-make2c">
            <a:extLst>
              <a:ext uri="{FF2B5EF4-FFF2-40B4-BE49-F238E27FC236}">
                <a16:creationId xmlns:a16="http://schemas.microsoft.com/office/drawing/2014/main" id="{13F1EABA-1DF1-4814-B7FB-E1F949643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2133601"/>
            <a:ext cx="2778125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>
            <a:extLst>
              <a:ext uri="{FF2B5EF4-FFF2-40B4-BE49-F238E27FC236}">
                <a16:creationId xmlns:a16="http://schemas.microsoft.com/office/drawing/2014/main" id="{F5F60234-72CB-4179-88AD-FFD02FAAF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8E6F1F6-8230-4681-9C72-631C8876F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/>
              <a:t>Suppose we choose the ordering </a:t>
            </a:r>
            <a:r>
              <a:rPr lang="en-US" altLang="en-US" sz="2400" i="1"/>
              <a:t>M, J, A, B, E
</a:t>
            </a:r>
          </a:p>
          <a:p>
            <a:pPr eaLnBrk="1" hangingPunct="1"/>
            <a:endParaRPr lang="en-US" altLang="en-US" sz="2400" i="1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 b="1" i="1"/>
          </a:p>
          <a:p>
            <a:pPr eaLnBrk="1" hangingPunct="1">
              <a:buFontTx/>
              <a:buNone/>
            </a:pPr>
            <a:endParaRPr lang="en-US" altLang="en-US" sz="2400" b="1" i="1"/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(J | M) = </a:t>
            </a:r>
            <a:r>
              <a:rPr lang="en-US" altLang="en-US" sz="2300" b="1" i="1"/>
              <a:t>P</a:t>
            </a:r>
            <a:r>
              <a:rPr lang="en-US" altLang="en-US" sz="2300" i="1"/>
              <a:t>(J)  </a:t>
            </a:r>
            <a:r>
              <a:rPr lang="en-US" altLang="en-US" sz="2300" b="1"/>
              <a:t>No</a:t>
            </a:r>
            <a:endParaRPr lang="en-US" altLang="en-US" sz="2300" b="1" i="1"/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(A | J, M) = </a:t>
            </a:r>
            <a:r>
              <a:rPr lang="en-US" altLang="en-US" sz="2300" b="1" i="1"/>
              <a:t>P</a:t>
            </a:r>
            <a:r>
              <a:rPr lang="en-US" altLang="en-US" sz="2300" i="1"/>
              <a:t>(A | J)</a:t>
            </a:r>
            <a:r>
              <a:rPr lang="en-US" altLang="en-US" sz="2300"/>
              <a:t>?</a:t>
            </a:r>
            <a:r>
              <a:rPr lang="en-US" altLang="en-US" sz="2300" i="1"/>
              <a:t> </a:t>
            </a:r>
            <a:r>
              <a:rPr lang="en-US" altLang="en-US" sz="2300" b="1" i="1"/>
              <a:t>P</a:t>
            </a:r>
            <a:r>
              <a:rPr lang="en-US" altLang="en-US" sz="2300" i="1"/>
              <a:t>(A | J, M) = </a:t>
            </a:r>
            <a:r>
              <a:rPr lang="en-US" altLang="en-US" sz="2300" b="1" i="1"/>
              <a:t>P</a:t>
            </a:r>
            <a:r>
              <a:rPr lang="en-US" altLang="en-US" sz="2300" i="1"/>
              <a:t>(A)</a:t>
            </a:r>
            <a:r>
              <a:rPr lang="en-US" altLang="en-US" sz="2300"/>
              <a:t>? </a:t>
            </a:r>
            <a:r>
              <a:rPr lang="en-US" altLang="en-US" sz="2300" b="1"/>
              <a:t>No</a:t>
            </a:r>
            <a:endParaRPr lang="en-US" altLang="en-US" sz="2300"/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(B | A, J, M) = </a:t>
            </a:r>
            <a:r>
              <a:rPr lang="en-US" altLang="en-US" sz="2300" b="1" i="1"/>
              <a:t>P</a:t>
            </a:r>
            <a:r>
              <a:rPr lang="en-US" altLang="en-US" sz="2300" i="1"/>
              <a:t>(B | A)</a:t>
            </a:r>
            <a:r>
              <a:rPr lang="en-US" altLang="en-US" sz="2300"/>
              <a:t>? </a:t>
            </a:r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(B | A, J, M) = </a:t>
            </a:r>
            <a:r>
              <a:rPr lang="en-US" altLang="en-US" sz="2300" b="1" i="1"/>
              <a:t>P</a:t>
            </a:r>
            <a:r>
              <a:rPr lang="en-US" altLang="en-US" sz="2300" i="1"/>
              <a:t>(B)</a:t>
            </a:r>
            <a:r>
              <a:rPr lang="en-US" altLang="en-US" sz="2300"/>
              <a:t>?</a:t>
            </a:r>
            <a:endParaRPr lang="en-US" altLang="en-US" sz="2300" i="1"/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EBBE9EB8-1D5A-4912-B0C2-4E845D98C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pic>
        <p:nvPicPr>
          <p:cNvPr id="12292" name="Picture 6" descr="burglary-make3c">
            <a:extLst>
              <a:ext uri="{FF2B5EF4-FFF2-40B4-BE49-F238E27FC236}">
                <a16:creationId xmlns:a16="http://schemas.microsoft.com/office/drawing/2014/main" id="{61554977-F141-443F-B743-B882CA633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2133601"/>
            <a:ext cx="2778125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79E89B3-2D39-48DE-B623-D1356F42E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/>
              <a:t>Suppose we choose the ordering M, J, A, B, E
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 b="1" i="1"/>
          </a:p>
          <a:p>
            <a:pPr eaLnBrk="1" hangingPunct="1">
              <a:buFontTx/>
              <a:buNone/>
            </a:pPr>
            <a:endParaRPr lang="en-US" altLang="en-US" sz="2400" b="1" i="1"/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(J | M) = </a:t>
            </a:r>
            <a:r>
              <a:rPr lang="en-US" altLang="en-US" sz="2300" b="1" i="1"/>
              <a:t>P</a:t>
            </a:r>
            <a:r>
              <a:rPr lang="en-US" altLang="en-US" sz="2300" i="1"/>
              <a:t>(J)  </a:t>
            </a:r>
            <a:r>
              <a:rPr lang="en-US" altLang="en-US" sz="2300" b="1"/>
              <a:t>No</a:t>
            </a:r>
            <a:endParaRPr lang="en-US" altLang="en-US" sz="2300" b="1" i="1"/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(A | J, M) = </a:t>
            </a:r>
            <a:r>
              <a:rPr lang="en-US" altLang="en-US" sz="2300" b="1" i="1"/>
              <a:t>P</a:t>
            </a:r>
            <a:r>
              <a:rPr lang="en-US" altLang="en-US" sz="2300" i="1"/>
              <a:t>(A | J)</a:t>
            </a:r>
            <a:r>
              <a:rPr lang="en-US" altLang="en-US" sz="2300"/>
              <a:t>?</a:t>
            </a:r>
            <a:r>
              <a:rPr lang="en-US" altLang="en-US" sz="2300" i="1"/>
              <a:t> </a:t>
            </a:r>
            <a:r>
              <a:rPr lang="en-US" altLang="en-US" sz="2300" b="1" i="1"/>
              <a:t>P</a:t>
            </a:r>
            <a:r>
              <a:rPr lang="en-US" altLang="en-US" sz="2300" i="1"/>
              <a:t>(A | J, M) = </a:t>
            </a:r>
            <a:r>
              <a:rPr lang="en-US" altLang="en-US" sz="2300" b="1" i="1"/>
              <a:t>P</a:t>
            </a:r>
            <a:r>
              <a:rPr lang="en-US" altLang="en-US" sz="2300" i="1"/>
              <a:t>(A)</a:t>
            </a:r>
            <a:r>
              <a:rPr lang="en-US" altLang="en-US" sz="2300"/>
              <a:t>? </a:t>
            </a:r>
            <a:r>
              <a:rPr lang="en-US" altLang="en-US" sz="2300" b="1"/>
              <a:t>No</a:t>
            </a:r>
            <a:endParaRPr lang="en-US" altLang="en-US" sz="2300"/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(B | A, J, M) = </a:t>
            </a:r>
            <a:r>
              <a:rPr lang="en-US" altLang="en-US" sz="2300" b="1" i="1"/>
              <a:t>P</a:t>
            </a:r>
            <a:r>
              <a:rPr lang="en-US" altLang="en-US" sz="2300" i="1"/>
              <a:t>(B | A)</a:t>
            </a:r>
            <a:r>
              <a:rPr lang="en-US" altLang="en-US" sz="2300"/>
              <a:t>? </a:t>
            </a:r>
            <a:r>
              <a:rPr lang="en-US" altLang="en-US" sz="2300" b="1"/>
              <a:t>Yes</a:t>
            </a:r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(B | A, J, M) = </a:t>
            </a:r>
            <a:r>
              <a:rPr lang="en-US" altLang="en-US" sz="2300" b="1" i="1"/>
              <a:t>P</a:t>
            </a:r>
            <a:r>
              <a:rPr lang="en-US" altLang="en-US" sz="2300" i="1"/>
              <a:t>(B)</a:t>
            </a:r>
            <a:r>
              <a:rPr lang="en-US" altLang="en-US" sz="2300"/>
              <a:t>? </a:t>
            </a:r>
            <a:r>
              <a:rPr lang="en-US" altLang="en-US" sz="2300" b="1"/>
              <a:t>No</a:t>
            </a:r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(E | B, A ,J, M) = </a:t>
            </a:r>
            <a:r>
              <a:rPr lang="en-US" altLang="en-US" sz="2300" b="1" i="1"/>
              <a:t>P</a:t>
            </a:r>
            <a:r>
              <a:rPr lang="en-US" altLang="en-US" sz="2300" i="1"/>
              <a:t>(E | A)</a:t>
            </a:r>
            <a:r>
              <a:rPr lang="en-US" altLang="en-US" sz="2300"/>
              <a:t>?</a:t>
            </a:r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(E | B, A, J, M) = </a:t>
            </a:r>
            <a:r>
              <a:rPr lang="en-US" altLang="en-US" sz="2300" b="1" i="1"/>
              <a:t>P</a:t>
            </a:r>
            <a:r>
              <a:rPr lang="en-US" altLang="en-US" sz="2300" i="1"/>
              <a:t>(E | A, B)</a:t>
            </a:r>
            <a:r>
              <a:rPr lang="en-US" altLang="en-US" sz="2300"/>
              <a:t>?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87C88F07-3CFA-41DC-9F37-6F24FB604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pic>
        <p:nvPicPr>
          <p:cNvPr id="13316" name="Picture 6" descr="burglary-make4c">
            <a:extLst>
              <a:ext uri="{FF2B5EF4-FFF2-40B4-BE49-F238E27FC236}">
                <a16:creationId xmlns:a16="http://schemas.microsoft.com/office/drawing/2014/main" id="{B48752D9-B558-47E1-A5DB-1164C1BC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2133601"/>
            <a:ext cx="2778125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E03A8FE-E578-4064-9AC1-C6411E29D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/>
              <a:t>Suppose we choose the ordering M, J, A, B, E
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 b="1" i="1"/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(J | M) = </a:t>
            </a:r>
            <a:r>
              <a:rPr lang="en-US" altLang="en-US" sz="2300" b="1" i="1"/>
              <a:t>P</a:t>
            </a:r>
            <a:r>
              <a:rPr lang="en-US" altLang="en-US" sz="2300" i="1"/>
              <a:t>(J)  </a:t>
            </a:r>
            <a:r>
              <a:rPr lang="en-US" altLang="en-US" sz="2300" b="1"/>
              <a:t>No</a:t>
            </a:r>
            <a:r>
              <a:rPr lang="en-US" altLang="en-US" sz="2300" b="1" i="1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(A | J, M) = </a:t>
            </a:r>
            <a:r>
              <a:rPr lang="en-US" altLang="en-US" sz="2300" b="1" i="1"/>
              <a:t>P</a:t>
            </a:r>
            <a:r>
              <a:rPr lang="en-US" altLang="en-US" sz="2300" i="1"/>
              <a:t>(A | J)</a:t>
            </a:r>
            <a:r>
              <a:rPr lang="en-US" altLang="en-US" sz="2300"/>
              <a:t>?</a:t>
            </a:r>
            <a:r>
              <a:rPr lang="en-US" altLang="en-US" sz="2300" i="1"/>
              <a:t> </a:t>
            </a:r>
            <a:r>
              <a:rPr lang="en-US" altLang="en-US" sz="2300" b="1" i="1"/>
              <a:t>P</a:t>
            </a:r>
            <a:r>
              <a:rPr lang="en-US" altLang="en-US" sz="2300" i="1"/>
              <a:t>(A | J, M) = </a:t>
            </a:r>
            <a:r>
              <a:rPr lang="en-US" altLang="en-US" sz="2300" b="1" i="1"/>
              <a:t>P</a:t>
            </a:r>
            <a:r>
              <a:rPr lang="en-US" altLang="en-US" sz="2300" i="1"/>
              <a:t>(A)</a:t>
            </a:r>
            <a:r>
              <a:rPr lang="en-US" altLang="en-US" sz="2300"/>
              <a:t>? </a:t>
            </a:r>
            <a:r>
              <a:rPr lang="en-US" altLang="en-US" sz="2300" b="1"/>
              <a:t>No</a:t>
            </a:r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(B | A, J, M) = </a:t>
            </a:r>
            <a:r>
              <a:rPr lang="en-US" altLang="en-US" sz="2300" b="1" i="1"/>
              <a:t>P</a:t>
            </a:r>
            <a:r>
              <a:rPr lang="en-US" altLang="en-US" sz="2300" i="1"/>
              <a:t>(B | A)</a:t>
            </a:r>
            <a:r>
              <a:rPr lang="en-US" altLang="en-US" sz="2300"/>
              <a:t>? </a:t>
            </a:r>
            <a:r>
              <a:rPr lang="en-US" altLang="en-US" sz="2300" b="1"/>
              <a:t>Yes</a:t>
            </a:r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(B | A, J, M) = </a:t>
            </a:r>
            <a:r>
              <a:rPr lang="en-US" altLang="en-US" sz="2300" b="1" i="1"/>
              <a:t>P</a:t>
            </a:r>
            <a:r>
              <a:rPr lang="en-US" altLang="en-US" sz="2300" i="1"/>
              <a:t>(B)</a:t>
            </a:r>
            <a:r>
              <a:rPr lang="en-US" altLang="en-US" sz="2300"/>
              <a:t>? </a:t>
            </a:r>
            <a:r>
              <a:rPr lang="en-US" altLang="en-US" sz="2300" b="1"/>
              <a:t>No</a:t>
            </a:r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(E | B, A ,J, M) = </a:t>
            </a:r>
            <a:r>
              <a:rPr lang="en-US" altLang="en-US" sz="2300" b="1" i="1"/>
              <a:t>P</a:t>
            </a:r>
            <a:r>
              <a:rPr lang="en-US" altLang="en-US" sz="2300" i="1"/>
              <a:t>(E | A)</a:t>
            </a:r>
            <a:r>
              <a:rPr lang="en-US" altLang="en-US" sz="2300"/>
              <a:t>? </a:t>
            </a:r>
            <a:r>
              <a:rPr lang="en-US" altLang="en-US" sz="2300" b="1"/>
              <a:t>No</a:t>
            </a:r>
          </a:p>
          <a:p>
            <a:pPr eaLnBrk="1" hangingPunct="1">
              <a:buFontTx/>
              <a:buNone/>
            </a:pPr>
            <a:r>
              <a:rPr lang="en-US" altLang="en-US" sz="2300" b="1" i="1"/>
              <a:t>P</a:t>
            </a:r>
            <a:r>
              <a:rPr lang="en-US" altLang="en-US" sz="2300" i="1"/>
              <a:t>(E | B, A, J, M) = </a:t>
            </a:r>
            <a:r>
              <a:rPr lang="en-US" altLang="en-US" sz="2300" b="1" i="1"/>
              <a:t>P</a:t>
            </a:r>
            <a:r>
              <a:rPr lang="en-US" altLang="en-US" sz="2300" i="1"/>
              <a:t>(E | A, B)</a:t>
            </a:r>
            <a:r>
              <a:rPr lang="en-US" altLang="en-US" sz="2300"/>
              <a:t>? </a:t>
            </a:r>
            <a:r>
              <a:rPr lang="en-US" altLang="en-US" sz="2300" b="1"/>
              <a:t>Yes</a:t>
            </a:r>
            <a:endParaRPr lang="en-US" altLang="en-US" sz="2300" i="1"/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3C7ADB06-F553-4CDC-9775-3757B05F6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pic>
        <p:nvPicPr>
          <p:cNvPr id="14340" name="Picture 6" descr="burglary-make5c">
            <a:extLst>
              <a:ext uri="{FF2B5EF4-FFF2-40B4-BE49-F238E27FC236}">
                <a16:creationId xmlns:a16="http://schemas.microsoft.com/office/drawing/2014/main" id="{05A9EBF1-8698-4527-BBFE-DE5BBF443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2133601"/>
            <a:ext cx="2778125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5692C6D-3051-4595-A5AE-9609500DC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contd.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2147500-21BF-4E56-9297-64933E4A8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Deciding conditional independence is hard in noncausal directions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(Causal models and conditional independence seem hardwired for humans!)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Network is less compact: 1 + 2 + 4 + 2 + 4 = 13 numbers needed</a:t>
            </a:r>
          </a:p>
        </p:txBody>
      </p:sp>
      <p:pic>
        <p:nvPicPr>
          <p:cNvPr id="15364" name="Picture 5" descr="burglary-make5c">
            <a:extLst>
              <a:ext uri="{FF2B5EF4-FFF2-40B4-BE49-F238E27FC236}">
                <a16:creationId xmlns:a16="http://schemas.microsoft.com/office/drawing/2014/main" id="{908646AC-45DD-401C-B111-A76C2101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081338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CE4E71E-5F88-4F27-BC6D-A239DE406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Conditional independence and </a:t>
            </a:r>
            <a:br>
              <a:rPr lang="en-US" altLang="en-US" sz="4000"/>
            </a:br>
            <a:r>
              <a:rPr lang="en-US" altLang="en-US" sz="4000"/>
              <a:t>D-separation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CE74142-3ECD-4700-B3F5-91977960A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Two sets of nodes, X and Y, are conditionally independent given an evidence set of nodes, E if every undirected path from a node in X to a node in Y is </a:t>
            </a:r>
            <a:r>
              <a:rPr lang="en-US" altLang="en-US" sz="2000" b="1"/>
              <a:t>d-seperated</a:t>
            </a:r>
            <a:r>
              <a:rPr lang="en-US" altLang="en-US" sz="2000"/>
              <a:t> by E.</a:t>
            </a:r>
          </a:p>
          <a:p>
            <a:pPr eaLnBrk="1" hangingPunct="1"/>
            <a:r>
              <a:rPr lang="en-US" altLang="en-US" sz="2000"/>
              <a:t>A set of nodes, E d-separates to sets of nodes, X and Y, if every undirected path from a node in X to a node in Y is </a:t>
            </a:r>
            <a:r>
              <a:rPr lang="en-US" altLang="en-US" sz="2000" b="1"/>
              <a:t>blocked</a:t>
            </a:r>
            <a:r>
              <a:rPr lang="en-US" altLang="en-US" sz="2000"/>
              <a:t> by E</a:t>
            </a:r>
          </a:p>
          <a:p>
            <a:pPr eaLnBrk="1" hangingPunct="1"/>
            <a:r>
              <a:rPr lang="en-US" altLang="en-US" sz="2000"/>
              <a:t>A path is blocked given E if there is a node Z on the path for which one of the following holds:</a:t>
            </a:r>
          </a:p>
        </p:txBody>
      </p:sp>
      <p:pic>
        <p:nvPicPr>
          <p:cNvPr id="16388" name="Picture 4" descr="d-separation">
            <a:extLst>
              <a:ext uri="{FF2B5EF4-FFF2-40B4-BE49-F238E27FC236}">
                <a16:creationId xmlns:a16="http://schemas.microsoft.com/office/drawing/2014/main" id="{C48B8A27-95D7-482F-BF88-5BD425CE1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60801"/>
            <a:ext cx="54102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8EBC0EF-C2CF-4722-BD18-D07E55E37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Conditional independence and </a:t>
            </a:r>
            <a:br>
              <a:rPr lang="en-US" altLang="en-US" sz="4000"/>
            </a:br>
            <a:r>
              <a:rPr lang="en-US" altLang="en-US" sz="4000"/>
              <a:t>D-separation - example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AD6BBD-BA5A-4B90-894B-9617967E9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he-IL" altLang="en-US"/>
          </a:p>
        </p:txBody>
      </p:sp>
      <p:pic>
        <p:nvPicPr>
          <p:cNvPr id="17412" name="Picture 4" descr="d-separation">
            <a:extLst>
              <a:ext uri="{FF2B5EF4-FFF2-40B4-BE49-F238E27FC236}">
                <a16:creationId xmlns:a16="http://schemas.microsoft.com/office/drawing/2014/main" id="{DEA3464A-D356-4847-A2B4-6829280F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1"/>
            <a:ext cx="28956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ignition_netwrok">
            <a:extLst>
              <a:ext uri="{FF2B5EF4-FFF2-40B4-BE49-F238E27FC236}">
                <a16:creationId xmlns:a16="http://schemas.microsoft.com/office/drawing/2014/main" id="{5D92CF4B-775A-4860-8272-8C4F711A1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360738"/>
            <a:ext cx="5476875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A855AE7-2D76-4FA9-B134-FE08EC2DD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accent2"/>
                </a:solidFill>
                <a:cs typeface="Arial" panose="020B0604020202020204" pitchFamily="34" charset="0"/>
              </a:rPr>
              <a:t>Some Applications of BN</a:t>
            </a:r>
            <a:endParaRPr lang="en-US" altLang="en-US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CDE8F79-7DD9-4249-BD87-0E8A386EF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>
                <a:cs typeface="Arial" panose="020B0604020202020204" pitchFamily="34" charset="0"/>
              </a:rPr>
              <a:t>Medical diagnosis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>
                <a:cs typeface="Arial" panose="020B0604020202020204" pitchFamily="34" charset="0"/>
              </a:rPr>
              <a:t>Troubleshooting of hardware/software systems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>
                <a:cs typeface="Arial" panose="020B0604020202020204" pitchFamily="34" charset="0"/>
              </a:rPr>
              <a:t>Fraud/uncollectible debt detection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>
                <a:cs typeface="Arial" panose="020B0604020202020204" pitchFamily="34" charset="0"/>
              </a:rPr>
              <a:t>Data mining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>
                <a:cs typeface="Arial" panose="020B0604020202020204" pitchFamily="34" charset="0"/>
              </a:rPr>
              <a:t>Analysis of genetic sequences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>
                <a:cs typeface="Arial" panose="020B0604020202020204" pitchFamily="34" charset="0"/>
              </a:rPr>
              <a:t>Data interpretation, computer vision, image understanding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49D34ED0-1BE2-4452-8E98-0940009647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Bayesian Networks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C290C2-76AC-43B5-8574-17DA5AE3B4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09B0466-AAAE-4ACD-AB0F-B4A0E5456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Bayesian networks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BC06F43-1CEE-499B-8BA7-E03ECCF62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 simple, graphical notation for conditional independence assertions and hence for compact specification of full joint distributions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Syntax: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 set of nodes, one per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 directed, acyclic graph (link </a:t>
            </a:r>
            <a:r>
              <a:rPr lang="en-US" altLang="en-US" sz="2000">
                <a:cs typeface="Arial" panose="020B0604020202020204" pitchFamily="34" charset="0"/>
              </a:rPr>
              <a:t>≈ </a:t>
            </a:r>
            <a:r>
              <a:rPr lang="en-US" altLang="en-US" sz="2000"/>
              <a:t>"directly influences")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 conditional distribution for each node given its parents:</a:t>
            </a:r>
          </a:p>
          <a:p>
            <a:pPr lvl="2" algn="ctr" eaLnBrk="1" hangingPunct="1">
              <a:lnSpc>
                <a:spcPct val="80000"/>
              </a:lnSpc>
              <a:buFontTx/>
              <a:buNone/>
            </a:pPr>
            <a:r>
              <a:rPr lang="en-US" altLang="en-US" sz="1800" b="1"/>
              <a:t>P </a:t>
            </a:r>
            <a:r>
              <a:rPr lang="en-US" altLang="en-US" sz="1800"/>
              <a:t>(X</a:t>
            </a:r>
            <a:r>
              <a:rPr lang="en-US" altLang="en-US" sz="1800" baseline="-25000"/>
              <a:t>i </a:t>
            </a:r>
            <a:r>
              <a:rPr lang="en-US" altLang="en-US" sz="1800"/>
              <a:t>| Parents (X</a:t>
            </a:r>
            <a:r>
              <a:rPr lang="en-US" altLang="en-US" sz="1800" baseline="-25000"/>
              <a:t>i</a:t>
            </a:r>
            <a:r>
              <a:rPr lang="en-US" altLang="en-US" sz="1800"/>
              <a:t>))</a:t>
            </a:r>
          </a:p>
          <a:p>
            <a:pPr lvl="2" algn="ctr"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 the simplest case, conditional distribution represented as a </a:t>
            </a:r>
            <a:r>
              <a:rPr lang="en-US" altLang="en-US" sz="2400">
                <a:solidFill>
                  <a:schemeClr val="accent2"/>
                </a:solidFill>
              </a:rPr>
              <a:t>conditional probability table</a:t>
            </a:r>
            <a:r>
              <a:rPr lang="en-US" altLang="en-US" sz="2400"/>
              <a:t> (CPT) giving the distribution over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/>
              <a:t> for each combination of parent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node is independent of its nondescendents given its parents.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377979B-A286-4DC5-AAFF-7EBDF882A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E40CA9C-14A4-40D6-AE86-DD7EDFE48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Topology of network encodes conditional independence assertions: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Weather</a:t>
            </a:r>
            <a:r>
              <a:rPr lang="en-US" altLang="en-US" sz="2400"/>
              <a:t> is independent of the other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Toothache</a:t>
            </a:r>
            <a:r>
              <a:rPr lang="en-US" altLang="en-US" sz="2400"/>
              <a:t> and </a:t>
            </a:r>
            <a:r>
              <a:rPr lang="en-US" altLang="en-US" sz="2400" i="1"/>
              <a:t>Catch</a:t>
            </a:r>
            <a:r>
              <a:rPr lang="en-US" altLang="en-US" sz="2400"/>
              <a:t> are conditionally independent given </a:t>
            </a:r>
            <a:r>
              <a:rPr lang="en-US" altLang="en-US" sz="2400" i="1"/>
              <a:t>Cavity</a:t>
            </a:r>
            <a:endParaRPr lang="en-US" altLang="en-US" sz="2400"/>
          </a:p>
        </p:txBody>
      </p:sp>
      <p:pic>
        <p:nvPicPr>
          <p:cNvPr id="4100" name="Picture 4" descr="dentist-network">
            <a:extLst>
              <a:ext uri="{FF2B5EF4-FFF2-40B4-BE49-F238E27FC236}">
                <a16:creationId xmlns:a16="http://schemas.microsoft.com/office/drawing/2014/main" id="{27D38BC8-9FE0-408A-8533-7B3FD8DE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33601"/>
            <a:ext cx="4419600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669C74E-F175-4B25-9A14-14540F1D5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C9A48E4-79D3-4BF4-9DE0-3350E4C6F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I'm at work, neighbor John calls to say my alarm is ringing, but neighbor Mary doesn't call. Sometimes it's set off by minor earthquakes. Is there a burglar?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Variables: </a:t>
            </a:r>
            <a:r>
              <a:rPr lang="en-US" altLang="en-US" sz="2400" i="1"/>
              <a:t>Burglary</a:t>
            </a:r>
            <a:r>
              <a:rPr lang="en-US" altLang="en-US" sz="2400"/>
              <a:t>, </a:t>
            </a:r>
            <a:r>
              <a:rPr lang="en-US" altLang="en-US" sz="2400" i="1"/>
              <a:t>Earthquake</a:t>
            </a:r>
            <a:r>
              <a:rPr lang="en-US" altLang="en-US" sz="2400"/>
              <a:t>, </a:t>
            </a:r>
            <a:r>
              <a:rPr lang="en-US" altLang="en-US" sz="2400" i="1"/>
              <a:t>Alarm</a:t>
            </a:r>
            <a:r>
              <a:rPr lang="en-US" altLang="en-US" sz="2400"/>
              <a:t>, </a:t>
            </a:r>
            <a:r>
              <a:rPr lang="en-US" altLang="en-US" sz="2400" i="1"/>
              <a:t>JohnCalls</a:t>
            </a:r>
            <a:r>
              <a:rPr lang="en-US" altLang="en-US" sz="2400"/>
              <a:t>, </a:t>
            </a:r>
            <a:r>
              <a:rPr lang="en-US" altLang="en-US" sz="2400" i="1"/>
              <a:t>MaryCalls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Network topology reflects "causal" knowledge: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 burglar can set the alarm 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An earthquake can set the alarm 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alarm can cause Mary to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alarm can cause John to call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6E6A6C0-5E72-4096-B477-1699B7568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contd.</a:t>
            </a:r>
          </a:p>
        </p:txBody>
      </p:sp>
      <p:pic>
        <p:nvPicPr>
          <p:cNvPr id="6147" name="Picture 4" descr="burglary2">
            <a:extLst>
              <a:ext uri="{FF2B5EF4-FFF2-40B4-BE49-F238E27FC236}">
                <a16:creationId xmlns:a16="http://schemas.microsoft.com/office/drawing/2014/main" id="{706A9A4C-3E26-4746-897A-34CF3422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7772400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824BF22-8631-438C-9F99-A33A3CDAB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Compactness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16DBCEF-7BE4-4C78-98B7-FEE9D9CC2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A CPT for Boolean </a:t>
            </a:r>
            <a:r>
              <a:rPr lang="en-US" altLang="en-US" sz="2200" i="1"/>
              <a:t>X</a:t>
            </a:r>
            <a:r>
              <a:rPr lang="en-US" altLang="en-US" sz="2200" i="1" baseline="-25000"/>
              <a:t>i</a:t>
            </a:r>
            <a:r>
              <a:rPr lang="en-US" altLang="en-US" sz="2200"/>
              <a:t> with </a:t>
            </a:r>
            <a:r>
              <a:rPr lang="en-US" altLang="en-US" sz="2200" i="1"/>
              <a:t>k</a:t>
            </a:r>
            <a:r>
              <a:rPr lang="en-US" altLang="en-US" sz="2200"/>
              <a:t> Boolean parents has </a:t>
            </a:r>
            <a:r>
              <a:rPr lang="en-US" altLang="en-US" sz="2200" i="1"/>
              <a:t>2</a:t>
            </a:r>
            <a:r>
              <a:rPr lang="en-US" altLang="en-US" sz="2200" i="1" baseline="30000"/>
              <a:t>k</a:t>
            </a:r>
            <a:r>
              <a:rPr lang="en-US" altLang="en-US" sz="2200"/>
              <a:t> rows for the combinations of parent values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Each row requires one number </a:t>
            </a:r>
            <a:r>
              <a:rPr lang="en-US" altLang="en-US" sz="2200" i="1"/>
              <a:t>p</a:t>
            </a:r>
            <a:r>
              <a:rPr lang="en-US" altLang="en-US" sz="2200"/>
              <a:t> for </a:t>
            </a:r>
            <a:r>
              <a:rPr lang="en-US" altLang="en-US" sz="2200" i="1"/>
              <a:t>X</a:t>
            </a:r>
            <a:r>
              <a:rPr lang="en-US" altLang="en-US" sz="2200" i="1" baseline="-25000"/>
              <a:t>i</a:t>
            </a:r>
            <a:r>
              <a:rPr lang="en-US" altLang="en-US" sz="2200" i="1"/>
              <a:t> = true</a:t>
            </a:r>
            <a:br>
              <a:rPr lang="en-US" altLang="en-US" sz="2200" i="1"/>
            </a:br>
            <a:r>
              <a:rPr lang="en-US" altLang="en-US" sz="2200"/>
              <a:t>(the number for  </a:t>
            </a:r>
            <a:r>
              <a:rPr lang="en-US" altLang="en-US" sz="2200" i="1"/>
              <a:t>X</a:t>
            </a:r>
            <a:r>
              <a:rPr lang="en-US" altLang="en-US" sz="2200" i="1" baseline="-25000"/>
              <a:t>i</a:t>
            </a:r>
            <a:r>
              <a:rPr lang="en-US" altLang="en-US" sz="2200"/>
              <a:t> = </a:t>
            </a:r>
            <a:r>
              <a:rPr lang="en-US" altLang="en-US" sz="2200" i="1"/>
              <a:t>false</a:t>
            </a:r>
            <a:r>
              <a:rPr lang="en-US" altLang="en-US" sz="2200"/>
              <a:t> is just </a:t>
            </a:r>
            <a:r>
              <a:rPr lang="en-US" altLang="en-US" sz="2200" i="1"/>
              <a:t>1-p</a:t>
            </a:r>
            <a:r>
              <a:rPr lang="en-US" altLang="en-US" sz="220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If each variable has no more than </a:t>
            </a:r>
            <a:r>
              <a:rPr lang="en-US" altLang="en-US" sz="2200" i="1"/>
              <a:t>k</a:t>
            </a:r>
            <a:r>
              <a:rPr lang="en-US" altLang="en-US" sz="2200"/>
              <a:t> parents, the complete network requires </a:t>
            </a:r>
            <a:r>
              <a:rPr lang="en-US" altLang="en-US" sz="2200" i="1">
                <a:solidFill>
                  <a:schemeClr val="accent2"/>
                </a:solidFill>
              </a:rPr>
              <a:t>O(n </a:t>
            </a:r>
            <a:r>
              <a:rPr lang="en-US" altLang="en-US" sz="2200" i="1">
                <a:solidFill>
                  <a:schemeClr val="accent2"/>
                </a:solidFill>
                <a:cs typeface="Arial" panose="020B0604020202020204" pitchFamily="34" charset="0"/>
              </a:rPr>
              <a:t>·</a:t>
            </a:r>
            <a:r>
              <a:rPr lang="en-US" altLang="en-US" sz="2200">
                <a:solidFill>
                  <a:schemeClr val="accent2"/>
                </a:solidFill>
              </a:rPr>
              <a:t> 2</a:t>
            </a:r>
            <a:r>
              <a:rPr lang="en-US" altLang="en-US" sz="2200" baseline="30000">
                <a:solidFill>
                  <a:schemeClr val="accent2"/>
                </a:solidFill>
              </a:rPr>
              <a:t>k</a:t>
            </a:r>
            <a:r>
              <a:rPr lang="en-US" altLang="en-US" sz="2200">
                <a:solidFill>
                  <a:schemeClr val="accent2"/>
                </a:solidFill>
              </a:rPr>
              <a:t>)</a:t>
            </a:r>
            <a:r>
              <a:rPr lang="en-US" altLang="en-US" sz="2200"/>
              <a:t> numbers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I.e., grows linearly with </a:t>
            </a:r>
            <a:r>
              <a:rPr lang="en-US" altLang="en-US" sz="2200" i="1"/>
              <a:t>n</a:t>
            </a:r>
            <a:r>
              <a:rPr lang="en-US" altLang="en-US" sz="2200"/>
              <a:t>, vs. </a:t>
            </a:r>
            <a:r>
              <a:rPr lang="en-US" altLang="en-US" sz="2200" i="1">
                <a:solidFill>
                  <a:schemeClr val="accent2"/>
                </a:solidFill>
              </a:rPr>
              <a:t>O(2</a:t>
            </a:r>
            <a:r>
              <a:rPr lang="en-US" altLang="en-US" sz="2200" i="1" baseline="30000">
                <a:solidFill>
                  <a:schemeClr val="accent2"/>
                </a:solidFill>
              </a:rPr>
              <a:t>n</a:t>
            </a:r>
            <a:r>
              <a:rPr lang="en-US" altLang="en-US" sz="2200" i="1">
                <a:solidFill>
                  <a:schemeClr val="accent2"/>
                </a:solidFill>
              </a:rPr>
              <a:t>)</a:t>
            </a:r>
            <a:r>
              <a:rPr lang="en-US" altLang="en-US" sz="2200" i="1"/>
              <a:t> </a:t>
            </a:r>
            <a:r>
              <a:rPr lang="en-US" altLang="en-US" sz="2200"/>
              <a:t>for the full joint distribution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For burglary net, 1 + 1 + 4 + 2 + 2 = 10 numbers (vs. 2</a:t>
            </a:r>
            <a:r>
              <a:rPr lang="en-US" altLang="en-US" sz="2200" baseline="30000"/>
              <a:t>5</a:t>
            </a:r>
            <a:r>
              <a:rPr lang="en-US" altLang="en-US" sz="2200"/>
              <a:t>-1 = 31)</a:t>
            </a:r>
          </a:p>
        </p:txBody>
      </p:sp>
      <p:pic>
        <p:nvPicPr>
          <p:cNvPr id="7172" name="Picture 4" descr="burglary-small">
            <a:extLst>
              <a:ext uri="{FF2B5EF4-FFF2-40B4-BE49-F238E27FC236}">
                <a16:creationId xmlns:a16="http://schemas.microsoft.com/office/drawing/2014/main" id="{0878B060-17C7-4949-9A1C-301D0B97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6" y="2066926"/>
            <a:ext cx="12096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A25135-E3DF-43B2-9F7B-6EEFE698C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Semantics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A5FD790-BFAA-405F-B325-7A978EBF5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400"/>
              <a:t>The full joint distribution is defined as the product of the local conditional distributions:
</a:t>
            </a:r>
          </a:p>
          <a:p>
            <a:pPr eaLnBrk="1" hangingPunct="1">
              <a:buFontTx/>
              <a:buNone/>
            </a:pPr>
            <a:r>
              <a:rPr lang="en-US" altLang="en-US" sz="2400" b="1"/>
              <a:t>		</a:t>
            </a:r>
            <a:r>
              <a:rPr lang="en-US" altLang="en-US" sz="2400" b="1" i="1"/>
              <a:t>P </a:t>
            </a:r>
            <a:r>
              <a:rPr lang="en-US" altLang="en-US" sz="2400" i="1"/>
              <a:t>(X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, … ,X</a:t>
            </a:r>
            <a:r>
              <a:rPr lang="en-US" altLang="en-US" sz="2400" i="1" baseline="-25000"/>
              <a:t>n</a:t>
            </a:r>
            <a:r>
              <a:rPr lang="en-US" altLang="en-US" sz="2400" i="1"/>
              <a:t>) = </a:t>
            </a:r>
            <a:r>
              <a:rPr lang="el-GR" altLang="en-US" sz="2400"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US" altLang="en-US" sz="2400" i="1" baseline="-25000"/>
              <a:t>i = 1</a:t>
            </a:r>
            <a:r>
              <a:rPr lang="en-US" altLang="en-US" sz="2400" i="1"/>
              <a:t> </a:t>
            </a:r>
            <a:r>
              <a:rPr lang="en-US" altLang="en-US" sz="2400" b="1" i="1"/>
              <a:t>P</a:t>
            </a:r>
            <a:r>
              <a:rPr lang="en-US" altLang="en-US" sz="2400" i="1"/>
              <a:t> (X</a:t>
            </a:r>
            <a:r>
              <a:rPr lang="en-US" altLang="en-US" sz="2400" i="1" baseline="-25000"/>
              <a:t>i </a:t>
            </a:r>
            <a:r>
              <a:rPr lang="en-US" altLang="en-US" sz="2400" i="1"/>
              <a:t>| Parents(X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))
</a:t>
            </a:r>
          </a:p>
          <a:p>
            <a:pPr lvl="4"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e.g., </a:t>
            </a:r>
            <a:r>
              <a:rPr lang="en-US" altLang="en-US" sz="2400" i="1"/>
              <a:t>P(j </a:t>
            </a:r>
            <a:r>
              <a:rPr lang="en-US" altLang="en-US" sz="2400" i="1">
                <a:sym typeface="Symbol" panose="05050102010706020507" pitchFamily="18" charset="2"/>
              </a:rPr>
              <a:t></a:t>
            </a:r>
            <a:r>
              <a:rPr lang="en-US" altLang="en-US" sz="2400" i="1"/>
              <a:t> m </a:t>
            </a:r>
            <a:r>
              <a:rPr lang="en-US" altLang="en-US" sz="2400" i="1">
                <a:sym typeface="Symbol" panose="05050102010706020507" pitchFamily="18" charset="2"/>
              </a:rPr>
              <a:t></a:t>
            </a:r>
            <a:r>
              <a:rPr lang="en-US" altLang="en-US" sz="2400" i="1"/>
              <a:t> a </a:t>
            </a:r>
            <a:r>
              <a:rPr lang="en-US" altLang="en-US" sz="2400" i="1">
                <a:sym typeface="Symbol" panose="05050102010706020507" pitchFamily="18" charset="2"/>
              </a:rPr>
              <a:t></a:t>
            </a:r>
            <a:r>
              <a:rPr lang="en-US" altLang="en-US" sz="2400" i="1"/>
              <a:t> </a:t>
            </a:r>
            <a:r>
              <a:rPr lang="en-US" altLang="en-US" sz="2400" i="1">
                <a:sym typeface="Symbol" panose="05050102010706020507" pitchFamily="18" charset="2"/>
              </a:rPr>
              <a:t></a:t>
            </a:r>
            <a:r>
              <a:rPr lang="en-US" altLang="en-US" sz="2400" i="1"/>
              <a:t>b </a:t>
            </a:r>
            <a:r>
              <a:rPr lang="en-US" altLang="en-US" sz="2400" i="1">
                <a:sym typeface="Symbol" panose="05050102010706020507" pitchFamily="18" charset="2"/>
              </a:rPr>
              <a:t></a:t>
            </a:r>
            <a:r>
              <a:rPr lang="en-US" altLang="en-US" sz="2400" i="1"/>
              <a:t> </a:t>
            </a:r>
            <a:r>
              <a:rPr lang="en-US" altLang="en-US" sz="2400" i="1">
                <a:sym typeface="Symbol" panose="05050102010706020507" pitchFamily="18" charset="2"/>
              </a:rPr>
              <a:t></a:t>
            </a:r>
            <a:r>
              <a:rPr lang="en-US" altLang="en-US" sz="2400" i="1"/>
              <a:t>e)
</a:t>
            </a:r>
          </a:p>
          <a:p>
            <a:pPr eaLnBrk="1" hangingPunct="1">
              <a:buFontTx/>
              <a:buNone/>
            </a:pPr>
            <a:r>
              <a:rPr lang="en-US" altLang="en-US" sz="2400" i="1"/>
              <a:t>	= P</a:t>
            </a:r>
            <a:r>
              <a:rPr lang="en-US" altLang="en-US" sz="2400" b="1" i="1"/>
              <a:t> </a:t>
            </a:r>
            <a:r>
              <a:rPr lang="en-US" altLang="en-US" sz="2400" i="1"/>
              <a:t>(j | a) P</a:t>
            </a:r>
            <a:r>
              <a:rPr lang="en-US" altLang="en-US" sz="2400" b="1" i="1"/>
              <a:t> </a:t>
            </a:r>
            <a:r>
              <a:rPr lang="en-US" altLang="en-US" sz="2400" i="1"/>
              <a:t>(m | a) P</a:t>
            </a:r>
            <a:r>
              <a:rPr lang="en-US" altLang="en-US" sz="2400" b="1" i="1"/>
              <a:t> </a:t>
            </a:r>
            <a:r>
              <a:rPr lang="en-US" altLang="en-US" sz="2400" i="1"/>
              <a:t>(a | </a:t>
            </a:r>
            <a:r>
              <a:rPr lang="en-US" altLang="en-US" sz="2400" i="1">
                <a:sym typeface="Symbol" panose="05050102010706020507" pitchFamily="18" charset="2"/>
              </a:rPr>
              <a:t></a:t>
            </a:r>
            <a:r>
              <a:rPr lang="en-US" altLang="en-US" sz="2400" i="1"/>
              <a:t>b, </a:t>
            </a:r>
            <a:r>
              <a:rPr lang="en-US" altLang="en-US" sz="2400" i="1">
                <a:sym typeface="Symbol" panose="05050102010706020507" pitchFamily="18" charset="2"/>
              </a:rPr>
              <a:t></a:t>
            </a:r>
            <a:r>
              <a:rPr lang="en-US" altLang="en-US" sz="2400" i="1"/>
              <a:t>e) P</a:t>
            </a:r>
            <a:r>
              <a:rPr lang="en-US" altLang="en-US" sz="2400" b="1" i="1"/>
              <a:t> </a:t>
            </a:r>
            <a:r>
              <a:rPr lang="en-US" altLang="en-US" sz="2400" i="1"/>
              <a:t>(</a:t>
            </a:r>
            <a:r>
              <a:rPr lang="en-US" altLang="en-US" sz="2400" i="1">
                <a:sym typeface="Symbol" panose="05050102010706020507" pitchFamily="18" charset="2"/>
              </a:rPr>
              <a:t></a:t>
            </a:r>
            <a:r>
              <a:rPr lang="en-US" altLang="en-US" sz="2400" i="1"/>
              <a:t>b) P</a:t>
            </a:r>
            <a:r>
              <a:rPr lang="en-US" altLang="en-US" sz="2400" b="1" i="1"/>
              <a:t> </a:t>
            </a:r>
            <a:r>
              <a:rPr lang="en-US" altLang="en-US" sz="2400" i="1"/>
              <a:t>(</a:t>
            </a:r>
            <a:r>
              <a:rPr lang="en-US" altLang="en-US" sz="2400" i="1">
                <a:sym typeface="Symbol" panose="05050102010706020507" pitchFamily="18" charset="2"/>
              </a:rPr>
              <a:t></a:t>
            </a:r>
            <a:r>
              <a:rPr lang="en-US" altLang="en-US" sz="2400" i="1"/>
              <a:t>e)
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
</a:t>
            </a:r>
          </a:p>
        </p:txBody>
      </p:sp>
      <p:pic>
        <p:nvPicPr>
          <p:cNvPr id="8196" name="Picture 4" descr="burglary-small">
            <a:extLst>
              <a:ext uri="{FF2B5EF4-FFF2-40B4-BE49-F238E27FC236}">
                <a16:creationId xmlns:a16="http://schemas.microsoft.com/office/drawing/2014/main" id="{D774F22A-A953-4F61-88BF-752A881DA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1" y="2209801"/>
            <a:ext cx="12096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7">
            <a:extLst>
              <a:ext uri="{FF2B5EF4-FFF2-40B4-BE49-F238E27FC236}">
                <a16:creationId xmlns:a16="http://schemas.microsoft.com/office/drawing/2014/main" id="{FEA2B0D0-F4DC-4121-B074-7B840C05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26955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n</a:t>
            </a:r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904214C2-D146-453B-B047-F6F0AB45E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91200"/>
            <a:ext cx="7696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/>
              <a:t>A node is independent of its non-descendents given its parents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29ACD70-7BA4-4C0E-BF74-B39D5348F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Bayesian networks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5FBCFF0-9AC4-4787-A78E-69CFBDD3A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1. Choose an ordering of variables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1</a:t>
            </a:r>
            <a:r>
              <a:rPr lang="en-US" altLang="en-US" sz="2400"/>
              <a:t>, … ,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n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2. For </a:t>
            </a:r>
            <a:r>
              <a:rPr lang="en-US" altLang="en-US" sz="2400" i="1"/>
              <a:t>i</a:t>
            </a:r>
            <a:r>
              <a:rPr lang="en-US" altLang="en-US" sz="2400"/>
              <a:t> = 1 to </a:t>
            </a:r>
            <a:r>
              <a:rPr lang="en-US" altLang="en-US" sz="2400" i="1"/>
              <a:t>n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 to the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select parents from </a:t>
            </a:r>
            <a:r>
              <a:rPr lang="en-US" altLang="en-US" i="1"/>
              <a:t>X</a:t>
            </a:r>
            <a:r>
              <a:rPr lang="en-US" altLang="en-US" i="1" baseline="-25000"/>
              <a:t>1</a:t>
            </a:r>
            <a:r>
              <a:rPr lang="en-US" altLang="en-US" i="1"/>
              <a:t>, … ,X</a:t>
            </a:r>
            <a:r>
              <a:rPr lang="en-US" altLang="en-US" i="1" baseline="-25000"/>
              <a:t>i-1</a:t>
            </a:r>
            <a:r>
              <a:rPr lang="en-US" altLang="en-US"/>
              <a:t> such that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	</a:t>
            </a:r>
            <a:r>
              <a:rPr lang="fr-FR" altLang="en-US" b="1" i="1"/>
              <a:t>P</a:t>
            </a:r>
            <a:r>
              <a:rPr lang="fr-FR" altLang="en-US" i="1"/>
              <a:t> (X</a:t>
            </a:r>
            <a:r>
              <a:rPr lang="fr-FR" altLang="en-US" i="1" baseline="-25000"/>
              <a:t>i</a:t>
            </a:r>
            <a:r>
              <a:rPr lang="fr-FR" altLang="en-US" i="1"/>
              <a:t> | Parents(X</a:t>
            </a:r>
            <a:r>
              <a:rPr lang="fr-FR" altLang="en-US" i="1" baseline="-25000"/>
              <a:t>i</a:t>
            </a:r>
            <a:r>
              <a:rPr lang="fr-FR" altLang="en-US" i="1"/>
              <a:t>)) = </a:t>
            </a:r>
            <a:r>
              <a:rPr lang="fr-FR" altLang="en-US" b="1" i="1"/>
              <a:t>P</a:t>
            </a:r>
            <a:r>
              <a:rPr lang="fr-FR" altLang="en-US" i="1"/>
              <a:t> (X</a:t>
            </a:r>
            <a:r>
              <a:rPr lang="fr-FR" altLang="en-US" i="1" baseline="-25000"/>
              <a:t>i</a:t>
            </a:r>
            <a:r>
              <a:rPr lang="fr-FR" altLang="en-US" i="1"/>
              <a:t> | X</a:t>
            </a:r>
            <a:r>
              <a:rPr lang="fr-FR" altLang="en-US" i="1" baseline="-25000"/>
              <a:t>1</a:t>
            </a:r>
            <a:r>
              <a:rPr lang="fr-FR" altLang="en-US" i="1"/>
              <a:t>, ... X</a:t>
            </a:r>
            <a:r>
              <a:rPr lang="fr-FR" altLang="en-US" i="1" baseline="-25000"/>
              <a:t>i-1</a:t>
            </a:r>
            <a:r>
              <a:rPr lang="fr-FR" altLang="en-US" i="1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i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This choice of parents guarantees:
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/>
              <a:t>P</a:t>
            </a:r>
            <a:r>
              <a:rPr lang="en-US" altLang="en-US" sz="2400" i="1"/>
              <a:t> (X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, … ,X</a:t>
            </a:r>
            <a:r>
              <a:rPr lang="en-US" altLang="en-US" sz="2400" i="1" baseline="-25000"/>
              <a:t>n</a:t>
            </a:r>
            <a:r>
              <a:rPr lang="en-US" altLang="en-US" sz="2400" i="1"/>
              <a:t>)   = </a:t>
            </a:r>
            <a:r>
              <a:rPr lang="el-GR" altLang="en-US" sz="2400" i="1">
                <a:cs typeface="Arial" panose="020B0604020202020204" pitchFamily="34" charset="0"/>
              </a:rPr>
              <a:t>π</a:t>
            </a:r>
            <a:r>
              <a:rPr lang="en-US" altLang="en-US" sz="2400" i="1" baseline="-25000"/>
              <a:t>i =1</a:t>
            </a:r>
            <a:r>
              <a:rPr lang="en-US" altLang="en-US" sz="2400" i="1"/>
              <a:t> </a:t>
            </a:r>
            <a:r>
              <a:rPr lang="en-US" altLang="en-US" sz="2400" b="1" i="1"/>
              <a:t>P</a:t>
            </a:r>
            <a:r>
              <a:rPr lang="en-US" altLang="en-US" sz="2400" i="1"/>
              <a:t> (X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 | X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, … , X</a:t>
            </a:r>
            <a:r>
              <a:rPr lang="en-US" altLang="en-US" sz="2400" i="1" baseline="-25000"/>
              <a:t>i-1</a:t>
            </a:r>
            <a:r>
              <a:rPr lang="en-US" altLang="en-US" sz="2400" i="1"/>
              <a:t>)    </a:t>
            </a:r>
            <a:r>
              <a:rPr lang="en-US" altLang="en-US" sz="2000"/>
              <a:t>(chain rule)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aseline="-25000"/>
              <a:t>			   </a:t>
            </a:r>
            <a:r>
              <a:rPr lang="en-US" altLang="en-US" sz="2400" i="1"/>
              <a:t>= </a:t>
            </a:r>
            <a:r>
              <a:rPr lang="el-GR" altLang="en-US" sz="2400" i="1">
                <a:cs typeface="Arial" panose="020B0604020202020204" pitchFamily="34" charset="0"/>
              </a:rPr>
              <a:t>π</a:t>
            </a:r>
            <a:r>
              <a:rPr lang="en-US" altLang="en-US" sz="2400" i="1" baseline="-25000"/>
              <a:t>i =1</a:t>
            </a:r>
            <a:r>
              <a:rPr lang="en-US" altLang="en-US" sz="2400" b="1" i="1"/>
              <a:t>P</a:t>
            </a:r>
            <a:r>
              <a:rPr lang="en-US" altLang="en-US" sz="2400" i="1"/>
              <a:t> (X</a:t>
            </a:r>
            <a:r>
              <a:rPr lang="en-US" altLang="en-US" sz="2400" i="1" baseline="-25000"/>
              <a:t>i </a:t>
            </a:r>
            <a:r>
              <a:rPr lang="en-US" altLang="en-US" sz="2400" i="1"/>
              <a:t>| Parents(X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))      </a:t>
            </a:r>
            <a:r>
              <a:rPr lang="en-US" altLang="en-US" sz="2000"/>
              <a:t>(by construction)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B7DFA3EB-D1B0-453E-B30B-DB038C3D8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21176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i="1"/>
              <a:t>n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4773F68C-3F4C-416C-ACBF-39859F3D5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4" y="55927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i="1"/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2728</TotalTime>
  <Words>575</Words>
  <Application>Microsoft Office PowerPoint</Application>
  <PresentationFormat>Widescreen</PresentationFormat>
  <Paragraphs>145</Paragraphs>
  <Slides>18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Casper</vt:lpstr>
      <vt:lpstr>Karla</vt:lpstr>
      <vt:lpstr>Raleway ExtraBold</vt:lpstr>
      <vt:lpstr>Symbol</vt:lpstr>
      <vt:lpstr>Times New Roman</vt:lpstr>
      <vt:lpstr>Wingdings</vt:lpstr>
      <vt:lpstr>Unit 2.1</vt:lpstr>
      <vt:lpstr>Contents Slide Master</vt:lpstr>
      <vt:lpstr>CorelDRAW</vt:lpstr>
      <vt:lpstr>PowerPoint Presentation</vt:lpstr>
      <vt:lpstr>Bayesian Networks </vt:lpstr>
      <vt:lpstr>Bayesian networks</vt:lpstr>
      <vt:lpstr>Example</vt:lpstr>
      <vt:lpstr>Example</vt:lpstr>
      <vt:lpstr>Example contd.</vt:lpstr>
      <vt:lpstr>Compactness</vt:lpstr>
      <vt:lpstr>Semantics</vt:lpstr>
      <vt:lpstr>Constructing Bayesian networks</vt:lpstr>
      <vt:lpstr>Example</vt:lpstr>
      <vt:lpstr>Example</vt:lpstr>
      <vt:lpstr>Example</vt:lpstr>
      <vt:lpstr>Example</vt:lpstr>
      <vt:lpstr>Example</vt:lpstr>
      <vt:lpstr>Example contd.</vt:lpstr>
      <vt:lpstr>Conditional independence and  D-separation</vt:lpstr>
      <vt:lpstr>Conditional independence and  D-separation - example</vt:lpstr>
      <vt:lpstr>Some Applications of BN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Er. Meena</cp:lastModifiedBy>
  <cp:revision>35</cp:revision>
  <dcterms:created xsi:type="dcterms:W3CDTF">2020-06-09T06:07:05Z</dcterms:created>
  <dcterms:modified xsi:type="dcterms:W3CDTF">2024-01-01T10:00:32Z</dcterms:modified>
</cp:coreProperties>
</file>