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21"/>
  </p:notesMasterIdLst>
  <p:handoutMasterIdLst>
    <p:handoutMasterId r:id="rId22"/>
  </p:handoutMasterIdLst>
  <p:sldIdLst>
    <p:sldId id="731" r:id="rId3"/>
    <p:sldId id="256" r:id="rId4"/>
    <p:sldId id="260" r:id="rId5"/>
    <p:sldId id="259" r:id="rId6"/>
    <p:sldId id="261" r:id="rId7"/>
    <p:sldId id="301" r:id="rId8"/>
    <p:sldId id="262" r:id="rId9"/>
    <p:sldId id="302" r:id="rId10"/>
    <p:sldId id="263" r:id="rId11"/>
    <p:sldId id="314" r:id="rId12"/>
    <p:sldId id="315" r:id="rId13"/>
    <p:sldId id="303" r:id="rId14"/>
    <p:sldId id="316" r:id="rId15"/>
    <p:sldId id="306" r:id="rId16"/>
    <p:sldId id="297" r:id="rId17"/>
    <p:sldId id="305" r:id="rId18"/>
    <p:sldId id="317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39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75BCC-52BF-479D-8785-ECCB0FF1F3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87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C79EDEBD-C897-4AD3-A988-E7672F5286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20F4CE2-5EB2-4FF0-A05F-E3AED4A087EC}" type="slidenum">
              <a:rPr lang="en-IN" altLang="en-US"/>
              <a:pPr eaLnBrk="1" hangingPunct="1"/>
              <a:t>4</a:t>
            </a:fld>
            <a:endParaRPr lang="en-IN" altLang="en-US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ED870392-F21C-4DD5-B467-C397CC7C6B8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67313DD6-9DB3-44CB-A96E-8B178C0AF1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I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FC5198C-6F49-45D8-8507-230B5650A0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51A1694-6118-43DF-9825-129F705D6B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72906EA-BB0A-4F75-8A4D-84AB39EF3C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936F17-FDC4-4215-82CF-035AF90BCFCB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02953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D4CD2FE-98C3-45FA-A906-61AAB2BDE134}"/>
              </a:ext>
            </a:extLst>
          </p:cNvPr>
          <p:cNvSpPr/>
          <p:nvPr/>
        </p:nvSpPr>
        <p:spPr>
          <a:xfrm>
            <a:off x="1520826" y="5340350"/>
            <a:ext cx="9147175" cy="151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BF2B11-C2A5-4306-A95B-694045B2BA5B}"/>
              </a:ext>
            </a:extLst>
          </p:cNvPr>
          <p:cNvSpPr/>
          <p:nvPr/>
        </p:nvSpPr>
        <p:spPr>
          <a:xfrm>
            <a:off x="1751014" y="5902326"/>
            <a:ext cx="33337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Slide Number Placeholder 2">
            <a:extLst>
              <a:ext uri="{FF2B5EF4-FFF2-40B4-BE49-F238E27FC236}">
                <a16:creationId xmlns:a16="http://schemas.microsoft.com/office/drawing/2014/main" id="{ABD24066-0342-4E01-A4C0-1D4CA5A6F053}"/>
              </a:ext>
            </a:extLst>
          </p:cNvPr>
          <p:cNvSpPr txBox="1">
            <a:spLocks/>
          </p:cNvSpPr>
          <p:nvPr/>
        </p:nvSpPr>
        <p:spPr bwMode="auto">
          <a:xfrm>
            <a:off x="8096250" y="6508751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A91DB7E4-D2DD-4965-846A-9309E2D8F8B6}"/>
              </a:ext>
            </a:extLst>
          </p:cNvPr>
          <p:cNvSpPr/>
          <p:nvPr/>
        </p:nvSpPr>
        <p:spPr>
          <a:xfrm flipV="1">
            <a:off x="8655051" y="5940425"/>
            <a:ext cx="968375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4396BE2B-8700-4F1D-B0D1-1003D25842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833688"/>
          <a:ext cx="2478088" cy="314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CorelDRAW" r:id="rId4" imgW="2169000" imgH="2169360" progId="">
                  <p:embed/>
                </p:oleObj>
              </mc:Choice>
              <mc:Fallback>
                <p:oleObj name="CorelDRAW" r:id="rId4" imgW="2169000" imgH="2169360" progId="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4396BE2B-8700-4F1D-B0D1-1003D25842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33688"/>
                        <a:ext cx="2478088" cy="314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CB734C5C-E03C-4C79-9996-4FAC5E517017}"/>
              </a:ext>
            </a:extLst>
          </p:cNvPr>
          <p:cNvSpPr/>
          <p:nvPr/>
        </p:nvSpPr>
        <p:spPr>
          <a:xfrm flipH="1">
            <a:off x="6808788" y="-65088"/>
            <a:ext cx="3859212" cy="585311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F356FD-6526-4100-88D1-9BD657FA8D7A}"/>
              </a:ext>
            </a:extLst>
          </p:cNvPr>
          <p:cNvSpPr/>
          <p:nvPr/>
        </p:nvSpPr>
        <p:spPr>
          <a:xfrm>
            <a:off x="3117057" y="2025527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35" name="Picture 29">
            <a:extLst>
              <a:ext uri="{FF2B5EF4-FFF2-40B4-BE49-F238E27FC236}">
                <a16:creationId xmlns:a16="http://schemas.microsoft.com/office/drawing/2014/main" id="{773C086D-AFEA-4332-AFCF-62E63FC98C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6" y="23814"/>
            <a:ext cx="2894013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E41D3879-76E6-468E-9897-930C73361F01}"/>
              </a:ext>
            </a:extLst>
          </p:cNvPr>
          <p:cNvSpPr/>
          <p:nvPr/>
        </p:nvSpPr>
        <p:spPr>
          <a:xfrm rot="10800000" flipV="1">
            <a:off x="8896351" y="5334000"/>
            <a:ext cx="1774825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7" name="TextBox 35">
            <a:extLst>
              <a:ext uri="{FF2B5EF4-FFF2-40B4-BE49-F238E27FC236}">
                <a16:creationId xmlns:a16="http://schemas.microsoft.com/office/drawing/2014/main" id="{4E8437DB-1CED-4418-B068-B6FD1DBC2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4963" y="6019801"/>
            <a:ext cx="3695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DISCOVER . </a:t>
            </a:r>
            <a:r>
              <a:rPr lang="en-US" altLang="en-US" sz="2000" b="1">
                <a:solidFill>
                  <a:srgbClr val="C00000"/>
                </a:solidFill>
                <a:latin typeface="Casper"/>
                <a:ea typeface="Karla"/>
                <a:cs typeface="Karla"/>
              </a:rPr>
              <a:t>LEARN</a:t>
            </a:r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 . EMPOWER</a:t>
            </a:r>
            <a:endParaRPr lang="en-US" altLang="en-US" sz="1200" b="1">
              <a:solidFill>
                <a:srgbClr val="000000"/>
              </a:solidFill>
              <a:latin typeface="Casper"/>
            </a:endParaRPr>
          </a:p>
          <a:p>
            <a:pPr eaLnBrk="1" hangingPunct="1"/>
            <a:endParaRPr lang="en-US" altLang="en-US" sz="1600" b="1">
              <a:latin typeface="Casper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0A7DB1-986F-464A-BEDB-749DC5B13041}"/>
              </a:ext>
            </a:extLst>
          </p:cNvPr>
          <p:cNvSpPr/>
          <p:nvPr/>
        </p:nvSpPr>
        <p:spPr>
          <a:xfrm>
            <a:off x="6688139" y="6043614"/>
            <a:ext cx="34925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9" name="TextBox 52">
            <a:extLst>
              <a:ext uri="{FF2B5EF4-FFF2-40B4-BE49-F238E27FC236}">
                <a16:creationId xmlns:a16="http://schemas.microsoft.com/office/drawing/2014/main" id="{E74BE490-82E2-49FC-A296-DE365AEAE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0" y="6013450"/>
            <a:ext cx="4203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Raleway ExtraBold"/>
              </a:rPr>
              <a:t>INTRODUCTION</a:t>
            </a:r>
          </a:p>
        </p:txBody>
      </p:sp>
      <p:sp>
        <p:nvSpPr>
          <p:cNvPr id="1040" name="TextBox 25">
            <a:extLst>
              <a:ext uri="{FF2B5EF4-FFF2-40B4-BE49-F238E27FC236}">
                <a16:creationId xmlns:a16="http://schemas.microsoft.com/office/drawing/2014/main" id="{3C41BE81-A990-417E-9339-570115F21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726" y="1335194"/>
            <a:ext cx="7392987" cy="430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UNIVERSITY INSTITUTE OF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COMPUTER SCIENCE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4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4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23CSH-651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4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4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Meena </a:t>
            </a:r>
            <a:r>
              <a:rPr lang="en-US" altLang="en-US" sz="2400" b="1" dirty="0" err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Pundir</a:t>
            </a:r>
            <a:endParaRPr lang="en-US" altLang="en-US" sz="2400" b="1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6045D3F-90B4-4E1F-BDBE-9A612AD2BA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McCulloch-Pitts Neuron Model</a:t>
            </a:r>
          </a:p>
        </p:txBody>
      </p:sp>
      <p:pic>
        <p:nvPicPr>
          <p:cNvPr id="21507" name="Picture 4">
            <a:extLst>
              <a:ext uri="{FF2B5EF4-FFF2-40B4-BE49-F238E27FC236}">
                <a16:creationId xmlns:a16="http://schemas.microsoft.com/office/drawing/2014/main" id="{C078E80A-EE8B-4533-A755-421DD9A21E60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9288" y="1125538"/>
            <a:ext cx="8280400" cy="5543550"/>
          </a:xfr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64BC34B-83F4-44AA-8331-EAD37E38A1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Features of McCulloch-Pitts model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7AEA893-4A6D-485F-A51F-6B9A1250FA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Allows binary 0,1 states only</a:t>
            </a:r>
          </a:p>
          <a:p>
            <a:pPr eaLnBrk="1" hangingPunct="1"/>
            <a:r>
              <a:rPr lang="en-US" altLang="en-US"/>
              <a:t>Operates under a discrete-time assumption</a:t>
            </a:r>
          </a:p>
          <a:p>
            <a:pPr eaLnBrk="1" hangingPunct="1"/>
            <a:r>
              <a:rPr lang="en-US" altLang="en-US"/>
              <a:t>Weights and the neurons’ thresholds are fixed in the model and no interaction among network neurons </a:t>
            </a:r>
          </a:p>
          <a:p>
            <a:pPr eaLnBrk="1" hangingPunct="1"/>
            <a:r>
              <a:rPr lang="en-US" altLang="en-US"/>
              <a:t>Just a primitive model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7A0DD0D-FF66-42F6-9BA7-D35A825992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General symbol of neuron consisting of processing node and synaptic connections</a:t>
            </a:r>
          </a:p>
        </p:txBody>
      </p:sp>
      <p:pic>
        <p:nvPicPr>
          <p:cNvPr id="80900" name="Picture 4">
            <a:extLst>
              <a:ext uri="{FF2B5EF4-FFF2-40B4-BE49-F238E27FC236}">
                <a16:creationId xmlns:a16="http://schemas.microsoft.com/office/drawing/2014/main" id="{B3EC1781-0E45-439B-93AD-F501BCC95BD7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4825" y="1700213"/>
            <a:ext cx="4897438" cy="3529012"/>
          </a:xfrm>
          <a:noFill/>
        </p:spPr>
      </p:pic>
      <p:pic>
        <p:nvPicPr>
          <p:cNvPr id="80901" name="Picture 5">
            <a:extLst>
              <a:ext uri="{FF2B5EF4-FFF2-40B4-BE49-F238E27FC236}">
                <a16:creationId xmlns:a16="http://schemas.microsoft.com/office/drawing/2014/main" id="{5A7CDFF7-DCFB-4884-8224-16910D40C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25" y="2276475"/>
            <a:ext cx="1944688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2" name="Picture 6">
            <a:extLst>
              <a:ext uri="{FF2B5EF4-FFF2-40B4-BE49-F238E27FC236}">
                <a16:creationId xmlns:a16="http://schemas.microsoft.com/office/drawing/2014/main" id="{091E19EE-4811-4938-BC7B-258B5CF4B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5" y="4868863"/>
            <a:ext cx="5253038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7DADA05-0477-474F-AC16-7B3F19A323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Neuron Modeling for ANN</a:t>
            </a:r>
          </a:p>
        </p:txBody>
      </p:sp>
      <p:pic>
        <p:nvPicPr>
          <p:cNvPr id="99332" name="Picture 4">
            <a:extLst>
              <a:ext uri="{FF2B5EF4-FFF2-40B4-BE49-F238E27FC236}">
                <a16:creationId xmlns:a16="http://schemas.microsoft.com/office/drawing/2014/main" id="{D7D0B1A2-CFBE-4B1E-8F8F-AA17204070ED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5550" y="1844676"/>
            <a:ext cx="1944688" cy="1008063"/>
          </a:xfrm>
          <a:noFill/>
        </p:spPr>
      </p:pic>
      <p:sp>
        <p:nvSpPr>
          <p:cNvPr id="24580" name="Text Box 5">
            <a:extLst>
              <a:ext uri="{FF2B5EF4-FFF2-40B4-BE49-F238E27FC236}">
                <a16:creationId xmlns:a16="http://schemas.microsoft.com/office/drawing/2014/main" id="{602A7C49-5CA5-4920-B6B6-CCEF0BC9D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9" y="1844675"/>
            <a:ext cx="4537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Is referred to activation function. Domain is set of activation values </a:t>
            </a:r>
            <a:r>
              <a:rPr lang="en-US" altLang="en-US" i="1"/>
              <a:t>net. </a:t>
            </a:r>
            <a:endParaRPr lang="en-US" altLang="en-US"/>
          </a:p>
        </p:txBody>
      </p:sp>
      <p:pic>
        <p:nvPicPr>
          <p:cNvPr id="24581" name="Picture 6">
            <a:extLst>
              <a:ext uri="{FF2B5EF4-FFF2-40B4-BE49-F238E27FC236}">
                <a16:creationId xmlns:a16="http://schemas.microsoft.com/office/drawing/2014/main" id="{8C80EA5B-0EF1-4546-99F0-DC5A11089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1" y="3500438"/>
            <a:ext cx="1743075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 Box 7">
            <a:extLst>
              <a:ext uri="{FF2B5EF4-FFF2-40B4-BE49-F238E27FC236}">
                <a16:creationId xmlns:a16="http://schemas.microsoft.com/office/drawing/2014/main" id="{877A63D0-A54C-452A-85E6-DFC3D509E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3716338"/>
            <a:ext cx="4681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Scalar product of weight and input vector</a:t>
            </a:r>
          </a:p>
        </p:txBody>
      </p:sp>
      <p:sp>
        <p:nvSpPr>
          <p:cNvPr id="24583" name="Text Box 8">
            <a:extLst>
              <a:ext uri="{FF2B5EF4-FFF2-40B4-BE49-F238E27FC236}">
                <a16:creationId xmlns:a16="http://schemas.microsoft.com/office/drawing/2014/main" id="{A38E4485-24AB-428D-AF3A-3057969E4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4652963"/>
            <a:ext cx="741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Neuron as a processing node performs the operation of summation of its weighted input.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5E53669-6EB7-4133-AC09-D16E8C97D4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Activation function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D889F5B-5903-452A-A2FB-322D84C69A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Bipolar binary and unipolar binary are called as hard limiting activation functions used in discrete neuron model</a:t>
            </a:r>
          </a:p>
          <a:p>
            <a:pPr eaLnBrk="1" hangingPunct="1"/>
            <a:r>
              <a:rPr lang="en-US" altLang="en-US"/>
              <a:t>Unipolar continuous and bipolar continuous are called soft limiting activation functions are  called </a:t>
            </a:r>
            <a:r>
              <a:rPr lang="en-US" altLang="en-US" u="sng"/>
              <a:t>sigmoidal</a:t>
            </a:r>
            <a:r>
              <a:rPr lang="en-US" altLang="en-US"/>
              <a:t> characteristics.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CB56D8D-2944-42C6-ACDA-77619CE1C4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Activation functions</a:t>
            </a:r>
          </a:p>
        </p:txBody>
      </p:sp>
      <p:pic>
        <p:nvPicPr>
          <p:cNvPr id="26627" name="Picture 4">
            <a:extLst>
              <a:ext uri="{FF2B5EF4-FFF2-40B4-BE49-F238E27FC236}">
                <a16:creationId xmlns:a16="http://schemas.microsoft.com/office/drawing/2014/main" id="{73092D42-F71C-417E-B4F7-4B9B7647BA81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5550" y="1916114"/>
            <a:ext cx="7200900" cy="3817937"/>
          </a:xfrm>
          <a:noFill/>
        </p:spPr>
      </p:pic>
      <p:sp>
        <p:nvSpPr>
          <p:cNvPr id="26628" name="Text Box 5">
            <a:extLst>
              <a:ext uri="{FF2B5EF4-FFF2-40B4-BE49-F238E27FC236}">
                <a16:creationId xmlns:a16="http://schemas.microsoft.com/office/drawing/2014/main" id="{2F7C7295-B182-4091-9ED4-5C2262FB4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1484313"/>
            <a:ext cx="5472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/>
              <a:t>Bipolar continuous</a:t>
            </a:r>
          </a:p>
        </p:txBody>
      </p:sp>
      <p:sp>
        <p:nvSpPr>
          <p:cNvPr id="26629" name="Text Box 6">
            <a:extLst>
              <a:ext uri="{FF2B5EF4-FFF2-40B4-BE49-F238E27FC236}">
                <a16:creationId xmlns:a16="http://schemas.microsoft.com/office/drawing/2014/main" id="{516E903C-F4A8-483F-AE7E-BDF9DFAA0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5876925"/>
            <a:ext cx="5903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/>
              <a:t>Bipolar binary functions</a:t>
            </a:r>
          </a:p>
        </p:txBody>
      </p:sp>
      <p:pic>
        <p:nvPicPr>
          <p:cNvPr id="26630" name="Picture 7">
            <a:extLst>
              <a:ext uri="{FF2B5EF4-FFF2-40B4-BE49-F238E27FC236}">
                <a16:creationId xmlns:a16="http://schemas.microsoft.com/office/drawing/2014/main" id="{148EC1C4-7509-49E1-A494-9849F4E35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789" y="3644900"/>
            <a:ext cx="619125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ED9A57B-D26D-4973-813B-8C95B9AF5D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Activation functions</a:t>
            </a:r>
          </a:p>
        </p:txBody>
      </p:sp>
      <p:pic>
        <p:nvPicPr>
          <p:cNvPr id="27651" name="Picture 4">
            <a:extLst>
              <a:ext uri="{FF2B5EF4-FFF2-40B4-BE49-F238E27FC236}">
                <a16:creationId xmlns:a16="http://schemas.microsoft.com/office/drawing/2014/main" id="{2E419C7D-BD45-4B89-A174-C5D8569A46B2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5550" y="1557338"/>
            <a:ext cx="7056438" cy="4464050"/>
          </a:xfrm>
          <a:noFill/>
        </p:spPr>
      </p:pic>
      <p:sp>
        <p:nvSpPr>
          <p:cNvPr id="27652" name="Text Box 5">
            <a:extLst>
              <a:ext uri="{FF2B5EF4-FFF2-40B4-BE49-F238E27FC236}">
                <a16:creationId xmlns:a16="http://schemas.microsoft.com/office/drawing/2014/main" id="{00E1B228-AB72-4434-A32C-5A5A2F8A3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0" y="1268413"/>
            <a:ext cx="5545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Unipolar continuous</a:t>
            </a:r>
          </a:p>
        </p:txBody>
      </p:sp>
      <p:sp>
        <p:nvSpPr>
          <p:cNvPr id="27653" name="Text Box 6">
            <a:extLst>
              <a:ext uri="{FF2B5EF4-FFF2-40B4-BE49-F238E27FC236}">
                <a16:creationId xmlns:a16="http://schemas.microsoft.com/office/drawing/2014/main" id="{84486A86-133C-4728-B1ED-5B609D626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3716338"/>
            <a:ext cx="5545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Unipolar Binary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065C87F-67FD-44FA-A45F-4C6767E86B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Common models of neurons</a:t>
            </a:r>
          </a:p>
        </p:txBody>
      </p:sp>
      <p:pic>
        <p:nvPicPr>
          <p:cNvPr id="28675" name="Picture 4">
            <a:extLst>
              <a:ext uri="{FF2B5EF4-FFF2-40B4-BE49-F238E27FC236}">
                <a16:creationId xmlns:a16="http://schemas.microsoft.com/office/drawing/2014/main" id="{B16364C2-2A04-4601-B6A1-FAC6E67F7B1E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3750" y="1600201"/>
            <a:ext cx="7920038" cy="4525963"/>
          </a:xfrm>
          <a:noFill/>
        </p:spPr>
      </p:pic>
      <p:sp>
        <p:nvSpPr>
          <p:cNvPr id="28676" name="Text Box 6">
            <a:extLst>
              <a:ext uri="{FF2B5EF4-FFF2-40B4-BE49-F238E27FC236}">
                <a16:creationId xmlns:a16="http://schemas.microsoft.com/office/drawing/2014/main" id="{B4373376-218F-44D2-A989-48CD383E8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6589" y="2997200"/>
            <a:ext cx="2016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Binary perceptrons</a:t>
            </a:r>
          </a:p>
        </p:txBody>
      </p:sp>
      <p:sp>
        <p:nvSpPr>
          <p:cNvPr id="28677" name="Text Box 7">
            <a:extLst>
              <a:ext uri="{FF2B5EF4-FFF2-40B4-BE49-F238E27FC236}">
                <a16:creationId xmlns:a16="http://schemas.microsoft.com/office/drawing/2014/main" id="{BF02BA76-307B-421B-A50D-4A1771E9B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5516563"/>
            <a:ext cx="338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Continuous perceptrons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81AD5E3-7708-403E-B16C-031223C7801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1" y="274639"/>
            <a:ext cx="8893175" cy="7778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Comparison between brain verses computer </a:t>
            </a:r>
          </a:p>
        </p:txBody>
      </p:sp>
      <p:graphicFrame>
        <p:nvGraphicFramePr>
          <p:cNvPr id="19521" name="Group 65">
            <a:extLst>
              <a:ext uri="{FF2B5EF4-FFF2-40B4-BE49-F238E27FC236}">
                <a16:creationId xmlns:a16="http://schemas.microsoft.com/office/drawing/2014/main" id="{C6E10FAD-D8D9-45A7-B242-51F5C28E9150}"/>
              </a:ext>
            </a:extLst>
          </p:cNvPr>
          <p:cNvGraphicFramePr>
            <a:graphicFrameLocks noGrp="1"/>
          </p:cNvGraphicFramePr>
          <p:nvPr>
            <p:ph/>
          </p:nvPr>
        </p:nvGraphicFramePr>
        <p:xfrm>
          <a:off x="1992313" y="1163638"/>
          <a:ext cx="8229600" cy="5419724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2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Brain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Speed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Few ms.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Few nano sec. massive ||el processing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Size and complexity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neurons &amp; 10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interconnections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Depends on designer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3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Storage capacity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Stores information in its interconnection or in synapse.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 Loss of memory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Contiguous memory locations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loss of memory may happen sometimes.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8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Tolerance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Has fault tolerance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 fault tolerance Inf gets disrupted when interconnections are disconnected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5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Control mechanism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Complicated involves chemicals in biological neuron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Simpler in ANN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C139AF2-BA5C-4210-9E94-274D4FFCA8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Artificial Neural Networks : An Introduction</a:t>
            </a:r>
            <a:endParaRPr lang="en-IN" alt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506229F-AD89-4168-AE9D-EB20C2791D4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I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945D0F7-B251-4EBA-9E65-6650AB70AB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3A2A094-35C1-4E79-ABF9-87DE20B8DD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ANN posess a large number of processing elements called nodes/neurons which operate in parallel.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Neurons are connected with others by connection link.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Each link is associated with weights which contain information about the input signal.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Each neuron has an internal state of its own which is a function of the inputs that neuron receives- </a:t>
            </a:r>
            <a:r>
              <a:rPr lang="en-US" altLang="en-US" u="sng"/>
              <a:t>Activation level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>
            <a:extLst>
              <a:ext uri="{FF2B5EF4-FFF2-40B4-BE49-F238E27FC236}">
                <a16:creationId xmlns:a16="http://schemas.microsoft.com/office/drawing/2014/main" id="{B982D521-8267-458B-9392-A45837AEF0D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Artificial Neural Networks</a:t>
            </a:r>
            <a:endParaRPr lang="en-IN" altLang="en-US"/>
          </a:p>
        </p:txBody>
      </p:sp>
      <p:grpSp>
        <p:nvGrpSpPr>
          <p:cNvPr id="1030" name="Group 25">
            <a:extLst>
              <a:ext uri="{FF2B5EF4-FFF2-40B4-BE49-F238E27FC236}">
                <a16:creationId xmlns:a16="http://schemas.microsoft.com/office/drawing/2014/main" id="{475851B0-19CD-454F-B4D4-0951605383A5}"/>
              </a:ext>
            </a:extLst>
          </p:cNvPr>
          <p:cNvGrpSpPr>
            <a:grpSpLocks/>
          </p:cNvGrpSpPr>
          <p:nvPr/>
        </p:nvGrpSpPr>
        <p:grpSpPr bwMode="auto">
          <a:xfrm>
            <a:off x="2566989" y="1700213"/>
            <a:ext cx="6624637" cy="3168650"/>
            <a:chOff x="657" y="1434"/>
            <a:chExt cx="3357" cy="1633"/>
          </a:xfrm>
        </p:grpSpPr>
        <p:sp>
          <p:nvSpPr>
            <p:cNvPr id="1031" name="Oval 4">
              <a:extLst>
                <a:ext uri="{FF2B5EF4-FFF2-40B4-BE49-F238E27FC236}">
                  <a16:creationId xmlns:a16="http://schemas.microsoft.com/office/drawing/2014/main" id="{D252D740-07C9-4CF7-A92D-599C19F17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1480"/>
              <a:ext cx="499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2" name="Oval 5">
              <a:extLst>
                <a:ext uri="{FF2B5EF4-FFF2-40B4-BE49-F238E27FC236}">
                  <a16:creationId xmlns:a16="http://schemas.microsoft.com/office/drawing/2014/main" id="{201D5F07-0F97-4EF2-98C2-9C4034241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614"/>
              <a:ext cx="499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3" name="Line 6">
              <a:extLst>
                <a:ext uri="{FF2B5EF4-FFF2-40B4-BE49-F238E27FC236}">
                  <a16:creationId xmlns:a16="http://schemas.microsoft.com/office/drawing/2014/main" id="{EB2CF88F-8954-4968-9092-52C5363BEF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1661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4" name="Line 7">
              <a:extLst>
                <a:ext uri="{FF2B5EF4-FFF2-40B4-BE49-F238E27FC236}">
                  <a16:creationId xmlns:a16="http://schemas.microsoft.com/office/drawing/2014/main" id="{32909BB6-C47B-4552-BEC4-DD7B4F526A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840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5" name="Oval 8">
              <a:extLst>
                <a:ext uri="{FF2B5EF4-FFF2-40B4-BE49-F238E27FC236}">
                  <a16:creationId xmlns:a16="http://schemas.microsoft.com/office/drawing/2014/main" id="{5892998E-90E2-42F2-AB05-26DCB2FE4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2069"/>
              <a:ext cx="499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6" name="Line 9">
              <a:extLst>
                <a:ext uri="{FF2B5EF4-FFF2-40B4-BE49-F238E27FC236}">
                  <a16:creationId xmlns:a16="http://schemas.microsoft.com/office/drawing/2014/main" id="{D621C853-3C76-4CF4-B19D-91B9967FCD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296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7" name="Line 10">
              <a:extLst>
                <a:ext uri="{FF2B5EF4-FFF2-40B4-BE49-F238E27FC236}">
                  <a16:creationId xmlns:a16="http://schemas.microsoft.com/office/drawing/2014/main" id="{3E32CCB5-1DBA-47C8-9B3B-99AC5314DE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706"/>
              <a:ext cx="998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8" name="Line 11">
              <a:extLst>
                <a:ext uri="{FF2B5EF4-FFF2-40B4-BE49-F238E27FC236}">
                  <a16:creationId xmlns:a16="http://schemas.microsoft.com/office/drawing/2014/main" id="{BCBAFD14-0AE1-4ED2-95E4-3902AF6A0F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1" y="2478"/>
              <a:ext cx="99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9" name="Text Box 12">
              <a:extLst>
                <a:ext uri="{FF2B5EF4-FFF2-40B4-BE49-F238E27FC236}">
                  <a16:creationId xmlns:a16="http://schemas.microsoft.com/office/drawing/2014/main" id="{CEC057EB-AEA1-4FD3-8497-9CFBB88BD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" y="1434"/>
              <a:ext cx="195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1040" name="Text Box 13">
              <a:extLst>
                <a:ext uri="{FF2B5EF4-FFF2-40B4-BE49-F238E27FC236}">
                  <a16:creationId xmlns:a16="http://schemas.microsoft.com/office/drawing/2014/main" id="{882237CA-44A5-4632-BEB9-4E8B720A52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1434"/>
              <a:ext cx="316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/>
                <a:t>x</a:t>
              </a:r>
              <a:r>
                <a:rPr lang="en-US" altLang="en-US" i="1" baseline="-25000"/>
                <a:t>1</a:t>
              </a:r>
              <a:endParaRPr lang="en-IN" altLang="en-US" i="1" baseline="-25000"/>
            </a:p>
          </p:txBody>
        </p:sp>
        <p:sp>
          <p:nvSpPr>
            <p:cNvPr id="1041" name="Text Box 14">
              <a:extLst>
                <a:ext uri="{FF2B5EF4-FFF2-40B4-BE49-F238E27FC236}">
                  <a16:creationId xmlns:a16="http://schemas.microsoft.com/office/drawing/2014/main" id="{21762E56-E254-4A31-BCBF-F6C34BB5F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2568"/>
              <a:ext cx="316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/>
                <a:t>x</a:t>
              </a:r>
              <a:r>
                <a:rPr lang="en-US" altLang="en-US" i="1" baseline="-25000"/>
                <a:t>2</a:t>
              </a:r>
              <a:endParaRPr lang="en-IN" altLang="en-US" i="1" baseline="-25000"/>
            </a:p>
          </p:txBody>
        </p:sp>
        <p:sp>
          <p:nvSpPr>
            <p:cNvPr id="1042" name="Rectangle 16">
              <a:extLst>
                <a:ext uri="{FF2B5EF4-FFF2-40B4-BE49-F238E27FC236}">
                  <a16:creationId xmlns:a16="http://schemas.microsoft.com/office/drawing/2014/main" id="{35B03F56-475C-4535-B363-CB60B60AF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" y="1616"/>
              <a:ext cx="213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i="1"/>
                <a:t>X</a:t>
              </a:r>
              <a:r>
                <a:rPr lang="en-US" altLang="en-US" i="1" baseline="-25000"/>
                <a:t>1</a:t>
              </a:r>
              <a:endParaRPr lang="en-IN" altLang="en-US" i="1" baseline="-25000"/>
            </a:p>
          </p:txBody>
        </p:sp>
        <p:sp>
          <p:nvSpPr>
            <p:cNvPr id="1043" name="Rectangle 18">
              <a:extLst>
                <a:ext uri="{FF2B5EF4-FFF2-40B4-BE49-F238E27FC236}">
                  <a16:creationId xmlns:a16="http://schemas.microsoft.com/office/drawing/2014/main" id="{A18C5E40-82F7-4FDB-A902-F519B40B2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2750"/>
              <a:ext cx="213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X</a:t>
              </a:r>
              <a:r>
                <a:rPr lang="en-US" altLang="en-US" i="1" baseline="-25000"/>
                <a:t>2</a:t>
              </a:r>
              <a:endParaRPr lang="en-IN" altLang="en-US" i="1" baseline="-25000"/>
            </a:p>
          </p:txBody>
        </p:sp>
        <p:sp>
          <p:nvSpPr>
            <p:cNvPr id="1044" name="Text Box 19">
              <a:extLst>
                <a:ext uri="{FF2B5EF4-FFF2-40B4-BE49-F238E27FC236}">
                  <a16:creationId xmlns:a16="http://schemas.microsoft.com/office/drawing/2014/main" id="{698A9B34-4270-4B89-881B-F951B1B98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1797"/>
              <a:ext cx="318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/>
                <a:t>w</a:t>
              </a:r>
              <a:r>
                <a:rPr lang="en-US" altLang="en-US" i="1" baseline="-25000"/>
                <a:t>1</a:t>
              </a:r>
              <a:endParaRPr lang="en-IN" altLang="en-US" i="1" baseline="-25000"/>
            </a:p>
          </p:txBody>
        </p:sp>
        <p:sp>
          <p:nvSpPr>
            <p:cNvPr id="1045" name="Text Box 20">
              <a:extLst>
                <a:ext uri="{FF2B5EF4-FFF2-40B4-BE49-F238E27FC236}">
                  <a16:creationId xmlns:a16="http://schemas.microsoft.com/office/drawing/2014/main" id="{6DC3E5C6-EC2F-4A68-BE66-3E6B519F88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2659"/>
              <a:ext cx="318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/>
                <a:t>w</a:t>
              </a:r>
              <a:r>
                <a:rPr lang="en-US" altLang="en-US" i="1" baseline="-25000"/>
                <a:t>2</a:t>
              </a:r>
              <a:endParaRPr lang="en-IN" altLang="en-US" i="1" baseline="-25000"/>
            </a:p>
          </p:txBody>
        </p:sp>
        <p:sp>
          <p:nvSpPr>
            <p:cNvPr id="1046" name="Text Box 21">
              <a:extLst>
                <a:ext uri="{FF2B5EF4-FFF2-40B4-BE49-F238E27FC236}">
                  <a16:creationId xmlns:a16="http://schemas.microsoft.com/office/drawing/2014/main" id="{649B4A58-75E6-4CC8-9697-CD775BBCCB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2205"/>
              <a:ext cx="225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Y</a:t>
              </a:r>
              <a:endParaRPr lang="en-IN" altLang="en-US"/>
            </a:p>
          </p:txBody>
        </p:sp>
        <p:sp>
          <p:nvSpPr>
            <p:cNvPr id="1047" name="Text Box 22">
              <a:extLst>
                <a:ext uri="{FF2B5EF4-FFF2-40B4-BE49-F238E27FC236}">
                  <a16:creationId xmlns:a16="http://schemas.microsoft.com/office/drawing/2014/main" id="{85AE86A3-97F8-4D22-A081-1D178F2548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2160"/>
              <a:ext cx="272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/>
                <a:t>y</a:t>
              </a:r>
              <a:endParaRPr lang="en-IN" altLang="en-US" i="1"/>
            </a:p>
          </p:txBody>
        </p:sp>
      </p:grpSp>
      <p:graphicFrame>
        <p:nvGraphicFramePr>
          <p:cNvPr id="1026" name="Object 29">
            <a:extLst>
              <a:ext uri="{FF2B5EF4-FFF2-40B4-BE49-F238E27FC236}">
                <a16:creationId xmlns:a16="http://schemas.microsoft.com/office/drawing/2014/main" id="{BEC8769E-5246-415B-B9CD-1C48D93B76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8050" y="3314700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215806" imgH="228501" progId="Equation.DSMT4">
                  <p:embed/>
                </p:oleObj>
              </mc:Choice>
              <mc:Fallback>
                <p:oleObj name="Equation" r:id="rId4" imgW="215806" imgH="228501" progId="Equation.DSMT4">
                  <p:embed/>
                  <p:pic>
                    <p:nvPicPr>
                      <p:cNvPr id="1026" name="Object 29">
                        <a:extLst>
                          <a:ext uri="{FF2B5EF4-FFF2-40B4-BE49-F238E27FC236}">
                            <a16:creationId xmlns:a16="http://schemas.microsoft.com/office/drawing/2014/main" id="{BEC8769E-5246-415B-B9CD-1C48D93B76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8050" y="3314700"/>
                        <a:ext cx="2159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1">
            <a:extLst>
              <a:ext uri="{FF2B5EF4-FFF2-40B4-BE49-F238E27FC236}">
                <a16:creationId xmlns:a16="http://schemas.microsoft.com/office/drawing/2014/main" id="{BCE73F37-D5F9-4855-8A36-1290986A28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6275" y="5373689"/>
          <a:ext cx="324008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6" imgW="1028700" imgH="228600" progId="Equation.DSMT4">
                  <p:embed/>
                </p:oleObj>
              </mc:Choice>
              <mc:Fallback>
                <p:oleObj name="Equation" r:id="rId6" imgW="1028700" imgH="228600" progId="Equation.DSMT4">
                  <p:embed/>
                  <p:pic>
                    <p:nvPicPr>
                      <p:cNvPr id="1027" name="Object 31">
                        <a:extLst>
                          <a:ext uri="{FF2B5EF4-FFF2-40B4-BE49-F238E27FC236}">
                            <a16:creationId xmlns:a16="http://schemas.microsoft.com/office/drawing/2014/main" id="{BCE73F37-D5F9-4855-8A36-1290986A28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5373689"/>
                        <a:ext cx="324008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32">
            <a:extLst>
              <a:ext uri="{FF2B5EF4-FFF2-40B4-BE49-F238E27FC236}">
                <a16:creationId xmlns:a16="http://schemas.microsoft.com/office/drawing/2014/main" id="{3943C267-B578-48BC-8D50-ABABCFBCB7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24788" y="3716338"/>
          <a:ext cx="233045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8" imgW="672808" imgH="228501" progId="Equation.DSMT4">
                  <p:embed/>
                </p:oleObj>
              </mc:Choice>
              <mc:Fallback>
                <p:oleObj name="Equation" r:id="rId8" imgW="672808" imgH="228501" progId="Equation.DSMT4">
                  <p:embed/>
                  <p:pic>
                    <p:nvPicPr>
                      <p:cNvPr id="1028" name="Object 32">
                        <a:extLst>
                          <a:ext uri="{FF2B5EF4-FFF2-40B4-BE49-F238E27FC236}">
                            <a16:creationId xmlns:a16="http://schemas.microsoft.com/office/drawing/2014/main" id="{3943C267-B578-48BC-8D50-ABABCFBCB7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788" y="3716338"/>
                        <a:ext cx="233045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47BB8C2-647E-476E-8446-2E3FBB5AE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Neural net of pure linear eqn.</a:t>
            </a:r>
          </a:p>
        </p:txBody>
      </p:sp>
      <p:sp>
        <p:nvSpPr>
          <p:cNvPr id="16387" name="Line 4">
            <a:extLst>
              <a:ext uri="{FF2B5EF4-FFF2-40B4-BE49-F238E27FC236}">
                <a16:creationId xmlns:a16="http://schemas.microsoft.com/office/drawing/2014/main" id="{C821AC5F-C741-43F7-BAAA-FEA0D2D3B3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5551" y="3213100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88" name="Oval 5">
            <a:extLst>
              <a:ext uri="{FF2B5EF4-FFF2-40B4-BE49-F238E27FC236}">
                <a16:creationId xmlns:a16="http://schemas.microsoft.com/office/drawing/2014/main" id="{4ABDB4BD-13D6-44C8-8654-B74F5FF2A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2852739"/>
            <a:ext cx="647700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Y</a:t>
            </a:r>
          </a:p>
        </p:txBody>
      </p:sp>
      <p:sp>
        <p:nvSpPr>
          <p:cNvPr id="16389" name="Line 7">
            <a:extLst>
              <a:ext uri="{FF2B5EF4-FFF2-40B4-BE49-F238E27FC236}">
                <a16:creationId xmlns:a16="http://schemas.microsoft.com/office/drawing/2014/main" id="{91425860-21A1-467C-ACBF-D94CFBC32B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1314" y="3213100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0" name="Oval 8">
            <a:extLst>
              <a:ext uri="{FF2B5EF4-FFF2-40B4-BE49-F238E27FC236}">
                <a16:creationId xmlns:a16="http://schemas.microsoft.com/office/drawing/2014/main" id="{AA834A9F-0225-44EF-BBED-18CF3A4FF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2852739"/>
            <a:ext cx="647700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X</a:t>
            </a:r>
          </a:p>
        </p:txBody>
      </p:sp>
      <p:sp>
        <p:nvSpPr>
          <p:cNvPr id="16391" name="Line 9">
            <a:extLst>
              <a:ext uri="{FF2B5EF4-FFF2-40B4-BE49-F238E27FC236}">
                <a16:creationId xmlns:a16="http://schemas.microsoft.com/office/drawing/2014/main" id="{A30A8650-F7A5-4540-9238-FA6E32E4EE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6725" y="32131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2" name="Text Box 10">
            <a:extLst>
              <a:ext uri="{FF2B5EF4-FFF2-40B4-BE49-F238E27FC236}">
                <a16:creationId xmlns:a16="http://schemas.microsoft.com/office/drawing/2014/main" id="{210D3548-BEBF-4146-9340-7A5626EB4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2565401"/>
            <a:ext cx="1223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Input</a:t>
            </a:r>
          </a:p>
        </p:txBody>
      </p:sp>
      <p:sp>
        <p:nvSpPr>
          <p:cNvPr id="16393" name="Text Box 11">
            <a:extLst>
              <a:ext uri="{FF2B5EF4-FFF2-40B4-BE49-F238E27FC236}">
                <a16:creationId xmlns:a16="http://schemas.microsoft.com/office/drawing/2014/main" id="{56A62F97-E3D9-4DFB-A58E-DCBF80554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52738"/>
            <a:ext cx="574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m</a:t>
            </a:r>
          </a:p>
        </p:txBody>
      </p:sp>
      <p:sp>
        <p:nvSpPr>
          <p:cNvPr id="16394" name="Text Box 12">
            <a:extLst>
              <a:ext uri="{FF2B5EF4-FFF2-40B4-BE49-F238E27FC236}">
                <a16:creationId xmlns:a16="http://schemas.microsoft.com/office/drawing/2014/main" id="{B6307EF8-7332-4FE7-B9F7-BAF320327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3563" y="2997201"/>
            <a:ext cx="792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mx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4D83705-701E-4E03-8858-762198721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Information flow in nervous system</a:t>
            </a:r>
          </a:p>
        </p:txBody>
      </p:sp>
      <p:pic>
        <p:nvPicPr>
          <p:cNvPr id="17411" name="Picture 4">
            <a:extLst>
              <a:ext uri="{FF2B5EF4-FFF2-40B4-BE49-F238E27FC236}">
                <a16:creationId xmlns:a16="http://schemas.microsoft.com/office/drawing/2014/main" id="{F30502A3-AB58-4855-A88E-DE51445F8EEC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8214" y="1860551"/>
            <a:ext cx="7559675" cy="4005263"/>
          </a:xfr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929987C-FE3E-4E7A-91DB-C04BC915B0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Biological Neural Network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4DBD4CF-471A-464D-BE75-1A0FC1442D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18436" name="Picture 5" descr="img1">
            <a:extLst>
              <a:ext uri="{FF2B5EF4-FFF2-40B4-BE49-F238E27FC236}">
                <a16:creationId xmlns:a16="http://schemas.microsoft.com/office/drawing/2014/main" id="{F6F54A7A-7AFE-4C3C-A97C-E70DA0398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9" y="1700214"/>
            <a:ext cx="792162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B973A07-4E92-40AC-9D9B-0F876ACCA0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Neuron and a sample of pulse train</a:t>
            </a:r>
          </a:p>
        </p:txBody>
      </p:sp>
      <p:pic>
        <p:nvPicPr>
          <p:cNvPr id="19459" name="Picture 4">
            <a:extLst>
              <a:ext uri="{FF2B5EF4-FFF2-40B4-BE49-F238E27FC236}">
                <a16:creationId xmlns:a16="http://schemas.microsoft.com/office/drawing/2014/main" id="{27EE8183-E83C-4A07-B717-0A92801F79DF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66989" y="1600201"/>
            <a:ext cx="7058025" cy="4525963"/>
          </a:xfr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473F954-4A4F-44E7-B35A-9F0F52E95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Biological Neuron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67BE685-0AAC-4361-BF29-FB729DEF62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Has 3 parts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Soma or cell body:- cell nucleus is located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Dendrites:- nerve connected to cell body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Axon: carries impulses of the neuron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End of axon splits into fine strands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Each strand terminates into a bulb-like organ called synapse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Electric impulses are passed between the synapse and dendrites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Synapses are of two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Inhibitory:- impulses hinder the firing of the receiving cell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Excitatory:- impulses cause the firing of the receiving cell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Neuron fires when the total of the weights to receive impulses exceeds the threshold value during the latent summation period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After carrying a pulse an axon fiber is in a state of complete nonexcitability for a certain time called the refractory period. 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 2.1</Template>
  <TotalTime>2733</TotalTime>
  <Words>475</Words>
  <Application>Microsoft Office PowerPoint</Application>
  <PresentationFormat>Widescreen</PresentationFormat>
  <Paragraphs>90</Paragraphs>
  <Slides>18</Slides>
  <Notes>2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Arial Unicode MS</vt:lpstr>
      <vt:lpstr>Calibri</vt:lpstr>
      <vt:lpstr>Calibri Light</vt:lpstr>
      <vt:lpstr>Casper</vt:lpstr>
      <vt:lpstr>Karla</vt:lpstr>
      <vt:lpstr>Raleway ExtraBold</vt:lpstr>
      <vt:lpstr>Times New Roman</vt:lpstr>
      <vt:lpstr>Unit 2.1</vt:lpstr>
      <vt:lpstr>Contents Slide Master</vt:lpstr>
      <vt:lpstr>CorelDRAW</vt:lpstr>
      <vt:lpstr>MathType 6.0 Equation</vt:lpstr>
      <vt:lpstr>PowerPoint Presentation</vt:lpstr>
      <vt:lpstr>Artificial Neural Networks : An Introduction</vt:lpstr>
      <vt:lpstr>ANN</vt:lpstr>
      <vt:lpstr>Artificial Neural Networks</vt:lpstr>
      <vt:lpstr>Neural net of pure linear eqn.</vt:lpstr>
      <vt:lpstr>Information flow in nervous system</vt:lpstr>
      <vt:lpstr>Biological Neural Network</vt:lpstr>
      <vt:lpstr>Neuron and a sample of pulse train</vt:lpstr>
      <vt:lpstr>Biological Neuron</vt:lpstr>
      <vt:lpstr>McCulloch-Pitts Neuron Model</vt:lpstr>
      <vt:lpstr>Features of McCulloch-Pitts model</vt:lpstr>
      <vt:lpstr>General symbol of neuron consisting of processing node and synaptic connections</vt:lpstr>
      <vt:lpstr>Neuron Modeling for ANN</vt:lpstr>
      <vt:lpstr>Activation function</vt:lpstr>
      <vt:lpstr>Activation functions</vt:lpstr>
      <vt:lpstr>Activation functions</vt:lpstr>
      <vt:lpstr>Common models of neurons</vt:lpstr>
      <vt:lpstr>Comparison between brain verses computer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Er. Meena</cp:lastModifiedBy>
  <cp:revision>36</cp:revision>
  <dcterms:created xsi:type="dcterms:W3CDTF">2020-06-09T06:07:05Z</dcterms:created>
  <dcterms:modified xsi:type="dcterms:W3CDTF">2024-01-01T10:05:09Z</dcterms:modified>
</cp:coreProperties>
</file>